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94" r:id="rId12"/>
    <p:sldId id="271" r:id="rId13"/>
    <p:sldId id="363" r:id="rId14"/>
    <p:sldId id="364" r:id="rId15"/>
    <p:sldId id="382" r:id="rId16"/>
    <p:sldId id="272" r:id="rId17"/>
    <p:sldId id="273" r:id="rId18"/>
    <p:sldId id="295" r:id="rId19"/>
    <p:sldId id="296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358" r:id="rId36"/>
    <p:sldId id="329" r:id="rId37"/>
    <p:sldId id="292" r:id="rId38"/>
    <p:sldId id="331" r:id="rId39"/>
    <p:sldId id="359" r:id="rId40"/>
    <p:sldId id="361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687"/>
  </p:normalViewPr>
  <p:slideViewPr>
    <p:cSldViewPr snapToGrid="0" snapToObjects="1">
      <p:cViewPr varScale="1">
        <p:scale>
          <a:sx n="144" d="100"/>
          <a:sy n="144" d="100"/>
        </p:scale>
        <p:origin x="480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6896D-F073-844D-A5B3-F10069E36C96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D77A4-1CF2-5F4B-A2FB-A4EF195E2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A66DB0-9E89-084C-9960-C37833CCFC19}" type="slidenum">
              <a:rPr lang="en-US" sz="1200">
                <a:latin typeface="Calibri Regular" panose="020F0502020204030204" pitchFamily="34" charset="0"/>
              </a:rPr>
              <a:pPr/>
              <a:t>35</a:t>
            </a:fld>
            <a:endParaRPr lang="en-US" sz="1200" dirty="0">
              <a:latin typeface="Calibri Regular" panose="020F0502020204030204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525" y="3475038"/>
            <a:ext cx="7042150" cy="3290887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9BD7135-199D-4140-A144-E7411C586FF2}" type="slidenum">
              <a:rPr lang="en-US" sz="1200">
                <a:latin typeface="Calibri Regular" panose="020F0502020204030204" pitchFamily="34" charset="0"/>
              </a:rPr>
              <a:pPr/>
              <a:t>36</a:t>
            </a:fld>
            <a:endParaRPr lang="en-US" sz="1200" dirty="0">
              <a:latin typeface="Calibri Regular" panose="020F0502020204030204" pitchFamily="34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defTabSz="9509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defTabSz="950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ADCCB8A-77DC-E047-A2A5-776FA8D1EB02}" type="slidenum">
              <a:rPr lang="en-US" sz="1200">
                <a:latin typeface="Calibri Regular" panose="020F0502020204030204" pitchFamily="34" charset="0"/>
              </a:rPr>
              <a:pPr/>
              <a:t>38</a:t>
            </a:fld>
            <a:endParaRPr lang="en-US" sz="1200" dirty="0">
              <a:latin typeface="Calibri Regular" panose="020F0502020204030204" pitchFamily="34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6576" y="1162288"/>
            <a:ext cx="385381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32401" y="1162288"/>
            <a:ext cx="38874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9"/>
              <a:t>Slide</a:t>
            </a:r>
            <a:endParaRPr lang="en-US" spc="-4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85725">
              <a:lnSpc>
                <a:spcPts val="930"/>
              </a:lnSpc>
            </a:pPr>
            <a:fld id="{81D60167-4931-47E6-BA6A-407CBD079E47}" type="slidenum">
              <a:rPr lang="en-US" spc="-19" smtClean="0"/>
              <a:pPr marL="85725">
                <a:lnSpc>
                  <a:spcPts val="930"/>
                </a:lnSpc>
              </a:pPr>
              <a:t>‹#›</a:t>
            </a:fld>
            <a:endParaRPr lang="en-US" spc="-19" dirty="0"/>
          </a:p>
        </p:txBody>
      </p:sp>
    </p:spTree>
    <p:extLst>
      <p:ext uri="{BB962C8B-B14F-4D97-AF65-F5344CB8AC3E}">
        <p14:creationId xmlns:p14="http://schemas.microsoft.com/office/powerpoint/2010/main" val="9334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straint_satisfaction_proble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-completeness" TargetMode="External"/><Relationship Id="rId2" Type="http://schemas.openxmlformats.org/officeDocument/2006/relationships/hyperlink" Target="http://en.wikipedia.org/wiki/Boolean_satisfiability_proble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919" y="1125882"/>
            <a:ext cx="3517106" cy="1021883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>
              <a:lnSpc>
                <a:spcPts val="3953"/>
              </a:lnSpc>
              <a:spcBef>
                <a:spcPts val="98"/>
              </a:spcBef>
            </a:pPr>
            <a:r>
              <a:rPr sz="3300" spc="-158" dirty="0"/>
              <a:t> </a:t>
            </a:r>
            <a:r>
              <a:rPr lang="en-US" sz="3300" spc="-19" dirty="0"/>
              <a:t>CMSC 4</a:t>
            </a:r>
            <a:r>
              <a:rPr sz="3300" spc="-19" dirty="0"/>
              <a:t>71</a:t>
            </a:r>
            <a:endParaRPr sz="3300" dirty="0"/>
          </a:p>
          <a:p>
            <a:pPr>
              <a:lnSpc>
                <a:spcPts val="3953"/>
              </a:lnSpc>
            </a:pPr>
            <a:r>
              <a:rPr sz="3300" spc="-34" dirty="0"/>
              <a:t>Artificial</a:t>
            </a:r>
            <a:r>
              <a:rPr sz="3300" spc="-266" dirty="0"/>
              <a:t> </a:t>
            </a:r>
            <a:r>
              <a:rPr sz="3300" spc="-83" dirty="0"/>
              <a:t>Intelligence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352961" y="2633186"/>
            <a:ext cx="4347686" cy="52033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7144" algn="ctr">
              <a:spcBef>
                <a:spcPts val="98"/>
              </a:spcBef>
            </a:pPr>
            <a:r>
              <a:rPr sz="3300" spc="-131" dirty="0">
                <a:latin typeface="Arial"/>
                <a:cs typeface="Arial"/>
              </a:rPr>
              <a:t>Constrain</a:t>
            </a:r>
            <a:r>
              <a:rPr lang="en-US" sz="3300" spc="-131" dirty="0">
                <a:latin typeface="Arial"/>
                <a:cs typeface="Arial"/>
              </a:rPr>
              <a:t>ts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6198" y="4745271"/>
            <a:ext cx="2437790" cy="190982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1163" spc="-19" dirty="0">
                <a:solidFill>
                  <a:srgbClr val="BEBEBE"/>
                </a:solidFill>
                <a:latin typeface="Arial"/>
                <a:cs typeface="Arial"/>
              </a:rPr>
              <a:t>Many</a:t>
            </a:r>
            <a:r>
              <a:rPr sz="1163" spc="-38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56" dirty="0">
                <a:solidFill>
                  <a:srgbClr val="BEBEBE"/>
                </a:solidFill>
                <a:latin typeface="Arial"/>
                <a:cs typeface="Arial"/>
              </a:rPr>
              <a:t>slides</a:t>
            </a:r>
            <a:r>
              <a:rPr sz="1163" spc="-4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41" dirty="0">
                <a:solidFill>
                  <a:srgbClr val="BEBEBE"/>
                </a:solidFill>
                <a:latin typeface="Arial"/>
                <a:cs typeface="Arial"/>
              </a:rPr>
              <a:t>courtesy</a:t>
            </a:r>
            <a:r>
              <a:rPr sz="1163" spc="-23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56" dirty="0">
                <a:solidFill>
                  <a:srgbClr val="BEBEBE"/>
                </a:solidFill>
                <a:latin typeface="Arial"/>
                <a:cs typeface="Arial"/>
              </a:rPr>
              <a:t>Tim</a:t>
            </a:r>
            <a:r>
              <a:rPr sz="1163" spc="-41" dirty="0">
                <a:solidFill>
                  <a:srgbClr val="BEBEBE"/>
                </a:solidFill>
                <a:latin typeface="Arial"/>
                <a:cs typeface="Arial"/>
              </a:rPr>
              <a:t> </a:t>
            </a:r>
            <a:r>
              <a:rPr sz="1163" spc="-15" dirty="0">
                <a:solidFill>
                  <a:srgbClr val="BEBEBE"/>
                </a:solidFill>
                <a:latin typeface="Arial"/>
                <a:cs typeface="Arial"/>
              </a:rPr>
              <a:t>Finin</a:t>
            </a:r>
            <a:endParaRPr sz="11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43" dirty="0"/>
              <a:t>Full</a:t>
            </a:r>
            <a:r>
              <a:rPr sz="3300" spc="-203" dirty="0"/>
              <a:t> vs.</a:t>
            </a:r>
            <a:r>
              <a:rPr sz="3300" spc="-169" dirty="0"/>
              <a:t> </a:t>
            </a:r>
            <a:r>
              <a:rPr sz="3300" spc="-116" dirty="0"/>
              <a:t>Partial</a:t>
            </a:r>
            <a:r>
              <a:rPr sz="3300" spc="-259" dirty="0"/>
              <a:t> </a:t>
            </a:r>
            <a:r>
              <a:rPr sz="3300" spc="-165" dirty="0"/>
              <a:t>Assignment</a:t>
            </a:r>
            <a:r>
              <a:rPr sz="3300" spc="-158" dirty="0"/>
              <a:t> </a:t>
            </a:r>
            <a:r>
              <a:rPr sz="3300" spc="-217" dirty="0"/>
              <a:t>Example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867614" y="1033575"/>
            <a:ext cx="5418773" cy="865301"/>
          </a:xfrm>
          <a:prstGeom prst="rect">
            <a:avLst/>
          </a:prstGeom>
        </p:spPr>
        <p:txBody>
          <a:bodyPr vert="horz" wrap="square" lIns="0" tIns="183833" rIns="0" bIns="0" rtlCol="0">
            <a:spAutoFit/>
          </a:bodyPr>
          <a:lstStyle/>
          <a:p>
            <a:pPr marL="9525">
              <a:spcBef>
                <a:spcPts val="1448"/>
              </a:spcBef>
            </a:pPr>
            <a:r>
              <a:rPr sz="2400" spc="-139" dirty="0">
                <a:latin typeface="Arial"/>
                <a:cs typeface="Arial"/>
              </a:rPr>
              <a:t>Let’s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say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there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N=9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rolls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same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die</a:t>
            </a:r>
            <a:endParaRPr sz="2400">
              <a:latin typeface="Arial"/>
              <a:cs typeface="Arial"/>
            </a:endParaRPr>
          </a:p>
          <a:p>
            <a:pPr marL="145256">
              <a:spcBef>
                <a:spcPts val="761"/>
              </a:spcBef>
              <a:tabLst>
                <a:tab pos="3649504" algn="l"/>
              </a:tabLst>
            </a:pPr>
            <a:r>
              <a:rPr sz="1350" b="1" spc="-105" dirty="0">
                <a:latin typeface="Arial"/>
                <a:cs typeface="Arial"/>
              </a:rPr>
              <a:t>Full</a:t>
            </a:r>
            <a:r>
              <a:rPr sz="1350" b="1" spc="-79" dirty="0">
                <a:latin typeface="Arial"/>
                <a:cs typeface="Arial"/>
              </a:rPr>
              <a:t> </a:t>
            </a:r>
            <a:r>
              <a:rPr sz="1350" b="1" spc="-8" dirty="0">
                <a:latin typeface="Arial"/>
                <a:cs typeface="Arial"/>
              </a:rPr>
              <a:t>assignment</a:t>
            </a:r>
            <a:r>
              <a:rPr sz="1350" b="1" dirty="0">
                <a:latin typeface="Arial"/>
                <a:cs typeface="Arial"/>
              </a:rPr>
              <a:t>	</a:t>
            </a:r>
            <a:r>
              <a:rPr sz="1350" b="1" spc="-71" dirty="0">
                <a:latin typeface="Arial"/>
                <a:cs typeface="Arial"/>
              </a:rPr>
              <a:t>Partial</a:t>
            </a:r>
            <a:r>
              <a:rPr sz="1350" b="1" spc="-116" dirty="0">
                <a:latin typeface="Arial"/>
                <a:cs typeface="Arial"/>
              </a:rPr>
              <a:t> </a:t>
            </a:r>
            <a:r>
              <a:rPr sz="1350" b="1" spc="-34" dirty="0">
                <a:latin typeface="Arial"/>
                <a:cs typeface="Arial"/>
              </a:rPr>
              <a:t>assignment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pic>
        <p:nvPicPr>
          <p:cNvPr id="67" name="Picture 66" descr="Diagram&#10;&#10;Description automatically generated">
            <a:extLst>
              <a:ext uri="{FF2B5EF4-FFF2-40B4-BE49-F238E27FC236}">
                <a16:creationId xmlns:a16="http://schemas.microsoft.com/office/drawing/2014/main" id="{529B03B0-A5B3-B2EB-CA77-525CA148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46" y="1953734"/>
            <a:ext cx="2877573" cy="29155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43" dirty="0"/>
              <a:t>Full</a:t>
            </a:r>
            <a:r>
              <a:rPr sz="3300" spc="-203" dirty="0"/>
              <a:t> vs.</a:t>
            </a:r>
            <a:r>
              <a:rPr sz="3300" spc="-169" dirty="0"/>
              <a:t> </a:t>
            </a:r>
            <a:r>
              <a:rPr sz="3300" spc="-116" dirty="0"/>
              <a:t>Partial</a:t>
            </a:r>
            <a:r>
              <a:rPr sz="3300" spc="-259" dirty="0"/>
              <a:t> </a:t>
            </a:r>
            <a:r>
              <a:rPr sz="3300" spc="-165" dirty="0"/>
              <a:t>Assignment</a:t>
            </a:r>
            <a:r>
              <a:rPr sz="3300" spc="-158" dirty="0"/>
              <a:t> </a:t>
            </a:r>
            <a:r>
              <a:rPr sz="3300" spc="-217" dirty="0"/>
              <a:t>Example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867614" y="1033575"/>
            <a:ext cx="5418773" cy="865301"/>
          </a:xfrm>
          <a:prstGeom prst="rect">
            <a:avLst/>
          </a:prstGeom>
        </p:spPr>
        <p:txBody>
          <a:bodyPr vert="horz" wrap="square" lIns="0" tIns="183833" rIns="0" bIns="0" rtlCol="0">
            <a:spAutoFit/>
          </a:bodyPr>
          <a:lstStyle/>
          <a:p>
            <a:pPr marL="9525">
              <a:spcBef>
                <a:spcPts val="1448"/>
              </a:spcBef>
            </a:pPr>
            <a:r>
              <a:rPr sz="2400" spc="-139" dirty="0">
                <a:latin typeface="Arial"/>
                <a:cs typeface="Arial"/>
              </a:rPr>
              <a:t>Let’s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say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there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N=9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rolls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same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die</a:t>
            </a:r>
            <a:endParaRPr sz="2400">
              <a:latin typeface="Arial"/>
              <a:cs typeface="Arial"/>
            </a:endParaRPr>
          </a:p>
          <a:p>
            <a:pPr marL="145256">
              <a:spcBef>
                <a:spcPts val="761"/>
              </a:spcBef>
              <a:tabLst>
                <a:tab pos="3649504" algn="l"/>
              </a:tabLst>
            </a:pPr>
            <a:r>
              <a:rPr sz="1350" b="1" spc="-105" dirty="0">
                <a:latin typeface="Arial"/>
                <a:cs typeface="Arial"/>
              </a:rPr>
              <a:t>Full</a:t>
            </a:r>
            <a:r>
              <a:rPr sz="1350" b="1" spc="-79" dirty="0">
                <a:latin typeface="Arial"/>
                <a:cs typeface="Arial"/>
              </a:rPr>
              <a:t> </a:t>
            </a:r>
            <a:r>
              <a:rPr sz="1350" b="1" spc="-8" dirty="0">
                <a:latin typeface="Arial"/>
                <a:cs typeface="Arial"/>
              </a:rPr>
              <a:t>assignment</a:t>
            </a:r>
            <a:r>
              <a:rPr sz="1350" b="1" dirty="0">
                <a:latin typeface="Arial"/>
                <a:cs typeface="Arial"/>
              </a:rPr>
              <a:t>	</a:t>
            </a:r>
            <a:r>
              <a:rPr sz="1350" b="1" spc="-71" dirty="0">
                <a:latin typeface="Arial"/>
                <a:cs typeface="Arial"/>
              </a:rPr>
              <a:t>Partial</a:t>
            </a:r>
            <a:r>
              <a:rPr sz="1350" b="1" spc="-116" dirty="0">
                <a:latin typeface="Arial"/>
                <a:cs typeface="Arial"/>
              </a:rPr>
              <a:t> </a:t>
            </a:r>
            <a:r>
              <a:rPr sz="1350" b="1" spc="-34" dirty="0">
                <a:latin typeface="Arial"/>
                <a:cs typeface="Arial"/>
              </a:rPr>
              <a:t>assignment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pic>
        <p:nvPicPr>
          <p:cNvPr id="67" name="Picture 66" descr="Diagram&#10;&#10;Description automatically generated">
            <a:extLst>
              <a:ext uri="{FF2B5EF4-FFF2-40B4-BE49-F238E27FC236}">
                <a16:creationId xmlns:a16="http://schemas.microsoft.com/office/drawing/2014/main" id="{529B03B0-A5B3-B2EB-CA77-525CA1482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46" y="1953734"/>
            <a:ext cx="2877573" cy="2915536"/>
          </a:xfrm>
          <a:prstGeom prst="rect">
            <a:avLst/>
          </a:prstGeom>
        </p:spPr>
      </p:pic>
      <p:pic>
        <p:nvPicPr>
          <p:cNvPr id="5" name="Picture 4" descr="Diagram, shape&#10;&#10;Description automatically generated">
            <a:extLst>
              <a:ext uri="{FF2B5EF4-FFF2-40B4-BE49-F238E27FC236}">
                <a16:creationId xmlns:a16="http://schemas.microsoft.com/office/drawing/2014/main" id="{93546FB8-2CFE-5FA1-A8F9-2779486E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794" y="1953734"/>
            <a:ext cx="3296860" cy="29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806" y="560068"/>
            <a:ext cx="5396388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31" dirty="0"/>
              <a:t>Thinking</a:t>
            </a:r>
            <a:r>
              <a:rPr sz="3300" spc="-259" dirty="0"/>
              <a:t> </a:t>
            </a:r>
            <a:r>
              <a:rPr sz="3300" spc="-83" dirty="0"/>
              <a:t>About</a:t>
            </a:r>
            <a:r>
              <a:rPr sz="3300" spc="-195" dirty="0"/>
              <a:t> </a:t>
            </a:r>
            <a:r>
              <a:rPr sz="3300" spc="-203" dirty="0"/>
              <a:t>Possible</a:t>
            </a:r>
            <a:r>
              <a:rPr sz="3300" spc="-169" dirty="0"/>
              <a:t> </a:t>
            </a:r>
            <a:r>
              <a:rPr sz="3300" spc="-90" dirty="0"/>
              <a:t>Worlds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610200" y="1205198"/>
            <a:ext cx="5925503" cy="337823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3334" algn="ctr">
              <a:lnSpc>
                <a:spcPts val="2876"/>
              </a:lnSpc>
              <a:spcBef>
                <a:spcPts val="98"/>
              </a:spcBef>
            </a:pPr>
            <a:r>
              <a:rPr sz="2400" spc="-139" dirty="0">
                <a:latin typeface="Arial"/>
                <a:cs typeface="Arial"/>
              </a:rPr>
              <a:t>Let’s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say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there</a:t>
            </a:r>
            <a:r>
              <a:rPr sz="2400" spc="-113" dirty="0">
                <a:latin typeface="Arial"/>
                <a:cs typeface="Arial"/>
              </a:rPr>
              <a:t> are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N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variables.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How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876"/>
              </a:lnSpc>
            </a:pPr>
            <a:r>
              <a:rPr sz="2400" spc="-101" dirty="0">
                <a:latin typeface="Arial"/>
                <a:cs typeface="Arial"/>
              </a:rPr>
              <a:t>possible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worlds</a:t>
            </a:r>
            <a:r>
              <a:rPr sz="2400" spc="-23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there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if:</a:t>
            </a:r>
            <a:endParaRPr sz="2400">
              <a:latin typeface="Arial"/>
              <a:cs typeface="Arial"/>
            </a:endParaRPr>
          </a:p>
          <a:p>
            <a:pPr marL="946309" indent="-257651">
              <a:spcBef>
                <a:spcPts val="611"/>
              </a:spcBef>
              <a:buChar char="•"/>
              <a:tabLst>
                <a:tab pos="945833" algn="l"/>
                <a:tab pos="946309" algn="l"/>
              </a:tabLst>
            </a:pPr>
            <a:r>
              <a:rPr sz="2400" spc="-229" dirty="0">
                <a:latin typeface="Arial"/>
                <a:cs typeface="Arial"/>
              </a:rPr>
              <a:t>Each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variable’s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domain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is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size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2?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26"/>
              </a:spcBef>
            </a:pPr>
            <a:endParaRPr sz="3450">
              <a:latin typeface="Arial"/>
              <a:cs typeface="Arial"/>
            </a:endParaRPr>
          </a:p>
          <a:p>
            <a:pPr marL="867728" indent="-257651">
              <a:buChar char="•"/>
              <a:tabLst>
                <a:tab pos="867251" algn="l"/>
                <a:tab pos="867728" algn="l"/>
              </a:tabLst>
            </a:pPr>
            <a:r>
              <a:rPr sz="2400" spc="-233" dirty="0">
                <a:latin typeface="Arial"/>
                <a:cs typeface="Arial"/>
              </a:rPr>
              <a:t>Each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variable’s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domain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176" dirty="0">
                <a:latin typeface="Arial"/>
                <a:cs typeface="Arial"/>
              </a:rPr>
              <a:t>size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10?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38"/>
              </a:spcBef>
            </a:pPr>
            <a:endParaRPr sz="3488">
              <a:latin typeface="Arial"/>
              <a:cs typeface="Arial"/>
            </a:endParaRPr>
          </a:p>
          <a:p>
            <a:pPr marL="266700" indent="-257651">
              <a:buChar char="•"/>
              <a:tabLst>
                <a:tab pos="266700" algn="l"/>
                <a:tab pos="267176" algn="l"/>
              </a:tabLst>
            </a:pPr>
            <a:r>
              <a:rPr sz="2400" spc="-229" dirty="0">
                <a:latin typeface="Arial"/>
                <a:cs typeface="Arial"/>
              </a:rPr>
              <a:t>Each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variable’s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domain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is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uncountably</a:t>
            </a:r>
            <a:r>
              <a:rPr sz="2400" spc="-27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infinite</a:t>
            </a:r>
            <a:endParaRPr sz="2400">
              <a:latin typeface="Arial"/>
              <a:cs typeface="Arial"/>
            </a:endParaRPr>
          </a:p>
          <a:p>
            <a:pPr marL="1861661">
              <a:spcBef>
                <a:spcPts val="49"/>
              </a:spcBef>
            </a:pPr>
            <a:r>
              <a:rPr sz="2400" spc="-38" dirty="0">
                <a:latin typeface="Arial"/>
                <a:cs typeface="Arial"/>
              </a:rPr>
              <a:t>(the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real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numbers)?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3604-8F9D-86DE-D086-6BB08BBA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Rethinking Problem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EBF8-D60E-4523-9994-07A3FB44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179"/>
            <a:ext cx="8123274" cy="32489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Lucida Grande" panose="020B060004050202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easoning explicitly in terms of states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Lucida Grande" panose="020B0600040502020204" pitchFamily="34" charset="0"/>
              </a:rPr>
              <a:t>How do you define relation between components (features) in a state?</a:t>
            </a:r>
          </a:p>
          <a:p>
            <a:r>
              <a:rPr lang="en-US" dirty="0">
                <a:solidFill>
                  <a:srgbClr val="000000"/>
                </a:solidFill>
                <a:latin typeface="Lucida Grande" panose="020B06000405020202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ypically, better to describe states in terms of 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features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reason in terms of these features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Features are described using 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latin typeface="Lucida Grande" panose="020B0600040502020204" pitchFamily="34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eatures are not independent and there are </a:t>
            </a:r>
            <a:r>
              <a:rPr lang="en-US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hard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AF1C-88B6-E346-0FC1-E9737EDE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First-Order Logic (FOL)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D7C8-944A-BDBD-F6E6-558AE1EF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Variables: </a:t>
                </a:r>
                <a:r>
                  <a:rPr lang="en-US" sz="3200" spc="-143" dirty="0">
                    <a:latin typeface="STIXGeneral"/>
                    <a:cs typeface="STIXGeneral"/>
                  </a:rPr>
                  <a:t>𝑋</a:t>
                </a:r>
                <a:r>
                  <a:rPr lang="en-US" sz="3600" spc="-213" baseline="-16908" dirty="0">
                    <a:latin typeface="STIXGeneral"/>
                    <a:cs typeface="STIXGeneral"/>
                  </a:rPr>
                  <a:t>1</a:t>
                </a:r>
                <a:r>
                  <a:rPr lang="en-US" sz="3200" spc="-143" dirty="0">
                    <a:latin typeface="STIXGeneral"/>
                    <a:cs typeface="STIXGeneral"/>
                  </a:rPr>
                  <a:t>,</a:t>
                </a:r>
                <a:r>
                  <a:rPr lang="en-US" sz="3200" spc="-244" dirty="0">
                    <a:latin typeface="STIXGeneral"/>
                    <a:cs typeface="STIXGeneral"/>
                  </a:rPr>
                  <a:t> </a:t>
                </a:r>
                <a:r>
                  <a:rPr lang="en-US" sz="3200" spc="-101" dirty="0">
                    <a:latin typeface="STIXGeneral"/>
                    <a:cs typeface="STIXGeneral"/>
                  </a:rPr>
                  <a:t>𝑋</a:t>
                </a:r>
                <a:r>
                  <a:rPr lang="en-US" sz="3600" spc="-152" baseline="-16908" dirty="0">
                    <a:latin typeface="STIXGeneral"/>
                    <a:cs typeface="STIXGeneral"/>
                  </a:rPr>
                  <a:t>2</a:t>
                </a:r>
                <a:r>
                  <a:rPr lang="en-US" sz="3200" spc="-101" dirty="0">
                    <a:latin typeface="STIXGeneral"/>
                    <a:cs typeface="STIXGeneral"/>
                  </a:rPr>
                  <a:t>,</a:t>
                </a:r>
                <a:r>
                  <a:rPr lang="en-US" sz="3200" spc="-188" dirty="0">
                    <a:latin typeface="STIXGeneral"/>
                    <a:cs typeface="STIXGeneral"/>
                  </a:rPr>
                  <a:t> </a:t>
                </a:r>
                <a:r>
                  <a:rPr lang="en-US" sz="3200" spc="-600" dirty="0">
                    <a:latin typeface="STIXGeneral"/>
                    <a:cs typeface="STIXGeneral"/>
                  </a:rPr>
                  <a:t>…</a:t>
                </a:r>
                <a:r>
                  <a:rPr lang="en-US" sz="3200" spc="-214" dirty="0">
                    <a:latin typeface="STIXGeneral"/>
                    <a:cs typeface="STIXGeneral"/>
                  </a:rPr>
                  <a:t> </a:t>
                </a:r>
                <a:r>
                  <a:rPr lang="en-US" sz="3200" spc="-113" dirty="0">
                    <a:latin typeface="STIXGeneral"/>
                    <a:cs typeface="STIXGeneral"/>
                  </a:rPr>
                  <a:t>,</a:t>
                </a:r>
                <a:r>
                  <a:rPr lang="en-US" sz="3200" spc="-188" dirty="0">
                    <a:latin typeface="STIXGeneral"/>
                    <a:cs typeface="STIXGeneral"/>
                  </a:rPr>
                  <a:t> </a:t>
                </a:r>
                <a:r>
                  <a:rPr lang="en-US" sz="3200" spc="-248" dirty="0">
                    <a:latin typeface="STIXGeneral"/>
                    <a:cs typeface="STIXGeneral"/>
                  </a:rPr>
                  <a:t>𝑋</a:t>
                </a:r>
                <a:r>
                  <a:rPr lang="en-US" sz="3600" spc="-371" baseline="-16908" dirty="0">
                    <a:latin typeface="STIXGeneral"/>
                    <a:cs typeface="STIXGeneral"/>
                  </a:rPr>
                  <a:t>𝑁</a:t>
                </a:r>
                <a:endParaRPr lang="en-US" dirty="0"/>
              </a:p>
              <a:p>
                <a:r>
                  <a:rPr lang="en-US" dirty="0"/>
                  <a:t>Constants: 1, 2, 3, 4, … 6</a:t>
                </a:r>
              </a:p>
              <a:p>
                <a:r>
                  <a:rPr lang="en-US" dirty="0"/>
                  <a:t>Connectives: </a:t>
                </a:r>
                <a:r>
                  <a:rPr lang="en-US" sz="3200" dirty="0">
                    <a:sym typeface="Wingdings" pitchFamily="2" charset="2"/>
                  </a:rPr>
                  <a:t>¬, </a:t>
                </a:r>
                <a:r>
                  <a:rPr lang="en-US" sz="3200" dirty="0"/>
                  <a:t>⋀ , </a:t>
                </a:r>
                <a:r>
                  <a:rPr lang="en-US" sz="3200" dirty="0">
                    <a:sym typeface="Wingdings" pitchFamily="2" charset="2"/>
                  </a:rPr>
                  <a:t>⋁, =&gt;, ,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sz="3200" i="1" smtClean="0">
                        <a:latin typeface="Cambria Math" panose="02040503050406030204" pitchFamily="18" charset="0"/>
                        <a:sym typeface="Wingdings" pitchFamily="2" charset="2"/>
                      </a:rPr>
                      <a:t>Type equation here.</a:t>
                    </a:fld>
                  </m:oMath>
                </a14:m>
                <a:endParaRPr lang="en-US" dirty="0"/>
              </a:p>
              <a:p>
                <a:r>
                  <a:rPr lang="en-US" dirty="0"/>
                  <a:t>Equality: =</a:t>
                </a:r>
              </a:p>
              <a:p>
                <a:r>
                  <a:rPr lang="en-US" dirty="0"/>
                  <a:t>Quantifiers: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FD7C8-944A-BDBD-F6E6-558AE1EF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2966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467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6F1-108B-7E8F-E7D2-842653EEF34C}"/>
              </a:ext>
            </a:extLst>
          </p:cNvPr>
          <p:cNvSpPr txBox="1">
            <a:spLocks/>
          </p:cNvSpPr>
          <p:nvPr/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First-Order Logic (FOL)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A6D83-0D42-ABDA-E190-93CC08B6BC94}"/>
              </a:ext>
            </a:extLst>
          </p:cNvPr>
          <p:cNvSpPr txBox="1"/>
          <p:nvPr/>
        </p:nvSpPr>
        <p:spPr>
          <a:xfrm>
            <a:off x="3009015" y="1346709"/>
            <a:ext cx="46357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R1 = A ⋀ B means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 ‘and’ B</a:t>
            </a:r>
            <a:br>
              <a:rPr lang="en-US" dirty="0"/>
            </a:br>
            <a:r>
              <a:rPr lang="en-US" dirty="0"/>
              <a:t>R1 = true</a:t>
            </a:r>
          </a:p>
          <a:p>
            <a:pPr lvl="1"/>
            <a:r>
              <a:rPr lang="en-US" dirty="0"/>
              <a:t>A = ?</a:t>
            </a:r>
          </a:p>
          <a:p>
            <a:pPr lvl="1"/>
            <a:r>
              <a:rPr lang="en-US" dirty="0"/>
              <a:t>B = ?</a:t>
            </a:r>
          </a:p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dirty="0"/>
              <a:t>R2 = A ⋁ B means</a:t>
            </a:r>
            <a:r>
              <a:rPr lang="en-US" dirty="0">
                <a:sym typeface="Wingdings" pitchFamily="2" charset="2"/>
              </a:rPr>
              <a:t> A ‘or’ B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R2 = true </a:t>
            </a:r>
          </a:p>
          <a:p>
            <a:pPr lvl="1"/>
            <a:r>
              <a:rPr lang="en-US" dirty="0"/>
              <a:t>A = ?</a:t>
            </a:r>
          </a:p>
          <a:p>
            <a:pPr lvl="1"/>
            <a:r>
              <a:rPr lang="en-US" dirty="0"/>
              <a:t>B = ?</a:t>
            </a:r>
            <a:endParaRPr lang="en-US" dirty="0">
              <a:sym typeface="Wingdings" pitchFamily="2" charset="2"/>
            </a:endParaRPr>
          </a:p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R3 = A ⋀ B ⋀ ¬C means A ‘and’ B ‘and’ ‘not’ C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R3 = true</a:t>
            </a:r>
          </a:p>
          <a:p>
            <a:pPr marL="457200" lvl="2"/>
            <a:r>
              <a:rPr lang="en-US" dirty="0">
                <a:sym typeface="Wingdings" pitchFamily="2" charset="2"/>
              </a:rPr>
              <a:t>A = ?</a:t>
            </a:r>
          </a:p>
          <a:p>
            <a:pPr marL="457200" lvl="2"/>
            <a:r>
              <a:rPr lang="en-US" dirty="0">
                <a:sym typeface="Wingdings" pitchFamily="2" charset="2"/>
              </a:rPr>
              <a:t>B = ?</a:t>
            </a:r>
          </a:p>
          <a:p>
            <a:pPr marL="457200" lvl="2"/>
            <a:r>
              <a:rPr lang="en-US" dirty="0">
                <a:sym typeface="Wingdings" pitchFamily="2" charset="2"/>
              </a:rPr>
              <a:t>C= ?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A070C-6C3C-1587-2362-84CEFE622E5D}"/>
              </a:ext>
            </a:extLst>
          </p:cNvPr>
          <p:cNvSpPr txBox="1"/>
          <p:nvPr/>
        </p:nvSpPr>
        <p:spPr>
          <a:xfrm>
            <a:off x="457200" y="1426092"/>
            <a:ext cx="197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¬ means ‘not’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⋀ </a:t>
            </a:r>
            <a:r>
              <a:rPr lang="en-US" dirty="0">
                <a:sym typeface="Wingdings" pitchFamily="2" charset="2"/>
              </a:rPr>
              <a:t>means ‘and’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⋁ means ‘or’</a:t>
            </a:r>
          </a:p>
        </p:txBody>
      </p:sp>
    </p:spTree>
    <p:extLst>
      <p:ext uri="{BB962C8B-B14F-4D97-AF65-F5344CB8AC3E}">
        <p14:creationId xmlns:p14="http://schemas.microsoft.com/office/powerpoint/2010/main" val="107151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9467" y="656526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033111" algn="l">
              <a:spcBef>
                <a:spcPts val="98"/>
              </a:spcBef>
            </a:pPr>
            <a:r>
              <a:rPr sz="3300" spc="-139" dirty="0"/>
              <a:t>Constraints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545432" y="1176861"/>
            <a:ext cx="5980271" cy="3178595"/>
          </a:xfrm>
          <a:prstGeom prst="rect">
            <a:avLst/>
          </a:prstGeom>
        </p:spPr>
        <p:txBody>
          <a:bodyPr vert="horz" wrap="square" lIns="0" tIns="49054" rIns="0" bIns="0" rtlCol="0">
            <a:spAutoFit/>
          </a:bodyPr>
          <a:lstStyle/>
          <a:p>
            <a:pPr marL="1432560" marR="400050" indent="-951071">
              <a:lnSpc>
                <a:spcPts val="2422"/>
              </a:lnSpc>
              <a:spcBef>
                <a:spcPts val="386"/>
              </a:spcBef>
            </a:pPr>
            <a:r>
              <a:rPr sz="2250" spc="-105" dirty="0">
                <a:latin typeface="Arial"/>
                <a:cs typeface="Arial"/>
              </a:rPr>
              <a:t>Many</a:t>
            </a:r>
            <a:r>
              <a:rPr sz="2250" spc="-68" dirty="0">
                <a:latin typeface="Arial"/>
                <a:cs typeface="Arial"/>
              </a:rPr>
              <a:t> </a:t>
            </a:r>
            <a:r>
              <a:rPr sz="2250" spc="-26" dirty="0">
                <a:latin typeface="Arial"/>
                <a:cs typeface="Arial"/>
              </a:rPr>
              <a:t>possible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worlds…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but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are</a:t>
            </a:r>
            <a:r>
              <a:rPr sz="2250" spc="-116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all</a:t>
            </a:r>
            <a:r>
              <a:rPr sz="2250" spc="-68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1" dirty="0">
                <a:latin typeface="Arial"/>
                <a:cs typeface="Arial"/>
              </a:rPr>
              <a:t> </a:t>
            </a:r>
            <a:r>
              <a:rPr sz="2250" spc="-49" dirty="0">
                <a:latin typeface="Arial"/>
                <a:cs typeface="Arial"/>
              </a:rPr>
              <a:t>those </a:t>
            </a:r>
            <a:r>
              <a:rPr sz="2250" spc="-113" dirty="0">
                <a:latin typeface="Arial"/>
                <a:cs typeface="Arial"/>
              </a:rPr>
              <a:t>possible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worlds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“possible?”</a:t>
            </a:r>
            <a:endParaRPr sz="2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 dirty="0">
              <a:latin typeface="Arial"/>
              <a:cs typeface="Arial"/>
            </a:endParaRPr>
          </a:p>
          <a:p>
            <a:pPr marL="9525" marR="3810">
              <a:lnSpc>
                <a:spcPts val="2475"/>
              </a:lnSpc>
            </a:pPr>
            <a:r>
              <a:rPr sz="2250" b="1" spc="-158" dirty="0">
                <a:latin typeface="Arial"/>
                <a:cs typeface="Arial"/>
              </a:rPr>
              <a:t>Constraint</a:t>
            </a:r>
            <a:r>
              <a:rPr sz="2250" spc="-158" dirty="0">
                <a:latin typeface="Arial"/>
                <a:cs typeface="Arial"/>
              </a:rPr>
              <a:t>:</a:t>
            </a:r>
            <a:r>
              <a:rPr sz="2250" spc="-146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specification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of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allowed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244" dirty="0">
                <a:latin typeface="Arial"/>
                <a:cs typeface="Arial"/>
              </a:rPr>
              <a:t>/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disallowed </a:t>
            </a:r>
            <a:r>
              <a:rPr sz="2250" spc="-90" dirty="0">
                <a:latin typeface="Arial"/>
                <a:cs typeface="Arial"/>
              </a:rPr>
              <a:t>combinations</a:t>
            </a:r>
            <a:r>
              <a:rPr sz="2250" spc="-71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31" dirty="0">
                <a:latin typeface="Arial"/>
                <a:cs typeface="Arial"/>
              </a:rPr>
              <a:t>assignments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individual</a:t>
            </a:r>
            <a:r>
              <a:rPr sz="2250" spc="-41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variables</a:t>
            </a:r>
            <a:endParaRPr sz="2250" dirty="0">
              <a:latin typeface="Arial"/>
              <a:cs typeface="Arial"/>
            </a:endParaRPr>
          </a:p>
          <a:p>
            <a:pPr marL="266700" marR="895826" indent="-257651">
              <a:lnSpc>
                <a:spcPts val="2475"/>
              </a:lnSpc>
              <a:spcBef>
                <a:spcPts val="45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b="1" spc="-210" dirty="0">
                <a:latin typeface="Arial"/>
                <a:cs typeface="Arial"/>
              </a:rPr>
              <a:t>Scope</a:t>
            </a:r>
            <a:r>
              <a:rPr sz="2250" spc="-210" dirty="0">
                <a:latin typeface="Arial"/>
                <a:cs typeface="Arial"/>
              </a:rPr>
              <a:t>:</a:t>
            </a:r>
            <a:r>
              <a:rPr sz="2250" spc="-153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the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set</a:t>
            </a:r>
            <a:r>
              <a:rPr sz="2250" spc="-124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of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spc="-113" dirty="0">
                <a:latin typeface="Arial"/>
                <a:cs typeface="Arial"/>
              </a:rPr>
              <a:t>variables</a:t>
            </a:r>
            <a:r>
              <a:rPr sz="2250" spc="-30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involved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in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the </a:t>
            </a:r>
            <a:r>
              <a:rPr sz="2250" spc="-8" dirty="0">
                <a:latin typeface="Arial"/>
                <a:cs typeface="Arial"/>
              </a:rPr>
              <a:t>constraint</a:t>
            </a:r>
            <a:endParaRPr sz="2250" dirty="0">
              <a:latin typeface="Arial"/>
              <a:cs typeface="Arial"/>
            </a:endParaRPr>
          </a:p>
          <a:p>
            <a:pPr marL="266700" marR="497205" indent="-257651">
              <a:lnSpc>
                <a:spcPts val="2475"/>
              </a:lnSpc>
              <a:spcBef>
                <a:spcPts val="45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250" b="1" spc="-131" dirty="0">
                <a:latin typeface="Arial"/>
                <a:cs typeface="Arial"/>
              </a:rPr>
              <a:t>Relation</a:t>
            </a:r>
            <a:r>
              <a:rPr sz="2250" spc="-131" dirty="0">
                <a:latin typeface="Arial"/>
                <a:cs typeface="Arial"/>
              </a:rPr>
              <a:t>:</a:t>
            </a:r>
            <a:r>
              <a:rPr sz="2250" spc="-146" dirty="0">
                <a:latin typeface="Arial"/>
                <a:cs typeface="Arial"/>
              </a:rPr>
              <a:t> </a:t>
            </a:r>
            <a:r>
              <a:rPr sz="2250" spc="-124" dirty="0">
                <a:latin typeface="Arial"/>
                <a:cs typeface="Arial"/>
              </a:rPr>
              <a:t>Boolean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38" dirty="0">
                <a:latin typeface="Arial"/>
                <a:cs typeface="Arial"/>
              </a:rPr>
              <a:t>function</a:t>
            </a:r>
            <a:r>
              <a:rPr sz="2250" spc="-45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on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the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146" dirty="0">
                <a:latin typeface="Arial"/>
                <a:cs typeface="Arial"/>
              </a:rPr>
              <a:t>scope</a:t>
            </a:r>
            <a:r>
              <a:rPr sz="2250" spc="-153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that </a:t>
            </a:r>
            <a:r>
              <a:rPr sz="2250" spc="-94" dirty="0">
                <a:latin typeface="Arial"/>
                <a:cs typeface="Arial"/>
              </a:rPr>
              <a:t>indicates</a:t>
            </a:r>
            <a:r>
              <a:rPr sz="2250" spc="-143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if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5" dirty="0">
                <a:latin typeface="Arial"/>
                <a:cs typeface="Arial"/>
              </a:rPr>
              <a:t>the</a:t>
            </a:r>
            <a:r>
              <a:rPr sz="2250" spc="-41" dirty="0">
                <a:latin typeface="Arial"/>
                <a:cs typeface="Arial"/>
              </a:rPr>
              <a:t> </a:t>
            </a:r>
            <a:r>
              <a:rPr sz="2250" spc="-68" dirty="0">
                <a:latin typeface="Arial"/>
                <a:cs typeface="Arial"/>
              </a:rPr>
              <a:t>constraint</a:t>
            </a:r>
            <a:r>
              <a:rPr sz="2250" spc="-188" dirty="0">
                <a:latin typeface="Arial"/>
                <a:cs typeface="Arial"/>
              </a:rPr>
              <a:t> </a:t>
            </a:r>
            <a:r>
              <a:rPr sz="2250" spc="-127" dirty="0">
                <a:latin typeface="Arial"/>
                <a:cs typeface="Arial"/>
              </a:rPr>
              <a:t>is</a:t>
            </a:r>
            <a:r>
              <a:rPr sz="2250" spc="-83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satisfied</a:t>
            </a:r>
            <a:endParaRPr sz="2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930"/>
              </a:lnSpc>
            </a:pPr>
            <a:fld id="{81D60167-4931-47E6-BA6A-407CBD079E47}" type="slidenum">
              <a:rPr spc="-19" dirty="0"/>
              <a:pPr marL="85725">
                <a:lnSpc>
                  <a:spcPts val="930"/>
                </a:lnSpc>
              </a:pPr>
              <a:t>17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50683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033111" algn="l">
              <a:spcBef>
                <a:spcPts val="98"/>
              </a:spcBef>
            </a:pPr>
            <a:r>
              <a:rPr sz="3300" spc="-139" dirty="0"/>
              <a:t>Constraints</a:t>
            </a:r>
            <a:endParaRPr sz="3300" dirty="0"/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ED31F0-478C-98B3-CCD5-A1CF12DC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69" y="1158949"/>
            <a:ext cx="3391783" cy="3636382"/>
          </a:xfrm>
          <a:prstGeom prst="rect">
            <a:avLst/>
          </a:prstGeo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02148BC1-EB3F-11F7-D641-A89976573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8949"/>
            <a:ext cx="3059792" cy="36899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930"/>
              </a:lnSpc>
            </a:pPr>
            <a:fld id="{81D60167-4931-47E6-BA6A-407CBD079E47}" type="slidenum">
              <a:rPr spc="-19" dirty="0"/>
              <a:pPr marL="85725">
                <a:lnSpc>
                  <a:spcPts val="930"/>
                </a:lnSpc>
              </a:pPr>
              <a:t>18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106" y="553074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033111" algn="l">
              <a:spcBef>
                <a:spcPts val="98"/>
              </a:spcBef>
            </a:pPr>
            <a:r>
              <a:rPr sz="3300" spc="-139" dirty="0"/>
              <a:t>Constraints</a:t>
            </a:r>
            <a:endParaRPr sz="3300" dirty="0"/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ED31F0-478C-98B3-CCD5-A1CF12DC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69" y="1158949"/>
            <a:ext cx="3391783" cy="3636382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DB1979-0AF1-E9E7-6253-3F60C11E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16" y="1158949"/>
            <a:ext cx="3391783" cy="36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9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930"/>
              </a:lnSpc>
            </a:pPr>
            <a:fld id="{81D60167-4931-47E6-BA6A-407CBD079E47}" type="slidenum">
              <a:rPr spc="-19" dirty="0"/>
              <a:pPr marL="85725">
                <a:lnSpc>
                  <a:spcPts val="930"/>
                </a:lnSpc>
              </a:pPr>
              <a:t>19</a:t>
            </a:fld>
            <a:endParaRPr spc="-1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106" y="553074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033111" algn="l">
              <a:spcBef>
                <a:spcPts val="98"/>
              </a:spcBef>
            </a:pPr>
            <a:r>
              <a:rPr sz="3300" spc="-139" dirty="0"/>
              <a:t>Constraints</a:t>
            </a:r>
            <a:endParaRPr sz="3300" dirty="0"/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ED31F0-478C-98B3-CCD5-A1CF12DC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69" y="1158949"/>
            <a:ext cx="2737513" cy="2934930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DB1979-0AF1-E9E7-6253-3F60C11E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593" y="1158950"/>
            <a:ext cx="3010105" cy="3258077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BB8891F1-56B3-8E40-C6E1-224A5814B924}"/>
              </a:ext>
            </a:extLst>
          </p:cNvPr>
          <p:cNvSpPr txBox="1"/>
          <p:nvPr/>
        </p:nvSpPr>
        <p:spPr>
          <a:xfrm>
            <a:off x="2925078" y="3899501"/>
            <a:ext cx="1846421" cy="109693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52388" algn="ctr">
              <a:spcBef>
                <a:spcPts val="79"/>
              </a:spcBef>
              <a:tabLst>
                <a:tab pos="753427" algn="l"/>
              </a:tabLst>
            </a:pPr>
            <a:r>
              <a:rPr spc="-158" dirty="0">
                <a:solidFill>
                  <a:srgbClr val="C0504D"/>
                </a:solidFill>
                <a:latin typeface="STIXGeneral"/>
                <a:cs typeface="STIXGeneral"/>
              </a:rPr>
              <a:t>𝐴</a:t>
            </a:r>
            <a:r>
              <a:rPr spc="38" dirty="0">
                <a:solidFill>
                  <a:srgbClr val="C0504D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C0504D"/>
                </a:solidFill>
                <a:latin typeface="STIXGeneral"/>
                <a:cs typeface="STIXGeneral"/>
              </a:rPr>
              <a:t>≤</a:t>
            </a:r>
            <a:r>
              <a:rPr spc="60" dirty="0">
                <a:solidFill>
                  <a:srgbClr val="C0504D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solidFill>
                  <a:srgbClr val="C0504D"/>
                </a:solidFill>
                <a:latin typeface="STIXGeneral"/>
                <a:cs typeface="STIXGeneral"/>
              </a:rPr>
              <a:t>𝐵</a:t>
            </a:r>
            <a:r>
              <a:rPr dirty="0">
                <a:solidFill>
                  <a:srgbClr val="C0504D"/>
                </a:solidFill>
                <a:latin typeface="STIXGeneral"/>
                <a:cs typeface="STIXGeneral"/>
              </a:rPr>
              <a:t>	</a:t>
            </a:r>
            <a:r>
              <a:rPr spc="-38" dirty="0">
                <a:latin typeface="STIXGeneral"/>
                <a:cs typeface="STIXGeneral"/>
              </a:rPr>
              <a:t>∧</a:t>
            </a:r>
            <a:endParaRPr dirty="0">
              <a:latin typeface="STIXGeneral"/>
              <a:cs typeface="STIXGeneral"/>
            </a:endParaRPr>
          </a:p>
          <a:p>
            <a:pPr marL="52388" algn="ctr">
              <a:lnSpc>
                <a:spcPts val="2149"/>
              </a:lnSpc>
              <a:spcBef>
                <a:spcPts val="38"/>
              </a:spcBef>
            </a:pPr>
            <a:r>
              <a:rPr dirty="0">
                <a:solidFill>
                  <a:srgbClr val="F79546"/>
                </a:solidFill>
                <a:latin typeface="STIXGeneral"/>
                <a:cs typeface="STIXGeneral"/>
              </a:rPr>
              <a:t>𝐵</a:t>
            </a:r>
            <a:r>
              <a:rPr spc="14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F79546"/>
                </a:solidFill>
                <a:latin typeface="STIXGeneral"/>
                <a:cs typeface="STIXGeneral"/>
              </a:rPr>
              <a:t>&lt;</a:t>
            </a:r>
            <a:r>
              <a:rPr spc="8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79546"/>
                </a:solidFill>
                <a:latin typeface="STIXGeneral"/>
                <a:cs typeface="STIXGeneral"/>
              </a:rPr>
              <a:t>March</a:t>
            </a:r>
            <a:r>
              <a:rPr spc="-2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∧</a:t>
            </a:r>
            <a:endParaRPr dirty="0">
              <a:latin typeface="STIXGeneral"/>
              <a:cs typeface="STIXGeneral"/>
            </a:endParaRPr>
          </a:p>
          <a:p>
            <a:pPr marL="52388" algn="ctr">
              <a:lnSpc>
                <a:spcPts val="2111"/>
              </a:lnSpc>
            </a:pPr>
            <a:r>
              <a:rPr dirty="0">
                <a:solidFill>
                  <a:srgbClr val="4AACC5"/>
                </a:solidFill>
                <a:latin typeface="STIXGeneral"/>
                <a:cs typeface="STIXGeneral"/>
              </a:rPr>
              <a:t>𝐵</a:t>
            </a:r>
            <a:r>
              <a:rPr spc="38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4AACC5"/>
                </a:solidFill>
                <a:latin typeface="STIXGeneral"/>
                <a:cs typeface="STIXGeneral"/>
              </a:rPr>
              <a:t>&lt;</a:t>
            </a:r>
            <a:r>
              <a:rPr spc="-11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4AACC5"/>
                </a:solidFill>
                <a:latin typeface="STIXGeneral"/>
                <a:cs typeface="STIXGeneral"/>
              </a:rPr>
              <a:t>𝐶</a:t>
            </a:r>
            <a:r>
              <a:rPr spc="-15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∧</a:t>
            </a:r>
            <a:endParaRPr dirty="0">
              <a:latin typeface="STIXGeneral"/>
              <a:cs typeface="STIXGeneral"/>
            </a:endParaRPr>
          </a:p>
          <a:p>
            <a:pPr algn="ctr">
              <a:lnSpc>
                <a:spcPts val="2123"/>
              </a:lnSpc>
              <a:tabLst>
                <a:tab pos="707708" algn="l"/>
              </a:tabLst>
            </a:pP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𝐴</a:t>
            </a:r>
            <a:r>
              <a:rPr spc="15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8063A1"/>
                </a:solidFill>
                <a:latin typeface="STIXGeneral"/>
                <a:cs typeface="STIXGeneral"/>
              </a:rPr>
              <a:t>≠</a:t>
            </a:r>
            <a:r>
              <a:rPr spc="-11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solidFill>
                  <a:srgbClr val="8063A1"/>
                </a:solidFill>
                <a:latin typeface="STIXGeneral"/>
                <a:cs typeface="STIXGeneral"/>
              </a:rPr>
              <a:t>𝐵</a:t>
            </a: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	</a:t>
            </a:r>
            <a:r>
              <a:rPr spc="-56" dirty="0">
                <a:solidFill>
                  <a:srgbClr val="8063A1"/>
                </a:solidFill>
                <a:latin typeface="STIXGeneral"/>
                <a:cs typeface="STIXGeneral"/>
              </a:rPr>
              <a:t>∨</a:t>
            </a:r>
            <a:r>
              <a:rPr spc="-109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𝐶</a:t>
            </a:r>
            <a:r>
              <a:rPr spc="75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8063A1"/>
                </a:solidFill>
                <a:latin typeface="STIXGeneral"/>
                <a:cs typeface="STIXGeneral"/>
              </a:rPr>
              <a:t>&lt;</a:t>
            </a:r>
            <a:r>
              <a:rPr spc="11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-15" dirty="0">
                <a:solidFill>
                  <a:srgbClr val="8063A1"/>
                </a:solidFill>
                <a:latin typeface="STIXGeneral"/>
                <a:cs typeface="STIXGeneral"/>
              </a:rPr>
              <a:t>April</a:t>
            </a:r>
            <a:endParaRPr dirty="0">
              <a:latin typeface="STIXGeneral"/>
              <a:cs typeface="STIXGeneral"/>
            </a:endParaRPr>
          </a:p>
        </p:txBody>
      </p:sp>
    </p:spTree>
    <p:extLst>
      <p:ext uri="{BB962C8B-B14F-4D97-AF65-F5344CB8AC3E}">
        <p14:creationId xmlns:p14="http://schemas.microsoft.com/office/powerpoint/2010/main" val="239353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6846" y="141740"/>
            <a:ext cx="1698784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b="1" spc="-203" dirty="0">
                <a:latin typeface="Arial"/>
                <a:cs typeface="Arial"/>
              </a:rPr>
              <a:t>Overview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119" y="879633"/>
            <a:ext cx="5920263" cy="3965766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66700" marR="3810" indent="-257651">
              <a:spcBef>
                <a:spcPts val="98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83" dirty="0">
                <a:latin typeface="Arial"/>
                <a:cs typeface="Arial"/>
              </a:rPr>
              <a:t>Constraint</a:t>
            </a:r>
            <a:r>
              <a:rPr sz="2400" spc="-27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satisfaction</a:t>
            </a:r>
            <a:r>
              <a:rPr sz="2400" spc="-289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powerful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problem- </a:t>
            </a:r>
            <a:r>
              <a:rPr sz="2400" spc="-98" dirty="0">
                <a:latin typeface="Arial"/>
                <a:cs typeface="Arial"/>
              </a:rPr>
              <a:t>solving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paradigm</a:t>
            </a:r>
            <a:endParaRPr sz="2400">
              <a:latin typeface="Arial"/>
              <a:cs typeface="Arial"/>
            </a:endParaRPr>
          </a:p>
          <a:p>
            <a:pPr marL="566738" marR="339566" lvl="1" indent="-214789">
              <a:lnSpc>
                <a:spcPct val="101099"/>
              </a:lnSpc>
              <a:spcBef>
                <a:spcPts val="465"/>
              </a:spcBef>
              <a:buChar char="–"/>
              <a:tabLst>
                <a:tab pos="567214" algn="l"/>
              </a:tabLst>
            </a:pPr>
            <a:r>
              <a:rPr sz="1950" spc="-90" dirty="0">
                <a:latin typeface="Arial"/>
                <a:cs typeface="Arial"/>
              </a:rPr>
              <a:t>Problem:</a:t>
            </a:r>
            <a:r>
              <a:rPr sz="1950" spc="-30" dirty="0">
                <a:latin typeface="Arial"/>
                <a:cs typeface="Arial"/>
              </a:rPr>
              <a:t> </a:t>
            </a:r>
            <a:r>
              <a:rPr sz="1950" spc="-75" dirty="0">
                <a:solidFill>
                  <a:srgbClr val="C0504D"/>
                </a:solidFill>
                <a:latin typeface="Arial"/>
                <a:cs typeface="Arial"/>
              </a:rPr>
              <a:t>set</a:t>
            </a:r>
            <a:r>
              <a:rPr sz="1950" spc="-113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1950" spc="-4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spc="-90" dirty="0">
                <a:solidFill>
                  <a:srgbClr val="C0504D"/>
                </a:solidFill>
                <a:latin typeface="Arial"/>
                <a:cs typeface="Arial"/>
              </a:rPr>
              <a:t>variables</a:t>
            </a:r>
            <a:r>
              <a:rPr sz="1950" spc="-10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to</a:t>
            </a:r>
            <a:r>
              <a:rPr sz="1950" spc="-153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which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we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must</a:t>
            </a:r>
            <a:r>
              <a:rPr sz="1950" spc="-176" dirty="0">
                <a:latin typeface="Arial"/>
                <a:cs typeface="Arial"/>
              </a:rPr>
              <a:t> </a:t>
            </a:r>
            <a:r>
              <a:rPr sz="1950" spc="-94" dirty="0">
                <a:latin typeface="Arial"/>
                <a:cs typeface="Arial"/>
              </a:rPr>
              <a:t>assign </a:t>
            </a:r>
            <a:r>
              <a:rPr sz="1950" spc="-116" dirty="0">
                <a:solidFill>
                  <a:srgbClr val="C0504D"/>
                </a:solidFill>
                <a:latin typeface="Arial"/>
                <a:cs typeface="Arial"/>
              </a:rPr>
              <a:t>values</a:t>
            </a:r>
            <a:r>
              <a:rPr sz="1950" spc="-56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spc="-68" dirty="0">
                <a:latin typeface="Arial"/>
                <a:cs typeface="Arial"/>
              </a:rPr>
              <a:t>satisfying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-68" dirty="0">
                <a:solidFill>
                  <a:srgbClr val="C0504D"/>
                </a:solidFill>
                <a:latin typeface="Arial"/>
                <a:cs typeface="Arial"/>
              </a:rPr>
              <a:t>problem-</a:t>
            </a:r>
            <a:r>
              <a:rPr sz="1950" spc="-79" dirty="0">
                <a:solidFill>
                  <a:srgbClr val="C0504D"/>
                </a:solidFill>
                <a:latin typeface="Arial"/>
                <a:cs typeface="Arial"/>
              </a:rPr>
              <a:t>specific</a:t>
            </a:r>
            <a:r>
              <a:rPr sz="195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950" spc="-8" dirty="0">
                <a:solidFill>
                  <a:srgbClr val="C0504D"/>
                </a:solidFill>
                <a:latin typeface="Arial"/>
                <a:cs typeface="Arial"/>
              </a:rPr>
              <a:t>constraints</a:t>
            </a:r>
            <a:endParaRPr sz="1950">
              <a:latin typeface="Arial"/>
              <a:cs typeface="Arial"/>
            </a:endParaRPr>
          </a:p>
          <a:p>
            <a:pPr marL="214313" marR="544354" lvl="1" indent="-214789" algn="r">
              <a:lnSpc>
                <a:spcPts val="2325"/>
              </a:lnSpc>
              <a:spcBef>
                <a:spcPts val="476"/>
              </a:spcBef>
              <a:buChar char="–"/>
              <a:tabLst>
                <a:tab pos="214789" algn="l"/>
              </a:tabLst>
            </a:pPr>
            <a:r>
              <a:rPr sz="1950" spc="-75" dirty="0">
                <a:latin typeface="Arial"/>
                <a:cs typeface="Arial"/>
              </a:rPr>
              <a:t>Constraint</a:t>
            </a:r>
            <a:r>
              <a:rPr sz="1950" spc="-169" dirty="0">
                <a:latin typeface="Arial"/>
                <a:cs typeface="Arial"/>
              </a:rPr>
              <a:t> </a:t>
            </a:r>
            <a:r>
              <a:rPr sz="1950" spc="-83" dirty="0">
                <a:latin typeface="Arial"/>
                <a:cs typeface="Arial"/>
              </a:rPr>
              <a:t>programming,</a:t>
            </a:r>
            <a:r>
              <a:rPr sz="1950" spc="71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constraint</a:t>
            </a:r>
            <a:r>
              <a:rPr sz="1950" spc="-165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satisfaction</a:t>
            </a:r>
            <a:endParaRPr sz="1950">
              <a:latin typeface="Arial"/>
              <a:cs typeface="Arial"/>
            </a:endParaRPr>
          </a:p>
          <a:p>
            <a:pPr marR="494348" algn="r">
              <a:lnSpc>
                <a:spcPts val="2325"/>
              </a:lnSpc>
            </a:pPr>
            <a:r>
              <a:rPr sz="1950" spc="-86" dirty="0">
                <a:latin typeface="Arial"/>
                <a:cs typeface="Arial"/>
              </a:rPr>
              <a:t>problems</a:t>
            </a:r>
            <a:r>
              <a:rPr sz="1950" spc="-56" dirty="0">
                <a:latin typeface="Arial"/>
                <a:cs typeface="Arial"/>
              </a:rPr>
              <a:t> </a:t>
            </a:r>
            <a:r>
              <a:rPr sz="1950" spc="-206" dirty="0">
                <a:latin typeface="Arial"/>
                <a:cs typeface="Arial"/>
              </a:rPr>
              <a:t>(CSPs),</a:t>
            </a:r>
            <a:r>
              <a:rPr sz="1950" spc="-172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constraint</a:t>
            </a:r>
            <a:r>
              <a:rPr sz="1950" spc="-172" dirty="0">
                <a:latin typeface="Arial"/>
                <a:cs typeface="Arial"/>
              </a:rPr>
              <a:t> </a:t>
            </a:r>
            <a:r>
              <a:rPr sz="1950" spc="-75" dirty="0">
                <a:latin typeface="Arial"/>
                <a:cs typeface="Arial"/>
              </a:rPr>
              <a:t>logic</a:t>
            </a:r>
            <a:r>
              <a:rPr sz="1950" spc="-8" dirty="0">
                <a:latin typeface="Arial"/>
                <a:cs typeface="Arial"/>
              </a:rPr>
              <a:t> </a:t>
            </a:r>
            <a:r>
              <a:rPr sz="1950" spc="-56" dirty="0">
                <a:latin typeface="Arial"/>
                <a:cs typeface="Arial"/>
              </a:rPr>
              <a:t>programming…</a:t>
            </a:r>
            <a:endParaRPr sz="1950">
              <a:latin typeface="Arial"/>
              <a:cs typeface="Arial"/>
            </a:endParaRPr>
          </a:p>
          <a:p>
            <a:pPr marL="266700" indent="-257651">
              <a:spcBef>
                <a:spcPts val="589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75" dirty="0">
                <a:latin typeface="Arial"/>
                <a:cs typeface="Arial"/>
              </a:rPr>
              <a:t>Algorithms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for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420" dirty="0">
                <a:latin typeface="Arial"/>
                <a:cs typeface="Arial"/>
              </a:rPr>
              <a:t>CSPs</a:t>
            </a:r>
            <a:endParaRPr sz="2400">
              <a:latin typeface="Arial"/>
              <a:cs typeface="Arial"/>
            </a:endParaRPr>
          </a:p>
          <a:p>
            <a:pPr marL="566738" lvl="1" indent="-214789">
              <a:spcBef>
                <a:spcPts val="499"/>
              </a:spcBef>
              <a:buChar char="–"/>
              <a:tabLst>
                <a:tab pos="567214" algn="l"/>
              </a:tabLst>
            </a:pPr>
            <a:r>
              <a:rPr sz="1950" spc="-98" dirty="0">
                <a:latin typeface="Arial"/>
                <a:cs typeface="Arial"/>
              </a:rPr>
              <a:t>Backtracking</a:t>
            </a:r>
            <a:r>
              <a:rPr sz="1950" spc="-169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(systematic</a:t>
            </a:r>
            <a:r>
              <a:rPr sz="1950" spc="-188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search)</a:t>
            </a:r>
            <a:endParaRPr sz="1950">
              <a:latin typeface="Arial"/>
              <a:cs typeface="Arial"/>
            </a:endParaRPr>
          </a:p>
          <a:p>
            <a:pPr marL="566738" lvl="1" indent="-214789">
              <a:spcBef>
                <a:spcPts val="476"/>
              </a:spcBef>
              <a:buChar char="–"/>
              <a:tabLst>
                <a:tab pos="567214" algn="l"/>
              </a:tabLst>
            </a:pPr>
            <a:r>
              <a:rPr sz="1950" spc="-75" dirty="0">
                <a:latin typeface="Arial"/>
                <a:cs typeface="Arial"/>
              </a:rPr>
              <a:t>Constraint</a:t>
            </a:r>
            <a:r>
              <a:rPr sz="1950" spc="-139" dirty="0">
                <a:latin typeface="Arial"/>
                <a:cs typeface="Arial"/>
              </a:rPr>
              <a:t> </a:t>
            </a:r>
            <a:r>
              <a:rPr sz="1950" spc="-79" dirty="0">
                <a:latin typeface="Arial"/>
                <a:cs typeface="Arial"/>
              </a:rPr>
              <a:t>propagation</a:t>
            </a:r>
            <a:r>
              <a:rPr sz="1950" spc="23" dirty="0">
                <a:latin typeface="Arial"/>
                <a:cs typeface="Arial"/>
              </a:rPr>
              <a:t> </a:t>
            </a:r>
            <a:r>
              <a:rPr sz="1950" spc="-53" dirty="0">
                <a:latin typeface="Arial"/>
                <a:cs typeface="Arial"/>
              </a:rPr>
              <a:t>(k-</a:t>
            </a:r>
            <a:r>
              <a:rPr sz="1950" spc="-15" dirty="0">
                <a:latin typeface="Arial"/>
                <a:cs typeface="Arial"/>
              </a:rPr>
              <a:t>consistency)</a:t>
            </a:r>
            <a:endParaRPr sz="1950">
              <a:latin typeface="Arial"/>
              <a:cs typeface="Arial"/>
            </a:endParaRPr>
          </a:p>
          <a:p>
            <a:pPr marL="566738" lvl="1" indent="-214789">
              <a:spcBef>
                <a:spcPts val="420"/>
              </a:spcBef>
              <a:buChar char="–"/>
              <a:tabLst>
                <a:tab pos="567214" algn="l"/>
              </a:tabLst>
            </a:pPr>
            <a:r>
              <a:rPr sz="1950" spc="-94" dirty="0">
                <a:latin typeface="Arial"/>
                <a:cs typeface="Arial"/>
              </a:rPr>
              <a:t>Variable</a:t>
            </a:r>
            <a:r>
              <a:rPr sz="1950" spc="-158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and</a:t>
            </a:r>
            <a:r>
              <a:rPr sz="1950" spc="-94" dirty="0">
                <a:latin typeface="Arial"/>
                <a:cs typeface="Arial"/>
              </a:rPr>
              <a:t> </a:t>
            </a:r>
            <a:r>
              <a:rPr sz="1950" spc="-90" dirty="0">
                <a:latin typeface="Arial"/>
                <a:cs typeface="Arial"/>
              </a:rPr>
              <a:t>value</a:t>
            </a:r>
            <a:r>
              <a:rPr sz="1950" spc="-101" dirty="0">
                <a:latin typeface="Arial"/>
                <a:cs typeface="Arial"/>
              </a:rPr>
              <a:t> </a:t>
            </a:r>
            <a:r>
              <a:rPr sz="1950" spc="-64" dirty="0">
                <a:latin typeface="Arial"/>
                <a:cs typeface="Arial"/>
              </a:rPr>
              <a:t>ordering</a:t>
            </a:r>
            <a:r>
              <a:rPr sz="1950" spc="-41" dirty="0">
                <a:latin typeface="Arial"/>
                <a:cs typeface="Arial"/>
              </a:rPr>
              <a:t> </a:t>
            </a:r>
            <a:r>
              <a:rPr sz="1950" spc="-8" dirty="0">
                <a:latin typeface="Arial"/>
                <a:cs typeface="Arial"/>
              </a:rPr>
              <a:t>heuristics</a:t>
            </a:r>
            <a:endParaRPr sz="1950">
              <a:latin typeface="Arial"/>
              <a:cs typeface="Arial"/>
            </a:endParaRPr>
          </a:p>
          <a:p>
            <a:pPr marL="566738" lvl="1" indent="-214789">
              <a:spcBef>
                <a:spcPts val="476"/>
              </a:spcBef>
              <a:buChar char="–"/>
              <a:tabLst>
                <a:tab pos="567214" algn="l"/>
              </a:tabLst>
            </a:pPr>
            <a:r>
              <a:rPr sz="1950" spc="-98" dirty="0">
                <a:solidFill>
                  <a:srgbClr val="7E7E7E"/>
                </a:solidFill>
                <a:latin typeface="Arial"/>
                <a:cs typeface="Arial"/>
              </a:rPr>
              <a:t>Backjumping</a:t>
            </a:r>
            <a:r>
              <a:rPr sz="1950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950" spc="-94" dirty="0">
                <a:solidFill>
                  <a:srgbClr val="7E7E7E"/>
                </a:solidFill>
                <a:latin typeface="Arial"/>
                <a:cs typeface="Arial"/>
              </a:rPr>
              <a:t>and</a:t>
            </a:r>
            <a:r>
              <a:rPr sz="1950" spc="-13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950" spc="-98" dirty="0">
                <a:solidFill>
                  <a:srgbClr val="7E7E7E"/>
                </a:solidFill>
                <a:latin typeface="Arial"/>
                <a:cs typeface="Arial"/>
              </a:rPr>
              <a:t>dependency-</a:t>
            </a:r>
            <a:r>
              <a:rPr sz="1950" spc="-49" dirty="0">
                <a:solidFill>
                  <a:srgbClr val="7E7E7E"/>
                </a:solidFill>
                <a:latin typeface="Arial"/>
                <a:cs typeface="Arial"/>
              </a:rPr>
              <a:t>directed</a:t>
            </a:r>
            <a:r>
              <a:rPr sz="1950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950" spc="-8" dirty="0">
                <a:solidFill>
                  <a:srgbClr val="7E7E7E"/>
                </a:solidFill>
                <a:latin typeface="Arial"/>
                <a:cs typeface="Arial"/>
              </a:rPr>
              <a:t>backtracking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033111">
              <a:spcBef>
                <a:spcPts val="98"/>
              </a:spcBef>
            </a:pPr>
            <a:r>
              <a:rPr sz="3300" spc="-139" dirty="0"/>
              <a:t>Constraints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588294" y="1169432"/>
            <a:ext cx="2821305" cy="439062"/>
          </a:xfrm>
          <a:prstGeom prst="rect">
            <a:avLst/>
          </a:prstGeom>
        </p:spPr>
        <p:txBody>
          <a:bodyPr vert="horz" wrap="square" lIns="0" tIns="53816" rIns="0" bIns="0" rtlCol="0">
            <a:spAutoFit/>
          </a:bodyPr>
          <a:lstStyle/>
          <a:p>
            <a:pPr marL="9525" marR="3810" indent="50006">
              <a:lnSpc>
                <a:spcPts val="1463"/>
              </a:lnSpc>
              <a:spcBef>
                <a:spcPts val="424"/>
              </a:spcBef>
            </a:pPr>
            <a:r>
              <a:rPr sz="1500" spc="-56" dirty="0">
                <a:latin typeface="Arial"/>
                <a:cs typeface="Arial"/>
              </a:rPr>
              <a:t>Many</a:t>
            </a:r>
            <a:r>
              <a:rPr sz="1500" spc="-13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possible</a:t>
            </a:r>
            <a:r>
              <a:rPr sz="1500" spc="-169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worlds…</a:t>
            </a:r>
            <a:r>
              <a:rPr sz="1500" spc="-153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but</a:t>
            </a:r>
            <a:r>
              <a:rPr sz="1500" spc="-113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are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all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those</a:t>
            </a:r>
            <a:r>
              <a:rPr sz="1500" spc="-71" dirty="0">
                <a:latin typeface="Arial"/>
                <a:cs typeface="Arial"/>
              </a:rPr>
              <a:t> possible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worlds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“possible?”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431" y="1813322"/>
            <a:ext cx="2898458" cy="61475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lnSpc>
                <a:spcPts val="1605"/>
              </a:lnSpc>
              <a:spcBef>
                <a:spcPts val="94"/>
              </a:spcBef>
            </a:pPr>
            <a:r>
              <a:rPr sz="1500" b="1" spc="-105" dirty="0">
                <a:latin typeface="Arial"/>
                <a:cs typeface="Arial"/>
              </a:rPr>
              <a:t>Constraint</a:t>
            </a:r>
            <a:r>
              <a:rPr sz="1500" spc="-105" dirty="0">
                <a:latin typeface="Arial"/>
                <a:cs typeface="Arial"/>
              </a:rPr>
              <a:t>:</a:t>
            </a:r>
            <a:r>
              <a:rPr sz="1500" spc="-139" dirty="0">
                <a:latin typeface="Arial"/>
                <a:cs typeface="Arial"/>
              </a:rPr>
              <a:t> </a:t>
            </a:r>
            <a:r>
              <a:rPr sz="1500" spc="-113" dirty="0">
                <a:latin typeface="Arial"/>
                <a:cs typeface="Arial"/>
              </a:rPr>
              <a:t>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specification</a:t>
            </a:r>
            <a:r>
              <a:rPr sz="1500" spc="-1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allowed</a:t>
            </a:r>
            <a:endParaRPr sz="1500">
              <a:latin typeface="Arial"/>
              <a:cs typeface="Arial"/>
            </a:endParaRPr>
          </a:p>
          <a:p>
            <a:pPr marL="9525" marR="186214">
              <a:lnSpc>
                <a:spcPts val="1463"/>
              </a:lnSpc>
              <a:spcBef>
                <a:spcPts val="135"/>
              </a:spcBef>
            </a:pPr>
            <a:r>
              <a:rPr sz="1500" spc="165" dirty="0">
                <a:latin typeface="Arial"/>
                <a:cs typeface="Arial"/>
              </a:rPr>
              <a:t>/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disallowed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combinations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of </a:t>
            </a:r>
            <a:r>
              <a:rPr sz="1500" spc="-79" dirty="0">
                <a:latin typeface="Arial"/>
                <a:cs typeface="Arial"/>
              </a:rPr>
              <a:t>assignments</a:t>
            </a:r>
            <a:r>
              <a:rPr sz="1500" spc="-14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124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individual</a:t>
            </a:r>
            <a:r>
              <a:rPr sz="1500" spc="8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variables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432" y="2407015"/>
            <a:ext cx="2902744" cy="1044356"/>
          </a:xfrm>
          <a:prstGeom prst="rect">
            <a:avLst/>
          </a:prstGeom>
        </p:spPr>
        <p:txBody>
          <a:bodyPr vert="horz" wrap="square" lIns="0" tIns="53816" rIns="0" bIns="0" rtlCol="0">
            <a:spAutoFit/>
          </a:bodyPr>
          <a:lstStyle/>
          <a:p>
            <a:pPr marL="266700" marR="595789" indent="-257651">
              <a:lnSpc>
                <a:spcPts val="1463"/>
              </a:lnSpc>
              <a:spcBef>
                <a:spcPts val="424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500" b="1" spc="-135" dirty="0">
                <a:latin typeface="Arial"/>
                <a:cs typeface="Arial"/>
              </a:rPr>
              <a:t>Scope</a:t>
            </a:r>
            <a:r>
              <a:rPr sz="1500" spc="-135" dirty="0">
                <a:latin typeface="Arial"/>
                <a:cs typeface="Arial"/>
              </a:rPr>
              <a:t>: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set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64" dirty="0">
                <a:latin typeface="Arial"/>
                <a:cs typeface="Arial"/>
              </a:rPr>
              <a:t>variables </a:t>
            </a:r>
            <a:r>
              <a:rPr sz="1500" spc="-56" dirty="0">
                <a:latin typeface="Arial"/>
                <a:cs typeface="Arial"/>
              </a:rPr>
              <a:t>involved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in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constraint</a:t>
            </a:r>
            <a:endParaRPr sz="1500">
              <a:latin typeface="Arial"/>
              <a:cs typeface="Arial"/>
            </a:endParaRPr>
          </a:p>
          <a:p>
            <a:pPr marL="266700" marR="3810" indent="-257651">
              <a:lnSpc>
                <a:spcPct val="79800"/>
              </a:lnSpc>
              <a:spcBef>
                <a:spcPts val="37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500" b="1" spc="-83" dirty="0">
                <a:latin typeface="Arial"/>
                <a:cs typeface="Arial"/>
              </a:rPr>
              <a:t>Relation</a:t>
            </a:r>
            <a:r>
              <a:rPr sz="1500" spc="-83" dirty="0">
                <a:latin typeface="Arial"/>
                <a:cs typeface="Arial"/>
              </a:rPr>
              <a:t>: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-79" dirty="0">
                <a:latin typeface="Arial"/>
                <a:cs typeface="Arial"/>
              </a:rPr>
              <a:t>Boolean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function</a:t>
            </a:r>
            <a:r>
              <a:rPr sz="1500" spc="-1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on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 </a:t>
            </a:r>
            <a:r>
              <a:rPr sz="1500" spc="-98" dirty="0">
                <a:latin typeface="Arial"/>
                <a:cs typeface="Arial"/>
              </a:rPr>
              <a:t>scope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that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spc="-64" dirty="0">
                <a:latin typeface="Arial"/>
                <a:cs typeface="Arial"/>
              </a:rPr>
              <a:t>indicates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if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 </a:t>
            </a:r>
            <a:r>
              <a:rPr sz="1500" spc="-45" dirty="0">
                <a:latin typeface="Arial"/>
                <a:cs typeface="Arial"/>
              </a:rPr>
              <a:t>constraint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is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satisfied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3941" y="1169432"/>
            <a:ext cx="2569845" cy="6660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3334" algn="ctr">
              <a:spcBef>
                <a:spcPts val="94"/>
              </a:spcBef>
            </a:pPr>
            <a:r>
              <a:rPr sz="1500" b="1" spc="-139" dirty="0">
                <a:latin typeface="Arial"/>
                <a:cs typeface="Arial"/>
              </a:rPr>
              <a:t>Scheduling</a:t>
            </a:r>
            <a:r>
              <a:rPr sz="1500" b="1" spc="-71" dirty="0">
                <a:latin typeface="Arial"/>
                <a:cs typeface="Arial"/>
              </a:rPr>
              <a:t> </a:t>
            </a:r>
            <a:r>
              <a:rPr sz="1500" b="1" spc="-101" dirty="0">
                <a:latin typeface="Arial"/>
                <a:cs typeface="Arial"/>
              </a:rPr>
              <a:t>example</a:t>
            </a:r>
            <a:r>
              <a:rPr sz="1500" b="1" spc="-13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(4.7)</a:t>
            </a:r>
            <a:endParaRPr sz="1500">
              <a:latin typeface="Arial"/>
              <a:cs typeface="Arial"/>
            </a:endParaRPr>
          </a:p>
          <a:p>
            <a:pPr marL="9049" marR="3810" algn="ctr">
              <a:lnSpc>
                <a:spcPts val="1463"/>
              </a:lnSpc>
              <a:spcBef>
                <a:spcPts val="334"/>
              </a:spcBef>
            </a:pPr>
            <a:r>
              <a:rPr sz="1500" spc="-79" dirty="0">
                <a:latin typeface="Arial"/>
                <a:cs typeface="Arial"/>
              </a:rPr>
              <a:t>A,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109" dirty="0">
                <a:latin typeface="Arial"/>
                <a:cs typeface="Arial"/>
              </a:rPr>
              <a:t>B,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285" dirty="0">
                <a:latin typeface="Arial"/>
                <a:cs typeface="Arial"/>
              </a:rPr>
              <a:t>C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are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variables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representing </a:t>
            </a:r>
            <a:r>
              <a:rPr sz="1500" spc="-71" dirty="0">
                <a:latin typeface="Arial"/>
                <a:cs typeface="Arial"/>
              </a:rPr>
              <a:t>dates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events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3030" y="2042113"/>
            <a:ext cx="1902143" cy="42239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lnSpc>
                <a:spcPts val="1605"/>
              </a:lnSpc>
              <a:spcBef>
                <a:spcPts val="94"/>
              </a:spcBef>
            </a:pPr>
            <a:r>
              <a:rPr sz="1500" spc="-143" dirty="0">
                <a:latin typeface="Arial"/>
                <a:cs typeface="Arial"/>
              </a:rPr>
              <a:t>Each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113" dirty="0">
                <a:latin typeface="Arial"/>
                <a:cs typeface="Arial"/>
              </a:rPr>
              <a:t>has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71" dirty="0">
                <a:latin typeface="Arial"/>
                <a:cs typeface="Arial"/>
              </a:rPr>
              <a:t>possible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values</a:t>
            </a:r>
            <a:endParaRPr sz="1500">
              <a:latin typeface="Arial"/>
              <a:cs typeface="Arial"/>
            </a:endParaRPr>
          </a:p>
          <a:p>
            <a:pPr marL="59531">
              <a:lnSpc>
                <a:spcPts val="1605"/>
              </a:lnSpc>
            </a:pPr>
            <a:r>
              <a:rPr sz="1500" spc="-105" dirty="0">
                <a:latin typeface="Arial"/>
                <a:cs typeface="Arial"/>
              </a:rPr>
              <a:t>{Jan, </a:t>
            </a:r>
            <a:r>
              <a:rPr sz="1500" spc="-116" dirty="0">
                <a:latin typeface="Arial"/>
                <a:cs typeface="Arial"/>
              </a:rPr>
              <a:t>Feb,</a:t>
            </a:r>
            <a:r>
              <a:rPr sz="1500" spc="-4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March,</a:t>
            </a:r>
            <a:r>
              <a:rPr sz="1500" spc="-4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April}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6779" y="2678858"/>
            <a:ext cx="2877026" cy="98873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525" marR="3810" algn="ctr">
              <a:lnSpc>
                <a:spcPct val="80300"/>
              </a:lnSpc>
              <a:spcBef>
                <a:spcPts val="450"/>
              </a:spcBef>
            </a:pPr>
            <a:r>
              <a:rPr sz="1500" spc="-68" dirty="0">
                <a:latin typeface="Arial"/>
                <a:cs typeface="Arial"/>
              </a:rPr>
              <a:t>“</a:t>
            </a:r>
            <a:r>
              <a:rPr sz="1500" spc="-68" dirty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sz="1500" spc="-10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C0504D"/>
                </a:solidFill>
                <a:latin typeface="Arial"/>
                <a:cs typeface="Arial"/>
              </a:rPr>
              <a:t>can’t</a:t>
            </a:r>
            <a:r>
              <a:rPr sz="1500" spc="-68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C0504D"/>
                </a:solidFill>
                <a:latin typeface="Arial"/>
                <a:cs typeface="Arial"/>
              </a:rPr>
              <a:t>happen</a:t>
            </a:r>
            <a:r>
              <a:rPr sz="1500" spc="-7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26" dirty="0">
                <a:solidFill>
                  <a:srgbClr val="C0504D"/>
                </a:solidFill>
                <a:latin typeface="Arial"/>
                <a:cs typeface="Arial"/>
              </a:rPr>
              <a:t>later</a:t>
            </a:r>
            <a:r>
              <a:rPr sz="1500" spc="-9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C0504D"/>
                </a:solidFill>
                <a:latin typeface="Arial"/>
                <a:cs typeface="Arial"/>
              </a:rPr>
              <a:t>than</a:t>
            </a:r>
            <a:r>
              <a:rPr sz="15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sz="1500" spc="-90" dirty="0">
                <a:latin typeface="Arial"/>
                <a:cs typeface="Arial"/>
              </a:rPr>
              <a:t>;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and </a:t>
            </a:r>
            <a:r>
              <a:rPr sz="1500" spc="-38" dirty="0">
                <a:solidFill>
                  <a:srgbClr val="F79546"/>
                </a:solidFill>
                <a:latin typeface="Arial"/>
                <a:cs typeface="Arial"/>
              </a:rPr>
              <a:t>B </a:t>
            </a:r>
            <a:r>
              <a:rPr sz="1500" spc="-34" dirty="0">
                <a:solidFill>
                  <a:srgbClr val="F79546"/>
                </a:solidFill>
                <a:latin typeface="Arial"/>
                <a:cs typeface="Arial"/>
              </a:rPr>
              <a:t>must</a:t>
            </a:r>
            <a:r>
              <a:rPr sz="1500" spc="-127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F79546"/>
                </a:solidFill>
                <a:latin typeface="Arial"/>
                <a:cs typeface="Arial"/>
              </a:rPr>
              <a:t>happen </a:t>
            </a:r>
            <a:r>
              <a:rPr sz="1500" spc="-23" dirty="0">
                <a:solidFill>
                  <a:srgbClr val="F79546"/>
                </a:solidFill>
                <a:latin typeface="Arial"/>
                <a:cs typeface="Arial"/>
              </a:rPr>
              <a:t>in</a:t>
            </a:r>
            <a:r>
              <a:rPr sz="1500" spc="-79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spc="-98" dirty="0">
                <a:solidFill>
                  <a:srgbClr val="F79546"/>
                </a:solidFill>
                <a:latin typeface="Arial"/>
                <a:cs typeface="Arial"/>
              </a:rPr>
              <a:t>January</a:t>
            </a:r>
            <a:r>
              <a:rPr sz="1500" spc="-13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79546"/>
                </a:solidFill>
                <a:latin typeface="Arial"/>
                <a:cs typeface="Arial"/>
              </a:rPr>
              <a:t>or</a:t>
            </a:r>
            <a:r>
              <a:rPr sz="1500" spc="-3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F79546"/>
                </a:solidFill>
                <a:latin typeface="Arial"/>
                <a:cs typeface="Arial"/>
              </a:rPr>
              <a:t>February</a:t>
            </a:r>
            <a:r>
              <a:rPr sz="1500" spc="-45" dirty="0">
                <a:latin typeface="Arial"/>
                <a:cs typeface="Arial"/>
              </a:rPr>
              <a:t>; </a:t>
            </a:r>
            <a:r>
              <a:rPr sz="1500" spc="-75" dirty="0">
                <a:latin typeface="Arial"/>
                <a:cs typeface="Arial"/>
              </a:rPr>
              <a:t>and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188" dirty="0">
                <a:solidFill>
                  <a:srgbClr val="4AACC5"/>
                </a:solidFill>
                <a:latin typeface="Arial"/>
                <a:cs typeface="Arial"/>
              </a:rPr>
              <a:t>B</a:t>
            </a:r>
            <a:r>
              <a:rPr sz="1500" spc="-11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4AACC5"/>
                </a:solidFill>
                <a:latin typeface="Arial"/>
                <a:cs typeface="Arial"/>
              </a:rPr>
              <a:t>must</a:t>
            </a:r>
            <a:r>
              <a:rPr sz="1500" spc="-13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4AACC5"/>
                </a:solidFill>
                <a:latin typeface="Arial"/>
                <a:cs typeface="Arial"/>
              </a:rPr>
              <a:t>be</a:t>
            </a:r>
            <a:r>
              <a:rPr sz="1500" spc="-98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56" dirty="0">
                <a:solidFill>
                  <a:srgbClr val="4AACC5"/>
                </a:solidFill>
                <a:latin typeface="Arial"/>
                <a:cs typeface="Arial"/>
              </a:rPr>
              <a:t>before</a:t>
            </a:r>
            <a:r>
              <a:rPr sz="1500" spc="-4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158" dirty="0">
                <a:solidFill>
                  <a:srgbClr val="4AACC5"/>
                </a:solidFill>
                <a:latin typeface="Arial"/>
                <a:cs typeface="Arial"/>
              </a:rPr>
              <a:t>C</a:t>
            </a:r>
            <a:r>
              <a:rPr sz="1500" spc="-158" dirty="0">
                <a:latin typeface="Arial"/>
                <a:cs typeface="Arial"/>
              </a:rPr>
              <a:t>;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and</a:t>
            </a:r>
            <a:r>
              <a:rPr sz="1500" spc="-146" dirty="0"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8063A1"/>
                </a:solidFill>
                <a:latin typeface="Arial"/>
                <a:cs typeface="Arial"/>
              </a:rPr>
              <a:t>either</a:t>
            </a:r>
            <a:r>
              <a:rPr sz="1500" spc="19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38" dirty="0">
                <a:solidFill>
                  <a:srgbClr val="8063A1"/>
                </a:solidFill>
                <a:latin typeface="Arial"/>
                <a:cs typeface="Arial"/>
              </a:rPr>
              <a:t>A </a:t>
            </a:r>
            <a:r>
              <a:rPr sz="1500" spc="-75" dirty="0">
                <a:solidFill>
                  <a:srgbClr val="8063A1"/>
                </a:solidFill>
                <a:latin typeface="Arial"/>
                <a:cs typeface="Arial"/>
              </a:rPr>
              <a:t>and</a:t>
            </a:r>
            <a:r>
              <a:rPr sz="1500" spc="-83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188" dirty="0">
                <a:solidFill>
                  <a:srgbClr val="8063A1"/>
                </a:solidFill>
                <a:latin typeface="Arial"/>
                <a:cs typeface="Arial"/>
              </a:rPr>
              <a:t>B</a:t>
            </a:r>
            <a:r>
              <a:rPr sz="1500" spc="-1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8063A1"/>
                </a:solidFill>
                <a:latin typeface="Arial"/>
                <a:cs typeface="Arial"/>
              </a:rPr>
              <a:t>can’t</a:t>
            </a:r>
            <a:r>
              <a:rPr sz="1500" spc="-75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8063A1"/>
                </a:solidFill>
                <a:latin typeface="Arial"/>
                <a:cs typeface="Arial"/>
              </a:rPr>
              <a:t>happen</a:t>
            </a:r>
            <a:r>
              <a:rPr sz="1500" spc="-83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8063A1"/>
                </a:solidFill>
                <a:latin typeface="Arial"/>
                <a:cs typeface="Arial"/>
              </a:rPr>
              <a:t>at</a:t>
            </a:r>
            <a:r>
              <a:rPr sz="1500" spc="-71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8063A1"/>
                </a:solidFill>
                <a:latin typeface="Arial"/>
                <a:cs typeface="Arial"/>
              </a:rPr>
              <a:t>the</a:t>
            </a:r>
            <a:r>
              <a:rPr sz="1500" spc="-90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8063A1"/>
                </a:solidFill>
                <a:latin typeface="Arial"/>
                <a:cs typeface="Arial"/>
              </a:rPr>
              <a:t>same</a:t>
            </a:r>
            <a:endParaRPr sz="1500">
              <a:latin typeface="Arial"/>
              <a:cs typeface="Arial"/>
            </a:endParaRPr>
          </a:p>
          <a:p>
            <a:pPr marL="4286" algn="ctr">
              <a:lnSpc>
                <a:spcPts val="1463"/>
              </a:lnSpc>
            </a:pPr>
            <a:r>
              <a:rPr sz="1500" spc="-23" dirty="0">
                <a:solidFill>
                  <a:srgbClr val="8063A1"/>
                </a:solidFill>
                <a:latin typeface="Arial"/>
                <a:cs typeface="Arial"/>
              </a:rPr>
              <a:t>time,</a:t>
            </a:r>
            <a:r>
              <a:rPr sz="1500" spc="-1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8063A1"/>
                </a:solidFill>
                <a:latin typeface="Arial"/>
                <a:cs typeface="Arial"/>
              </a:rPr>
              <a:t>or</a:t>
            </a:r>
            <a:r>
              <a:rPr sz="1500" spc="-38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285" dirty="0">
                <a:solidFill>
                  <a:srgbClr val="8063A1"/>
                </a:solidFill>
                <a:latin typeface="Arial"/>
                <a:cs typeface="Arial"/>
              </a:rPr>
              <a:t>C</a:t>
            </a:r>
            <a:r>
              <a:rPr sz="1500" spc="-94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8063A1"/>
                </a:solidFill>
                <a:latin typeface="Arial"/>
                <a:cs typeface="Arial"/>
              </a:rPr>
              <a:t>can’t</a:t>
            </a:r>
            <a:r>
              <a:rPr sz="1500" spc="-71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8063A1"/>
                </a:solidFill>
                <a:latin typeface="Arial"/>
                <a:cs typeface="Arial"/>
              </a:rPr>
              <a:t>occur</a:t>
            </a:r>
            <a:r>
              <a:rPr sz="1500" spc="-38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23" dirty="0">
                <a:solidFill>
                  <a:srgbClr val="8063A1"/>
                </a:solidFill>
                <a:latin typeface="Arial"/>
                <a:cs typeface="Arial"/>
              </a:rPr>
              <a:t>in</a:t>
            </a:r>
            <a:r>
              <a:rPr sz="1500" spc="-83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8" dirty="0">
                <a:solidFill>
                  <a:srgbClr val="8063A1"/>
                </a:solidFill>
                <a:latin typeface="Arial"/>
                <a:cs typeface="Arial"/>
              </a:rPr>
              <a:t>April</a:t>
            </a:r>
            <a:r>
              <a:rPr sz="1500" spc="-8" dirty="0">
                <a:latin typeface="Arial"/>
                <a:cs typeface="Arial"/>
              </a:rPr>
              <a:t>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213" y="3794474"/>
            <a:ext cx="855345" cy="28709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710089" algn="l"/>
              </a:tabLst>
            </a:pPr>
            <a:r>
              <a:rPr spc="-158" dirty="0">
                <a:solidFill>
                  <a:srgbClr val="C0504D"/>
                </a:solidFill>
                <a:latin typeface="STIXGeneral"/>
                <a:cs typeface="STIXGeneral"/>
              </a:rPr>
              <a:t>𝐴</a:t>
            </a:r>
            <a:r>
              <a:rPr spc="38" dirty="0">
                <a:solidFill>
                  <a:srgbClr val="C0504D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C0504D"/>
                </a:solidFill>
                <a:latin typeface="STIXGeneral"/>
                <a:cs typeface="STIXGeneral"/>
              </a:rPr>
              <a:t>≤</a:t>
            </a:r>
            <a:r>
              <a:rPr spc="60" dirty="0">
                <a:solidFill>
                  <a:srgbClr val="C0504D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solidFill>
                  <a:srgbClr val="C0504D"/>
                </a:solidFill>
                <a:latin typeface="STIXGeneral"/>
                <a:cs typeface="STIXGeneral"/>
              </a:rPr>
              <a:t>𝐵</a:t>
            </a:r>
            <a:r>
              <a:rPr dirty="0">
                <a:solidFill>
                  <a:srgbClr val="C0504D"/>
                </a:solidFill>
                <a:latin typeface="STIXGeneral"/>
                <a:cs typeface="STIXGeneral"/>
              </a:rPr>
              <a:t>	</a:t>
            </a:r>
            <a:r>
              <a:rPr spc="-38" dirty="0">
                <a:latin typeface="STIXGeneral"/>
                <a:cs typeface="STIXGeneral"/>
              </a:rPr>
              <a:t>∧</a:t>
            </a:r>
            <a:endParaRPr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4769" y="4133985"/>
            <a:ext cx="1827371" cy="77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8" algn="ctr">
              <a:lnSpc>
                <a:spcPts val="1755"/>
              </a:lnSpc>
            </a:pPr>
            <a:r>
              <a:rPr dirty="0">
                <a:solidFill>
                  <a:srgbClr val="F79546"/>
                </a:solidFill>
                <a:latin typeface="STIXGeneral"/>
                <a:cs typeface="STIXGeneral"/>
              </a:rPr>
              <a:t>𝐵</a:t>
            </a:r>
            <a:r>
              <a:rPr spc="14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F79546"/>
                </a:solidFill>
                <a:latin typeface="STIXGeneral"/>
                <a:cs typeface="STIXGeneral"/>
              </a:rPr>
              <a:t>&lt;</a:t>
            </a:r>
            <a:r>
              <a:rPr spc="8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79546"/>
                </a:solidFill>
                <a:latin typeface="STIXGeneral"/>
                <a:cs typeface="STIXGeneral"/>
              </a:rPr>
              <a:t>March</a:t>
            </a:r>
            <a:r>
              <a:rPr spc="-2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∧</a:t>
            </a:r>
            <a:endParaRPr>
              <a:latin typeface="STIXGeneral"/>
              <a:cs typeface="STIXGeneral"/>
            </a:endParaRPr>
          </a:p>
          <a:p>
            <a:pPr marL="52388" algn="ctr">
              <a:lnSpc>
                <a:spcPts val="2111"/>
              </a:lnSpc>
            </a:pPr>
            <a:r>
              <a:rPr dirty="0">
                <a:solidFill>
                  <a:srgbClr val="4AACC5"/>
                </a:solidFill>
                <a:latin typeface="STIXGeneral"/>
                <a:cs typeface="STIXGeneral"/>
              </a:rPr>
              <a:t>𝐵</a:t>
            </a:r>
            <a:r>
              <a:rPr spc="38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4AACC5"/>
                </a:solidFill>
                <a:latin typeface="STIXGeneral"/>
                <a:cs typeface="STIXGeneral"/>
              </a:rPr>
              <a:t>&lt;</a:t>
            </a:r>
            <a:r>
              <a:rPr spc="-11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4AACC5"/>
                </a:solidFill>
                <a:latin typeface="STIXGeneral"/>
                <a:cs typeface="STIXGeneral"/>
              </a:rPr>
              <a:t>𝐶</a:t>
            </a:r>
            <a:r>
              <a:rPr spc="-15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∧</a:t>
            </a:r>
            <a:endParaRPr>
              <a:latin typeface="STIXGeneral"/>
              <a:cs typeface="STIXGeneral"/>
            </a:endParaRPr>
          </a:p>
          <a:p>
            <a:pPr algn="ctr">
              <a:lnSpc>
                <a:spcPts val="2123"/>
              </a:lnSpc>
              <a:tabLst>
                <a:tab pos="707708" algn="l"/>
              </a:tabLst>
            </a:pP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𝐴</a:t>
            </a:r>
            <a:r>
              <a:rPr spc="15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8063A1"/>
                </a:solidFill>
                <a:latin typeface="STIXGeneral"/>
                <a:cs typeface="STIXGeneral"/>
              </a:rPr>
              <a:t>≠</a:t>
            </a:r>
            <a:r>
              <a:rPr spc="-11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solidFill>
                  <a:srgbClr val="8063A1"/>
                </a:solidFill>
                <a:latin typeface="STIXGeneral"/>
                <a:cs typeface="STIXGeneral"/>
              </a:rPr>
              <a:t>𝐵</a:t>
            </a: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	</a:t>
            </a:r>
            <a:r>
              <a:rPr spc="-56" dirty="0">
                <a:solidFill>
                  <a:srgbClr val="8063A1"/>
                </a:solidFill>
                <a:latin typeface="STIXGeneral"/>
                <a:cs typeface="STIXGeneral"/>
              </a:rPr>
              <a:t>∨</a:t>
            </a:r>
            <a:r>
              <a:rPr spc="-109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𝐶</a:t>
            </a:r>
            <a:r>
              <a:rPr spc="75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8063A1"/>
                </a:solidFill>
                <a:latin typeface="STIXGeneral"/>
                <a:cs typeface="STIXGeneral"/>
              </a:rPr>
              <a:t>&lt;</a:t>
            </a:r>
            <a:r>
              <a:rPr spc="11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-15" dirty="0">
                <a:solidFill>
                  <a:srgbClr val="8063A1"/>
                </a:solidFill>
                <a:latin typeface="STIXGeneral"/>
                <a:cs typeface="STIXGeneral"/>
              </a:rPr>
              <a:t>April</a:t>
            </a:r>
            <a:endParaRPr>
              <a:latin typeface="STIXGeneral"/>
              <a:cs typeface="STIXGener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81338" y="3952876"/>
            <a:ext cx="2932747" cy="996791"/>
            <a:chOff x="2584450" y="5270500"/>
            <a:chExt cx="3910329" cy="1329055"/>
          </a:xfrm>
        </p:grpSpPr>
        <p:sp>
          <p:nvSpPr>
            <p:cNvPr id="12" name="object 12"/>
            <p:cNvSpPr/>
            <p:nvPr/>
          </p:nvSpPr>
          <p:spPr>
            <a:xfrm>
              <a:off x="3129026" y="5491162"/>
              <a:ext cx="3352800" cy="1095375"/>
            </a:xfrm>
            <a:custGeom>
              <a:avLst/>
              <a:gdLst/>
              <a:ahLst/>
              <a:cxnLst/>
              <a:rect l="l" t="t" r="r" b="b"/>
              <a:pathLst>
                <a:path w="3352800" h="1095375">
                  <a:moveTo>
                    <a:pt x="3352800" y="0"/>
                  </a:moveTo>
                  <a:lnTo>
                    <a:pt x="0" y="0"/>
                  </a:lnTo>
                  <a:lnTo>
                    <a:pt x="0" y="1095375"/>
                  </a:lnTo>
                  <a:lnTo>
                    <a:pt x="3352800" y="109537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858585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9026" y="5491162"/>
              <a:ext cx="3352800" cy="1095375"/>
            </a:xfrm>
            <a:custGeom>
              <a:avLst/>
              <a:gdLst/>
              <a:ahLst/>
              <a:cxnLst/>
              <a:rect l="l" t="t" r="r" b="b"/>
              <a:pathLst>
                <a:path w="3352800" h="1095375">
                  <a:moveTo>
                    <a:pt x="0" y="1095375"/>
                  </a:moveTo>
                  <a:lnTo>
                    <a:pt x="3352800" y="109537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4450" y="5270499"/>
              <a:ext cx="2292350" cy="614680"/>
            </a:xfrm>
            <a:custGeom>
              <a:avLst/>
              <a:gdLst/>
              <a:ahLst/>
              <a:cxnLst/>
              <a:rect l="l" t="t" r="r" b="b"/>
              <a:pathLst>
                <a:path w="2292350" h="614679">
                  <a:moveTo>
                    <a:pt x="2292350" y="92075"/>
                  </a:moveTo>
                  <a:lnTo>
                    <a:pt x="2168398" y="60833"/>
                  </a:lnTo>
                  <a:lnTo>
                    <a:pt x="2176615" y="98082"/>
                  </a:lnTo>
                  <a:lnTo>
                    <a:pt x="184188" y="537019"/>
                  </a:lnTo>
                  <a:lnTo>
                    <a:pt x="1505115" y="71831"/>
                  </a:lnTo>
                  <a:lnTo>
                    <a:pt x="1517777" y="107696"/>
                  </a:lnTo>
                  <a:lnTo>
                    <a:pt x="1593278" y="29591"/>
                  </a:lnTo>
                  <a:lnTo>
                    <a:pt x="1606550" y="15875"/>
                  </a:lnTo>
                  <a:lnTo>
                    <a:pt x="1479804" y="0"/>
                  </a:lnTo>
                  <a:lnTo>
                    <a:pt x="1492453" y="35915"/>
                  </a:lnTo>
                  <a:lnTo>
                    <a:pt x="0" y="561467"/>
                  </a:lnTo>
                  <a:lnTo>
                    <a:pt x="5283" y="576427"/>
                  </a:lnTo>
                  <a:lnTo>
                    <a:pt x="2286" y="577088"/>
                  </a:lnTo>
                  <a:lnTo>
                    <a:pt x="10414" y="614299"/>
                  </a:lnTo>
                  <a:lnTo>
                    <a:pt x="2184819" y="135293"/>
                  </a:lnTo>
                  <a:lnTo>
                    <a:pt x="2193036" y="172466"/>
                  </a:lnTo>
                  <a:lnTo>
                    <a:pt x="2289987" y="93980"/>
                  </a:lnTo>
                  <a:lnTo>
                    <a:pt x="2292350" y="9207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60258" y="4405313"/>
            <a:ext cx="963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6" dirty="0">
                <a:latin typeface="Arial"/>
                <a:cs typeface="Arial"/>
              </a:rPr>
              <a:t>Scope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({A, </a:t>
            </a:r>
            <a:r>
              <a:rPr sz="1350" spc="-45" dirty="0">
                <a:latin typeface="Arial"/>
                <a:cs typeface="Arial"/>
              </a:rPr>
              <a:t>B})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930"/>
              </a:lnSpc>
            </a:pPr>
            <a:fld id="{81D60167-4931-47E6-BA6A-407CBD079E47}" type="slidenum">
              <a:rPr spc="-19" dirty="0"/>
              <a:pPr marL="85725">
                <a:lnSpc>
                  <a:spcPts val="930"/>
                </a:lnSpc>
              </a:pPr>
              <a:t>20</a:t>
            </a:fld>
            <a:endParaRPr spc="-19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033111" algn="l">
              <a:spcBef>
                <a:spcPts val="98"/>
              </a:spcBef>
            </a:pPr>
            <a:r>
              <a:rPr sz="3300" spc="-139" dirty="0"/>
              <a:t>Constraints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588294" y="1169432"/>
            <a:ext cx="2821305" cy="439062"/>
          </a:xfrm>
          <a:prstGeom prst="rect">
            <a:avLst/>
          </a:prstGeom>
        </p:spPr>
        <p:txBody>
          <a:bodyPr vert="horz" wrap="square" lIns="0" tIns="53816" rIns="0" bIns="0" rtlCol="0">
            <a:spAutoFit/>
          </a:bodyPr>
          <a:lstStyle/>
          <a:p>
            <a:pPr marL="9525" marR="3810" indent="50006">
              <a:lnSpc>
                <a:spcPts val="1463"/>
              </a:lnSpc>
              <a:spcBef>
                <a:spcPts val="424"/>
              </a:spcBef>
            </a:pPr>
            <a:r>
              <a:rPr sz="1500" spc="-56" dirty="0">
                <a:latin typeface="Arial"/>
                <a:cs typeface="Arial"/>
              </a:rPr>
              <a:t>Many</a:t>
            </a:r>
            <a:r>
              <a:rPr sz="1500" spc="-13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possible</a:t>
            </a:r>
            <a:r>
              <a:rPr sz="1500" spc="-169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worlds…</a:t>
            </a:r>
            <a:r>
              <a:rPr sz="1500" spc="-153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but</a:t>
            </a:r>
            <a:r>
              <a:rPr sz="1500" spc="-113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are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all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those</a:t>
            </a:r>
            <a:r>
              <a:rPr sz="1500" spc="-71" dirty="0">
                <a:latin typeface="Arial"/>
                <a:cs typeface="Arial"/>
              </a:rPr>
              <a:t> possible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worlds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“possible?”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5431" y="1813322"/>
            <a:ext cx="2898458" cy="61475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lnSpc>
                <a:spcPts val="1605"/>
              </a:lnSpc>
              <a:spcBef>
                <a:spcPts val="94"/>
              </a:spcBef>
            </a:pPr>
            <a:r>
              <a:rPr sz="1500" b="1" spc="-105" dirty="0">
                <a:latin typeface="Arial"/>
                <a:cs typeface="Arial"/>
              </a:rPr>
              <a:t>Constraint</a:t>
            </a:r>
            <a:r>
              <a:rPr sz="1500" spc="-105" dirty="0">
                <a:latin typeface="Arial"/>
                <a:cs typeface="Arial"/>
              </a:rPr>
              <a:t>:</a:t>
            </a:r>
            <a:r>
              <a:rPr sz="1500" spc="-139" dirty="0">
                <a:latin typeface="Arial"/>
                <a:cs typeface="Arial"/>
              </a:rPr>
              <a:t> </a:t>
            </a:r>
            <a:r>
              <a:rPr sz="1500" spc="-113" dirty="0">
                <a:latin typeface="Arial"/>
                <a:cs typeface="Arial"/>
              </a:rPr>
              <a:t>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specification</a:t>
            </a:r>
            <a:r>
              <a:rPr sz="1500" spc="-1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allowed</a:t>
            </a:r>
            <a:endParaRPr sz="1500">
              <a:latin typeface="Arial"/>
              <a:cs typeface="Arial"/>
            </a:endParaRPr>
          </a:p>
          <a:p>
            <a:pPr marL="9525" marR="186214">
              <a:lnSpc>
                <a:spcPts val="1463"/>
              </a:lnSpc>
              <a:spcBef>
                <a:spcPts val="135"/>
              </a:spcBef>
            </a:pPr>
            <a:r>
              <a:rPr sz="1500" spc="165" dirty="0">
                <a:latin typeface="Arial"/>
                <a:cs typeface="Arial"/>
              </a:rPr>
              <a:t>/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disallowed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combinations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of </a:t>
            </a:r>
            <a:r>
              <a:rPr sz="1500" spc="-79" dirty="0">
                <a:latin typeface="Arial"/>
                <a:cs typeface="Arial"/>
              </a:rPr>
              <a:t>assignments</a:t>
            </a:r>
            <a:r>
              <a:rPr sz="1500" spc="-14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124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individual</a:t>
            </a:r>
            <a:r>
              <a:rPr sz="1500" spc="8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variables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5432" y="2407015"/>
            <a:ext cx="2902744" cy="1044356"/>
          </a:xfrm>
          <a:prstGeom prst="rect">
            <a:avLst/>
          </a:prstGeom>
        </p:spPr>
        <p:txBody>
          <a:bodyPr vert="horz" wrap="square" lIns="0" tIns="53816" rIns="0" bIns="0" rtlCol="0">
            <a:spAutoFit/>
          </a:bodyPr>
          <a:lstStyle/>
          <a:p>
            <a:pPr marL="266700" marR="595789" indent="-257651">
              <a:lnSpc>
                <a:spcPts val="1463"/>
              </a:lnSpc>
              <a:spcBef>
                <a:spcPts val="424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500" b="1" spc="-135" dirty="0">
                <a:latin typeface="Arial"/>
                <a:cs typeface="Arial"/>
              </a:rPr>
              <a:t>Scope</a:t>
            </a:r>
            <a:r>
              <a:rPr sz="1500" spc="-135" dirty="0">
                <a:latin typeface="Arial"/>
                <a:cs typeface="Arial"/>
              </a:rPr>
              <a:t>: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set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64" dirty="0">
                <a:latin typeface="Arial"/>
                <a:cs typeface="Arial"/>
              </a:rPr>
              <a:t>variables </a:t>
            </a:r>
            <a:r>
              <a:rPr sz="1500" spc="-56" dirty="0">
                <a:latin typeface="Arial"/>
                <a:cs typeface="Arial"/>
              </a:rPr>
              <a:t>involved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in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the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constraint</a:t>
            </a:r>
            <a:endParaRPr sz="1500">
              <a:latin typeface="Arial"/>
              <a:cs typeface="Arial"/>
            </a:endParaRPr>
          </a:p>
          <a:p>
            <a:pPr marL="266700" marR="3810" indent="-257651">
              <a:lnSpc>
                <a:spcPct val="79800"/>
              </a:lnSpc>
              <a:spcBef>
                <a:spcPts val="37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1500" b="1" spc="-83" dirty="0">
                <a:latin typeface="Arial"/>
                <a:cs typeface="Arial"/>
              </a:rPr>
              <a:t>Relation</a:t>
            </a:r>
            <a:r>
              <a:rPr sz="1500" spc="-83" dirty="0">
                <a:latin typeface="Arial"/>
                <a:cs typeface="Arial"/>
              </a:rPr>
              <a:t>:</a:t>
            </a:r>
            <a:r>
              <a:rPr sz="1500" spc="-195" dirty="0">
                <a:latin typeface="Arial"/>
                <a:cs typeface="Arial"/>
              </a:rPr>
              <a:t> </a:t>
            </a:r>
            <a:r>
              <a:rPr sz="1500" spc="-79" dirty="0">
                <a:latin typeface="Arial"/>
                <a:cs typeface="Arial"/>
              </a:rPr>
              <a:t>Boolean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function</a:t>
            </a:r>
            <a:r>
              <a:rPr sz="1500" spc="-1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on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 </a:t>
            </a:r>
            <a:r>
              <a:rPr sz="1500" spc="-98" dirty="0">
                <a:latin typeface="Arial"/>
                <a:cs typeface="Arial"/>
              </a:rPr>
              <a:t>scope</a:t>
            </a:r>
            <a:r>
              <a:rPr sz="1500" spc="-79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that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spc="-64" dirty="0">
                <a:latin typeface="Arial"/>
                <a:cs typeface="Arial"/>
              </a:rPr>
              <a:t>indicates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if</a:t>
            </a:r>
            <a:r>
              <a:rPr sz="1500" spc="-64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 </a:t>
            </a:r>
            <a:r>
              <a:rPr sz="1500" spc="-45" dirty="0">
                <a:latin typeface="Arial"/>
                <a:cs typeface="Arial"/>
              </a:rPr>
              <a:t>constraint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86" dirty="0">
                <a:latin typeface="Arial"/>
                <a:cs typeface="Arial"/>
              </a:rPr>
              <a:t>is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satisfied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3941" y="1169432"/>
            <a:ext cx="2569845" cy="66604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3334" algn="ctr">
              <a:spcBef>
                <a:spcPts val="94"/>
              </a:spcBef>
            </a:pPr>
            <a:r>
              <a:rPr sz="1500" b="1" spc="-139" dirty="0">
                <a:latin typeface="Arial"/>
                <a:cs typeface="Arial"/>
              </a:rPr>
              <a:t>Scheduling</a:t>
            </a:r>
            <a:r>
              <a:rPr sz="1500" b="1" spc="-71" dirty="0">
                <a:latin typeface="Arial"/>
                <a:cs typeface="Arial"/>
              </a:rPr>
              <a:t> </a:t>
            </a:r>
            <a:r>
              <a:rPr sz="1500" b="1" spc="-101" dirty="0">
                <a:latin typeface="Arial"/>
                <a:cs typeface="Arial"/>
              </a:rPr>
              <a:t>example</a:t>
            </a:r>
            <a:r>
              <a:rPr sz="1500" b="1" spc="-13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(4.7)</a:t>
            </a:r>
            <a:endParaRPr sz="1500">
              <a:latin typeface="Arial"/>
              <a:cs typeface="Arial"/>
            </a:endParaRPr>
          </a:p>
          <a:p>
            <a:pPr marL="9049" marR="3810" algn="ctr">
              <a:lnSpc>
                <a:spcPts val="1463"/>
              </a:lnSpc>
              <a:spcBef>
                <a:spcPts val="334"/>
              </a:spcBef>
            </a:pPr>
            <a:r>
              <a:rPr sz="1500" spc="-79" dirty="0">
                <a:latin typeface="Arial"/>
                <a:cs typeface="Arial"/>
              </a:rPr>
              <a:t>A,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109" dirty="0">
                <a:latin typeface="Arial"/>
                <a:cs typeface="Arial"/>
              </a:rPr>
              <a:t>B,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285" dirty="0">
                <a:latin typeface="Arial"/>
                <a:cs typeface="Arial"/>
              </a:rPr>
              <a:t>C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are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variables</a:t>
            </a:r>
            <a:r>
              <a:rPr sz="1500" spc="-34" dirty="0">
                <a:latin typeface="Arial"/>
                <a:cs typeface="Arial"/>
              </a:rPr>
              <a:t> </a:t>
            </a:r>
            <a:r>
              <a:rPr sz="1500" spc="-49" dirty="0">
                <a:latin typeface="Arial"/>
                <a:cs typeface="Arial"/>
              </a:rPr>
              <a:t>representing </a:t>
            </a:r>
            <a:r>
              <a:rPr sz="1500" spc="-71" dirty="0">
                <a:latin typeface="Arial"/>
                <a:cs typeface="Arial"/>
              </a:rPr>
              <a:t>dates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events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3030" y="2042113"/>
            <a:ext cx="1902143" cy="42239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lnSpc>
                <a:spcPts val="1605"/>
              </a:lnSpc>
              <a:spcBef>
                <a:spcPts val="94"/>
              </a:spcBef>
            </a:pPr>
            <a:r>
              <a:rPr sz="1500" spc="-143" dirty="0">
                <a:latin typeface="Arial"/>
                <a:cs typeface="Arial"/>
              </a:rPr>
              <a:t>Each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113" dirty="0">
                <a:latin typeface="Arial"/>
                <a:cs typeface="Arial"/>
              </a:rPr>
              <a:t>has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71" dirty="0">
                <a:latin typeface="Arial"/>
                <a:cs typeface="Arial"/>
              </a:rPr>
              <a:t>possible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-68" dirty="0">
                <a:latin typeface="Arial"/>
                <a:cs typeface="Arial"/>
              </a:rPr>
              <a:t>values</a:t>
            </a:r>
            <a:endParaRPr sz="1500">
              <a:latin typeface="Arial"/>
              <a:cs typeface="Arial"/>
            </a:endParaRPr>
          </a:p>
          <a:p>
            <a:pPr marL="59531">
              <a:lnSpc>
                <a:spcPts val="1605"/>
              </a:lnSpc>
            </a:pPr>
            <a:r>
              <a:rPr sz="1500" spc="-105" dirty="0">
                <a:latin typeface="Arial"/>
                <a:cs typeface="Arial"/>
              </a:rPr>
              <a:t>{Jan, </a:t>
            </a:r>
            <a:r>
              <a:rPr sz="1500" spc="-116" dirty="0">
                <a:latin typeface="Arial"/>
                <a:cs typeface="Arial"/>
              </a:rPr>
              <a:t>Feb,</a:t>
            </a:r>
            <a:r>
              <a:rPr sz="1500" spc="-41" dirty="0">
                <a:latin typeface="Arial"/>
                <a:cs typeface="Arial"/>
              </a:rPr>
              <a:t> </a:t>
            </a:r>
            <a:r>
              <a:rPr sz="1500" spc="-53" dirty="0">
                <a:latin typeface="Arial"/>
                <a:cs typeface="Arial"/>
              </a:rPr>
              <a:t>March,</a:t>
            </a:r>
            <a:r>
              <a:rPr sz="1500" spc="-41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April}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6779" y="2678858"/>
            <a:ext cx="2877026" cy="98873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9525" marR="3810" algn="ctr">
              <a:lnSpc>
                <a:spcPct val="80300"/>
              </a:lnSpc>
              <a:spcBef>
                <a:spcPts val="450"/>
              </a:spcBef>
            </a:pPr>
            <a:r>
              <a:rPr sz="1500" spc="-68" dirty="0">
                <a:latin typeface="Arial"/>
                <a:cs typeface="Arial"/>
              </a:rPr>
              <a:t>“</a:t>
            </a:r>
            <a:r>
              <a:rPr sz="1500" spc="-68" dirty="0">
                <a:solidFill>
                  <a:srgbClr val="C0504D"/>
                </a:solidFill>
                <a:latin typeface="Arial"/>
                <a:cs typeface="Arial"/>
              </a:rPr>
              <a:t>A</a:t>
            </a:r>
            <a:r>
              <a:rPr sz="1500" spc="-10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C0504D"/>
                </a:solidFill>
                <a:latin typeface="Arial"/>
                <a:cs typeface="Arial"/>
              </a:rPr>
              <a:t>can’t</a:t>
            </a:r>
            <a:r>
              <a:rPr sz="1500" spc="-68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C0504D"/>
                </a:solidFill>
                <a:latin typeface="Arial"/>
                <a:cs typeface="Arial"/>
              </a:rPr>
              <a:t>happen</a:t>
            </a:r>
            <a:r>
              <a:rPr sz="1500" spc="-79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26" dirty="0">
                <a:solidFill>
                  <a:srgbClr val="C0504D"/>
                </a:solidFill>
                <a:latin typeface="Arial"/>
                <a:cs typeface="Arial"/>
              </a:rPr>
              <a:t>later</a:t>
            </a:r>
            <a:r>
              <a:rPr sz="1500" spc="-9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C0504D"/>
                </a:solidFill>
                <a:latin typeface="Arial"/>
                <a:cs typeface="Arial"/>
              </a:rPr>
              <a:t>than</a:t>
            </a:r>
            <a:r>
              <a:rPr sz="15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rgbClr val="C0504D"/>
                </a:solidFill>
                <a:latin typeface="Arial"/>
                <a:cs typeface="Arial"/>
              </a:rPr>
              <a:t>B</a:t>
            </a:r>
            <a:r>
              <a:rPr sz="1500" spc="-90" dirty="0">
                <a:latin typeface="Arial"/>
                <a:cs typeface="Arial"/>
              </a:rPr>
              <a:t>;</a:t>
            </a:r>
            <a:r>
              <a:rPr sz="1500" spc="-83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and </a:t>
            </a:r>
            <a:r>
              <a:rPr sz="1500" spc="-38" dirty="0">
                <a:solidFill>
                  <a:srgbClr val="F79546"/>
                </a:solidFill>
                <a:latin typeface="Arial"/>
                <a:cs typeface="Arial"/>
              </a:rPr>
              <a:t>B </a:t>
            </a:r>
            <a:r>
              <a:rPr sz="1500" spc="-34" dirty="0">
                <a:solidFill>
                  <a:srgbClr val="F79546"/>
                </a:solidFill>
                <a:latin typeface="Arial"/>
                <a:cs typeface="Arial"/>
              </a:rPr>
              <a:t>must</a:t>
            </a:r>
            <a:r>
              <a:rPr sz="1500" spc="-127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F79546"/>
                </a:solidFill>
                <a:latin typeface="Arial"/>
                <a:cs typeface="Arial"/>
              </a:rPr>
              <a:t>happen </a:t>
            </a:r>
            <a:r>
              <a:rPr sz="1500" spc="-23" dirty="0">
                <a:solidFill>
                  <a:srgbClr val="F79546"/>
                </a:solidFill>
                <a:latin typeface="Arial"/>
                <a:cs typeface="Arial"/>
              </a:rPr>
              <a:t>in</a:t>
            </a:r>
            <a:r>
              <a:rPr sz="1500" spc="-79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spc="-98" dirty="0">
                <a:solidFill>
                  <a:srgbClr val="F79546"/>
                </a:solidFill>
                <a:latin typeface="Arial"/>
                <a:cs typeface="Arial"/>
              </a:rPr>
              <a:t>January</a:t>
            </a:r>
            <a:r>
              <a:rPr sz="1500" spc="-135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79546"/>
                </a:solidFill>
                <a:latin typeface="Arial"/>
                <a:cs typeface="Arial"/>
              </a:rPr>
              <a:t>or</a:t>
            </a:r>
            <a:r>
              <a:rPr sz="1500" spc="-30" dirty="0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F79546"/>
                </a:solidFill>
                <a:latin typeface="Arial"/>
                <a:cs typeface="Arial"/>
              </a:rPr>
              <a:t>February</a:t>
            </a:r>
            <a:r>
              <a:rPr sz="1500" spc="-45" dirty="0">
                <a:latin typeface="Arial"/>
                <a:cs typeface="Arial"/>
              </a:rPr>
              <a:t>; </a:t>
            </a:r>
            <a:r>
              <a:rPr sz="1500" spc="-75" dirty="0">
                <a:latin typeface="Arial"/>
                <a:cs typeface="Arial"/>
              </a:rPr>
              <a:t>and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188" dirty="0">
                <a:solidFill>
                  <a:srgbClr val="4AACC5"/>
                </a:solidFill>
                <a:latin typeface="Arial"/>
                <a:cs typeface="Arial"/>
              </a:rPr>
              <a:t>B</a:t>
            </a:r>
            <a:r>
              <a:rPr sz="1500" spc="-116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4AACC5"/>
                </a:solidFill>
                <a:latin typeface="Arial"/>
                <a:cs typeface="Arial"/>
              </a:rPr>
              <a:t>must</a:t>
            </a:r>
            <a:r>
              <a:rPr sz="1500" spc="-13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4AACC5"/>
                </a:solidFill>
                <a:latin typeface="Arial"/>
                <a:cs typeface="Arial"/>
              </a:rPr>
              <a:t>be</a:t>
            </a:r>
            <a:r>
              <a:rPr sz="1500" spc="-98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56" dirty="0">
                <a:solidFill>
                  <a:srgbClr val="4AACC5"/>
                </a:solidFill>
                <a:latin typeface="Arial"/>
                <a:cs typeface="Arial"/>
              </a:rPr>
              <a:t>before</a:t>
            </a:r>
            <a:r>
              <a:rPr sz="1500" spc="-45" dirty="0">
                <a:solidFill>
                  <a:srgbClr val="4AACC5"/>
                </a:solidFill>
                <a:latin typeface="Arial"/>
                <a:cs typeface="Arial"/>
              </a:rPr>
              <a:t> </a:t>
            </a:r>
            <a:r>
              <a:rPr sz="1500" spc="-158" dirty="0">
                <a:solidFill>
                  <a:srgbClr val="4AACC5"/>
                </a:solidFill>
                <a:latin typeface="Arial"/>
                <a:cs typeface="Arial"/>
              </a:rPr>
              <a:t>C</a:t>
            </a:r>
            <a:r>
              <a:rPr sz="1500" spc="-158" dirty="0">
                <a:latin typeface="Arial"/>
                <a:cs typeface="Arial"/>
              </a:rPr>
              <a:t>;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75" dirty="0">
                <a:latin typeface="Arial"/>
                <a:cs typeface="Arial"/>
              </a:rPr>
              <a:t>and</a:t>
            </a:r>
            <a:r>
              <a:rPr sz="1500" spc="-146" dirty="0"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8063A1"/>
                </a:solidFill>
                <a:latin typeface="Arial"/>
                <a:cs typeface="Arial"/>
              </a:rPr>
              <a:t>either</a:t>
            </a:r>
            <a:r>
              <a:rPr sz="1500" spc="19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38" dirty="0">
                <a:solidFill>
                  <a:srgbClr val="8063A1"/>
                </a:solidFill>
                <a:latin typeface="Arial"/>
                <a:cs typeface="Arial"/>
              </a:rPr>
              <a:t>A </a:t>
            </a:r>
            <a:r>
              <a:rPr sz="1500" spc="-75" dirty="0">
                <a:solidFill>
                  <a:srgbClr val="8063A1"/>
                </a:solidFill>
                <a:latin typeface="Arial"/>
                <a:cs typeface="Arial"/>
              </a:rPr>
              <a:t>and</a:t>
            </a:r>
            <a:r>
              <a:rPr sz="1500" spc="-83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188" dirty="0">
                <a:solidFill>
                  <a:srgbClr val="8063A1"/>
                </a:solidFill>
                <a:latin typeface="Arial"/>
                <a:cs typeface="Arial"/>
              </a:rPr>
              <a:t>B</a:t>
            </a:r>
            <a:r>
              <a:rPr sz="1500" spc="-1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8063A1"/>
                </a:solidFill>
                <a:latin typeface="Arial"/>
                <a:cs typeface="Arial"/>
              </a:rPr>
              <a:t>can’t</a:t>
            </a:r>
            <a:r>
              <a:rPr sz="1500" spc="-75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71" dirty="0">
                <a:solidFill>
                  <a:srgbClr val="8063A1"/>
                </a:solidFill>
                <a:latin typeface="Arial"/>
                <a:cs typeface="Arial"/>
              </a:rPr>
              <a:t>happen</a:t>
            </a:r>
            <a:r>
              <a:rPr sz="1500" spc="-83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8063A1"/>
                </a:solidFill>
                <a:latin typeface="Arial"/>
                <a:cs typeface="Arial"/>
              </a:rPr>
              <a:t>at</a:t>
            </a:r>
            <a:r>
              <a:rPr sz="1500" spc="-71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8063A1"/>
                </a:solidFill>
                <a:latin typeface="Arial"/>
                <a:cs typeface="Arial"/>
              </a:rPr>
              <a:t>the</a:t>
            </a:r>
            <a:r>
              <a:rPr sz="1500" spc="-90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8063A1"/>
                </a:solidFill>
                <a:latin typeface="Arial"/>
                <a:cs typeface="Arial"/>
              </a:rPr>
              <a:t>same</a:t>
            </a:r>
            <a:endParaRPr sz="1500" dirty="0">
              <a:latin typeface="Arial"/>
              <a:cs typeface="Arial"/>
            </a:endParaRPr>
          </a:p>
          <a:p>
            <a:pPr marL="4286" algn="ctr">
              <a:lnSpc>
                <a:spcPts val="1463"/>
              </a:lnSpc>
            </a:pPr>
            <a:r>
              <a:rPr sz="1500" spc="-23" dirty="0">
                <a:solidFill>
                  <a:srgbClr val="8063A1"/>
                </a:solidFill>
                <a:latin typeface="Arial"/>
                <a:cs typeface="Arial"/>
              </a:rPr>
              <a:t>time,</a:t>
            </a:r>
            <a:r>
              <a:rPr sz="1500" spc="-116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8063A1"/>
                </a:solidFill>
                <a:latin typeface="Arial"/>
                <a:cs typeface="Arial"/>
              </a:rPr>
              <a:t>or</a:t>
            </a:r>
            <a:r>
              <a:rPr sz="1500" spc="-38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285" dirty="0">
                <a:solidFill>
                  <a:srgbClr val="8063A1"/>
                </a:solidFill>
                <a:latin typeface="Arial"/>
                <a:cs typeface="Arial"/>
              </a:rPr>
              <a:t>C</a:t>
            </a:r>
            <a:r>
              <a:rPr sz="1500" spc="-94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8063A1"/>
                </a:solidFill>
                <a:latin typeface="Arial"/>
                <a:cs typeface="Arial"/>
              </a:rPr>
              <a:t>can’t</a:t>
            </a:r>
            <a:r>
              <a:rPr sz="1500" spc="-71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8063A1"/>
                </a:solidFill>
                <a:latin typeface="Arial"/>
                <a:cs typeface="Arial"/>
              </a:rPr>
              <a:t>occur</a:t>
            </a:r>
            <a:r>
              <a:rPr sz="1500" spc="-38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23" dirty="0">
                <a:solidFill>
                  <a:srgbClr val="8063A1"/>
                </a:solidFill>
                <a:latin typeface="Arial"/>
                <a:cs typeface="Arial"/>
              </a:rPr>
              <a:t>in</a:t>
            </a:r>
            <a:r>
              <a:rPr sz="1500" spc="-83" dirty="0">
                <a:solidFill>
                  <a:srgbClr val="8063A1"/>
                </a:solidFill>
                <a:latin typeface="Arial"/>
                <a:cs typeface="Arial"/>
              </a:rPr>
              <a:t> </a:t>
            </a:r>
            <a:r>
              <a:rPr sz="1500" spc="-8" dirty="0">
                <a:solidFill>
                  <a:srgbClr val="8063A1"/>
                </a:solidFill>
                <a:latin typeface="Arial"/>
                <a:cs typeface="Arial"/>
              </a:rPr>
              <a:t>April</a:t>
            </a:r>
            <a:r>
              <a:rPr sz="1500" spc="-8" dirty="0">
                <a:latin typeface="Arial"/>
                <a:cs typeface="Arial"/>
              </a:rPr>
              <a:t>”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7213" y="3794474"/>
            <a:ext cx="855345" cy="28709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  <a:tabLst>
                <a:tab pos="710089" algn="l"/>
              </a:tabLst>
            </a:pPr>
            <a:r>
              <a:rPr spc="-158" dirty="0">
                <a:solidFill>
                  <a:srgbClr val="C0504D"/>
                </a:solidFill>
                <a:latin typeface="STIXGeneral"/>
                <a:cs typeface="STIXGeneral"/>
              </a:rPr>
              <a:t>𝐴</a:t>
            </a:r>
            <a:r>
              <a:rPr spc="38" dirty="0">
                <a:solidFill>
                  <a:srgbClr val="C0504D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C0504D"/>
                </a:solidFill>
                <a:latin typeface="STIXGeneral"/>
                <a:cs typeface="STIXGeneral"/>
              </a:rPr>
              <a:t>≤</a:t>
            </a:r>
            <a:r>
              <a:rPr spc="60" dirty="0">
                <a:solidFill>
                  <a:srgbClr val="C0504D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solidFill>
                  <a:srgbClr val="C0504D"/>
                </a:solidFill>
                <a:latin typeface="STIXGeneral"/>
                <a:cs typeface="STIXGeneral"/>
              </a:rPr>
              <a:t>𝐵</a:t>
            </a:r>
            <a:r>
              <a:rPr dirty="0">
                <a:solidFill>
                  <a:srgbClr val="C0504D"/>
                </a:solidFill>
                <a:latin typeface="STIXGeneral"/>
                <a:cs typeface="STIXGeneral"/>
              </a:rPr>
              <a:t>	</a:t>
            </a:r>
            <a:r>
              <a:rPr spc="-38" dirty="0">
                <a:latin typeface="STIXGeneral"/>
                <a:cs typeface="STIXGeneral"/>
              </a:rPr>
              <a:t>∧</a:t>
            </a:r>
            <a:endParaRPr>
              <a:latin typeface="STIXGeneral"/>
              <a:cs typeface="STIXGener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4769" y="4133985"/>
            <a:ext cx="1827371" cy="771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8" algn="ctr">
              <a:lnSpc>
                <a:spcPts val="1755"/>
              </a:lnSpc>
            </a:pPr>
            <a:r>
              <a:rPr dirty="0">
                <a:solidFill>
                  <a:srgbClr val="F79546"/>
                </a:solidFill>
                <a:latin typeface="STIXGeneral"/>
                <a:cs typeface="STIXGeneral"/>
              </a:rPr>
              <a:t>𝐵</a:t>
            </a:r>
            <a:r>
              <a:rPr spc="14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F79546"/>
                </a:solidFill>
                <a:latin typeface="STIXGeneral"/>
                <a:cs typeface="STIXGeneral"/>
              </a:rPr>
              <a:t>&lt;</a:t>
            </a:r>
            <a:r>
              <a:rPr spc="8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F79546"/>
                </a:solidFill>
                <a:latin typeface="STIXGeneral"/>
                <a:cs typeface="STIXGeneral"/>
              </a:rPr>
              <a:t>March</a:t>
            </a:r>
            <a:r>
              <a:rPr spc="-23" dirty="0">
                <a:solidFill>
                  <a:srgbClr val="F79546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∧</a:t>
            </a:r>
            <a:endParaRPr>
              <a:latin typeface="STIXGeneral"/>
              <a:cs typeface="STIXGeneral"/>
            </a:endParaRPr>
          </a:p>
          <a:p>
            <a:pPr marL="52388" algn="ctr">
              <a:lnSpc>
                <a:spcPts val="2111"/>
              </a:lnSpc>
            </a:pPr>
            <a:r>
              <a:rPr dirty="0">
                <a:solidFill>
                  <a:srgbClr val="4AACC5"/>
                </a:solidFill>
                <a:latin typeface="STIXGeneral"/>
                <a:cs typeface="STIXGeneral"/>
              </a:rPr>
              <a:t>𝐵</a:t>
            </a:r>
            <a:r>
              <a:rPr spc="38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4AACC5"/>
                </a:solidFill>
                <a:latin typeface="STIXGeneral"/>
                <a:cs typeface="STIXGeneral"/>
              </a:rPr>
              <a:t>&lt;</a:t>
            </a:r>
            <a:r>
              <a:rPr spc="-11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4AACC5"/>
                </a:solidFill>
                <a:latin typeface="STIXGeneral"/>
                <a:cs typeface="STIXGeneral"/>
              </a:rPr>
              <a:t>𝐶</a:t>
            </a:r>
            <a:r>
              <a:rPr spc="-15" dirty="0">
                <a:solidFill>
                  <a:srgbClr val="4AACC5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latin typeface="STIXGeneral"/>
                <a:cs typeface="STIXGeneral"/>
              </a:rPr>
              <a:t>∧</a:t>
            </a:r>
            <a:endParaRPr>
              <a:latin typeface="STIXGeneral"/>
              <a:cs typeface="STIXGeneral"/>
            </a:endParaRPr>
          </a:p>
          <a:p>
            <a:pPr algn="ctr">
              <a:lnSpc>
                <a:spcPts val="2123"/>
              </a:lnSpc>
              <a:tabLst>
                <a:tab pos="707708" algn="l"/>
              </a:tabLst>
            </a:pP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𝐴</a:t>
            </a:r>
            <a:r>
              <a:rPr spc="15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8063A1"/>
                </a:solidFill>
                <a:latin typeface="STIXGeneral"/>
                <a:cs typeface="STIXGeneral"/>
              </a:rPr>
              <a:t>≠</a:t>
            </a:r>
            <a:r>
              <a:rPr spc="-11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-38" dirty="0">
                <a:solidFill>
                  <a:srgbClr val="8063A1"/>
                </a:solidFill>
                <a:latin typeface="STIXGeneral"/>
                <a:cs typeface="STIXGeneral"/>
              </a:rPr>
              <a:t>𝐵</a:t>
            </a: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	</a:t>
            </a:r>
            <a:r>
              <a:rPr spc="-56" dirty="0">
                <a:solidFill>
                  <a:srgbClr val="8063A1"/>
                </a:solidFill>
                <a:latin typeface="STIXGeneral"/>
                <a:cs typeface="STIXGeneral"/>
              </a:rPr>
              <a:t>∨</a:t>
            </a:r>
            <a:r>
              <a:rPr spc="-109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dirty="0">
                <a:solidFill>
                  <a:srgbClr val="8063A1"/>
                </a:solidFill>
                <a:latin typeface="STIXGeneral"/>
                <a:cs typeface="STIXGeneral"/>
              </a:rPr>
              <a:t>𝐶</a:t>
            </a:r>
            <a:r>
              <a:rPr spc="75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109" dirty="0">
                <a:solidFill>
                  <a:srgbClr val="8063A1"/>
                </a:solidFill>
                <a:latin typeface="STIXGeneral"/>
                <a:cs typeface="STIXGeneral"/>
              </a:rPr>
              <a:t>&lt;</a:t>
            </a:r>
            <a:r>
              <a:rPr spc="11" dirty="0">
                <a:solidFill>
                  <a:srgbClr val="8063A1"/>
                </a:solidFill>
                <a:latin typeface="STIXGeneral"/>
                <a:cs typeface="STIXGeneral"/>
              </a:rPr>
              <a:t> </a:t>
            </a:r>
            <a:r>
              <a:rPr spc="-15" dirty="0">
                <a:solidFill>
                  <a:srgbClr val="8063A1"/>
                </a:solidFill>
                <a:latin typeface="STIXGeneral"/>
                <a:cs typeface="STIXGeneral"/>
              </a:rPr>
              <a:t>April</a:t>
            </a:r>
            <a:endParaRPr>
              <a:latin typeface="STIXGeneral"/>
              <a:cs typeface="STIXGener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81338" y="3952876"/>
            <a:ext cx="2932747" cy="996791"/>
            <a:chOff x="2584450" y="5270500"/>
            <a:chExt cx="3910329" cy="1329055"/>
          </a:xfrm>
        </p:grpSpPr>
        <p:sp>
          <p:nvSpPr>
            <p:cNvPr id="12" name="object 12"/>
            <p:cNvSpPr/>
            <p:nvPr/>
          </p:nvSpPr>
          <p:spPr>
            <a:xfrm>
              <a:off x="3129026" y="5491162"/>
              <a:ext cx="3352800" cy="1095375"/>
            </a:xfrm>
            <a:custGeom>
              <a:avLst/>
              <a:gdLst/>
              <a:ahLst/>
              <a:cxnLst/>
              <a:rect l="l" t="t" r="r" b="b"/>
              <a:pathLst>
                <a:path w="3352800" h="1095375">
                  <a:moveTo>
                    <a:pt x="3352800" y="0"/>
                  </a:moveTo>
                  <a:lnTo>
                    <a:pt x="0" y="0"/>
                  </a:lnTo>
                  <a:lnTo>
                    <a:pt x="0" y="1095375"/>
                  </a:lnTo>
                  <a:lnTo>
                    <a:pt x="3352800" y="109537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858585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9026" y="5491162"/>
              <a:ext cx="3352800" cy="1095375"/>
            </a:xfrm>
            <a:custGeom>
              <a:avLst/>
              <a:gdLst/>
              <a:ahLst/>
              <a:cxnLst/>
              <a:rect l="l" t="t" r="r" b="b"/>
              <a:pathLst>
                <a:path w="3352800" h="1095375">
                  <a:moveTo>
                    <a:pt x="0" y="1095375"/>
                  </a:moveTo>
                  <a:lnTo>
                    <a:pt x="3352800" y="109537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09537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584450" y="5270499"/>
              <a:ext cx="2292350" cy="614680"/>
            </a:xfrm>
            <a:custGeom>
              <a:avLst/>
              <a:gdLst/>
              <a:ahLst/>
              <a:cxnLst/>
              <a:rect l="l" t="t" r="r" b="b"/>
              <a:pathLst>
                <a:path w="2292350" h="614679">
                  <a:moveTo>
                    <a:pt x="2292350" y="92075"/>
                  </a:moveTo>
                  <a:lnTo>
                    <a:pt x="2168398" y="60833"/>
                  </a:lnTo>
                  <a:lnTo>
                    <a:pt x="2176615" y="98082"/>
                  </a:lnTo>
                  <a:lnTo>
                    <a:pt x="184188" y="537019"/>
                  </a:lnTo>
                  <a:lnTo>
                    <a:pt x="1505115" y="71831"/>
                  </a:lnTo>
                  <a:lnTo>
                    <a:pt x="1517777" y="107696"/>
                  </a:lnTo>
                  <a:lnTo>
                    <a:pt x="1593278" y="29591"/>
                  </a:lnTo>
                  <a:lnTo>
                    <a:pt x="1606550" y="15875"/>
                  </a:lnTo>
                  <a:lnTo>
                    <a:pt x="1479804" y="0"/>
                  </a:lnTo>
                  <a:lnTo>
                    <a:pt x="1492453" y="35915"/>
                  </a:lnTo>
                  <a:lnTo>
                    <a:pt x="0" y="561467"/>
                  </a:lnTo>
                  <a:lnTo>
                    <a:pt x="5283" y="576427"/>
                  </a:lnTo>
                  <a:lnTo>
                    <a:pt x="2286" y="577088"/>
                  </a:lnTo>
                  <a:lnTo>
                    <a:pt x="10414" y="614299"/>
                  </a:lnTo>
                  <a:lnTo>
                    <a:pt x="2184819" y="135293"/>
                  </a:lnTo>
                  <a:lnTo>
                    <a:pt x="2193036" y="172466"/>
                  </a:lnTo>
                  <a:lnTo>
                    <a:pt x="2289987" y="93980"/>
                  </a:lnTo>
                  <a:lnTo>
                    <a:pt x="2292350" y="92075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60258" y="4405313"/>
            <a:ext cx="96345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16" dirty="0">
                <a:latin typeface="Arial"/>
                <a:cs typeface="Arial"/>
              </a:rPr>
              <a:t>Scope</a:t>
            </a:r>
            <a:r>
              <a:rPr sz="1350" spc="-68" dirty="0">
                <a:latin typeface="Arial"/>
                <a:cs typeface="Arial"/>
              </a:rPr>
              <a:t> </a:t>
            </a:r>
            <a:r>
              <a:rPr sz="1350" spc="-64" dirty="0">
                <a:latin typeface="Arial"/>
                <a:cs typeface="Arial"/>
              </a:rPr>
              <a:t>({A, </a:t>
            </a:r>
            <a:r>
              <a:rPr sz="1350" spc="-45" dirty="0">
                <a:latin typeface="Arial"/>
                <a:cs typeface="Arial"/>
              </a:rPr>
              <a:t>B})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8230" y="4432935"/>
            <a:ext cx="86487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latin typeface="Arial"/>
                <a:cs typeface="Arial"/>
              </a:rPr>
              <a:t>Relation</a:t>
            </a:r>
            <a:r>
              <a:rPr sz="1350" spc="-150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(</a:t>
            </a:r>
            <a:r>
              <a:rPr sz="1350" spc="-19" dirty="0">
                <a:latin typeface="STIXGeneral"/>
                <a:cs typeface="STIXGeneral"/>
              </a:rPr>
              <a:t>≤</a:t>
            </a:r>
            <a:r>
              <a:rPr sz="1350" spc="-19" dirty="0"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6217" y="3698617"/>
            <a:ext cx="1900714" cy="708183"/>
          </a:xfrm>
          <a:custGeom>
            <a:avLst/>
            <a:gdLst/>
            <a:ahLst/>
            <a:cxnLst/>
            <a:rect l="l" t="t" r="r" b="b"/>
            <a:pathLst>
              <a:path w="2534284" h="944245">
                <a:moveTo>
                  <a:pt x="1087567" y="40814"/>
                </a:moveTo>
                <a:lnTo>
                  <a:pt x="727837" y="40814"/>
                </a:lnTo>
                <a:lnTo>
                  <a:pt x="760984" y="41703"/>
                </a:lnTo>
                <a:lnTo>
                  <a:pt x="794512" y="43100"/>
                </a:lnTo>
                <a:lnTo>
                  <a:pt x="862711" y="47672"/>
                </a:lnTo>
                <a:lnTo>
                  <a:pt x="932688" y="55038"/>
                </a:lnTo>
                <a:lnTo>
                  <a:pt x="1004315" y="64944"/>
                </a:lnTo>
                <a:lnTo>
                  <a:pt x="1080897" y="78279"/>
                </a:lnTo>
                <a:lnTo>
                  <a:pt x="1121664" y="86407"/>
                </a:lnTo>
                <a:lnTo>
                  <a:pt x="1163827" y="95297"/>
                </a:lnTo>
                <a:lnTo>
                  <a:pt x="1207389" y="104949"/>
                </a:lnTo>
                <a:lnTo>
                  <a:pt x="1252092" y="115363"/>
                </a:lnTo>
                <a:lnTo>
                  <a:pt x="1344294" y="138350"/>
                </a:lnTo>
                <a:lnTo>
                  <a:pt x="1439417" y="163750"/>
                </a:lnTo>
                <a:lnTo>
                  <a:pt x="1536191" y="191309"/>
                </a:lnTo>
                <a:lnTo>
                  <a:pt x="1633727" y="220646"/>
                </a:lnTo>
                <a:lnTo>
                  <a:pt x="1778380" y="267001"/>
                </a:lnTo>
                <a:lnTo>
                  <a:pt x="1872106" y="299132"/>
                </a:lnTo>
                <a:lnTo>
                  <a:pt x="1962150" y="331517"/>
                </a:lnTo>
                <a:lnTo>
                  <a:pt x="2047494" y="364156"/>
                </a:lnTo>
                <a:lnTo>
                  <a:pt x="2088006" y="380412"/>
                </a:lnTo>
                <a:lnTo>
                  <a:pt x="2126869" y="396541"/>
                </a:lnTo>
                <a:lnTo>
                  <a:pt x="2164079" y="412416"/>
                </a:lnTo>
                <a:lnTo>
                  <a:pt x="2199258" y="428037"/>
                </a:lnTo>
                <a:lnTo>
                  <a:pt x="2277872" y="466010"/>
                </a:lnTo>
                <a:lnTo>
                  <a:pt x="2329560" y="494458"/>
                </a:lnTo>
                <a:lnTo>
                  <a:pt x="2380615" y="528113"/>
                </a:lnTo>
                <a:lnTo>
                  <a:pt x="2413761" y="554783"/>
                </a:lnTo>
                <a:lnTo>
                  <a:pt x="2451227" y="594280"/>
                </a:lnTo>
                <a:lnTo>
                  <a:pt x="2476119" y="633015"/>
                </a:lnTo>
                <a:lnTo>
                  <a:pt x="2490216" y="671115"/>
                </a:lnTo>
                <a:lnTo>
                  <a:pt x="2495677" y="709495"/>
                </a:lnTo>
                <a:lnTo>
                  <a:pt x="2495677" y="722449"/>
                </a:lnTo>
                <a:lnTo>
                  <a:pt x="2491104" y="761984"/>
                </a:lnTo>
                <a:lnTo>
                  <a:pt x="2480691" y="802255"/>
                </a:lnTo>
                <a:lnTo>
                  <a:pt x="2465451" y="843353"/>
                </a:lnTo>
                <a:lnTo>
                  <a:pt x="2440304" y="899233"/>
                </a:lnTo>
                <a:lnTo>
                  <a:pt x="2426588" y="927617"/>
                </a:lnTo>
                <a:lnTo>
                  <a:pt x="2460879" y="944203"/>
                </a:lnTo>
                <a:lnTo>
                  <a:pt x="2487929" y="887269"/>
                </a:lnTo>
                <a:lnTo>
                  <a:pt x="2511679" y="829421"/>
                </a:lnTo>
                <a:lnTo>
                  <a:pt x="2525141" y="785034"/>
                </a:lnTo>
                <a:lnTo>
                  <a:pt x="2532760" y="740089"/>
                </a:lnTo>
                <a:lnTo>
                  <a:pt x="2533777" y="724747"/>
                </a:lnTo>
                <a:lnTo>
                  <a:pt x="2533777" y="709495"/>
                </a:lnTo>
                <a:lnTo>
                  <a:pt x="2527554" y="663305"/>
                </a:lnTo>
                <a:lnTo>
                  <a:pt x="2510662" y="617267"/>
                </a:lnTo>
                <a:lnTo>
                  <a:pt x="2481833" y="571674"/>
                </a:lnTo>
                <a:lnTo>
                  <a:pt x="2455418" y="541956"/>
                </a:lnTo>
                <a:lnTo>
                  <a:pt x="2422779" y="512619"/>
                </a:lnTo>
                <a:lnTo>
                  <a:pt x="2383535" y="483663"/>
                </a:lnTo>
                <a:lnTo>
                  <a:pt x="2349500" y="461946"/>
                </a:lnTo>
                <a:lnTo>
                  <a:pt x="2310003" y="439848"/>
                </a:lnTo>
                <a:lnTo>
                  <a:pt x="2265045" y="416988"/>
                </a:lnTo>
                <a:lnTo>
                  <a:pt x="2215260" y="393493"/>
                </a:lnTo>
                <a:lnTo>
                  <a:pt x="2179574" y="377618"/>
                </a:lnTo>
                <a:lnTo>
                  <a:pt x="2141854" y="361489"/>
                </a:lnTo>
                <a:lnTo>
                  <a:pt x="2102611" y="345233"/>
                </a:lnTo>
                <a:lnTo>
                  <a:pt x="2019300" y="312340"/>
                </a:lnTo>
                <a:lnTo>
                  <a:pt x="1975611" y="295957"/>
                </a:lnTo>
                <a:lnTo>
                  <a:pt x="1884806" y="263191"/>
                </a:lnTo>
                <a:lnTo>
                  <a:pt x="1838071" y="246935"/>
                </a:lnTo>
                <a:lnTo>
                  <a:pt x="1742440" y="215185"/>
                </a:lnTo>
                <a:lnTo>
                  <a:pt x="1645284" y="184324"/>
                </a:lnTo>
                <a:lnTo>
                  <a:pt x="1547240" y="154860"/>
                </a:lnTo>
                <a:lnTo>
                  <a:pt x="1449831" y="127047"/>
                </a:lnTo>
                <a:lnTo>
                  <a:pt x="1353947" y="101520"/>
                </a:lnTo>
                <a:lnTo>
                  <a:pt x="1307211" y="89582"/>
                </a:lnTo>
                <a:lnTo>
                  <a:pt x="1216025" y="67865"/>
                </a:lnTo>
                <a:lnTo>
                  <a:pt x="1172082" y="58086"/>
                </a:lnTo>
                <a:lnTo>
                  <a:pt x="1129538" y="49069"/>
                </a:lnTo>
                <a:lnTo>
                  <a:pt x="1087567" y="40814"/>
                </a:lnTo>
                <a:close/>
              </a:path>
              <a:path w="2534284" h="944245">
                <a:moveTo>
                  <a:pt x="136128" y="0"/>
                </a:moveTo>
                <a:lnTo>
                  <a:pt x="128903" y="1037"/>
                </a:lnTo>
                <a:lnTo>
                  <a:pt x="122427" y="4873"/>
                </a:lnTo>
                <a:lnTo>
                  <a:pt x="0" y="115490"/>
                </a:lnTo>
                <a:lnTo>
                  <a:pt x="156590" y="167560"/>
                </a:lnTo>
                <a:lnTo>
                  <a:pt x="164129" y="168479"/>
                </a:lnTo>
                <a:lnTo>
                  <a:pt x="171180" y="166528"/>
                </a:lnTo>
                <a:lnTo>
                  <a:pt x="176968" y="162077"/>
                </a:lnTo>
                <a:lnTo>
                  <a:pt x="180721" y="155495"/>
                </a:lnTo>
                <a:lnTo>
                  <a:pt x="181621" y="148030"/>
                </a:lnTo>
                <a:lnTo>
                  <a:pt x="179641" y="141017"/>
                </a:lnTo>
                <a:lnTo>
                  <a:pt x="175184" y="135243"/>
                </a:lnTo>
                <a:lnTo>
                  <a:pt x="168655" y="131492"/>
                </a:lnTo>
                <a:lnTo>
                  <a:pt x="153385" y="126412"/>
                </a:lnTo>
                <a:lnTo>
                  <a:pt x="40893" y="126412"/>
                </a:lnTo>
                <a:lnTo>
                  <a:pt x="33147" y="89074"/>
                </a:lnTo>
                <a:lnTo>
                  <a:pt x="102043" y="74651"/>
                </a:lnTo>
                <a:lnTo>
                  <a:pt x="147954" y="33194"/>
                </a:lnTo>
                <a:lnTo>
                  <a:pt x="152477" y="27076"/>
                </a:lnTo>
                <a:lnTo>
                  <a:pt x="154225" y="19970"/>
                </a:lnTo>
                <a:lnTo>
                  <a:pt x="153187" y="12745"/>
                </a:lnTo>
                <a:lnTo>
                  <a:pt x="149351" y="6270"/>
                </a:lnTo>
                <a:lnTo>
                  <a:pt x="143234" y="1748"/>
                </a:lnTo>
                <a:lnTo>
                  <a:pt x="136128" y="0"/>
                </a:lnTo>
                <a:close/>
              </a:path>
              <a:path w="2534284" h="944245">
                <a:moveTo>
                  <a:pt x="102043" y="74651"/>
                </a:moveTo>
                <a:lnTo>
                  <a:pt x="33147" y="89074"/>
                </a:lnTo>
                <a:lnTo>
                  <a:pt x="40893" y="126412"/>
                </a:lnTo>
                <a:lnTo>
                  <a:pt x="62663" y="121840"/>
                </a:lnTo>
                <a:lnTo>
                  <a:pt x="49784" y="121840"/>
                </a:lnTo>
                <a:lnTo>
                  <a:pt x="43052" y="89709"/>
                </a:lnTo>
                <a:lnTo>
                  <a:pt x="85367" y="89709"/>
                </a:lnTo>
                <a:lnTo>
                  <a:pt x="102043" y="74651"/>
                </a:lnTo>
                <a:close/>
              </a:path>
              <a:path w="2534284" h="944245">
                <a:moveTo>
                  <a:pt x="109850" y="111930"/>
                </a:moveTo>
                <a:lnTo>
                  <a:pt x="40893" y="126412"/>
                </a:lnTo>
                <a:lnTo>
                  <a:pt x="153385" y="126412"/>
                </a:lnTo>
                <a:lnTo>
                  <a:pt x="109850" y="111930"/>
                </a:lnTo>
                <a:close/>
              </a:path>
              <a:path w="2534284" h="944245">
                <a:moveTo>
                  <a:pt x="43052" y="89709"/>
                </a:moveTo>
                <a:lnTo>
                  <a:pt x="49784" y="121840"/>
                </a:lnTo>
                <a:lnTo>
                  <a:pt x="73975" y="99996"/>
                </a:lnTo>
                <a:lnTo>
                  <a:pt x="43052" y="89709"/>
                </a:lnTo>
                <a:close/>
              </a:path>
              <a:path w="2534284" h="944245">
                <a:moveTo>
                  <a:pt x="73975" y="99996"/>
                </a:moveTo>
                <a:lnTo>
                  <a:pt x="49784" y="121840"/>
                </a:lnTo>
                <a:lnTo>
                  <a:pt x="62663" y="121840"/>
                </a:lnTo>
                <a:lnTo>
                  <a:pt x="109850" y="111930"/>
                </a:lnTo>
                <a:lnTo>
                  <a:pt x="73975" y="99996"/>
                </a:lnTo>
                <a:close/>
              </a:path>
              <a:path w="2534284" h="944245">
                <a:moveTo>
                  <a:pt x="728852" y="2714"/>
                </a:moveTo>
                <a:lnTo>
                  <a:pt x="662431" y="2714"/>
                </a:lnTo>
                <a:lnTo>
                  <a:pt x="597280" y="4746"/>
                </a:lnTo>
                <a:lnTo>
                  <a:pt x="533526" y="8683"/>
                </a:lnTo>
                <a:lnTo>
                  <a:pt x="470788" y="14271"/>
                </a:lnTo>
                <a:lnTo>
                  <a:pt x="409193" y="21383"/>
                </a:lnTo>
                <a:lnTo>
                  <a:pt x="348361" y="29638"/>
                </a:lnTo>
                <a:lnTo>
                  <a:pt x="288416" y="39163"/>
                </a:lnTo>
                <a:lnTo>
                  <a:pt x="229107" y="49577"/>
                </a:lnTo>
                <a:lnTo>
                  <a:pt x="170306" y="60753"/>
                </a:lnTo>
                <a:lnTo>
                  <a:pt x="102043" y="74651"/>
                </a:lnTo>
                <a:lnTo>
                  <a:pt x="73975" y="99996"/>
                </a:lnTo>
                <a:lnTo>
                  <a:pt x="109850" y="111930"/>
                </a:lnTo>
                <a:lnTo>
                  <a:pt x="177418" y="98218"/>
                </a:lnTo>
                <a:lnTo>
                  <a:pt x="235585" y="87169"/>
                </a:lnTo>
                <a:lnTo>
                  <a:pt x="294386" y="76755"/>
                </a:lnTo>
                <a:lnTo>
                  <a:pt x="353567" y="67484"/>
                </a:lnTo>
                <a:lnTo>
                  <a:pt x="413512" y="59229"/>
                </a:lnTo>
                <a:lnTo>
                  <a:pt x="474217" y="52244"/>
                </a:lnTo>
                <a:lnTo>
                  <a:pt x="535813" y="46656"/>
                </a:lnTo>
                <a:lnTo>
                  <a:pt x="598551" y="42846"/>
                </a:lnTo>
                <a:lnTo>
                  <a:pt x="662431" y="40814"/>
                </a:lnTo>
                <a:lnTo>
                  <a:pt x="1087567" y="40814"/>
                </a:lnTo>
                <a:lnTo>
                  <a:pt x="1048639" y="33702"/>
                </a:lnTo>
                <a:lnTo>
                  <a:pt x="1010665" y="27352"/>
                </a:lnTo>
                <a:lnTo>
                  <a:pt x="937640" y="17192"/>
                </a:lnTo>
                <a:lnTo>
                  <a:pt x="866266" y="9826"/>
                </a:lnTo>
                <a:lnTo>
                  <a:pt x="796798" y="5127"/>
                </a:lnTo>
                <a:lnTo>
                  <a:pt x="762507" y="3603"/>
                </a:lnTo>
                <a:lnTo>
                  <a:pt x="728852" y="2714"/>
                </a:lnTo>
                <a:close/>
              </a:path>
              <a:path w="2534284" h="944245">
                <a:moveTo>
                  <a:pt x="85367" y="89709"/>
                </a:moveTo>
                <a:lnTo>
                  <a:pt x="43052" y="89709"/>
                </a:lnTo>
                <a:lnTo>
                  <a:pt x="73975" y="99996"/>
                </a:lnTo>
                <a:lnTo>
                  <a:pt x="85367" y="89709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143000" y="0"/>
            <a:ext cx="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930"/>
              </a:lnSpc>
            </a:pPr>
            <a:fld id="{81D60167-4931-47E6-BA6A-407CBD079E47}" type="slidenum">
              <a:rPr spc="-19" dirty="0"/>
              <a:pPr marL="85725">
                <a:lnSpc>
                  <a:spcPts val="930"/>
                </a:lnSpc>
              </a:pPr>
              <a:t>21</a:t>
            </a:fld>
            <a:endParaRPr spc="-19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2033111" algn="l">
              <a:spcBef>
                <a:spcPts val="98"/>
              </a:spcBef>
            </a:pPr>
            <a:r>
              <a:rPr sz="3300" spc="-139" dirty="0"/>
              <a:t>Constraints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545432" y="1011745"/>
            <a:ext cx="5949791" cy="3524972"/>
          </a:xfrm>
          <a:prstGeom prst="rect">
            <a:avLst/>
          </a:prstGeom>
        </p:spPr>
        <p:txBody>
          <a:bodyPr vert="horz" wrap="square" lIns="0" tIns="49054" rIns="0" bIns="0" rtlCol="0">
            <a:spAutoFit/>
          </a:bodyPr>
          <a:lstStyle/>
          <a:p>
            <a:pPr marL="2054543" marR="168593" indent="-1774031">
              <a:lnSpc>
                <a:spcPts val="2145"/>
              </a:lnSpc>
              <a:spcBef>
                <a:spcPts val="386"/>
              </a:spcBef>
            </a:pPr>
            <a:r>
              <a:rPr sz="2025" spc="-94" dirty="0">
                <a:latin typeface="Arial"/>
                <a:cs typeface="Arial"/>
              </a:rPr>
              <a:t>Many</a:t>
            </a:r>
            <a:r>
              <a:rPr sz="2025" spc="-71" dirty="0">
                <a:latin typeface="Arial"/>
                <a:cs typeface="Arial"/>
              </a:rPr>
              <a:t> </a:t>
            </a:r>
            <a:r>
              <a:rPr sz="2025" spc="-23" dirty="0">
                <a:latin typeface="Arial"/>
                <a:cs typeface="Arial"/>
              </a:rPr>
              <a:t>possible</a:t>
            </a:r>
            <a:r>
              <a:rPr sz="2025" spc="-41" dirty="0">
                <a:latin typeface="Arial"/>
                <a:cs typeface="Arial"/>
              </a:rPr>
              <a:t> </a:t>
            </a:r>
            <a:r>
              <a:rPr sz="2025" spc="-94" dirty="0">
                <a:latin typeface="Arial"/>
                <a:cs typeface="Arial"/>
              </a:rPr>
              <a:t>worlds…</a:t>
            </a:r>
            <a:r>
              <a:rPr sz="2025" spc="-105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but</a:t>
            </a:r>
            <a:r>
              <a:rPr sz="2025" spc="-124" dirty="0">
                <a:latin typeface="Arial"/>
                <a:cs typeface="Arial"/>
              </a:rPr>
              <a:t> </a:t>
            </a:r>
            <a:r>
              <a:rPr sz="2025" spc="-86" dirty="0">
                <a:latin typeface="Arial"/>
                <a:cs typeface="Arial"/>
              </a:rPr>
              <a:t>are</a:t>
            </a:r>
            <a:r>
              <a:rPr sz="2025" spc="-165" dirty="0">
                <a:latin typeface="Arial"/>
                <a:cs typeface="Arial"/>
              </a:rPr>
              <a:t> </a:t>
            </a:r>
            <a:r>
              <a:rPr sz="2025" spc="-53" dirty="0">
                <a:latin typeface="Arial"/>
                <a:cs typeface="Arial"/>
              </a:rPr>
              <a:t>all</a:t>
            </a:r>
            <a:r>
              <a:rPr sz="2025" spc="-79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of</a:t>
            </a:r>
            <a:r>
              <a:rPr sz="2025" spc="-116" dirty="0">
                <a:latin typeface="Arial"/>
                <a:cs typeface="Arial"/>
              </a:rPr>
              <a:t> </a:t>
            </a:r>
            <a:r>
              <a:rPr sz="2025" spc="-83" dirty="0">
                <a:latin typeface="Arial"/>
                <a:cs typeface="Arial"/>
              </a:rPr>
              <a:t>those</a:t>
            </a:r>
            <a:r>
              <a:rPr sz="2025" spc="-105" dirty="0">
                <a:latin typeface="Arial"/>
                <a:cs typeface="Arial"/>
              </a:rPr>
              <a:t> </a:t>
            </a:r>
            <a:r>
              <a:rPr sz="2025" spc="-71" dirty="0">
                <a:latin typeface="Arial"/>
                <a:cs typeface="Arial"/>
              </a:rPr>
              <a:t>possible </a:t>
            </a:r>
            <a:r>
              <a:rPr sz="2025" spc="-60" dirty="0">
                <a:latin typeface="Arial"/>
                <a:cs typeface="Arial"/>
              </a:rPr>
              <a:t>worlds</a:t>
            </a:r>
            <a:r>
              <a:rPr sz="2025" spc="-146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“possible?”</a:t>
            </a:r>
            <a:endParaRPr sz="2025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2738">
              <a:latin typeface="Arial"/>
              <a:cs typeface="Arial"/>
            </a:endParaRPr>
          </a:p>
          <a:p>
            <a:pPr marL="9525" marR="570548">
              <a:lnSpc>
                <a:spcPts val="2198"/>
              </a:lnSpc>
            </a:pPr>
            <a:r>
              <a:rPr sz="2025" b="1" spc="-153" dirty="0">
                <a:latin typeface="Arial"/>
                <a:cs typeface="Arial"/>
              </a:rPr>
              <a:t>Constraint</a:t>
            </a:r>
            <a:r>
              <a:rPr sz="2025" spc="-153" dirty="0">
                <a:latin typeface="Arial"/>
                <a:cs typeface="Arial"/>
              </a:rPr>
              <a:t>:</a:t>
            </a:r>
            <a:r>
              <a:rPr sz="2025" spc="-15" dirty="0">
                <a:latin typeface="Arial"/>
                <a:cs typeface="Arial"/>
              </a:rPr>
              <a:t> </a:t>
            </a:r>
            <a:r>
              <a:rPr sz="2025" spc="-165" dirty="0">
                <a:latin typeface="Arial"/>
                <a:cs typeface="Arial"/>
              </a:rPr>
              <a:t>a</a:t>
            </a:r>
            <a:r>
              <a:rPr sz="2025" spc="-109" dirty="0">
                <a:latin typeface="Arial"/>
                <a:cs typeface="Arial"/>
              </a:rPr>
              <a:t> </a:t>
            </a:r>
            <a:r>
              <a:rPr sz="2025" spc="-79" dirty="0">
                <a:latin typeface="Arial"/>
                <a:cs typeface="Arial"/>
              </a:rPr>
              <a:t>specification</a:t>
            </a:r>
            <a:r>
              <a:rPr sz="2025" spc="-30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of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64" dirty="0">
                <a:latin typeface="Arial"/>
                <a:cs typeface="Arial"/>
              </a:rPr>
              <a:t>allowed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spc="217" dirty="0">
                <a:latin typeface="Arial"/>
                <a:cs typeface="Arial"/>
              </a:rPr>
              <a:t>/</a:t>
            </a:r>
            <a:r>
              <a:rPr sz="2025" spc="-83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disallowed </a:t>
            </a:r>
            <a:r>
              <a:rPr sz="2025" spc="-79" dirty="0">
                <a:latin typeface="Arial"/>
                <a:cs typeface="Arial"/>
              </a:rPr>
              <a:t>combinations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of</a:t>
            </a:r>
            <a:r>
              <a:rPr sz="2025" spc="-83" dirty="0">
                <a:latin typeface="Arial"/>
                <a:cs typeface="Arial"/>
              </a:rPr>
              <a:t> </a:t>
            </a:r>
            <a:r>
              <a:rPr sz="2025" spc="-120" dirty="0">
                <a:latin typeface="Arial"/>
                <a:cs typeface="Arial"/>
              </a:rPr>
              <a:t>assignments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to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56" dirty="0">
                <a:latin typeface="Arial"/>
                <a:cs typeface="Arial"/>
              </a:rPr>
              <a:t>individual</a:t>
            </a:r>
            <a:r>
              <a:rPr sz="2025" spc="-41" dirty="0">
                <a:latin typeface="Arial"/>
                <a:cs typeface="Arial"/>
              </a:rPr>
              <a:t> </a:t>
            </a:r>
            <a:r>
              <a:rPr sz="2025" spc="-75" dirty="0">
                <a:latin typeface="Arial"/>
                <a:cs typeface="Arial"/>
              </a:rPr>
              <a:t>variables</a:t>
            </a:r>
            <a:endParaRPr sz="2025">
              <a:latin typeface="Arial"/>
              <a:cs typeface="Arial"/>
            </a:endParaRPr>
          </a:p>
          <a:p>
            <a:pPr marL="266700" indent="-257651">
              <a:spcBef>
                <a:spcPts val="240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025" b="1" spc="-199" dirty="0">
                <a:latin typeface="Arial"/>
                <a:cs typeface="Arial"/>
              </a:rPr>
              <a:t>Scope</a:t>
            </a:r>
            <a:r>
              <a:rPr sz="2025" spc="-199" dirty="0">
                <a:latin typeface="Arial"/>
                <a:cs typeface="Arial"/>
              </a:rPr>
              <a:t>:</a:t>
            </a:r>
            <a:r>
              <a:rPr sz="2025" spc="-83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86" dirty="0">
                <a:latin typeface="Arial"/>
                <a:cs typeface="Arial"/>
              </a:rPr>
              <a:t>set</a:t>
            </a:r>
            <a:r>
              <a:rPr sz="2025" spc="-101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of</a:t>
            </a:r>
            <a:r>
              <a:rPr sz="2025" spc="-101" dirty="0">
                <a:latin typeface="Arial"/>
                <a:cs typeface="Arial"/>
              </a:rPr>
              <a:t> </a:t>
            </a:r>
            <a:r>
              <a:rPr sz="2025" spc="-105" dirty="0">
                <a:latin typeface="Arial"/>
                <a:cs typeface="Arial"/>
              </a:rPr>
              <a:t>variables</a:t>
            </a:r>
            <a:r>
              <a:rPr sz="2025" spc="-49" dirty="0">
                <a:latin typeface="Arial"/>
                <a:cs typeface="Arial"/>
              </a:rPr>
              <a:t> </a:t>
            </a:r>
            <a:r>
              <a:rPr sz="2025" spc="-83" dirty="0">
                <a:latin typeface="Arial"/>
                <a:cs typeface="Arial"/>
              </a:rPr>
              <a:t>involved</a:t>
            </a:r>
            <a:r>
              <a:rPr sz="2025" spc="-45" dirty="0">
                <a:latin typeface="Arial"/>
                <a:cs typeface="Arial"/>
              </a:rPr>
              <a:t> </a:t>
            </a:r>
            <a:r>
              <a:rPr sz="2025" spc="-41" dirty="0">
                <a:latin typeface="Arial"/>
                <a:cs typeface="Arial"/>
              </a:rPr>
              <a:t>in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34" dirty="0">
                <a:latin typeface="Arial"/>
                <a:cs typeface="Arial"/>
              </a:rPr>
              <a:t>the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constraint</a:t>
            </a:r>
            <a:endParaRPr sz="2025">
              <a:latin typeface="Arial"/>
              <a:cs typeface="Arial"/>
            </a:endParaRPr>
          </a:p>
          <a:p>
            <a:pPr marL="266700" marR="3810" indent="-257651">
              <a:lnSpc>
                <a:spcPts val="2198"/>
              </a:lnSpc>
              <a:spcBef>
                <a:spcPts val="484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025" b="1" spc="-131" dirty="0">
                <a:latin typeface="Arial"/>
                <a:cs typeface="Arial"/>
              </a:rPr>
              <a:t>Relation</a:t>
            </a:r>
            <a:r>
              <a:rPr sz="2025" spc="-131" dirty="0">
                <a:latin typeface="Arial"/>
                <a:cs typeface="Arial"/>
              </a:rPr>
              <a:t>:</a:t>
            </a:r>
            <a:r>
              <a:rPr sz="2025" spc="-23" dirty="0">
                <a:latin typeface="Arial"/>
                <a:cs typeface="Arial"/>
              </a:rPr>
              <a:t> </a:t>
            </a:r>
            <a:r>
              <a:rPr sz="2025" spc="-109" dirty="0">
                <a:latin typeface="Arial"/>
                <a:cs typeface="Arial"/>
              </a:rPr>
              <a:t>Boolean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38" dirty="0">
                <a:latin typeface="Arial"/>
                <a:cs typeface="Arial"/>
              </a:rPr>
              <a:t>function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75" dirty="0">
                <a:latin typeface="Arial"/>
                <a:cs typeface="Arial"/>
              </a:rPr>
              <a:t>on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143" dirty="0">
                <a:latin typeface="Arial"/>
                <a:cs typeface="Arial"/>
              </a:rPr>
              <a:t>scope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that</a:t>
            </a:r>
            <a:r>
              <a:rPr sz="2025" spc="-101" dirty="0">
                <a:latin typeface="Arial"/>
                <a:cs typeface="Arial"/>
              </a:rPr>
              <a:t> </a:t>
            </a:r>
            <a:r>
              <a:rPr sz="2025" spc="-49" dirty="0">
                <a:latin typeface="Arial"/>
                <a:cs typeface="Arial"/>
              </a:rPr>
              <a:t>indicates </a:t>
            </a:r>
            <a:r>
              <a:rPr sz="2025" dirty="0">
                <a:latin typeface="Arial"/>
                <a:cs typeface="Arial"/>
              </a:rPr>
              <a:t>if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60" dirty="0">
                <a:latin typeface="Arial"/>
                <a:cs typeface="Arial"/>
              </a:rPr>
              <a:t>constraint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120" dirty="0">
                <a:latin typeface="Arial"/>
                <a:cs typeface="Arial"/>
              </a:rPr>
              <a:t>is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satisfied</a:t>
            </a:r>
            <a:endParaRPr sz="2025"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738">
              <a:latin typeface="Arial"/>
              <a:cs typeface="Arial"/>
            </a:endParaRPr>
          </a:p>
          <a:p>
            <a:pPr marL="9525" marR="269081">
              <a:lnSpc>
                <a:spcPts val="2198"/>
              </a:lnSpc>
              <a:spcBef>
                <a:spcPts val="4"/>
              </a:spcBef>
            </a:pPr>
            <a:r>
              <a:rPr sz="2025" spc="-98" dirty="0">
                <a:latin typeface="Arial"/>
                <a:cs typeface="Arial"/>
              </a:rPr>
              <a:t>Constraints </a:t>
            </a:r>
            <a:r>
              <a:rPr sz="2025" spc="-90" dirty="0">
                <a:latin typeface="Arial"/>
                <a:cs typeface="Arial"/>
              </a:rPr>
              <a:t>are</a:t>
            </a:r>
            <a:r>
              <a:rPr sz="2025" spc="-124" dirty="0">
                <a:latin typeface="Arial"/>
                <a:cs typeface="Arial"/>
              </a:rPr>
              <a:t> </a:t>
            </a:r>
            <a:r>
              <a:rPr sz="2025" b="1" spc="-150" dirty="0">
                <a:latin typeface="Arial"/>
                <a:cs typeface="Arial"/>
              </a:rPr>
              <a:t>satisfied</a:t>
            </a:r>
            <a:r>
              <a:rPr sz="2025" b="1" spc="-41" dirty="0">
                <a:latin typeface="Arial"/>
                <a:cs typeface="Arial"/>
              </a:rPr>
              <a:t> </a:t>
            </a:r>
            <a:r>
              <a:rPr sz="2025" spc="-105" dirty="0">
                <a:latin typeface="Arial"/>
                <a:cs typeface="Arial"/>
              </a:rPr>
              <a:t>(an</a:t>
            </a:r>
            <a:r>
              <a:rPr sz="2025" spc="-79" dirty="0">
                <a:latin typeface="Arial"/>
                <a:cs typeface="Arial"/>
              </a:rPr>
              <a:t> </a:t>
            </a:r>
            <a:r>
              <a:rPr sz="2025" spc="-109" dirty="0">
                <a:latin typeface="Arial"/>
                <a:cs typeface="Arial"/>
              </a:rPr>
              <a:t>assignment</a:t>
            </a:r>
            <a:r>
              <a:rPr sz="2025" spc="-153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that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150" dirty="0">
                <a:latin typeface="Arial"/>
                <a:cs typeface="Arial"/>
              </a:rPr>
              <a:t>makes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all </a:t>
            </a:r>
            <a:r>
              <a:rPr sz="2025" spc="-79" dirty="0">
                <a:latin typeface="Arial"/>
                <a:cs typeface="Arial"/>
              </a:rPr>
              <a:t>constraints</a:t>
            </a:r>
            <a:r>
              <a:rPr sz="2025" spc="-172" dirty="0">
                <a:latin typeface="Arial"/>
                <a:cs typeface="Arial"/>
              </a:rPr>
              <a:t> </a:t>
            </a:r>
            <a:r>
              <a:rPr sz="2025" spc="-236" dirty="0">
                <a:latin typeface="Arial"/>
                <a:cs typeface="Arial"/>
              </a:rPr>
              <a:t>TRUE)</a:t>
            </a:r>
            <a:r>
              <a:rPr sz="2025" spc="-158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or</a:t>
            </a:r>
            <a:r>
              <a:rPr sz="2025" spc="-56" dirty="0">
                <a:latin typeface="Arial"/>
                <a:cs typeface="Arial"/>
              </a:rPr>
              <a:t> </a:t>
            </a:r>
            <a:r>
              <a:rPr sz="2025" b="1" spc="-8" dirty="0">
                <a:latin typeface="Arial"/>
                <a:cs typeface="Arial"/>
              </a:rPr>
              <a:t>violated</a:t>
            </a:r>
            <a:endParaRPr sz="202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66445" y="4825841"/>
            <a:ext cx="2405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9454" y="50860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330994">
              <a:spcBef>
                <a:spcPts val="98"/>
              </a:spcBef>
            </a:pPr>
            <a:r>
              <a:rPr sz="3300" b="1" spc="-158" dirty="0">
                <a:latin typeface="Arial"/>
                <a:cs typeface="Arial"/>
              </a:rPr>
              <a:t>Motivating</a:t>
            </a:r>
            <a:r>
              <a:rPr sz="3300" b="1" spc="-172" dirty="0">
                <a:latin typeface="Arial"/>
                <a:cs typeface="Arial"/>
              </a:rPr>
              <a:t> </a:t>
            </a:r>
            <a:r>
              <a:rPr sz="3300" b="1" spc="-217" dirty="0">
                <a:latin typeface="Arial"/>
                <a:cs typeface="Arial"/>
              </a:rPr>
              <a:t>example:</a:t>
            </a:r>
            <a:r>
              <a:rPr sz="3300" b="1" spc="-244" dirty="0">
                <a:latin typeface="Arial"/>
                <a:cs typeface="Arial"/>
              </a:rPr>
              <a:t> </a:t>
            </a:r>
            <a:r>
              <a:rPr sz="3300" b="1" spc="-172" dirty="0">
                <a:latin typeface="Arial"/>
                <a:cs typeface="Arial"/>
              </a:rPr>
              <a:t>8</a:t>
            </a:r>
            <a:r>
              <a:rPr sz="3300" b="1" spc="-169" dirty="0">
                <a:latin typeface="Arial"/>
                <a:cs typeface="Arial"/>
              </a:rPr>
              <a:t> </a:t>
            </a:r>
            <a:r>
              <a:rPr sz="3300" b="1" spc="-281" dirty="0">
                <a:latin typeface="Arial"/>
                <a:cs typeface="Arial"/>
              </a:rPr>
              <a:t>Queens</a:t>
            </a:r>
            <a:endParaRPr sz="3300" b="1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48" y="1828848"/>
            <a:ext cx="1835944" cy="1835944"/>
            <a:chOff x="3048063" y="2438463"/>
            <a:chExt cx="2447925" cy="2447925"/>
          </a:xfrm>
        </p:grpSpPr>
        <p:sp>
          <p:nvSpPr>
            <p:cNvPr id="5" name="object 5"/>
            <p:cNvSpPr/>
            <p:nvPr/>
          </p:nvSpPr>
          <p:spPr>
            <a:xfrm>
              <a:off x="3052826" y="2443226"/>
              <a:ext cx="2438400" cy="2438400"/>
            </a:xfrm>
            <a:custGeom>
              <a:avLst/>
              <a:gdLst/>
              <a:ahLst/>
              <a:cxnLst/>
              <a:rect l="l" t="t" r="r" b="b"/>
              <a:pathLst>
                <a:path w="2438400" h="2438400">
                  <a:moveTo>
                    <a:pt x="0" y="2438400"/>
                  </a:moveTo>
                  <a:lnTo>
                    <a:pt x="2438400" y="2438400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2438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51864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51864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42720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2720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16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16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68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68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64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64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816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16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68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68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20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2720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9672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9672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624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36624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76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76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0528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0528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33576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33576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2" name="object 32"/>
            <p:cNvSpPr/>
            <p:nvPr/>
          </p:nvSpPr>
          <p:spPr>
            <a:xfrm>
              <a:off x="36624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6624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9672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9672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6624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6624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9672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9672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2720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20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5768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68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4" name="object 44"/>
            <p:cNvSpPr/>
            <p:nvPr/>
          </p:nvSpPr>
          <p:spPr>
            <a:xfrm>
              <a:off x="30528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052826" y="3357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9672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7" name="object 47"/>
            <p:cNvSpPr/>
            <p:nvPr/>
          </p:nvSpPr>
          <p:spPr>
            <a:xfrm>
              <a:off x="39672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8" name="object 48"/>
            <p:cNvSpPr/>
            <p:nvPr/>
          </p:nvSpPr>
          <p:spPr>
            <a:xfrm>
              <a:off x="33576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9" name="object 49"/>
            <p:cNvSpPr/>
            <p:nvPr/>
          </p:nvSpPr>
          <p:spPr>
            <a:xfrm>
              <a:off x="3357626" y="2443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36624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1" name="object 51"/>
            <p:cNvSpPr/>
            <p:nvPr/>
          </p:nvSpPr>
          <p:spPr>
            <a:xfrm>
              <a:off x="36624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2" name="object 52"/>
            <p:cNvSpPr/>
            <p:nvPr/>
          </p:nvSpPr>
          <p:spPr>
            <a:xfrm>
              <a:off x="30528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3" name="object 53"/>
            <p:cNvSpPr/>
            <p:nvPr/>
          </p:nvSpPr>
          <p:spPr>
            <a:xfrm>
              <a:off x="3052826" y="2748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4" name="object 54"/>
            <p:cNvSpPr/>
            <p:nvPr/>
          </p:nvSpPr>
          <p:spPr>
            <a:xfrm>
              <a:off x="33576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5" name="object 55"/>
            <p:cNvSpPr/>
            <p:nvPr/>
          </p:nvSpPr>
          <p:spPr>
            <a:xfrm>
              <a:off x="33576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28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7" name="object 57"/>
            <p:cNvSpPr/>
            <p:nvPr/>
          </p:nvSpPr>
          <p:spPr>
            <a:xfrm>
              <a:off x="30528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1864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1864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1864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1864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2" name="object 62"/>
            <p:cNvSpPr/>
            <p:nvPr/>
          </p:nvSpPr>
          <p:spPr>
            <a:xfrm>
              <a:off x="48816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3" name="object 63"/>
            <p:cNvSpPr/>
            <p:nvPr/>
          </p:nvSpPr>
          <p:spPr>
            <a:xfrm>
              <a:off x="4881626" y="39672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4" name="object 64"/>
            <p:cNvSpPr/>
            <p:nvPr/>
          </p:nvSpPr>
          <p:spPr>
            <a:xfrm>
              <a:off x="48816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5" name="object 65"/>
            <p:cNvSpPr/>
            <p:nvPr/>
          </p:nvSpPr>
          <p:spPr>
            <a:xfrm>
              <a:off x="48816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6" name="object 66"/>
            <p:cNvSpPr/>
            <p:nvPr/>
          </p:nvSpPr>
          <p:spPr>
            <a:xfrm>
              <a:off x="45768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7" name="object 67"/>
            <p:cNvSpPr/>
            <p:nvPr/>
          </p:nvSpPr>
          <p:spPr>
            <a:xfrm>
              <a:off x="4576826" y="42720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20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04800" y="30480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2026" y="4576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304800"/>
                  </a:moveTo>
                  <a:lnTo>
                    <a:pt x="304800" y="3048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0" name="object 70"/>
            <p:cNvSpPr/>
            <p:nvPr/>
          </p:nvSpPr>
          <p:spPr>
            <a:xfrm>
              <a:off x="30528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25349" y="125349"/>
                  </a:lnTo>
                  <a:lnTo>
                    <a:pt x="0" y="152400"/>
                  </a:lnTo>
                  <a:lnTo>
                    <a:pt x="125349" y="179324"/>
                  </a:lnTo>
                  <a:lnTo>
                    <a:pt x="152400" y="304800"/>
                  </a:lnTo>
                  <a:lnTo>
                    <a:pt x="179324" y="179324"/>
                  </a:lnTo>
                  <a:lnTo>
                    <a:pt x="304800" y="152400"/>
                  </a:lnTo>
                  <a:lnTo>
                    <a:pt x="179324" y="12534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817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1" name="object 71"/>
            <p:cNvSpPr/>
            <p:nvPr/>
          </p:nvSpPr>
          <p:spPr>
            <a:xfrm>
              <a:off x="3052826" y="36624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125349" y="125349"/>
                  </a:lnTo>
                  <a:lnTo>
                    <a:pt x="152400" y="0"/>
                  </a:lnTo>
                  <a:lnTo>
                    <a:pt x="179324" y="125349"/>
                  </a:lnTo>
                  <a:lnTo>
                    <a:pt x="304800" y="152400"/>
                  </a:lnTo>
                  <a:lnTo>
                    <a:pt x="179324" y="179324"/>
                  </a:lnTo>
                  <a:lnTo>
                    <a:pt x="152400" y="304800"/>
                  </a:lnTo>
                  <a:lnTo>
                    <a:pt x="125349" y="17932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2" name="object 72"/>
            <p:cNvSpPr/>
            <p:nvPr/>
          </p:nvSpPr>
          <p:spPr>
            <a:xfrm>
              <a:off x="33576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25349" y="125349"/>
                  </a:lnTo>
                  <a:lnTo>
                    <a:pt x="0" y="152400"/>
                  </a:lnTo>
                  <a:lnTo>
                    <a:pt x="125349" y="179324"/>
                  </a:lnTo>
                  <a:lnTo>
                    <a:pt x="152400" y="304800"/>
                  </a:lnTo>
                  <a:lnTo>
                    <a:pt x="179324" y="179324"/>
                  </a:lnTo>
                  <a:lnTo>
                    <a:pt x="304800" y="152400"/>
                  </a:lnTo>
                  <a:lnTo>
                    <a:pt x="179324" y="12534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81705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3" name="object 73"/>
            <p:cNvSpPr/>
            <p:nvPr/>
          </p:nvSpPr>
          <p:spPr>
            <a:xfrm>
              <a:off x="3357626" y="30528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125349" y="125349"/>
                  </a:lnTo>
                  <a:lnTo>
                    <a:pt x="152400" y="0"/>
                  </a:lnTo>
                  <a:lnTo>
                    <a:pt x="179324" y="125349"/>
                  </a:lnTo>
                  <a:lnTo>
                    <a:pt x="304800" y="152400"/>
                  </a:lnTo>
                  <a:lnTo>
                    <a:pt x="179324" y="179324"/>
                  </a:lnTo>
                  <a:lnTo>
                    <a:pt x="152400" y="304800"/>
                  </a:lnTo>
                  <a:lnTo>
                    <a:pt x="125349" y="179324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CC66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515552" y="3884342"/>
            <a:ext cx="4111943" cy="587308"/>
          </a:xfrm>
          <a:prstGeom prst="rect">
            <a:avLst/>
          </a:prstGeom>
        </p:spPr>
        <p:txBody>
          <a:bodyPr vert="horz" wrap="square" lIns="0" tIns="2381" rIns="0" bIns="0" rtlCol="0">
            <a:spAutoFit/>
          </a:bodyPr>
          <a:lstStyle/>
          <a:p>
            <a:pPr marL="28575" marR="22860">
              <a:lnSpc>
                <a:spcPct val="102600"/>
              </a:lnSpc>
              <a:spcBef>
                <a:spcPts val="19"/>
              </a:spcBef>
            </a:pPr>
            <a:r>
              <a:rPr dirty="0">
                <a:latin typeface="Tahoma"/>
                <a:cs typeface="Tahoma"/>
              </a:rPr>
              <a:t>Generate-and-test,</a:t>
            </a:r>
            <a:r>
              <a:rPr spc="-12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with</a:t>
            </a:r>
            <a:r>
              <a:rPr spc="-8" dirty="0">
                <a:latin typeface="Tahoma"/>
                <a:cs typeface="Tahoma"/>
              </a:rPr>
              <a:t> </a:t>
            </a:r>
            <a:r>
              <a:rPr spc="-19" dirty="0">
                <a:latin typeface="Tahoma"/>
                <a:cs typeface="Tahoma"/>
              </a:rPr>
              <a:t>no </a:t>
            </a:r>
            <a:r>
              <a:rPr dirty="0">
                <a:latin typeface="Tahoma"/>
                <a:cs typeface="Tahoma"/>
              </a:rPr>
              <a:t>redundancies</a:t>
            </a:r>
            <a:r>
              <a:rPr spc="-135" dirty="0">
                <a:latin typeface="Tahoma"/>
                <a:cs typeface="Tahoma"/>
              </a:rPr>
              <a:t> </a:t>
            </a:r>
            <a:r>
              <a:rPr dirty="0">
                <a:latin typeface="Wingdings"/>
                <a:cs typeface="Wingdings"/>
              </a:rPr>
              <a:t></a:t>
            </a:r>
            <a:r>
              <a:rPr spc="135" dirty="0">
                <a:latin typeface="Times New Roman"/>
                <a:cs typeface="Times New Roman"/>
              </a:rPr>
              <a:t> </a:t>
            </a:r>
            <a:r>
              <a:rPr spc="90" dirty="0">
                <a:latin typeface="Arial"/>
                <a:cs typeface="Arial"/>
              </a:rPr>
              <a:t>“</a:t>
            </a:r>
            <a:r>
              <a:rPr spc="90" dirty="0">
                <a:latin typeface="Tahoma"/>
                <a:cs typeface="Tahoma"/>
              </a:rPr>
              <a:t>only</a:t>
            </a:r>
            <a:r>
              <a:rPr spc="90" dirty="0">
                <a:latin typeface="Arial"/>
                <a:cs typeface="Arial"/>
              </a:rPr>
              <a:t>”</a:t>
            </a:r>
            <a:r>
              <a:rPr spc="49" dirty="0">
                <a:latin typeface="Arial"/>
                <a:cs typeface="Arial"/>
              </a:rPr>
              <a:t> </a:t>
            </a:r>
            <a:r>
              <a:rPr sz="2063" dirty="0">
                <a:solidFill>
                  <a:srgbClr val="CC3300"/>
                </a:solidFill>
                <a:latin typeface="Tahoma"/>
                <a:cs typeface="Tahoma"/>
              </a:rPr>
              <a:t>8</a:t>
            </a:r>
            <a:r>
              <a:rPr sz="2081" baseline="25525" dirty="0">
                <a:solidFill>
                  <a:srgbClr val="CC3300"/>
                </a:solidFill>
                <a:latin typeface="Tahoma"/>
                <a:cs typeface="Tahoma"/>
              </a:rPr>
              <a:t>8</a:t>
            </a:r>
            <a:r>
              <a:rPr sz="2081" spc="28" baseline="25525" dirty="0">
                <a:solidFill>
                  <a:srgbClr val="CC3300"/>
                </a:solidFill>
                <a:latin typeface="Tahoma"/>
                <a:cs typeface="Tahoma"/>
              </a:rPr>
              <a:t> </a:t>
            </a:r>
            <a:r>
              <a:rPr spc="-8" dirty="0">
                <a:latin typeface="Tahoma"/>
                <a:cs typeface="Tahoma"/>
              </a:rPr>
              <a:t>combinations</a:t>
            </a:r>
            <a:endParaRPr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860470" y="1200957"/>
            <a:ext cx="5150168" cy="5476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525" marR="3810">
              <a:lnSpc>
                <a:spcPct val="101699"/>
              </a:lnSpc>
              <a:spcBef>
                <a:spcPts val="45"/>
              </a:spcBef>
            </a:pPr>
            <a:r>
              <a:rPr dirty="0">
                <a:latin typeface="Tahoma"/>
                <a:cs typeface="Tahoma"/>
              </a:rPr>
              <a:t>Place</a:t>
            </a:r>
            <a:r>
              <a:rPr spc="-101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8</a:t>
            </a:r>
            <a:r>
              <a:rPr spc="26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queens</a:t>
            </a:r>
            <a:r>
              <a:rPr spc="-12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on</a:t>
            </a:r>
            <a:r>
              <a:rPr spc="53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</a:t>
            </a:r>
            <a:r>
              <a:rPr spc="-38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chess</a:t>
            </a:r>
            <a:r>
              <a:rPr spc="-11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board</a:t>
            </a:r>
            <a:r>
              <a:rPr spc="-105" dirty="0">
                <a:latin typeface="Tahoma"/>
                <a:cs typeface="Tahoma"/>
              </a:rPr>
              <a:t> </a:t>
            </a:r>
            <a:r>
              <a:rPr spc="-15" dirty="0">
                <a:latin typeface="Tahoma"/>
                <a:cs typeface="Tahoma"/>
              </a:rPr>
              <a:t>such </a:t>
            </a:r>
            <a:r>
              <a:rPr dirty="0">
                <a:latin typeface="Tahoma"/>
                <a:cs typeface="Tahoma"/>
              </a:rPr>
              <a:t>That</a:t>
            </a:r>
            <a:r>
              <a:rPr spc="-53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none</a:t>
            </a:r>
            <a:r>
              <a:rPr spc="-64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is</a:t>
            </a:r>
            <a:r>
              <a:rPr spc="19" dirty="0">
                <a:latin typeface="Tahoma"/>
                <a:cs typeface="Tahoma"/>
              </a:rPr>
              <a:t> </a:t>
            </a:r>
            <a:r>
              <a:rPr dirty="0">
                <a:latin typeface="Tahoma"/>
                <a:cs typeface="Tahoma"/>
              </a:rPr>
              <a:t>attacking</a:t>
            </a:r>
            <a:r>
              <a:rPr spc="-124" dirty="0">
                <a:latin typeface="Tahoma"/>
                <a:cs typeface="Tahoma"/>
              </a:rPr>
              <a:t> </a:t>
            </a:r>
            <a:r>
              <a:rPr spc="-8" dirty="0">
                <a:latin typeface="Tahoma"/>
                <a:cs typeface="Tahoma"/>
              </a:rPr>
              <a:t>another.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70106" y="4646533"/>
            <a:ext cx="175402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49" dirty="0">
                <a:latin typeface="Arial"/>
                <a:cs typeface="Arial"/>
              </a:rPr>
              <a:t>8**8</a:t>
            </a:r>
            <a:r>
              <a:rPr spc="-109" dirty="0">
                <a:latin typeface="Arial"/>
                <a:cs typeface="Arial"/>
              </a:rPr>
              <a:t> is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16,777,216</a:t>
            </a:r>
            <a:endParaRPr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4337" y="635245"/>
            <a:ext cx="5268278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53" dirty="0"/>
              <a:t>Motivating</a:t>
            </a:r>
            <a:r>
              <a:rPr sz="3300" spc="-176" dirty="0"/>
              <a:t> </a:t>
            </a:r>
            <a:r>
              <a:rPr sz="3300" spc="-153" dirty="0"/>
              <a:t>example:</a:t>
            </a:r>
            <a:r>
              <a:rPr sz="3300" spc="-176" dirty="0"/>
              <a:t> </a:t>
            </a:r>
            <a:r>
              <a:rPr sz="3300" spc="-113" dirty="0"/>
              <a:t>8-</a:t>
            </a:r>
            <a:r>
              <a:rPr sz="3300" spc="-221" dirty="0"/>
              <a:t>Queens</a:t>
            </a:r>
            <a:endParaRPr sz="33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0504" y="1535858"/>
            <a:ext cx="1835944" cy="18360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04573" y="3612118"/>
            <a:ext cx="4370070" cy="111581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>
              <a:lnSpc>
                <a:spcPts val="2872"/>
              </a:lnSpc>
              <a:spcBef>
                <a:spcPts val="180"/>
              </a:spcBef>
            </a:pPr>
            <a:r>
              <a:rPr sz="2400" spc="-34" dirty="0">
                <a:latin typeface="Arial"/>
                <a:cs typeface="Arial"/>
              </a:rPr>
              <a:t>After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placing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these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queens,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it’s trivial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mark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the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squares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can </a:t>
            </a:r>
            <a:r>
              <a:rPr sz="2400" spc="-64" dirty="0">
                <a:latin typeface="Arial"/>
                <a:cs typeface="Arial"/>
              </a:rPr>
              <a:t>no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longer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3791" y="4825841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826" y="644254"/>
            <a:ext cx="6590348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b="1" spc="-158" dirty="0">
                <a:latin typeface="Arial"/>
                <a:cs typeface="Arial"/>
              </a:rPr>
              <a:t>What</a:t>
            </a:r>
            <a:r>
              <a:rPr sz="3300" b="1" spc="-150" dirty="0">
                <a:latin typeface="Arial"/>
                <a:cs typeface="Arial"/>
              </a:rPr>
              <a:t> </a:t>
            </a:r>
            <a:r>
              <a:rPr sz="3300" b="1" spc="-203" dirty="0">
                <a:latin typeface="Arial"/>
                <a:cs typeface="Arial"/>
              </a:rPr>
              <a:t>more</a:t>
            </a:r>
            <a:r>
              <a:rPr sz="3300" b="1" spc="-217" dirty="0">
                <a:latin typeface="Arial"/>
                <a:cs typeface="Arial"/>
              </a:rPr>
              <a:t> </a:t>
            </a:r>
            <a:r>
              <a:rPr sz="3300" b="1" spc="-244" dirty="0">
                <a:latin typeface="Arial"/>
                <a:cs typeface="Arial"/>
              </a:rPr>
              <a:t>do</a:t>
            </a:r>
            <a:r>
              <a:rPr sz="3300" b="1" spc="-217" dirty="0">
                <a:latin typeface="Arial"/>
                <a:cs typeface="Arial"/>
              </a:rPr>
              <a:t> </a:t>
            </a:r>
            <a:r>
              <a:rPr sz="3300" b="1" spc="-143" dirty="0">
                <a:latin typeface="Arial"/>
                <a:cs typeface="Arial"/>
              </a:rPr>
              <a:t>we</a:t>
            </a:r>
            <a:r>
              <a:rPr sz="3300" b="1" spc="-217" dirty="0">
                <a:latin typeface="Arial"/>
                <a:cs typeface="Arial"/>
              </a:rPr>
              <a:t> </a:t>
            </a:r>
            <a:r>
              <a:rPr sz="3300" b="1" spc="-199" dirty="0">
                <a:latin typeface="Arial"/>
                <a:cs typeface="Arial"/>
              </a:rPr>
              <a:t>need</a:t>
            </a:r>
            <a:r>
              <a:rPr sz="3300" b="1" spc="-214" dirty="0">
                <a:latin typeface="Arial"/>
                <a:cs typeface="Arial"/>
              </a:rPr>
              <a:t> </a:t>
            </a:r>
            <a:r>
              <a:rPr sz="3300" b="1" spc="-153" dirty="0">
                <a:latin typeface="Arial"/>
                <a:cs typeface="Arial"/>
              </a:rPr>
              <a:t>for</a:t>
            </a:r>
            <a:r>
              <a:rPr sz="3300" b="1" spc="-233" dirty="0">
                <a:latin typeface="Arial"/>
                <a:cs typeface="Arial"/>
              </a:rPr>
              <a:t> </a:t>
            </a:r>
            <a:r>
              <a:rPr sz="3300" b="1" spc="-172" dirty="0">
                <a:latin typeface="Arial"/>
                <a:cs typeface="Arial"/>
              </a:rPr>
              <a:t>8</a:t>
            </a:r>
            <a:r>
              <a:rPr sz="3300" b="1" spc="-165" dirty="0">
                <a:latin typeface="Arial"/>
                <a:cs typeface="Arial"/>
              </a:rPr>
              <a:t> </a:t>
            </a:r>
            <a:r>
              <a:rPr sz="3300" b="1" spc="-293" dirty="0">
                <a:latin typeface="Arial"/>
                <a:cs typeface="Arial"/>
              </a:rPr>
              <a:t>queens?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" name="object 4"/>
          <p:cNvSpPr txBox="1"/>
          <p:nvPr/>
        </p:nvSpPr>
        <p:spPr>
          <a:xfrm>
            <a:off x="1748651" y="1421271"/>
            <a:ext cx="5504021" cy="297902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66700" indent="-257651">
              <a:spcBef>
                <a:spcPts val="630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34" dirty="0">
                <a:latin typeface="Arial"/>
                <a:cs typeface="Arial"/>
              </a:rPr>
              <a:t>Not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just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successor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function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and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goal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test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spcBef>
                <a:spcPts val="555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83" dirty="0">
                <a:latin typeface="Arial"/>
                <a:cs typeface="Arial"/>
              </a:rPr>
              <a:t>But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also</a:t>
            </a:r>
            <a:endParaRPr sz="2400" dirty="0">
              <a:latin typeface="Arial"/>
              <a:cs typeface="Arial"/>
            </a:endParaRPr>
          </a:p>
          <a:p>
            <a:pPr marL="566738" marR="781526" lvl="1" indent="-214789">
              <a:lnSpc>
                <a:spcPts val="2872"/>
              </a:lnSpc>
              <a:spcBef>
                <a:spcPts val="713"/>
              </a:spcBef>
              <a:buChar char="–"/>
              <a:tabLst>
                <a:tab pos="567214" algn="l"/>
              </a:tabLst>
            </a:pP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means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propagate</a:t>
            </a:r>
            <a:r>
              <a:rPr sz="2400" spc="-278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constraints </a:t>
            </a:r>
            <a:r>
              <a:rPr sz="2400" spc="-101" dirty="0">
                <a:latin typeface="Arial"/>
                <a:cs typeface="Arial"/>
              </a:rPr>
              <a:t>imposed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by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one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queen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on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others</a:t>
            </a:r>
            <a:endParaRPr sz="2400" dirty="0">
              <a:latin typeface="Arial"/>
              <a:cs typeface="Arial"/>
            </a:endParaRPr>
          </a:p>
          <a:p>
            <a:pPr marL="566738" lvl="1" indent="-214789">
              <a:spcBef>
                <a:spcPts val="465"/>
              </a:spcBef>
              <a:buChar char="–"/>
              <a:tabLst>
                <a:tab pos="567214" algn="l"/>
              </a:tabLst>
            </a:pPr>
            <a:r>
              <a:rPr sz="2400" spc="-124" dirty="0">
                <a:latin typeface="Arial"/>
                <a:cs typeface="Arial"/>
              </a:rPr>
              <a:t>an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early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failure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test</a:t>
            </a:r>
            <a:endParaRPr sz="2400" dirty="0">
              <a:latin typeface="Arial"/>
              <a:cs typeface="Arial"/>
            </a:endParaRPr>
          </a:p>
          <a:p>
            <a:pPr marL="266700" marR="37148" indent="-257651">
              <a:spcBef>
                <a:spcPts val="611"/>
              </a:spcBef>
            </a:pPr>
            <a:r>
              <a:rPr sz="2400" spc="-206" dirty="0">
                <a:latin typeface="Wingdings"/>
                <a:cs typeface="Wingdings"/>
              </a:rPr>
              <a:t></a:t>
            </a:r>
            <a:r>
              <a:rPr sz="2400" spc="-68" dirty="0">
                <a:latin typeface="Times New Roman"/>
                <a:cs typeface="Times New Roman"/>
              </a:rPr>
              <a:t> </a:t>
            </a:r>
            <a:r>
              <a:rPr sz="2400" spc="-83" dirty="0">
                <a:latin typeface="Arial"/>
                <a:cs typeface="Arial"/>
              </a:rPr>
              <a:t>Explicit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representation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constraints</a:t>
            </a:r>
            <a:r>
              <a:rPr sz="2400" spc="-296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and </a:t>
            </a:r>
            <a:r>
              <a:rPr sz="2400" spc="-56" dirty="0">
                <a:latin typeface="Arial"/>
                <a:cs typeface="Arial"/>
              </a:rPr>
              <a:t>constraint</a:t>
            </a:r>
            <a:r>
              <a:rPr sz="2400" spc="-248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manipulation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algorithms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872014" algn="l">
              <a:spcBef>
                <a:spcPts val="98"/>
              </a:spcBef>
            </a:pPr>
            <a:r>
              <a:rPr sz="3300" spc="-71" dirty="0"/>
              <a:t>Informal</a:t>
            </a:r>
            <a:r>
              <a:rPr sz="3300" spc="-255" dirty="0"/>
              <a:t> </a:t>
            </a:r>
            <a:r>
              <a:rPr sz="3300" spc="-26" dirty="0"/>
              <a:t>definition</a:t>
            </a:r>
            <a:r>
              <a:rPr sz="3300" spc="-229" dirty="0"/>
              <a:t> </a:t>
            </a:r>
            <a:r>
              <a:rPr sz="3300" dirty="0"/>
              <a:t>of</a:t>
            </a:r>
            <a:r>
              <a:rPr lang="en-US" sz="3300" spc="-169" dirty="0"/>
              <a:t> CSP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121424" y="1028675"/>
            <a:ext cx="7497177" cy="39133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66700" indent="-257651">
              <a:spcBef>
                <a:spcPts val="1035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424" dirty="0">
                <a:latin typeface="Arial"/>
                <a:cs typeface="Arial"/>
              </a:rPr>
              <a:t>CSP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(</a:t>
            </a:r>
            <a:r>
              <a:rPr sz="2400" u="sng" spc="-83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Constraint</a:t>
            </a:r>
            <a:r>
              <a:rPr sz="2400" u="sng" spc="-26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sng" spc="-9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Satisfaction</a:t>
            </a:r>
            <a:r>
              <a:rPr sz="2400" u="sng" spc="-217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400" u="sng" spc="-9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Problem</a:t>
            </a:r>
            <a:r>
              <a:rPr sz="2400" spc="-94" dirty="0">
                <a:latin typeface="Arial"/>
                <a:cs typeface="Arial"/>
              </a:rPr>
              <a:t>),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given</a:t>
            </a:r>
            <a:endParaRPr sz="2400" dirty="0">
              <a:latin typeface="Arial"/>
              <a:cs typeface="Arial"/>
            </a:endParaRPr>
          </a:p>
          <a:p>
            <a:pPr marL="545783" lvl="1" indent="-358140">
              <a:spcBef>
                <a:spcPts val="836"/>
              </a:spcBef>
              <a:buAutoNum type="arabicParenBoth"/>
              <a:tabLst>
                <a:tab pos="546259" algn="l"/>
              </a:tabLst>
            </a:pPr>
            <a:r>
              <a:rPr sz="2063" dirty="0">
                <a:latin typeface="Arial"/>
                <a:cs typeface="Arial"/>
              </a:rPr>
              <a:t>finite</a:t>
            </a:r>
            <a:r>
              <a:rPr sz="2063" spc="-4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set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variables</a:t>
            </a:r>
            <a:endParaRPr sz="2063" dirty="0">
              <a:latin typeface="Arial"/>
              <a:cs typeface="Arial"/>
            </a:endParaRPr>
          </a:p>
          <a:p>
            <a:pPr marL="545783" lvl="1" indent="-358140">
              <a:spcBef>
                <a:spcPts val="791"/>
              </a:spcBef>
              <a:buAutoNum type="arabicParenBoth"/>
              <a:tabLst>
                <a:tab pos="546259" algn="l"/>
              </a:tabLst>
            </a:pPr>
            <a:r>
              <a:rPr sz="2063" spc="-124" dirty="0">
                <a:latin typeface="Arial"/>
                <a:cs typeface="Arial"/>
              </a:rPr>
              <a:t>each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with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domain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possible</a:t>
            </a:r>
            <a:r>
              <a:rPr sz="2063" spc="94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values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(often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finite)</a:t>
            </a:r>
            <a:endParaRPr sz="2063" dirty="0">
              <a:latin typeface="Arial"/>
              <a:cs typeface="Arial"/>
            </a:endParaRPr>
          </a:p>
          <a:p>
            <a:pPr marL="545783" lvl="1" indent="-358140">
              <a:spcBef>
                <a:spcPts val="848"/>
              </a:spcBef>
              <a:buAutoNum type="arabicParenBoth"/>
              <a:tabLst>
                <a:tab pos="546259" algn="l"/>
              </a:tabLst>
            </a:pPr>
            <a:r>
              <a:rPr sz="2063" spc="-79" dirty="0">
                <a:latin typeface="Arial"/>
                <a:cs typeface="Arial"/>
              </a:rPr>
              <a:t>set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constraints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limiting</a:t>
            </a:r>
            <a:r>
              <a:rPr sz="2063" spc="34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values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86" dirty="0">
                <a:latin typeface="Arial"/>
                <a:cs typeface="Arial"/>
              </a:rPr>
              <a:t>variables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can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take</a:t>
            </a:r>
            <a:endParaRPr sz="2063" dirty="0">
              <a:latin typeface="Arial"/>
              <a:cs typeface="Arial"/>
            </a:endParaRPr>
          </a:p>
          <a:p>
            <a:pPr marL="266700" marR="3810" indent="-257651">
              <a:lnSpc>
                <a:spcPct val="109500"/>
              </a:lnSpc>
              <a:spcBef>
                <a:spcPts val="5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61" dirty="0">
                <a:latin typeface="Arial"/>
                <a:cs typeface="Arial"/>
              </a:rPr>
              <a:t>Solution:</a:t>
            </a:r>
            <a:r>
              <a:rPr sz="2400" b="1" spc="-176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assignment</a:t>
            </a:r>
            <a:r>
              <a:rPr sz="2400" spc="-21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value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each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variable </a:t>
            </a:r>
            <a:r>
              <a:rPr sz="2400" spc="-150" dirty="0">
                <a:latin typeface="Arial"/>
                <a:cs typeface="Arial"/>
              </a:rPr>
              <a:t>such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all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constraints</a:t>
            </a:r>
            <a:r>
              <a:rPr sz="2400" spc="-304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satisfied</a:t>
            </a:r>
            <a:endParaRPr sz="2400" dirty="0">
              <a:latin typeface="Arial"/>
              <a:cs typeface="Arial"/>
            </a:endParaRPr>
          </a:p>
          <a:p>
            <a:pPr marL="266700" marR="304324" indent="-257651">
              <a:lnSpc>
                <a:spcPct val="110500"/>
              </a:lnSpc>
              <a:spcBef>
                <a:spcPts val="536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221" dirty="0">
                <a:latin typeface="Arial"/>
                <a:cs typeface="Arial"/>
              </a:rPr>
              <a:t>Possible</a:t>
            </a:r>
            <a:r>
              <a:rPr sz="2400" b="1" spc="-184" dirty="0">
                <a:latin typeface="Arial"/>
                <a:cs typeface="Arial"/>
              </a:rPr>
              <a:t> </a:t>
            </a:r>
            <a:r>
              <a:rPr sz="2400" b="1" spc="-199" dirty="0">
                <a:latin typeface="Arial"/>
                <a:cs typeface="Arial"/>
              </a:rPr>
              <a:t>tasks:</a:t>
            </a:r>
            <a:r>
              <a:rPr sz="2400" b="1" spc="-169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decide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41" dirty="0">
                <a:latin typeface="Arial"/>
                <a:cs typeface="Arial"/>
              </a:rPr>
              <a:t>if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solution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exists,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find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a </a:t>
            </a:r>
            <a:r>
              <a:rPr sz="2400" spc="-49" dirty="0">
                <a:latin typeface="Arial"/>
                <a:cs typeface="Arial"/>
              </a:rPr>
              <a:t>solution,</a:t>
            </a:r>
            <a:r>
              <a:rPr sz="2400" spc="-24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find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all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solutions,</a:t>
            </a:r>
            <a:r>
              <a:rPr sz="2400" spc="-24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98" dirty="0">
                <a:latin typeface="Arial"/>
                <a:cs typeface="Arial"/>
              </a:rPr>
              <a:t> </a:t>
            </a:r>
            <a:r>
              <a:rPr sz="2400" i="1" spc="-101" dirty="0">
                <a:latin typeface="Arial"/>
                <a:cs typeface="Arial"/>
              </a:rPr>
              <a:t>best</a:t>
            </a:r>
            <a:r>
              <a:rPr sz="2400" i="1" spc="-165" dirty="0">
                <a:latin typeface="Arial"/>
                <a:cs typeface="Arial"/>
              </a:rPr>
              <a:t> </a:t>
            </a:r>
            <a:r>
              <a:rPr sz="2400" i="1" spc="-8" dirty="0">
                <a:latin typeface="Arial"/>
                <a:cs typeface="Arial"/>
              </a:rPr>
              <a:t>solution </a:t>
            </a:r>
            <a:r>
              <a:rPr sz="2400" spc="-105" dirty="0">
                <a:latin typeface="Arial"/>
                <a:cs typeface="Arial"/>
              </a:rPr>
              <a:t>according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some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metric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(objective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function)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5268" y="657365"/>
            <a:ext cx="4853464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70" dirty="0"/>
              <a:t> </a:t>
            </a:r>
            <a:r>
              <a:rPr sz="3300" spc="-131" dirty="0"/>
              <a:t>8-</a:t>
            </a:r>
            <a:r>
              <a:rPr sz="3300" spc="-217" dirty="0"/>
              <a:t>Queens</a:t>
            </a:r>
            <a:r>
              <a:rPr sz="3300" spc="-165" dirty="0"/>
              <a:t> </a:t>
            </a:r>
            <a:r>
              <a:rPr sz="3300" spc="-113" dirty="0"/>
              <a:t>Problem</a:t>
            </a:r>
            <a:endParaRPr sz="3300" dirty="0"/>
          </a:p>
        </p:txBody>
      </p:sp>
      <p:sp>
        <p:nvSpPr>
          <p:cNvPr id="7" name="object 7"/>
          <p:cNvSpPr txBox="1"/>
          <p:nvPr/>
        </p:nvSpPr>
        <p:spPr>
          <a:xfrm>
            <a:off x="990066" y="1417470"/>
            <a:ext cx="3912870" cy="2646590"/>
          </a:xfrm>
          <a:prstGeom prst="rect">
            <a:avLst/>
          </a:prstGeom>
        </p:spPr>
        <p:txBody>
          <a:bodyPr vert="horz" wrap="square" lIns="0" tIns="122396" rIns="0" bIns="0" rtlCol="0">
            <a:spAutoFit/>
          </a:bodyPr>
          <a:lstStyle/>
          <a:p>
            <a:pPr marL="266700" indent="-257651">
              <a:spcBef>
                <a:spcPts val="964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56" dirty="0">
                <a:latin typeface="Arial"/>
                <a:cs typeface="Arial"/>
              </a:rPr>
              <a:t>What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variables?</a:t>
            </a:r>
            <a:endParaRPr sz="2400" dirty="0">
              <a:latin typeface="Arial"/>
              <a:cs typeface="Arial"/>
            </a:endParaRPr>
          </a:p>
          <a:p>
            <a:pPr marL="266700" marR="3810" indent="-257651">
              <a:lnSpc>
                <a:spcPct val="109500"/>
              </a:lnSpc>
              <a:spcBef>
                <a:spcPts val="619"/>
              </a:spcBef>
              <a:buFont typeface="Arial"/>
              <a:buChar char="•"/>
              <a:tabLst>
                <a:tab pos="338138" algn="l"/>
                <a:tab pos="338613" algn="l"/>
              </a:tabLst>
            </a:pPr>
            <a:r>
              <a:rPr sz="2400" spc="-56" dirty="0">
                <a:latin typeface="Arial"/>
                <a:cs typeface="Arial"/>
              </a:rPr>
              <a:t>What</a:t>
            </a:r>
            <a:r>
              <a:rPr sz="2400" spc="-236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variables </a:t>
            </a:r>
            <a:r>
              <a:rPr sz="2400" spc="-98" dirty="0">
                <a:latin typeface="Arial"/>
                <a:cs typeface="Arial"/>
              </a:rPr>
              <a:t>domains,</a:t>
            </a:r>
            <a:r>
              <a:rPr sz="2400" spc="-244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i.e.,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sets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possible </a:t>
            </a:r>
            <a:r>
              <a:rPr sz="2400" spc="-15" dirty="0">
                <a:latin typeface="Arial"/>
                <a:cs typeface="Arial"/>
              </a:rPr>
              <a:t>values</a:t>
            </a:r>
            <a:endParaRPr sz="2400" dirty="0">
              <a:latin typeface="Arial"/>
              <a:cs typeface="Arial"/>
            </a:endParaRPr>
          </a:p>
          <a:p>
            <a:pPr marL="266700" marR="48101" indent="-257651">
              <a:lnSpc>
                <a:spcPct val="109600"/>
              </a:lnSpc>
              <a:spcBef>
                <a:spcPts val="619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56" dirty="0">
                <a:latin typeface="Arial"/>
                <a:cs typeface="Arial"/>
              </a:rPr>
              <a:t>What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23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constraints </a:t>
            </a:r>
            <a:r>
              <a:rPr sz="2400" spc="-75" dirty="0">
                <a:latin typeface="Arial"/>
                <a:cs typeface="Arial"/>
              </a:rPr>
              <a:t>between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(pairs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of)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variables?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629" y="1547758"/>
            <a:ext cx="2393156" cy="238601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45268" y="605874"/>
            <a:ext cx="4853464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70" dirty="0"/>
              <a:t> </a:t>
            </a:r>
            <a:r>
              <a:rPr sz="3300" spc="-131" dirty="0"/>
              <a:t>8-</a:t>
            </a:r>
            <a:r>
              <a:rPr sz="3300" spc="-217" dirty="0"/>
              <a:t>Queens</a:t>
            </a:r>
            <a:r>
              <a:rPr sz="3300" spc="-165" dirty="0"/>
              <a:t> </a:t>
            </a:r>
            <a:r>
              <a:rPr sz="3300" spc="-113" dirty="0"/>
              <a:t>Problem</a:t>
            </a:r>
            <a:endParaRPr sz="33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7" name="object 7"/>
          <p:cNvSpPr txBox="1"/>
          <p:nvPr/>
        </p:nvSpPr>
        <p:spPr>
          <a:xfrm>
            <a:off x="1564243" y="1278978"/>
            <a:ext cx="6015513" cy="350019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66700" marR="72390" indent="-257651">
              <a:lnSpc>
                <a:spcPct val="111500"/>
              </a:lnSpc>
              <a:spcBef>
                <a:spcPts val="68"/>
              </a:spcBef>
              <a:buFont typeface="Arial"/>
              <a:buChar char="•"/>
              <a:tabLst>
                <a:tab pos="338138" algn="l"/>
                <a:tab pos="338613" algn="l"/>
              </a:tabLst>
            </a:pPr>
            <a:r>
              <a:rPr sz="2400" spc="-113" dirty="0">
                <a:latin typeface="Arial"/>
                <a:cs typeface="Arial"/>
              </a:rPr>
              <a:t>Eight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Qi,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1..8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where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Qi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row </a:t>
            </a:r>
            <a:r>
              <a:rPr sz="2400" spc="-68" dirty="0">
                <a:latin typeface="Arial"/>
                <a:cs typeface="Arial"/>
              </a:rPr>
              <a:t>number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queen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column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338138" indent="-329088">
              <a:spcBef>
                <a:spcPts val="840"/>
              </a:spcBef>
              <a:buChar char="•"/>
              <a:tabLst>
                <a:tab pos="338138" algn="l"/>
                <a:tab pos="338613" algn="l"/>
              </a:tabLst>
            </a:pPr>
            <a:r>
              <a:rPr sz="2400" spc="-116" dirty="0">
                <a:latin typeface="Arial"/>
                <a:cs typeface="Arial"/>
              </a:rPr>
              <a:t>Domain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for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each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variable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{1,2,…,8}</a:t>
            </a:r>
            <a:endParaRPr sz="2400" dirty="0">
              <a:latin typeface="Arial"/>
              <a:cs typeface="Arial"/>
            </a:endParaRPr>
          </a:p>
          <a:p>
            <a:pPr marL="338138" indent="-329088">
              <a:spcBef>
                <a:spcPts val="893"/>
              </a:spcBef>
              <a:buChar char="•"/>
              <a:tabLst>
                <a:tab pos="338138" algn="l"/>
                <a:tab pos="338613" algn="l"/>
              </a:tabLst>
            </a:pPr>
            <a:r>
              <a:rPr sz="2400" spc="-105" dirty="0">
                <a:latin typeface="Arial"/>
                <a:cs typeface="Arial"/>
              </a:rPr>
              <a:t>Constraints</a:t>
            </a:r>
            <a:r>
              <a:rPr sz="2400" spc="-248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forms:</a:t>
            </a:r>
            <a:endParaRPr sz="2400" dirty="0">
              <a:latin typeface="Arial"/>
              <a:cs typeface="Arial"/>
            </a:endParaRPr>
          </a:p>
          <a:p>
            <a:pPr marL="180975">
              <a:spcBef>
                <a:spcPts val="840"/>
              </a:spcBef>
            </a:pPr>
            <a:r>
              <a:rPr sz="2400" spc="-64" dirty="0">
                <a:latin typeface="Arial"/>
                <a:cs typeface="Arial"/>
              </a:rPr>
              <a:t>–No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queens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on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same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row</a:t>
            </a:r>
            <a:endParaRPr sz="2400" dirty="0">
              <a:latin typeface="Arial"/>
              <a:cs typeface="Arial"/>
            </a:endParaRPr>
          </a:p>
          <a:p>
            <a:pPr marL="359569">
              <a:spcBef>
                <a:spcPts val="329"/>
              </a:spcBef>
              <a:tabLst>
                <a:tab pos="2404110" algn="l"/>
              </a:tabLst>
            </a:pPr>
            <a:r>
              <a:rPr sz="2400" spc="-116" dirty="0">
                <a:latin typeface="Arial"/>
                <a:cs typeface="Arial"/>
              </a:rPr>
              <a:t>Qi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k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-143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Arial"/>
                <a:cs typeface="Arial"/>
              </a:rPr>
              <a:t>Qj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dirty="0">
                <a:latin typeface="Arial Unicode MS"/>
                <a:cs typeface="Arial Unicode MS"/>
              </a:rPr>
              <a:t>≠</a:t>
            </a:r>
            <a:r>
              <a:rPr sz="2400" spc="-90" dirty="0">
                <a:latin typeface="Arial Unicode MS"/>
                <a:cs typeface="Arial Unicode MS"/>
              </a:rPr>
              <a:t> </a:t>
            </a:r>
            <a:r>
              <a:rPr sz="2400" spc="-38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8" dirty="0">
                <a:latin typeface="Arial"/>
                <a:cs typeface="Arial"/>
              </a:rPr>
              <a:t>for</a:t>
            </a:r>
            <a:r>
              <a:rPr sz="2400" spc="-214" dirty="0">
                <a:latin typeface="Arial"/>
                <a:cs typeface="Arial"/>
              </a:rPr>
              <a:t> </a:t>
            </a:r>
            <a:r>
              <a:rPr sz="2400" spc="41" dirty="0">
                <a:latin typeface="Arial"/>
                <a:cs typeface="Arial"/>
              </a:rPr>
              <a:t>j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1..8,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j</a:t>
            </a:r>
            <a:r>
              <a:rPr sz="2400" spc="-19" dirty="0">
                <a:latin typeface="Arial Unicode MS"/>
                <a:cs typeface="Arial Unicode MS"/>
              </a:rPr>
              <a:t>≠</a:t>
            </a:r>
            <a:r>
              <a:rPr sz="2400" spc="-19" dirty="0">
                <a:latin typeface="Arial"/>
                <a:cs typeface="Arial"/>
              </a:rPr>
              <a:t>i</a:t>
            </a:r>
            <a:endParaRPr sz="2400" dirty="0">
              <a:latin typeface="Arial"/>
              <a:cs typeface="Arial"/>
            </a:endParaRPr>
          </a:p>
          <a:p>
            <a:pPr marL="180975">
              <a:spcBef>
                <a:spcPts val="836"/>
              </a:spcBef>
            </a:pPr>
            <a:r>
              <a:rPr sz="2400" spc="-64" dirty="0">
                <a:latin typeface="Arial"/>
                <a:cs typeface="Arial"/>
              </a:rPr>
              <a:t>–No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queens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on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same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diagonal</a:t>
            </a:r>
            <a:endParaRPr sz="2400" dirty="0">
              <a:latin typeface="Arial"/>
              <a:cs typeface="Arial"/>
            </a:endParaRPr>
          </a:p>
          <a:p>
            <a:pPr marL="359569">
              <a:spcBef>
                <a:spcPts val="330"/>
              </a:spcBef>
            </a:pPr>
            <a:r>
              <a:rPr sz="2063" spc="-60" dirty="0">
                <a:latin typeface="Arial"/>
                <a:cs typeface="Arial"/>
              </a:rPr>
              <a:t>Qi=rowi,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26" dirty="0">
                <a:latin typeface="Arial"/>
                <a:cs typeface="Arial"/>
              </a:rPr>
              <a:t>Qj=rowj</a:t>
            </a:r>
            <a:r>
              <a:rPr sz="2063" spc="26" dirty="0">
                <a:latin typeface="Arial"/>
                <a:cs typeface="Arial"/>
              </a:rPr>
              <a:t> </a:t>
            </a:r>
            <a:r>
              <a:rPr sz="2063" spc="94" dirty="0">
                <a:latin typeface="Wingdings"/>
                <a:cs typeface="Wingdings"/>
              </a:rPr>
              <a:t></a:t>
            </a:r>
            <a:r>
              <a:rPr sz="2063" spc="94" dirty="0">
                <a:latin typeface="Arial"/>
                <a:cs typeface="Arial"/>
              </a:rPr>
              <a:t>|i-</a:t>
            </a:r>
            <a:r>
              <a:rPr sz="2063" spc="71" dirty="0">
                <a:latin typeface="Arial"/>
                <a:cs typeface="Arial"/>
              </a:rPr>
              <a:t>j|</a:t>
            </a:r>
            <a:r>
              <a:rPr sz="2063" spc="71" dirty="0">
                <a:latin typeface="Arial Unicode MS"/>
                <a:cs typeface="Arial Unicode MS"/>
              </a:rPr>
              <a:t>≠</a:t>
            </a:r>
            <a:r>
              <a:rPr sz="2063" spc="71" dirty="0">
                <a:latin typeface="Arial"/>
                <a:cs typeface="Arial"/>
              </a:rPr>
              <a:t>|rowi-</a:t>
            </a:r>
            <a:r>
              <a:rPr sz="2063" spc="75" dirty="0">
                <a:latin typeface="Arial"/>
                <a:cs typeface="Arial"/>
              </a:rPr>
              <a:t>rowj|</a:t>
            </a:r>
            <a:r>
              <a:rPr sz="2063" spc="1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j</a:t>
            </a:r>
            <a:r>
              <a:rPr sz="2063" spc="-135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=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75" dirty="0">
                <a:latin typeface="Arial"/>
                <a:cs typeface="Arial"/>
              </a:rPr>
              <a:t>1..8,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j</a:t>
            </a:r>
            <a:r>
              <a:rPr sz="2063" spc="-19" dirty="0">
                <a:latin typeface="Arial Unicode MS"/>
                <a:cs typeface="Arial Unicode MS"/>
              </a:rPr>
              <a:t>≠</a:t>
            </a:r>
            <a:r>
              <a:rPr sz="2063" spc="-19" dirty="0">
                <a:latin typeface="Arial"/>
                <a:cs typeface="Arial"/>
              </a:rPr>
              <a:t>i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893" y="519396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039178" algn="l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81" dirty="0"/>
              <a:t> </a:t>
            </a:r>
            <a:r>
              <a:rPr sz="3300" spc="-109" dirty="0"/>
              <a:t>Map</a:t>
            </a:r>
            <a:r>
              <a:rPr sz="3300" spc="-124" dirty="0"/>
              <a:t> </a:t>
            </a:r>
            <a:r>
              <a:rPr sz="3300" spc="-64" dirty="0"/>
              <a:t>coloring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717120" y="1126826"/>
            <a:ext cx="5589746" cy="111581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25" marR="3810" algn="just">
              <a:lnSpc>
                <a:spcPts val="2872"/>
              </a:lnSpc>
              <a:spcBef>
                <a:spcPts val="180"/>
              </a:spcBef>
            </a:pPr>
            <a:r>
              <a:rPr sz="2400" spc="-139" dirty="0">
                <a:latin typeface="Arial"/>
                <a:cs typeface="Arial"/>
              </a:rPr>
              <a:t>Color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this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61" dirty="0">
                <a:latin typeface="Arial"/>
                <a:cs typeface="Arial"/>
              </a:rPr>
              <a:t>map</a:t>
            </a:r>
            <a:r>
              <a:rPr sz="2400" spc="-8" dirty="0">
                <a:latin typeface="Arial"/>
                <a:cs typeface="Arial"/>
              </a:rPr>
              <a:t> </a:t>
            </a:r>
            <a:r>
              <a:rPr sz="2400" spc="-158" dirty="0">
                <a:latin typeface="Arial"/>
                <a:cs typeface="Arial"/>
              </a:rPr>
              <a:t>using</a:t>
            </a:r>
            <a:r>
              <a:rPr sz="2400" spc="-8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three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colors</a:t>
            </a:r>
            <a:r>
              <a:rPr sz="2400" spc="-41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(red,</a:t>
            </a:r>
            <a:r>
              <a:rPr sz="2400" spc="-8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green, </a:t>
            </a:r>
            <a:r>
              <a:rPr sz="2400" spc="-79" dirty="0">
                <a:latin typeface="Arial"/>
                <a:cs typeface="Arial"/>
              </a:rPr>
              <a:t>blue)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3" dirty="0">
                <a:latin typeface="Arial"/>
                <a:cs typeface="Arial"/>
              </a:rPr>
              <a:t>such</a:t>
            </a:r>
            <a:r>
              <a:rPr sz="2400" spc="3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no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05" dirty="0">
                <a:latin typeface="Arial"/>
                <a:cs typeface="Arial"/>
              </a:rPr>
              <a:t> adjacent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regions</a:t>
            </a:r>
            <a:r>
              <a:rPr sz="2400" spc="-34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have </a:t>
            </a:r>
            <a:r>
              <a:rPr sz="2400" spc="-19" dirty="0">
                <a:latin typeface="Arial"/>
                <a:cs typeface="Arial"/>
              </a:rPr>
              <a:t>the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same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color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FAD72952-B477-1AB5-24F9-2F199BA0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934" y="2329740"/>
            <a:ext cx="3792131" cy="26483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959" y="752705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67264">
              <a:spcBef>
                <a:spcPts val="98"/>
              </a:spcBef>
            </a:pPr>
            <a:r>
              <a:rPr sz="3300" spc="-274" dirty="0"/>
              <a:t>Some</a:t>
            </a:r>
            <a:r>
              <a:rPr sz="3300" spc="-199" dirty="0"/>
              <a:t> </a:t>
            </a:r>
            <a:r>
              <a:rPr sz="3300" spc="-229" dirty="0"/>
              <a:t>Core</a:t>
            </a:r>
            <a:r>
              <a:rPr sz="3300" spc="-143" dirty="0"/>
              <a:t> </a:t>
            </a:r>
            <a:r>
              <a:rPr sz="3300" spc="-127" dirty="0"/>
              <a:t>Terminology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2092906"/>
            <a:ext cx="5880259" cy="1481142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266700" marR="771525" indent="-257651">
              <a:lnSpc>
                <a:spcPts val="2872"/>
              </a:lnSpc>
              <a:spcBef>
                <a:spcPts val="199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spc="-158" dirty="0">
                <a:latin typeface="Arial"/>
                <a:cs typeface="Arial"/>
              </a:rPr>
              <a:t>(algebraic)</a:t>
            </a:r>
            <a:r>
              <a:rPr sz="2400" b="1" spc="-217" dirty="0">
                <a:latin typeface="Arial"/>
                <a:cs typeface="Arial"/>
              </a:rPr>
              <a:t> </a:t>
            </a:r>
            <a:r>
              <a:rPr sz="2400" b="1" spc="-146" dirty="0">
                <a:latin typeface="Arial"/>
                <a:cs typeface="Arial"/>
              </a:rPr>
              <a:t>variable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symbol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used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to </a:t>
            </a:r>
            <a:r>
              <a:rPr sz="2400" spc="-60" dirty="0">
                <a:latin typeface="Arial"/>
                <a:cs typeface="Arial"/>
              </a:rPr>
              <a:t>denote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features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possible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worlds</a:t>
            </a:r>
            <a:endParaRPr sz="2400" dirty="0">
              <a:latin typeface="Arial"/>
              <a:cs typeface="Arial"/>
            </a:endParaRPr>
          </a:p>
          <a:p>
            <a:pPr marL="352425">
              <a:spcBef>
                <a:spcPts val="461"/>
              </a:spcBef>
            </a:pPr>
            <a:r>
              <a:rPr sz="2063" dirty="0">
                <a:latin typeface="Arial"/>
                <a:cs typeface="Arial"/>
              </a:rPr>
              <a:t>–</a:t>
            </a:r>
            <a:r>
              <a:rPr sz="2063" spc="-14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If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153" dirty="0">
                <a:latin typeface="Arial"/>
                <a:cs typeface="Arial"/>
              </a:rPr>
              <a:t>a</a:t>
            </a:r>
            <a:r>
              <a:rPr sz="2063" spc="-113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variable,</a:t>
            </a:r>
            <a:r>
              <a:rPr sz="2063" spc="15" dirty="0">
                <a:latin typeface="Arial"/>
                <a:cs typeface="Arial"/>
              </a:rPr>
              <a:t> </a:t>
            </a:r>
            <a:r>
              <a:rPr sz="2063" spc="-98" dirty="0">
                <a:latin typeface="Arial"/>
                <a:cs typeface="Arial"/>
              </a:rPr>
              <a:t>dom(X)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203" dirty="0">
                <a:latin typeface="Arial"/>
                <a:cs typeface="Arial"/>
              </a:rPr>
              <a:t>X’s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68" dirty="0">
                <a:latin typeface="Arial"/>
                <a:cs typeface="Arial"/>
              </a:rPr>
              <a:t>domain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(the</a:t>
            </a:r>
            <a:r>
              <a:rPr sz="2063" spc="11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values</a:t>
            </a:r>
            <a:endParaRPr sz="2063" dirty="0">
              <a:latin typeface="Arial"/>
              <a:cs typeface="Arial"/>
            </a:endParaRPr>
          </a:p>
          <a:p>
            <a:pPr marL="567214">
              <a:spcBef>
                <a:spcPts val="60"/>
              </a:spcBef>
            </a:pPr>
            <a:r>
              <a:rPr sz="2063" spc="-304" dirty="0">
                <a:latin typeface="Arial"/>
                <a:cs typeface="Arial"/>
              </a:rPr>
              <a:t>X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can</a:t>
            </a:r>
            <a:r>
              <a:rPr sz="2063" spc="-139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take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on)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329" y="519411"/>
            <a:ext cx="2283619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09" dirty="0"/>
              <a:t>Map</a:t>
            </a:r>
            <a:r>
              <a:rPr sz="3300" spc="-169" dirty="0"/>
              <a:t> </a:t>
            </a:r>
            <a:r>
              <a:rPr sz="3300" spc="-71" dirty="0"/>
              <a:t>coloring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717119" y="1117227"/>
            <a:ext cx="5497354" cy="1879041"/>
          </a:xfrm>
          <a:prstGeom prst="rect">
            <a:avLst/>
          </a:prstGeom>
        </p:spPr>
        <p:txBody>
          <a:bodyPr vert="horz" wrap="square" lIns="0" tIns="80963" rIns="0" bIns="0" rtlCol="0">
            <a:spAutoFit/>
          </a:bodyPr>
          <a:lstStyle/>
          <a:p>
            <a:pPr marL="266700" indent="-257651">
              <a:spcBef>
                <a:spcPts val="638"/>
              </a:spcBef>
              <a:buChar char="•"/>
              <a:tabLst>
                <a:tab pos="266700" algn="l"/>
                <a:tab pos="267176" algn="l"/>
                <a:tab pos="1444466" algn="l"/>
                <a:tab pos="2321719" algn="l"/>
                <a:tab pos="2664143" algn="l"/>
              </a:tabLst>
            </a:pPr>
            <a:r>
              <a:rPr sz="2063" spc="-8" dirty="0">
                <a:latin typeface="Arial"/>
                <a:cs typeface="Arial"/>
              </a:rPr>
              <a:t>Variables:</a:t>
            </a:r>
            <a:r>
              <a:rPr sz="2063" dirty="0">
                <a:latin typeface="Arial"/>
                <a:cs typeface="Arial"/>
              </a:rPr>
              <a:t>	</a:t>
            </a:r>
            <a:r>
              <a:rPr sz="2063" spc="-135" dirty="0">
                <a:latin typeface="Arial"/>
                <a:cs typeface="Arial"/>
              </a:rPr>
              <a:t>A,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191" dirty="0">
                <a:latin typeface="Arial"/>
                <a:cs typeface="Arial"/>
              </a:rPr>
              <a:t>B,</a:t>
            </a:r>
            <a:r>
              <a:rPr sz="2063" spc="-15" dirty="0">
                <a:latin typeface="Arial"/>
                <a:cs typeface="Arial"/>
              </a:rPr>
              <a:t> </a:t>
            </a:r>
            <a:r>
              <a:rPr sz="2063" spc="-236" dirty="0">
                <a:latin typeface="Arial"/>
                <a:cs typeface="Arial"/>
              </a:rPr>
              <a:t>C,</a:t>
            </a:r>
            <a:r>
              <a:rPr sz="2063" dirty="0">
                <a:latin typeface="Arial"/>
                <a:cs typeface="Arial"/>
              </a:rPr>
              <a:t>	</a:t>
            </a:r>
            <a:r>
              <a:rPr sz="2063" spc="-19" dirty="0">
                <a:latin typeface="Arial"/>
                <a:cs typeface="Arial"/>
              </a:rPr>
              <a:t>D,</a:t>
            </a:r>
            <a:r>
              <a:rPr sz="2063" dirty="0">
                <a:latin typeface="Arial"/>
                <a:cs typeface="Arial"/>
              </a:rPr>
              <a:t>	</a:t>
            </a:r>
            <a:r>
              <a:rPr sz="2063" spc="-375" dirty="0">
                <a:latin typeface="Arial"/>
                <a:cs typeface="Arial"/>
              </a:rPr>
              <a:t>E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49" dirty="0">
                <a:latin typeface="Arial"/>
                <a:cs typeface="Arial"/>
              </a:rPr>
              <a:t>all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of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domain</a:t>
            </a:r>
            <a:r>
              <a:rPr sz="2063" spc="-38" dirty="0">
                <a:latin typeface="Arial"/>
                <a:cs typeface="Arial"/>
              </a:rPr>
              <a:t> </a:t>
            </a:r>
            <a:r>
              <a:rPr sz="2063" spc="-330" dirty="0">
                <a:latin typeface="Arial"/>
                <a:cs typeface="Arial"/>
              </a:rPr>
              <a:t>RGB</a:t>
            </a:r>
            <a:endParaRPr sz="2063" dirty="0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98" dirty="0">
                <a:latin typeface="Arial"/>
                <a:cs typeface="Arial"/>
              </a:rPr>
              <a:t>Domains: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311" dirty="0">
                <a:latin typeface="Arial"/>
                <a:cs typeface="Arial"/>
              </a:rPr>
              <a:t>RGB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=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53" dirty="0">
                <a:latin typeface="Arial"/>
                <a:cs typeface="Arial"/>
              </a:rPr>
              <a:t>{red,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green,</a:t>
            </a:r>
            <a:r>
              <a:rPr sz="206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blue}</a:t>
            </a:r>
            <a:endParaRPr sz="2063" dirty="0">
              <a:latin typeface="Arial"/>
              <a:cs typeface="Arial"/>
            </a:endParaRPr>
          </a:p>
          <a:p>
            <a:pPr marL="266700" indent="-257651">
              <a:spcBef>
                <a:spcPts val="566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86" dirty="0">
                <a:latin typeface="Arial"/>
                <a:cs typeface="Arial"/>
              </a:rPr>
              <a:t>Constraints:</a:t>
            </a:r>
            <a:r>
              <a:rPr sz="2063" spc="60" dirty="0">
                <a:latin typeface="Arial"/>
                <a:cs typeface="Arial"/>
              </a:rPr>
              <a:t> </a:t>
            </a:r>
            <a:r>
              <a:rPr sz="2063" spc="-153" dirty="0">
                <a:latin typeface="Arial"/>
                <a:cs typeface="Arial"/>
              </a:rPr>
              <a:t>A</a:t>
            </a:r>
            <a:r>
              <a:rPr sz="2063" spc="-153" dirty="0">
                <a:latin typeface="Arial Unicode MS"/>
                <a:cs typeface="Arial Unicode MS"/>
              </a:rPr>
              <a:t>≠</a:t>
            </a:r>
            <a:r>
              <a:rPr sz="2063" spc="-153" dirty="0">
                <a:latin typeface="Arial"/>
                <a:cs typeface="Arial"/>
              </a:rPr>
              <a:t>B,</a:t>
            </a:r>
            <a:r>
              <a:rPr sz="2063" spc="-8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A</a:t>
            </a:r>
            <a:r>
              <a:rPr sz="2063" spc="-172" dirty="0">
                <a:latin typeface="Arial Unicode MS"/>
                <a:cs typeface="Arial Unicode MS"/>
              </a:rPr>
              <a:t>≠</a:t>
            </a:r>
            <a:r>
              <a:rPr sz="2063" spc="-172" dirty="0">
                <a:latin typeface="Arial"/>
                <a:cs typeface="Arial"/>
              </a:rPr>
              <a:t>C,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spc="-169" dirty="0">
                <a:latin typeface="Arial"/>
                <a:cs typeface="Arial"/>
              </a:rPr>
              <a:t>A</a:t>
            </a:r>
            <a:r>
              <a:rPr sz="2063" spc="-169" dirty="0">
                <a:latin typeface="Arial Unicode MS"/>
                <a:cs typeface="Arial Unicode MS"/>
              </a:rPr>
              <a:t>≠</a:t>
            </a:r>
            <a:r>
              <a:rPr sz="2063" spc="-169" dirty="0">
                <a:latin typeface="Arial"/>
                <a:cs typeface="Arial"/>
              </a:rPr>
              <a:t>E,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139" dirty="0">
                <a:latin typeface="Arial"/>
                <a:cs typeface="Arial"/>
              </a:rPr>
              <a:t>A</a:t>
            </a:r>
            <a:r>
              <a:rPr sz="2063" spc="-139" dirty="0">
                <a:latin typeface="Arial Unicode MS"/>
                <a:cs typeface="Arial Unicode MS"/>
              </a:rPr>
              <a:t>≠</a:t>
            </a:r>
            <a:r>
              <a:rPr sz="2063" spc="-139" dirty="0">
                <a:latin typeface="Arial"/>
                <a:cs typeface="Arial"/>
              </a:rPr>
              <a:t>D,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184" dirty="0">
                <a:latin typeface="Arial"/>
                <a:cs typeface="Arial"/>
              </a:rPr>
              <a:t>B</a:t>
            </a:r>
            <a:r>
              <a:rPr sz="2063" spc="-184" dirty="0">
                <a:latin typeface="Arial Unicode MS"/>
                <a:cs typeface="Arial Unicode MS"/>
              </a:rPr>
              <a:t>≠</a:t>
            </a:r>
            <a:r>
              <a:rPr sz="2063" spc="-184" dirty="0">
                <a:latin typeface="Arial"/>
                <a:cs typeface="Arial"/>
              </a:rPr>
              <a:t>C,</a:t>
            </a:r>
            <a:r>
              <a:rPr sz="2063" spc="-124" dirty="0">
                <a:latin typeface="Arial"/>
                <a:cs typeface="Arial"/>
              </a:rPr>
              <a:t> </a:t>
            </a:r>
            <a:r>
              <a:rPr sz="2063" spc="-184" dirty="0">
                <a:latin typeface="Arial"/>
                <a:cs typeface="Arial"/>
              </a:rPr>
              <a:t>C</a:t>
            </a:r>
            <a:r>
              <a:rPr sz="2063" spc="-184" dirty="0">
                <a:latin typeface="Arial Unicode MS"/>
                <a:cs typeface="Arial Unicode MS"/>
              </a:rPr>
              <a:t>≠</a:t>
            </a:r>
            <a:r>
              <a:rPr sz="2063" spc="-184" dirty="0">
                <a:latin typeface="Arial"/>
                <a:cs typeface="Arial"/>
              </a:rPr>
              <a:t>D,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214" dirty="0">
                <a:latin typeface="Arial"/>
                <a:cs typeface="Arial"/>
              </a:rPr>
              <a:t>D</a:t>
            </a:r>
            <a:r>
              <a:rPr sz="2063" spc="-214" dirty="0">
                <a:latin typeface="Arial Unicode MS"/>
                <a:cs typeface="Arial Unicode MS"/>
              </a:rPr>
              <a:t>≠</a:t>
            </a:r>
            <a:r>
              <a:rPr sz="2063" spc="-214" dirty="0">
                <a:latin typeface="Arial"/>
                <a:cs typeface="Arial"/>
              </a:rPr>
              <a:t>E</a:t>
            </a:r>
            <a:endParaRPr sz="2063" dirty="0">
              <a:latin typeface="Arial"/>
              <a:cs typeface="Arial"/>
            </a:endParaRPr>
          </a:p>
          <a:p>
            <a:pPr marL="266700" marR="350044" indent="-257651">
              <a:lnSpc>
                <a:spcPct val="102400"/>
              </a:lnSpc>
              <a:spcBef>
                <a:spcPts val="450"/>
              </a:spcBef>
              <a:buChar char="•"/>
              <a:tabLst>
                <a:tab pos="266700" algn="l"/>
                <a:tab pos="267176" algn="l"/>
              </a:tabLst>
            </a:pPr>
            <a:r>
              <a:rPr sz="2063" spc="-184" dirty="0">
                <a:latin typeface="Arial"/>
                <a:cs typeface="Arial"/>
              </a:rPr>
              <a:t>A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solution: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A=red,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B=green,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C=blue,</a:t>
            </a:r>
            <a:r>
              <a:rPr sz="2063" spc="4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D=green, </a:t>
            </a:r>
            <a:r>
              <a:rPr sz="2063" spc="-26" dirty="0">
                <a:latin typeface="Arial"/>
                <a:cs typeface="Arial"/>
              </a:rPr>
              <a:t>E=blue</a:t>
            </a:r>
            <a:endParaRPr sz="2063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3106" y="3536204"/>
          <a:ext cx="1714500" cy="1376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87630">
                        <a:lnSpc>
                          <a:spcPts val="35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024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62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6201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7651" marB="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87630">
                        <a:lnSpc>
                          <a:spcPts val="35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35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50704" y="3536204"/>
          <a:ext cx="1714500" cy="1376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92075">
                        <a:lnSpc>
                          <a:spcPts val="35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02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62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8620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57651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marL="92075">
                        <a:lnSpc>
                          <a:spcPts val="350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3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405789" y="3959543"/>
            <a:ext cx="276701" cy="32948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9525">
              <a:spcBef>
                <a:spcPts val="94"/>
              </a:spcBef>
            </a:pPr>
            <a:r>
              <a:rPr sz="2063" spc="-214" dirty="0">
                <a:latin typeface="Arial"/>
                <a:cs typeface="Arial"/>
              </a:rPr>
              <a:t>=&gt;</a:t>
            </a:r>
            <a:endParaRPr sz="206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284" y="498070"/>
            <a:ext cx="3811429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70" dirty="0"/>
              <a:t> </a:t>
            </a:r>
            <a:r>
              <a:rPr sz="3300" spc="-139" dirty="0"/>
              <a:t>SATisfiability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227842" y="1018405"/>
            <a:ext cx="6688315" cy="4638482"/>
          </a:xfrm>
          <a:prstGeom prst="rect">
            <a:avLst/>
          </a:prstGeom>
        </p:spPr>
        <p:txBody>
          <a:bodyPr vert="horz" wrap="square" lIns="0" tIns="49054" rIns="0" bIns="0" rtlCol="0">
            <a:spAutoFit/>
          </a:bodyPr>
          <a:lstStyle/>
          <a:p>
            <a:pPr marL="266700" marR="3810" indent="-257651">
              <a:lnSpc>
                <a:spcPct val="89900"/>
              </a:lnSpc>
              <a:spcBef>
                <a:spcPts val="386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46" dirty="0">
                <a:latin typeface="Arial"/>
                <a:cs typeface="Arial"/>
              </a:rPr>
              <a:t>Given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set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logic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propositions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containing </a:t>
            </a:r>
            <a:r>
              <a:rPr sz="2400" spc="-101" dirty="0">
                <a:latin typeface="Arial"/>
                <a:cs typeface="Arial"/>
              </a:rPr>
              <a:t>variables,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find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assignment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the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variables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{false,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true}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satisfies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them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spcBef>
                <a:spcPts val="274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46" dirty="0">
                <a:latin typeface="Arial"/>
                <a:cs typeface="Arial"/>
              </a:rPr>
              <a:t>For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example,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clauses:</a:t>
            </a:r>
            <a:endParaRPr lang="en-US" sz="2400" spc="-30" dirty="0">
              <a:latin typeface="Arial"/>
              <a:cs typeface="Arial"/>
            </a:endParaRPr>
          </a:p>
          <a:p>
            <a:pPr marL="723900" lvl="1" indent="-257651">
              <a:spcBef>
                <a:spcPts val="274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400" dirty="0">
                <a:ea typeface="ＭＳ Ｐゴシック" charset="0"/>
              </a:rPr>
              <a:t>(A </a:t>
            </a:r>
            <a:r>
              <a:rPr lang="en-US" sz="2400" dirty="0">
                <a:ea typeface="ＭＳ Ｐゴシック" charset="0"/>
                <a:sym typeface="Symbol" charset="0"/>
              </a:rPr>
              <a:t></a:t>
            </a:r>
            <a:r>
              <a:rPr lang="en-US" sz="2400" dirty="0">
                <a:ea typeface="ＭＳ Ｐゴシック" charset="0"/>
              </a:rPr>
              <a:t> B </a:t>
            </a:r>
            <a:r>
              <a:rPr lang="en-US" sz="2400" dirty="0">
                <a:ea typeface="ＭＳ Ｐゴシック" charset="0"/>
                <a:cs typeface="Calibri Regular" panose="020F0502020204030204" pitchFamily="34" charset="0"/>
                <a:sym typeface="Symbol" charset="0"/>
              </a:rPr>
              <a:t>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sym typeface="Symbol" charset="0"/>
              </a:rPr>
              <a:t></a:t>
            </a:r>
            <a:r>
              <a:rPr lang="en-US" sz="2400" dirty="0">
                <a:ea typeface="ＭＳ Ｐゴシック" charset="0"/>
              </a:rPr>
              <a:t>C) </a:t>
            </a:r>
            <a:endParaRPr lang="en-US" sz="2400" dirty="0">
              <a:ea typeface="ＭＳ Ｐゴシック" charset="0"/>
              <a:sym typeface="Symbol" charset="0"/>
            </a:endParaRPr>
          </a:p>
          <a:p>
            <a:pPr marL="723900" lvl="1" indent="-257651">
              <a:spcBef>
                <a:spcPts val="274"/>
              </a:spcBef>
              <a:buChar char="•"/>
              <a:tabLst>
                <a:tab pos="266700" algn="l"/>
                <a:tab pos="267176" algn="l"/>
              </a:tabLst>
            </a:pPr>
            <a:r>
              <a:rPr lang="en-US" sz="2400" dirty="0">
                <a:ea typeface="ＭＳ Ｐゴシック" charset="0"/>
              </a:rPr>
              <a:t>( </a:t>
            </a:r>
            <a:r>
              <a:rPr lang="en-US" sz="2400" dirty="0">
                <a:ea typeface="ＭＳ Ｐゴシック" charset="0"/>
                <a:sym typeface="Symbol" charset="0"/>
              </a:rPr>
              <a:t></a:t>
            </a:r>
            <a:r>
              <a:rPr lang="en-US" sz="2400" dirty="0">
                <a:ea typeface="ＭＳ Ｐゴシック" charset="0"/>
              </a:rPr>
              <a:t>A </a:t>
            </a:r>
            <a:r>
              <a:rPr lang="en-US" sz="2400" dirty="0">
                <a:ea typeface="ＭＳ Ｐゴシック" charset="0"/>
                <a:sym typeface="Symbol" charset="0"/>
              </a:rPr>
              <a:t></a:t>
            </a:r>
            <a:r>
              <a:rPr lang="en-US" sz="2400" dirty="0">
                <a:ea typeface="ＭＳ Ｐゴシック" charset="0"/>
              </a:rPr>
              <a:t> 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are both made true (i.e. satisfied) by assigning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ea typeface="ＭＳ Ｐゴシック" charset="0"/>
              </a:rPr>
              <a:t>A = false, B = true,  C = false, D = false</a:t>
            </a:r>
          </a:p>
          <a:p>
            <a:pPr marL="266700" indent="-257651">
              <a:spcBef>
                <a:spcPts val="285"/>
              </a:spcBef>
              <a:buClr>
                <a:srgbClr val="000000"/>
              </a:buClr>
              <a:buChar char="•"/>
              <a:tabLst>
                <a:tab pos="266700" algn="l"/>
                <a:tab pos="267176" algn="l"/>
              </a:tabLst>
            </a:pPr>
            <a:r>
              <a:rPr sz="2400" u="sng" spc="-6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Satisfiability</a:t>
            </a:r>
            <a:r>
              <a:rPr sz="2400" spc="-24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known</a:t>
            </a:r>
            <a:r>
              <a:rPr sz="2400" spc="-2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be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u="sng" spc="-206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NP-</a:t>
            </a:r>
            <a:r>
              <a:rPr sz="2400" u="sng" spc="-8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complete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spcBef>
                <a:spcPts val="2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r>
              <a:rPr sz="2400" b="1" dirty="0">
                <a:latin typeface="Apple SD Gothic Neo"/>
                <a:cs typeface="Apple SD Gothic Neo"/>
              </a:rPr>
              <a:t>⇒</a:t>
            </a:r>
            <a:r>
              <a:rPr sz="2400" b="1" spc="-109" dirty="0">
                <a:latin typeface="Apple SD Gothic Neo"/>
                <a:cs typeface="Apple SD Gothic Neo"/>
              </a:rPr>
              <a:t> </a:t>
            </a:r>
            <a:r>
              <a:rPr sz="2400" spc="-45" dirty="0">
                <a:latin typeface="Arial"/>
                <a:cs typeface="Arial"/>
              </a:rPr>
              <a:t>worst</a:t>
            </a:r>
            <a:r>
              <a:rPr sz="2400" spc="-214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case,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solving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428" dirty="0">
                <a:latin typeface="Arial"/>
                <a:cs typeface="Arial"/>
              </a:rPr>
              <a:t>CSP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problems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requires</a:t>
            </a:r>
            <a:r>
              <a:rPr lang="en-US" sz="2400" spc="-8" dirty="0">
                <a:latin typeface="Arial"/>
                <a:cs typeface="Arial"/>
              </a:rPr>
              <a:t> </a:t>
            </a:r>
            <a:r>
              <a:rPr lang="en-US" sz="2400" spc="-71" dirty="0">
                <a:latin typeface="Arial"/>
                <a:cs typeface="Arial"/>
              </a:rPr>
              <a:t>exponential</a:t>
            </a:r>
            <a:r>
              <a:rPr lang="en-US" sz="2400" spc="-217" dirty="0">
                <a:latin typeface="Arial"/>
                <a:cs typeface="Arial"/>
              </a:rPr>
              <a:t> </a:t>
            </a:r>
            <a:r>
              <a:rPr lang="en-US" sz="2400" spc="-15" dirty="0">
                <a:latin typeface="Arial"/>
                <a:cs typeface="Arial"/>
              </a:rPr>
              <a:t>time</a:t>
            </a:r>
            <a:endParaRPr lang="en-US" sz="2400" dirty="0">
              <a:latin typeface="Arial"/>
              <a:cs typeface="Arial"/>
            </a:endParaRPr>
          </a:p>
          <a:p>
            <a:pPr marL="266700" indent="-257651">
              <a:spcBef>
                <a:spcPts val="278"/>
              </a:spcBef>
              <a:buFont typeface="Arial"/>
              <a:buChar char="•"/>
              <a:tabLst>
                <a:tab pos="266700" algn="l"/>
                <a:tab pos="267176" algn="l"/>
              </a:tabLst>
            </a:pPr>
            <a:endParaRPr lang="en-US" sz="2400" spc="-8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6445" y="4825841"/>
            <a:ext cx="2405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443" y="607367"/>
            <a:ext cx="3567113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236" dirty="0"/>
              <a:t>Real-</a:t>
            </a:r>
            <a:r>
              <a:rPr sz="3300" spc="-38" dirty="0"/>
              <a:t>world</a:t>
            </a:r>
            <a:r>
              <a:rPr sz="3300" spc="-210" dirty="0"/>
              <a:t> </a:t>
            </a:r>
            <a:r>
              <a:rPr sz="3300" spc="-94" dirty="0"/>
              <a:t>problems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715405" y="2404154"/>
            <a:ext cx="2615565" cy="1983396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266700" indent="-257651">
              <a:spcBef>
                <a:spcPts val="506"/>
              </a:spcBef>
              <a:buChar char="•"/>
              <a:tabLst>
                <a:tab pos="266700" algn="l"/>
                <a:tab pos="267176" algn="l"/>
              </a:tabLst>
            </a:pPr>
            <a:r>
              <a:rPr spc="-30" dirty="0">
                <a:latin typeface="Arial"/>
                <a:cs typeface="Arial"/>
              </a:rPr>
              <a:t>Scheduling</a:t>
            </a:r>
            <a:endParaRPr dirty="0">
              <a:latin typeface="Arial"/>
              <a:cs typeface="Arial"/>
            </a:endParaRPr>
          </a:p>
          <a:p>
            <a:pPr marL="266700" indent="-257651">
              <a:spcBef>
                <a:spcPts val="431"/>
              </a:spcBef>
              <a:buChar char="•"/>
              <a:tabLst>
                <a:tab pos="266700" algn="l"/>
                <a:tab pos="267176" algn="l"/>
              </a:tabLst>
            </a:pPr>
            <a:r>
              <a:rPr spc="-109" dirty="0">
                <a:latin typeface="Arial"/>
                <a:cs typeface="Arial"/>
              </a:rPr>
              <a:t>Temporal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reasoning</a:t>
            </a:r>
            <a:endParaRPr dirty="0">
              <a:latin typeface="Arial"/>
              <a:cs typeface="Arial"/>
            </a:endParaRPr>
          </a:p>
          <a:p>
            <a:pPr marL="266700" indent="-257651">
              <a:spcBef>
                <a:spcPts val="428"/>
              </a:spcBef>
              <a:buChar char="•"/>
              <a:tabLst>
                <a:tab pos="266700" algn="l"/>
                <a:tab pos="267176" algn="l"/>
              </a:tabLst>
            </a:pPr>
            <a:r>
              <a:rPr spc="-83" dirty="0">
                <a:latin typeface="Arial"/>
                <a:cs typeface="Arial"/>
              </a:rPr>
              <a:t>Building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design</a:t>
            </a:r>
            <a:endParaRPr dirty="0">
              <a:latin typeface="Arial"/>
              <a:cs typeface="Arial"/>
            </a:endParaRPr>
          </a:p>
          <a:p>
            <a:pPr marL="266700" indent="-257651">
              <a:spcBef>
                <a:spcPts val="431"/>
              </a:spcBef>
              <a:buChar char="•"/>
              <a:tabLst>
                <a:tab pos="266700" algn="l"/>
                <a:tab pos="267176" algn="l"/>
              </a:tabLst>
            </a:pPr>
            <a:r>
              <a:rPr spc="-8" dirty="0">
                <a:latin typeface="Arial"/>
                <a:cs typeface="Arial"/>
              </a:rPr>
              <a:t>Planning</a:t>
            </a:r>
            <a:endParaRPr dirty="0">
              <a:latin typeface="Arial"/>
              <a:cs typeface="Arial"/>
            </a:endParaRPr>
          </a:p>
          <a:p>
            <a:pPr marL="266700" indent="-257651">
              <a:spcBef>
                <a:spcPts val="431"/>
              </a:spcBef>
              <a:buChar char="•"/>
              <a:tabLst>
                <a:tab pos="266700" algn="l"/>
                <a:tab pos="267176" algn="l"/>
              </a:tabLst>
            </a:pPr>
            <a:r>
              <a:rPr spc="-49" dirty="0">
                <a:latin typeface="Arial"/>
                <a:cs typeface="Arial"/>
              </a:rPr>
              <a:t>Optimization/satisfaction</a:t>
            </a:r>
            <a:endParaRPr dirty="0">
              <a:latin typeface="Arial"/>
              <a:cs typeface="Arial"/>
            </a:endParaRPr>
          </a:p>
          <a:p>
            <a:pPr marL="266700" indent="-257651">
              <a:spcBef>
                <a:spcPts val="431"/>
              </a:spcBef>
              <a:buChar char="•"/>
              <a:tabLst>
                <a:tab pos="266700" algn="l"/>
                <a:tab pos="267176" algn="l"/>
              </a:tabLst>
            </a:pPr>
            <a:r>
              <a:rPr spc="-8" dirty="0">
                <a:latin typeface="Arial"/>
                <a:cs typeface="Arial"/>
              </a:rPr>
              <a:t>Vision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0110" y="2404154"/>
            <a:ext cx="2366010" cy="2206534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267176" indent="-257651">
              <a:spcBef>
                <a:spcPts val="506"/>
              </a:spcBef>
              <a:buChar char="•"/>
              <a:tabLst>
                <a:tab pos="266700" algn="l"/>
                <a:tab pos="267176" algn="l"/>
              </a:tabLst>
            </a:pPr>
            <a:r>
              <a:rPr spc="-120" dirty="0">
                <a:latin typeface="Arial"/>
                <a:cs typeface="Arial"/>
              </a:rPr>
              <a:t>Graph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layout</a:t>
            </a:r>
            <a:endParaRPr>
              <a:latin typeface="Arial"/>
              <a:cs typeface="Arial"/>
            </a:endParaRPr>
          </a:p>
          <a:p>
            <a:pPr marL="267176" indent="-257651">
              <a:spcBef>
                <a:spcPts val="431"/>
              </a:spcBef>
              <a:buChar char="•"/>
              <a:tabLst>
                <a:tab pos="266700" algn="l"/>
                <a:tab pos="267176" algn="l"/>
              </a:tabLst>
            </a:pPr>
            <a:r>
              <a:rPr spc="-41" dirty="0">
                <a:latin typeface="Arial"/>
                <a:cs typeface="Arial"/>
              </a:rPr>
              <a:t>Network</a:t>
            </a:r>
            <a:r>
              <a:rPr spc="-172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management</a:t>
            </a:r>
            <a:endParaRPr>
              <a:latin typeface="Arial"/>
              <a:cs typeface="Arial"/>
            </a:endParaRPr>
          </a:p>
          <a:p>
            <a:pPr marL="267176" indent="-257651">
              <a:spcBef>
                <a:spcPts val="428"/>
              </a:spcBef>
              <a:buChar char="•"/>
              <a:tabLst>
                <a:tab pos="266700" algn="l"/>
                <a:tab pos="267176" algn="l"/>
              </a:tabLst>
            </a:pPr>
            <a:r>
              <a:rPr spc="-68" dirty="0">
                <a:latin typeface="Arial"/>
                <a:cs typeface="Arial"/>
              </a:rPr>
              <a:t>Natural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language</a:t>
            </a:r>
            <a:endParaRPr>
              <a:latin typeface="Arial"/>
              <a:cs typeface="Arial"/>
            </a:endParaRPr>
          </a:p>
          <a:p>
            <a:pPr marL="267176">
              <a:spcBef>
                <a:spcPts val="38"/>
              </a:spcBef>
            </a:pPr>
            <a:r>
              <a:rPr spc="-26" dirty="0">
                <a:latin typeface="Arial"/>
                <a:cs typeface="Arial"/>
              </a:rPr>
              <a:t>processing</a:t>
            </a:r>
            <a:endParaRPr>
              <a:latin typeface="Arial"/>
              <a:cs typeface="Arial"/>
            </a:endParaRPr>
          </a:p>
          <a:p>
            <a:pPr marL="267176" marR="283369" indent="-257651">
              <a:lnSpc>
                <a:spcPts val="2138"/>
              </a:lnSpc>
              <a:spcBef>
                <a:spcPts val="521"/>
              </a:spcBef>
              <a:buChar char="•"/>
              <a:tabLst>
                <a:tab pos="266700" algn="l"/>
                <a:tab pos="267176" algn="l"/>
              </a:tabLst>
            </a:pPr>
            <a:r>
              <a:rPr spc="-60" dirty="0">
                <a:latin typeface="Arial"/>
                <a:cs typeface="Arial"/>
              </a:rPr>
              <a:t>Molecular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biology</a:t>
            </a:r>
            <a:r>
              <a:rPr spc="-53" dirty="0">
                <a:latin typeface="Arial"/>
                <a:cs typeface="Arial"/>
              </a:rPr>
              <a:t> </a:t>
            </a:r>
            <a:r>
              <a:rPr spc="158" dirty="0">
                <a:latin typeface="Arial"/>
                <a:cs typeface="Arial"/>
              </a:rPr>
              <a:t>/ </a:t>
            </a:r>
            <a:r>
              <a:rPr spc="-8" dirty="0">
                <a:latin typeface="Arial"/>
                <a:cs typeface="Arial"/>
              </a:rPr>
              <a:t>genomics</a:t>
            </a:r>
            <a:endParaRPr>
              <a:latin typeface="Arial"/>
              <a:cs typeface="Arial"/>
            </a:endParaRPr>
          </a:p>
          <a:p>
            <a:pPr marL="267176" indent="-257651">
              <a:spcBef>
                <a:spcPts val="367"/>
              </a:spcBef>
              <a:buChar char="•"/>
              <a:tabLst>
                <a:tab pos="266700" algn="l"/>
                <a:tab pos="267176" algn="l"/>
              </a:tabLst>
            </a:pPr>
            <a:r>
              <a:rPr spc="-225" dirty="0">
                <a:latin typeface="Arial"/>
                <a:cs typeface="Arial"/>
              </a:rPr>
              <a:t>VLSI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design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1130" y="1379741"/>
            <a:ext cx="4454843" cy="631712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9525" marR="3810">
              <a:lnSpc>
                <a:spcPct val="102299"/>
              </a:lnSpc>
              <a:spcBef>
                <a:spcPts val="38"/>
              </a:spcBef>
            </a:pPr>
            <a:r>
              <a:rPr sz="2063" spc="-349" dirty="0">
                <a:latin typeface="Arial"/>
                <a:cs typeface="Arial"/>
              </a:rPr>
              <a:t>CSPs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79" dirty="0">
                <a:latin typeface="Arial"/>
                <a:cs typeface="Arial"/>
              </a:rPr>
              <a:t>are</a:t>
            </a:r>
            <a:r>
              <a:rPr sz="2063" spc="-135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86" dirty="0">
                <a:latin typeface="Arial"/>
                <a:cs typeface="Arial"/>
              </a:rPr>
              <a:t>good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spc="-64" dirty="0">
                <a:latin typeface="Arial"/>
                <a:cs typeface="Arial"/>
              </a:rPr>
              <a:t>match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113" dirty="0">
                <a:latin typeface="Arial"/>
                <a:cs typeface="Arial"/>
              </a:rPr>
              <a:t>many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45" dirty="0">
                <a:latin typeface="Arial"/>
                <a:cs typeface="Arial"/>
              </a:rPr>
              <a:t>practical </a:t>
            </a:r>
            <a:r>
              <a:rPr sz="2063" spc="-75" dirty="0">
                <a:latin typeface="Arial"/>
                <a:cs typeface="Arial"/>
              </a:rPr>
              <a:t>problems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that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94" dirty="0">
                <a:latin typeface="Arial"/>
                <a:cs typeface="Arial"/>
              </a:rPr>
              <a:t>arise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in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real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world</a:t>
            </a:r>
            <a:endParaRPr sz="206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72077" y="4995383"/>
            <a:ext cx="133350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38" dirty="0">
                <a:solidFill>
                  <a:srgbClr val="888888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206" y="540316"/>
            <a:ext cx="6605588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56" dirty="0"/>
              <a:t>Definition</a:t>
            </a:r>
            <a:r>
              <a:rPr sz="3300" spc="-214" dirty="0"/>
              <a:t> </a:t>
            </a:r>
            <a:r>
              <a:rPr sz="3300" dirty="0"/>
              <a:t>of</a:t>
            </a:r>
            <a:r>
              <a:rPr sz="3300" spc="-153" dirty="0"/>
              <a:t> </a:t>
            </a:r>
            <a:r>
              <a:rPr sz="3300" spc="-259" dirty="0"/>
              <a:t>a</a:t>
            </a:r>
            <a:r>
              <a:rPr sz="3300" spc="-165" dirty="0"/>
              <a:t> </a:t>
            </a:r>
            <a:r>
              <a:rPr sz="3300" spc="-90" dirty="0"/>
              <a:t>constraint</a:t>
            </a:r>
            <a:r>
              <a:rPr sz="3300" spc="-195" dirty="0"/>
              <a:t> </a:t>
            </a:r>
            <a:r>
              <a:rPr sz="3300" spc="-60" dirty="0"/>
              <a:t>network</a:t>
            </a:r>
            <a:r>
              <a:rPr sz="3300" spc="-199" dirty="0"/>
              <a:t> </a:t>
            </a:r>
            <a:r>
              <a:rPr sz="3300" spc="-296" dirty="0"/>
              <a:t>(CN)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461395" y="1060651"/>
            <a:ext cx="6605588" cy="3929602"/>
          </a:xfrm>
          <a:prstGeom prst="rect">
            <a:avLst/>
          </a:prstGeom>
        </p:spPr>
        <p:txBody>
          <a:bodyPr vert="horz" wrap="square" lIns="0" tIns="79058" rIns="0" bIns="0" rtlCol="0">
            <a:spAutoFit/>
          </a:bodyPr>
          <a:lstStyle/>
          <a:p>
            <a:pPr marL="19050">
              <a:spcBef>
                <a:spcPts val="623"/>
              </a:spcBef>
            </a:pP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constraint</a:t>
            </a:r>
            <a:r>
              <a:rPr sz="2400" spc="-278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network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(CN)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consists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 marL="276225" indent="-257651">
              <a:spcBef>
                <a:spcPts val="555"/>
              </a:spcBef>
              <a:buChar char="•"/>
              <a:tabLst>
                <a:tab pos="276225" algn="l"/>
                <a:tab pos="276701" algn="l"/>
              </a:tabLst>
            </a:pPr>
            <a:r>
              <a:rPr sz="2400" spc="-176" dirty="0">
                <a:latin typeface="Arial"/>
                <a:cs typeface="Arial"/>
              </a:rPr>
              <a:t>Set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53" dirty="0">
                <a:latin typeface="Arial"/>
                <a:cs typeface="Arial"/>
              </a:rPr>
              <a:t>X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99" dirty="0">
                <a:latin typeface="Arial"/>
                <a:cs typeface="Arial"/>
              </a:rPr>
              <a:t>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{x</a:t>
            </a:r>
            <a:r>
              <a:rPr sz="2363" spc="-113" baseline="-19841" dirty="0">
                <a:latin typeface="Arial"/>
                <a:cs typeface="Arial"/>
              </a:rPr>
              <a:t>1</a:t>
            </a:r>
            <a:r>
              <a:rPr sz="2400" spc="-75" dirty="0">
                <a:latin typeface="Arial"/>
                <a:cs typeface="Arial"/>
              </a:rPr>
              <a:t>,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x</a:t>
            </a:r>
            <a:r>
              <a:rPr sz="2363" spc="-157" baseline="-19841" dirty="0">
                <a:latin typeface="Arial"/>
                <a:cs typeface="Arial"/>
              </a:rPr>
              <a:t>2</a:t>
            </a:r>
            <a:r>
              <a:rPr sz="2400" spc="-105" dirty="0">
                <a:latin typeface="Arial"/>
                <a:cs typeface="Arial"/>
              </a:rPr>
              <a:t>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46" dirty="0">
                <a:latin typeface="Arial"/>
                <a:cs typeface="Arial"/>
              </a:rPr>
              <a:t>…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x</a:t>
            </a:r>
            <a:r>
              <a:rPr sz="2363" spc="-28" baseline="-19841" dirty="0">
                <a:latin typeface="Arial"/>
                <a:cs typeface="Arial"/>
              </a:rPr>
              <a:t>n</a:t>
            </a:r>
            <a:r>
              <a:rPr sz="2400" spc="-19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90500">
              <a:spcBef>
                <a:spcPts val="615"/>
              </a:spcBef>
            </a:pPr>
            <a:r>
              <a:rPr sz="2400" dirty="0">
                <a:latin typeface="Arial"/>
                <a:cs typeface="Arial"/>
              </a:rPr>
              <a:t>–with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associate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domains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{d</a:t>
            </a:r>
            <a:r>
              <a:rPr sz="2363" spc="-50" baseline="-19841" dirty="0">
                <a:latin typeface="Arial"/>
                <a:cs typeface="Arial"/>
              </a:rPr>
              <a:t>1</a:t>
            </a:r>
            <a:r>
              <a:rPr sz="2400" spc="-34" dirty="0">
                <a:latin typeface="Arial"/>
                <a:cs typeface="Arial"/>
              </a:rPr>
              <a:t>,d</a:t>
            </a:r>
            <a:r>
              <a:rPr sz="2363" spc="-50" baseline="-19841" dirty="0">
                <a:latin typeface="Arial"/>
                <a:cs typeface="Arial"/>
              </a:rPr>
              <a:t>2</a:t>
            </a:r>
            <a:r>
              <a:rPr sz="2400" spc="-34" dirty="0">
                <a:latin typeface="Arial"/>
                <a:cs typeface="Arial"/>
              </a:rPr>
              <a:t>,…d</a:t>
            </a:r>
            <a:r>
              <a:rPr sz="2363" spc="-50" baseline="-19841" dirty="0">
                <a:latin typeface="Arial"/>
                <a:cs typeface="Arial"/>
              </a:rPr>
              <a:t>n</a:t>
            </a:r>
            <a:r>
              <a:rPr sz="2400" spc="-34" dirty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90500">
              <a:spcBef>
                <a:spcPts val="555"/>
              </a:spcBef>
            </a:pPr>
            <a:r>
              <a:rPr sz="2400" spc="-86" dirty="0">
                <a:latin typeface="Arial"/>
                <a:cs typeface="Arial"/>
              </a:rPr>
              <a:t>–domains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are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typically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finite</a:t>
            </a:r>
            <a:endParaRPr sz="2400" dirty="0">
              <a:latin typeface="Arial"/>
              <a:cs typeface="Arial"/>
            </a:endParaRPr>
          </a:p>
          <a:p>
            <a:pPr marL="276225" indent="-257651">
              <a:spcBef>
                <a:spcPts val="949"/>
              </a:spcBef>
              <a:buChar char="•"/>
              <a:tabLst>
                <a:tab pos="276225" algn="l"/>
                <a:tab pos="276701" algn="l"/>
              </a:tabLst>
            </a:pPr>
            <a:r>
              <a:rPr sz="2400" spc="-176" dirty="0">
                <a:latin typeface="Arial"/>
                <a:cs typeface="Arial"/>
              </a:rPr>
              <a:t>Set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6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constraints</a:t>
            </a:r>
            <a:r>
              <a:rPr sz="2400" spc="-266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{c</a:t>
            </a:r>
            <a:r>
              <a:rPr sz="2363" spc="-124" baseline="-19841" dirty="0">
                <a:latin typeface="Arial"/>
                <a:cs typeface="Arial"/>
              </a:rPr>
              <a:t>1</a:t>
            </a:r>
            <a:r>
              <a:rPr sz="2400" spc="-83" dirty="0">
                <a:latin typeface="Arial"/>
                <a:cs typeface="Arial"/>
              </a:rPr>
              <a:t>,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c</a:t>
            </a:r>
            <a:r>
              <a:rPr sz="2363" spc="-50" baseline="-19841" dirty="0">
                <a:latin typeface="Arial"/>
                <a:cs typeface="Arial"/>
              </a:rPr>
              <a:t>2</a:t>
            </a:r>
            <a:r>
              <a:rPr sz="2363" spc="84" baseline="-19841" dirty="0">
                <a:latin typeface="Arial"/>
                <a:cs typeface="Arial"/>
              </a:rPr>
              <a:t> </a:t>
            </a:r>
            <a:r>
              <a:rPr sz="2400" spc="-746" dirty="0">
                <a:latin typeface="Arial"/>
                <a:cs typeface="Arial"/>
              </a:rPr>
              <a:t>…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</a:t>
            </a:r>
            <a:r>
              <a:rPr sz="2363" spc="-157" baseline="-19841" dirty="0">
                <a:latin typeface="Arial"/>
                <a:cs typeface="Arial"/>
              </a:rPr>
              <a:t>m</a:t>
            </a:r>
            <a:r>
              <a:rPr sz="2400" spc="-105" dirty="0">
                <a:latin typeface="Arial"/>
                <a:cs typeface="Arial"/>
              </a:rPr>
              <a:t>}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where</a:t>
            </a:r>
            <a:endParaRPr sz="2400" dirty="0">
              <a:latin typeface="Arial"/>
              <a:cs typeface="Arial"/>
            </a:endParaRPr>
          </a:p>
          <a:p>
            <a:pPr marL="361950" marR="13335" indent="-171926">
              <a:spcBef>
                <a:spcPts val="671"/>
              </a:spcBef>
            </a:pPr>
            <a:r>
              <a:rPr sz="2400" spc="-124" dirty="0">
                <a:latin typeface="Arial"/>
                <a:cs typeface="Arial"/>
              </a:rPr>
              <a:t>–each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defines</a:t>
            </a:r>
            <a:r>
              <a:rPr sz="2400" spc="-184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predicate</a:t>
            </a:r>
            <a:r>
              <a:rPr sz="2400" spc="-21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41" dirty="0">
                <a:latin typeface="Arial"/>
                <a:cs typeface="Arial"/>
              </a:rPr>
              <a:t>relation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over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particular</a:t>
            </a:r>
            <a:r>
              <a:rPr sz="2400" spc="-248" dirty="0">
                <a:latin typeface="Arial"/>
                <a:cs typeface="Arial"/>
              </a:rPr>
              <a:t> </a:t>
            </a:r>
            <a:r>
              <a:rPr sz="2400" spc="-109" dirty="0">
                <a:latin typeface="Arial"/>
                <a:cs typeface="Arial"/>
              </a:rPr>
              <a:t>subset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(X)</a:t>
            </a:r>
            <a:endParaRPr lang="en-US" sz="2400" spc="-19" dirty="0">
              <a:latin typeface="Arial"/>
              <a:cs typeface="Arial"/>
            </a:endParaRPr>
          </a:p>
          <a:p>
            <a:pPr marL="361950" marR="13335" indent="-171926">
              <a:spcBef>
                <a:spcPts val="671"/>
              </a:spcBef>
            </a:pPr>
            <a:r>
              <a:rPr lang="en-US" sz="2400" spc="-130" dirty="0">
                <a:latin typeface="Arial"/>
                <a:cs typeface="Arial"/>
              </a:rPr>
              <a:t>–e.g.,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95" dirty="0">
                <a:latin typeface="Arial"/>
                <a:cs typeface="Arial"/>
              </a:rPr>
              <a:t>C</a:t>
            </a:r>
            <a:r>
              <a:rPr lang="en-US" sz="2400" spc="-442" baseline="-19841" dirty="0">
                <a:latin typeface="Arial"/>
                <a:cs typeface="Arial"/>
              </a:rPr>
              <a:t>i</a:t>
            </a:r>
            <a:r>
              <a:rPr lang="en-US" sz="2400" spc="247" baseline="-19841" dirty="0">
                <a:latin typeface="Arial"/>
                <a:cs typeface="Arial"/>
              </a:rPr>
              <a:t> </a:t>
            </a:r>
            <a:r>
              <a:rPr lang="en-US" sz="2400" spc="-140" dirty="0">
                <a:latin typeface="Arial"/>
                <a:cs typeface="Arial"/>
              </a:rPr>
              <a:t>involves</a:t>
            </a:r>
            <a:r>
              <a:rPr lang="en-US" sz="2400" spc="-250" dirty="0">
                <a:latin typeface="Arial"/>
                <a:cs typeface="Arial"/>
              </a:rPr>
              <a:t> </a:t>
            </a:r>
            <a:r>
              <a:rPr lang="en-US" sz="2400" spc="-140" dirty="0">
                <a:latin typeface="Arial"/>
                <a:cs typeface="Arial"/>
              </a:rPr>
              <a:t>variables</a:t>
            </a:r>
            <a:r>
              <a:rPr lang="en-US" sz="2400" spc="-254" dirty="0">
                <a:latin typeface="Arial"/>
                <a:cs typeface="Arial"/>
              </a:rPr>
              <a:t> </a:t>
            </a:r>
            <a:r>
              <a:rPr lang="en-US" sz="2400" spc="-150" dirty="0">
                <a:latin typeface="Arial"/>
                <a:cs typeface="Arial"/>
              </a:rPr>
              <a:t>{X</a:t>
            </a:r>
            <a:r>
              <a:rPr lang="en-US" sz="2400" spc="-225" baseline="-19841" dirty="0">
                <a:latin typeface="Arial"/>
                <a:cs typeface="Arial"/>
              </a:rPr>
              <a:t>i1</a:t>
            </a:r>
            <a:r>
              <a:rPr lang="en-US" sz="2400" spc="-150" dirty="0">
                <a:latin typeface="Arial"/>
                <a:cs typeface="Arial"/>
              </a:rPr>
              <a:t>,</a:t>
            </a:r>
            <a:r>
              <a:rPr lang="en-US" sz="2400" spc="-95" dirty="0">
                <a:latin typeface="Arial"/>
                <a:cs typeface="Arial"/>
              </a:rPr>
              <a:t> </a:t>
            </a:r>
            <a:r>
              <a:rPr lang="en-US" sz="2400" spc="-190" dirty="0">
                <a:latin typeface="Arial"/>
                <a:cs typeface="Arial"/>
              </a:rPr>
              <a:t>X</a:t>
            </a:r>
            <a:r>
              <a:rPr lang="en-US" sz="2400" spc="-284" baseline="-19841" dirty="0">
                <a:latin typeface="Arial"/>
                <a:cs typeface="Arial"/>
              </a:rPr>
              <a:t>i2</a:t>
            </a:r>
            <a:r>
              <a:rPr lang="en-US" sz="2400" spc="-190" dirty="0">
                <a:latin typeface="Arial"/>
                <a:cs typeface="Arial"/>
              </a:rPr>
              <a:t>,</a:t>
            </a:r>
            <a:r>
              <a:rPr lang="en-US" sz="2400" spc="-10" dirty="0">
                <a:latin typeface="Arial"/>
                <a:cs typeface="Arial"/>
              </a:rPr>
              <a:t> </a:t>
            </a:r>
            <a:r>
              <a:rPr lang="en-US" sz="2400" spc="-994" dirty="0">
                <a:latin typeface="Arial"/>
                <a:cs typeface="Arial"/>
              </a:rPr>
              <a:t>…</a:t>
            </a:r>
            <a:r>
              <a:rPr lang="en-US" sz="2400" spc="-160" dirty="0">
                <a:latin typeface="Arial"/>
                <a:cs typeface="Arial"/>
              </a:rPr>
              <a:t> </a:t>
            </a:r>
            <a:r>
              <a:rPr lang="en-US" sz="2400" spc="-170" dirty="0" err="1">
                <a:latin typeface="Arial"/>
                <a:cs typeface="Arial"/>
              </a:rPr>
              <a:t>X</a:t>
            </a:r>
            <a:r>
              <a:rPr lang="en-US" sz="2400" spc="-254" baseline="-19841" dirty="0" err="1">
                <a:latin typeface="Arial"/>
                <a:cs typeface="Arial"/>
              </a:rPr>
              <a:t>ik</a:t>
            </a:r>
            <a:r>
              <a:rPr lang="en-US" sz="2400" spc="-170" dirty="0">
                <a:latin typeface="Arial"/>
                <a:cs typeface="Arial"/>
              </a:rPr>
              <a:t>}</a:t>
            </a:r>
            <a:r>
              <a:rPr lang="en-US" sz="2400" spc="-80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and </a:t>
            </a:r>
            <a:r>
              <a:rPr lang="en-US" sz="2400" spc="-120" dirty="0">
                <a:latin typeface="Arial"/>
                <a:cs typeface="Arial"/>
              </a:rPr>
              <a:t>defines</a:t>
            </a:r>
            <a:r>
              <a:rPr lang="en-US" sz="2400" spc="-280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the</a:t>
            </a:r>
            <a:r>
              <a:rPr lang="en-US" sz="2400" spc="-195" dirty="0">
                <a:latin typeface="Arial"/>
                <a:cs typeface="Arial"/>
              </a:rPr>
              <a:t> </a:t>
            </a:r>
            <a:r>
              <a:rPr lang="en-US" sz="2400" spc="-55" dirty="0">
                <a:latin typeface="Arial"/>
                <a:cs typeface="Arial"/>
              </a:rPr>
              <a:t>relation</a:t>
            </a:r>
            <a:r>
              <a:rPr lang="en-US" sz="2400" spc="-235" dirty="0">
                <a:latin typeface="Arial"/>
                <a:cs typeface="Arial"/>
              </a:rPr>
              <a:t> </a:t>
            </a:r>
            <a:r>
              <a:rPr lang="en-US" sz="2400" spc="-300" dirty="0">
                <a:latin typeface="Arial"/>
                <a:cs typeface="Arial"/>
              </a:rPr>
              <a:t>R</a:t>
            </a:r>
            <a:r>
              <a:rPr lang="en-US" sz="2400" spc="-450" baseline="-19841" dirty="0">
                <a:latin typeface="Arial"/>
                <a:cs typeface="Arial"/>
              </a:rPr>
              <a:t>i</a:t>
            </a:r>
            <a:r>
              <a:rPr lang="en-US" sz="2400" spc="195" baseline="-19841" dirty="0">
                <a:latin typeface="Arial"/>
                <a:cs typeface="Arial"/>
              </a:rPr>
              <a:t> </a:t>
            </a:r>
            <a:r>
              <a:rPr lang="en-US" sz="2400" spc="130" dirty="0">
                <a:latin typeface="Arial Unicode MS"/>
                <a:cs typeface="Arial Unicode MS"/>
              </a:rPr>
              <a:t>⊆</a:t>
            </a:r>
            <a:r>
              <a:rPr lang="en-US" sz="2400" spc="-220" dirty="0">
                <a:latin typeface="Arial Unicode MS"/>
                <a:cs typeface="Arial Unicode MS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D</a:t>
            </a:r>
            <a:r>
              <a:rPr lang="en-US" sz="2400" spc="-127" baseline="-19841" dirty="0">
                <a:latin typeface="Arial"/>
                <a:cs typeface="Arial"/>
              </a:rPr>
              <a:t>i1</a:t>
            </a:r>
            <a:r>
              <a:rPr lang="en-US" sz="2400" spc="15" baseline="-19841" dirty="0">
                <a:latin typeface="Arial"/>
                <a:cs typeface="Arial"/>
              </a:rPr>
              <a:t> </a:t>
            </a:r>
            <a:r>
              <a:rPr lang="en-US" sz="2400" spc="-215" dirty="0">
                <a:latin typeface="Arial"/>
                <a:cs typeface="Arial"/>
              </a:rPr>
              <a:t>x</a:t>
            </a:r>
            <a:r>
              <a:rPr lang="en-US" sz="2400" spc="-190" dirty="0">
                <a:latin typeface="Arial"/>
                <a:cs typeface="Arial"/>
              </a:rPr>
              <a:t> </a:t>
            </a:r>
            <a:r>
              <a:rPr lang="en-US" sz="2400" spc="-85" dirty="0">
                <a:latin typeface="Arial"/>
                <a:cs typeface="Arial"/>
              </a:rPr>
              <a:t>D</a:t>
            </a:r>
            <a:r>
              <a:rPr lang="en-US" sz="2400" spc="-127" baseline="-19841" dirty="0">
                <a:latin typeface="Arial"/>
                <a:cs typeface="Arial"/>
              </a:rPr>
              <a:t>i2</a:t>
            </a:r>
            <a:r>
              <a:rPr lang="en-US" sz="2400" spc="270" baseline="-19841" dirty="0">
                <a:latin typeface="Arial"/>
                <a:cs typeface="Arial"/>
              </a:rPr>
              <a:t> </a:t>
            </a:r>
            <a:r>
              <a:rPr lang="en-US" sz="2400" spc="-215" dirty="0">
                <a:latin typeface="Arial"/>
                <a:cs typeface="Arial"/>
              </a:rPr>
              <a:t>x</a:t>
            </a:r>
            <a:r>
              <a:rPr lang="en-US" sz="2400" spc="-190" dirty="0">
                <a:latin typeface="Arial"/>
                <a:cs typeface="Arial"/>
              </a:rPr>
              <a:t> </a:t>
            </a:r>
            <a:r>
              <a:rPr lang="en-US" sz="2400" spc="-994" dirty="0">
                <a:latin typeface="Arial"/>
                <a:cs typeface="Arial"/>
              </a:rPr>
              <a:t>…</a:t>
            </a:r>
            <a:r>
              <a:rPr lang="en-US" sz="2400" spc="-190" dirty="0">
                <a:latin typeface="Arial"/>
                <a:cs typeface="Arial"/>
              </a:rPr>
              <a:t> </a:t>
            </a:r>
            <a:r>
              <a:rPr lang="en-US" sz="2400" spc="-25" dirty="0" err="1">
                <a:latin typeface="Arial"/>
                <a:cs typeface="Arial"/>
              </a:rPr>
              <a:t>D</a:t>
            </a:r>
            <a:r>
              <a:rPr lang="en-US" sz="2400" spc="-37" baseline="-19841" dirty="0" err="1">
                <a:latin typeface="Arial"/>
                <a:cs typeface="Arial"/>
              </a:rPr>
              <a:t>ik</a:t>
            </a:r>
            <a:endParaRPr lang="en-US" sz="2400" baseline="-1984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679" y="476266"/>
            <a:ext cx="6135053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80" dirty="0"/>
              <a:t>Running</a:t>
            </a:r>
            <a:r>
              <a:rPr sz="3300" spc="-191" dirty="0"/>
              <a:t> </a:t>
            </a:r>
            <a:r>
              <a:rPr sz="3300" spc="-153" dirty="0"/>
              <a:t>example:</a:t>
            </a:r>
            <a:r>
              <a:rPr sz="3300" spc="-188" dirty="0"/>
              <a:t> </a:t>
            </a:r>
            <a:r>
              <a:rPr sz="3300" spc="-86" dirty="0"/>
              <a:t>coloring</a:t>
            </a:r>
            <a:r>
              <a:rPr sz="3300" spc="-311" dirty="0"/>
              <a:t> </a:t>
            </a:r>
            <a:r>
              <a:rPr sz="3300" spc="-90" dirty="0"/>
              <a:t>Australia</a:t>
            </a:r>
            <a:endParaRPr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325889" y="3153399"/>
                <a:ext cx="6785470" cy="1921584"/>
              </a:xfrm>
              <a:prstGeom prst="rect">
                <a:avLst/>
              </a:prstGeom>
            </p:spPr>
            <p:txBody>
              <a:bodyPr vert="horz" wrap="square" lIns="0" tIns="80486" rIns="0" bIns="0" rtlCol="0">
                <a:spAutoFit/>
              </a:bodyPr>
              <a:lstStyle/>
              <a:p>
                <a:pPr marL="202406" indent="-193358" algn="just">
                  <a:spcBef>
                    <a:spcPts val="633"/>
                  </a:spcBef>
                  <a:buChar char="•"/>
                  <a:tabLst>
                    <a:tab pos="202883" algn="l"/>
                  </a:tabLst>
                </a:pPr>
                <a:r>
                  <a:rPr sz="2063" spc="-176" dirty="0">
                    <a:latin typeface="Arial"/>
                    <a:cs typeface="Arial"/>
                  </a:rPr>
                  <a:t>Seven</a:t>
                </a:r>
                <a:r>
                  <a:rPr sz="2063" spc="-38" dirty="0">
                    <a:latin typeface="Arial"/>
                    <a:cs typeface="Arial"/>
                  </a:rPr>
                  <a:t> </a:t>
                </a:r>
                <a:r>
                  <a:rPr sz="2063" spc="-86" dirty="0">
                    <a:latin typeface="Arial"/>
                    <a:cs typeface="Arial"/>
                  </a:rPr>
                  <a:t>variables:</a:t>
                </a:r>
                <a:r>
                  <a:rPr sz="2063" spc="53" dirty="0">
                    <a:latin typeface="Arial"/>
                    <a:cs typeface="Arial"/>
                  </a:rPr>
                  <a:t> </a:t>
                </a:r>
                <a:r>
                  <a:rPr sz="2063" spc="-127" dirty="0">
                    <a:latin typeface="Arial"/>
                    <a:cs typeface="Arial"/>
                  </a:rPr>
                  <a:t>{WA,</a:t>
                </a:r>
                <a:r>
                  <a:rPr sz="2063" spc="-19" dirty="0">
                    <a:latin typeface="Arial"/>
                    <a:cs typeface="Arial"/>
                  </a:rPr>
                  <a:t> </a:t>
                </a:r>
                <a:r>
                  <a:rPr sz="2063" spc="-229" dirty="0">
                    <a:latin typeface="Arial"/>
                    <a:cs typeface="Arial"/>
                  </a:rPr>
                  <a:t>NT,</a:t>
                </a:r>
                <a:r>
                  <a:rPr sz="2063" spc="-23" dirty="0">
                    <a:latin typeface="Arial"/>
                    <a:cs typeface="Arial"/>
                  </a:rPr>
                  <a:t> </a:t>
                </a:r>
                <a:r>
                  <a:rPr sz="2063" spc="-233" dirty="0">
                    <a:latin typeface="Arial"/>
                    <a:cs typeface="Arial"/>
                  </a:rPr>
                  <a:t>SA,</a:t>
                </a:r>
                <a:r>
                  <a:rPr sz="2063" spc="-75" dirty="0">
                    <a:latin typeface="Arial"/>
                    <a:cs typeface="Arial"/>
                  </a:rPr>
                  <a:t> </a:t>
                </a:r>
                <a:r>
                  <a:rPr sz="2063" spc="-79" dirty="0">
                    <a:latin typeface="Arial"/>
                    <a:cs typeface="Arial"/>
                  </a:rPr>
                  <a:t>Q,</a:t>
                </a:r>
                <a:r>
                  <a:rPr sz="2063" spc="-83" dirty="0">
                    <a:latin typeface="Arial"/>
                    <a:cs typeface="Arial"/>
                  </a:rPr>
                  <a:t> </a:t>
                </a:r>
                <a:r>
                  <a:rPr sz="2063" spc="-240" dirty="0">
                    <a:latin typeface="Arial"/>
                    <a:cs typeface="Arial"/>
                  </a:rPr>
                  <a:t>NSW,</a:t>
                </a:r>
                <a:r>
                  <a:rPr sz="2063" spc="-75" dirty="0">
                    <a:latin typeface="Arial"/>
                    <a:cs typeface="Arial"/>
                  </a:rPr>
                  <a:t> </a:t>
                </a:r>
                <a:r>
                  <a:rPr sz="2063" spc="-221" dirty="0">
                    <a:latin typeface="Arial"/>
                    <a:cs typeface="Arial"/>
                  </a:rPr>
                  <a:t>V,</a:t>
                </a:r>
                <a:r>
                  <a:rPr sz="2063" spc="-79" dirty="0">
                    <a:latin typeface="Arial"/>
                    <a:cs typeface="Arial"/>
                  </a:rPr>
                  <a:t> </a:t>
                </a:r>
                <a:r>
                  <a:rPr sz="2063" spc="-19" dirty="0">
                    <a:latin typeface="Arial"/>
                    <a:cs typeface="Arial"/>
                  </a:rPr>
                  <a:t>T}</a:t>
                </a:r>
                <a:endParaRPr sz="2063" dirty="0">
                  <a:latin typeface="Arial"/>
                  <a:cs typeface="Arial"/>
                </a:endParaRPr>
              </a:p>
              <a:p>
                <a:pPr marL="202406" indent="-193358" algn="just">
                  <a:spcBef>
                    <a:spcPts val="566"/>
                  </a:spcBef>
                  <a:buChar char="•"/>
                  <a:tabLst>
                    <a:tab pos="202883" algn="l"/>
                  </a:tabLst>
                </a:pPr>
                <a:r>
                  <a:rPr sz="2063" spc="-191" dirty="0">
                    <a:latin typeface="Arial"/>
                    <a:cs typeface="Arial"/>
                  </a:rPr>
                  <a:t>Each</a:t>
                </a:r>
                <a:r>
                  <a:rPr sz="2063" spc="-41" dirty="0">
                    <a:latin typeface="Arial"/>
                    <a:cs typeface="Arial"/>
                  </a:rPr>
                  <a:t> </a:t>
                </a:r>
                <a:r>
                  <a:rPr sz="2063" spc="-75" dirty="0">
                    <a:latin typeface="Arial"/>
                    <a:cs typeface="Arial"/>
                  </a:rPr>
                  <a:t>variable</a:t>
                </a:r>
                <a:r>
                  <a:rPr sz="2063" spc="-68" dirty="0">
                    <a:latin typeface="Arial"/>
                    <a:cs typeface="Arial"/>
                  </a:rPr>
                  <a:t> </a:t>
                </a:r>
                <a:r>
                  <a:rPr sz="2063" spc="-150" dirty="0">
                    <a:latin typeface="Arial"/>
                    <a:cs typeface="Arial"/>
                  </a:rPr>
                  <a:t>has</a:t>
                </a:r>
                <a:r>
                  <a:rPr sz="2063" spc="-41" dirty="0">
                    <a:latin typeface="Arial"/>
                    <a:cs typeface="Arial"/>
                  </a:rPr>
                  <a:t> </a:t>
                </a:r>
                <a:r>
                  <a:rPr sz="2063" spc="-143" dirty="0">
                    <a:latin typeface="Arial"/>
                    <a:cs typeface="Arial"/>
                  </a:rPr>
                  <a:t>same</a:t>
                </a:r>
                <a:r>
                  <a:rPr sz="2063" spc="-98" dirty="0">
                    <a:latin typeface="Arial"/>
                    <a:cs typeface="Arial"/>
                  </a:rPr>
                  <a:t> </a:t>
                </a:r>
                <a:r>
                  <a:rPr sz="2063" spc="-49" dirty="0">
                    <a:latin typeface="Arial"/>
                    <a:cs typeface="Arial"/>
                  </a:rPr>
                  <a:t>domain:</a:t>
                </a:r>
                <a:r>
                  <a:rPr sz="2063" spc="-8" dirty="0">
                    <a:latin typeface="Arial"/>
                    <a:cs typeface="Arial"/>
                  </a:rPr>
                  <a:t> </a:t>
                </a:r>
                <a:r>
                  <a:rPr sz="2063" spc="-53" dirty="0">
                    <a:solidFill>
                      <a:srgbClr val="CC6600"/>
                    </a:solidFill>
                    <a:latin typeface="Arial"/>
                    <a:cs typeface="Arial"/>
                  </a:rPr>
                  <a:t>{</a:t>
                </a:r>
                <a:r>
                  <a:rPr sz="2063" spc="-53" dirty="0">
                    <a:solidFill>
                      <a:srgbClr val="F81705"/>
                    </a:solidFill>
                    <a:latin typeface="Arial"/>
                    <a:cs typeface="Arial"/>
                  </a:rPr>
                  <a:t>red</a:t>
                </a:r>
                <a:r>
                  <a:rPr sz="2063" spc="-53" dirty="0">
                    <a:solidFill>
                      <a:srgbClr val="CC6600"/>
                    </a:solidFill>
                    <a:latin typeface="Arial"/>
                    <a:cs typeface="Arial"/>
                  </a:rPr>
                  <a:t>,</a:t>
                </a:r>
                <a:r>
                  <a:rPr sz="2063" spc="-94" dirty="0">
                    <a:solidFill>
                      <a:srgbClr val="CC6600"/>
                    </a:solidFill>
                    <a:latin typeface="Arial"/>
                    <a:cs typeface="Arial"/>
                  </a:rPr>
                  <a:t> </a:t>
                </a:r>
                <a:r>
                  <a:rPr sz="2063" spc="-83" dirty="0">
                    <a:solidFill>
                      <a:srgbClr val="45D528"/>
                    </a:solidFill>
                    <a:latin typeface="Arial"/>
                    <a:cs typeface="Arial"/>
                  </a:rPr>
                  <a:t>green</a:t>
                </a:r>
                <a:r>
                  <a:rPr sz="2063" spc="-83" dirty="0">
                    <a:solidFill>
                      <a:srgbClr val="CC6600"/>
                    </a:solidFill>
                    <a:latin typeface="Arial"/>
                    <a:cs typeface="Arial"/>
                  </a:rPr>
                  <a:t>,</a:t>
                </a:r>
                <a:r>
                  <a:rPr sz="2063" spc="15" dirty="0">
                    <a:solidFill>
                      <a:srgbClr val="CC6600"/>
                    </a:solidFill>
                    <a:latin typeface="Arial"/>
                    <a:cs typeface="Arial"/>
                  </a:rPr>
                  <a:t> </a:t>
                </a:r>
                <a:r>
                  <a:rPr sz="2063" spc="-23" dirty="0">
                    <a:solidFill>
                      <a:srgbClr val="0000FF"/>
                    </a:solidFill>
                    <a:latin typeface="Arial"/>
                    <a:cs typeface="Arial"/>
                  </a:rPr>
                  <a:t>blue</a:t>
                </a:r>
                <a:r>
                  <a:rPr sz="2063" spc="-23" dirty="0">
                    <a:solidFill>
                      <a:srgbClr val="CC6600"/>
                    </a:solidFill>
                    <a:latin typeface="Arial"/>
                    <a:cs typeface="Arial"/>
                  </a:rPr>
                  <a:t>}</a:t>
                </a:r>
                <a:endParaRPr sz="2063" dirty="0">
                  <a:latin typeface="Arial"/>
                  <a:cs typeface="Arial"/>
                </a:endParaRPr>
              </a:p>
              <a:p>
                <a:pPr marL="130969" marR="230029" indent="-121920" algn="just">
                  <a:lnSpc>
                    <a:spcPct val="121800"/>
                  </a:lnSpc>
                  <a:spcBef>
                    <a:spcPts val="26"/>
                  </a:spcBef>
                  <a:buChar char="•"/>
                  <a:tabLst>
                    <a:tab pos="202883" algn="l"/>
                  </a:tabLst>
                </a:pPr>
                <a:r>
                  <a:rPr lang="en-US" sz="2063" spc="-109" dirty="0">
                    <a:latin typeface="Arial"/>
                    <a:cs typeface="Arial"/>
                  </a:rPr>
                  <a:t>No</a:t>
                </a:r>
                <a:r>
                  <a:rPr lang="en-US" sz="2063" spc="-45" dirty="0">
                    <a:latin typeface="Arial"/>
                    <a:cs typeface="Arial"/>
                  </a:rPr>
                  <a:t> </a:t>
                </a:r>
                <a:r>
                  <a:rPr lang="en-US" sz="2063" dirty="0">
                    <a:latin typeface="Arial"/>
                    <a:cs typeface="Arial"/>
                  </a:rPr>
                  <a:t>two</a:t>
                </a:r>
                <a:r>
                  <a:rPr lang="en-US" sz="2063" spc="-131" dirty="0">
                    <a:latin typeface="Arial"/>
                    <a:cs typeface="Arial"/>
                  </a:rPr>
                  <a:t> </a:t>
                </a:r>
                <a:r>
                  <a:rPr lang="en-US" sz="2063" spc="-71" dirty="0">
                    <a:latin typeface="Arial"/>
                    <a:cs typeface="Arial"/>
                  </a:rPr>
                  <a:t>adjacent</a:t>
                </a:r>
                <a:r>
                  <a:rPr lang="en-US" sz="2063" spc="15" dirty="0">
                    <a:latin typeface="Arial"/>
                    <a:cs typeface="Arial"/>
                  </a:rPr>
                  <a:t> </a:t>
                </a:r>
                <a:r>
                  <a:rPr lang="en-US" sz="2063" spc="-90" dirty="0">
                    <a:latin typeface="Arial"/>
                    <a:cs typeface="Arial"/>
                  </a:rPr>
                  <a:t>variables</a:t>
                </a:r>
                <a:r>
                  <a:rPr lang="en-US" sz="2063" spc="71" dirty="0">
                    <a:latin typeface="Arial"/>
                    <a:cs typeface="Arial"/>
                  </a:rPr>
                  <a:t> </a:t>
                </a:r>
                <a:r>
                  <a:rPr lang="en-US" sz="2063" spc="-146" dirty="0">
                    <a:latin typeface="Arial"/>
                    <a:cs typeface="Arial"/>
                  </a:rPr>
                  <a:t>can</a:t>
                </a:r>
                <a:r>
                  <a:rPr lang="en-US" sz="2063" spc="4" dirty="0">
                    <a:latin typeface="Arial"/>
                    <a:cs typeface="Arial"/>
                  </a:rPr>
                  <a:t> </a:t>
                </a:r>
                <a:r>
                  <a:rPr lang="en-US" sz="2063" spc="-146" dirty="0">
                    <a:latin typeface="Arial"/>
                    <a:cs typeface="Arial"/>
                  </a:rPr>
                  <a:t>have</a:t>
                </a:r>
                <a:r>
                  <a:rPr lang="en-US" sz="2063" spc="4" dirty="0">
                    <a:latin typeface="Arial"/>
                    <a:cs typeface="Arial"/>
                  </a:rPr>
                  <a:t> </a:t>
                </a:r>
                <a:r>
                  <a:rPr lang="en-US" sz="2063" spc="-169" dirty="0">
                    <a:latin typeface="Arial"/>
                    <a:cs typeface="Arial"/>
                  </a:rPr>
                  <a:t>same</a:t>
                </a:r>
                <a:r>
                  <a:rPr lang="en-US" sz="2063" spc="26" dirty="0">
                    <a:latin typeface="Arial"/>
                    <a:cs typeface="Arial"/>
                  </a:rPr>
                  <a:t> </a:t>
                </a:r>
                <a:r>
                  <a:rPr lang="en-US" sz="2063" spc="-64" dirty="0">
                    <a:latin typeface="Arial"/>
                    <a:cs typeface="Arial"/>
                  </a:rPr>
                  <a:t>value: </a:t>
                </a:r>
                <a:r>
                  <a:rPr lang="en-US" sz="2063" spc="-206" dirty="0">
                    <a:latin typeface="Arial"/>
                    <a:cs typeface="Arial"/>
                  </a:rPr>
                  <a:t>WA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06" dirty="0">
                    <a:latin typeface="Arial"/>
                    <a:cs typeface="Arial"/>
                  </a:rPr>
                  <a:t>NT,</a:t>
                </a:r>
                <a:r>
                  <a:rPr lang="en-US" sz="2063" spc="64" dirty="0">
                    <a:latin typeface="Arial"/>
                    <a:cs typeface="Arial"/>
                  </a:rPr>
                  <a:t> </a:t>
                </a:r>
                <a:r>
                  <a:rPr lang="en-US" sz="2063" spc="-206" dirty="0">
                    <a:latin typeface="Arial"/>
                    <a:cs typeface="Arial"/>
                  </a:rPr>
                  <a:t>WA</a:t>
                </a:r>
                <a14:m>
                  <m:oMath xmlns:m="http://schemas.openxmlformats.org/officeDocument/2006/math">
                    <m:r>
                      <a:rPr lang="en-US" sz="2063" i="1" spc="-20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2063" spc="-206" dirty="0">
                    <a:latin typeface="Arial"/>
                    <a:cs typeface="Arial"/>
                  </a:rPr>
                  <a:t>SA,</a:t>
                </a:r>
                <a:r>
                  <a:rPr lang="en-US" sz="2063" spc="98" dirty="0">
                    <a:latin typeface="Arial"/>
                    <a:cs typeface="Arial"/>
                  </a:rPr>
                  <a:t> </a:t>
                </a:r>
                <a:r>
                  <a:rPr lang="en-US" sz="2063" spc="-206" dirty="0">
                    <a:latin typeface="Arial"/>
                    <a:cs typeface="Arial"/>
                  </a:rPr>
                  <a:t>NT</a:t>
                </a:r>
                <a14:m>
                  <m:oMath xmlns:m="http://schemas.openxmlformats.org/officeDocument/2006/math">
                    <m:r>
                      <a:rPr lang="en-US" sz="2063" i="1" spc="-20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06" dirty="0">
                    <a:latin typeface="Arial"/>
                    <a:cs typeface="Arial"/>
                  </a:rPr>
                  <a:t>SA,</a:t>
                </a:r>
                <a:r>
                  <a:rPr lang="en-US" sz="2063" spc="98" dirty="0">
                    <a:latin typeface="Arial"/>
                    <a:cs typeface="Arial"/>
                  </a:rPr>
                  <a:t> </a:t>
                </a:r>
                <a:r>
                  <a:rPr lang="en-US" sz="2063" spc="-135" dirty="0">
                    <a:latin typeface="Arial"/>
                    <a:cs typeface="Arial"/>
                  </a:rPr>
                  <a:t>NT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135" dirty="0">
                    <a:latin typeface="Arial"/>
                    <a:cs typeface="Arial"/>
                  </a:rPr>
                  <a:t>Q,</a:t>
                </a:r>
                <a:r>
                  <a:rPr lang="en-US" sz="2063" spc="34" dirty="0">
                    <a:latin typeface="Arial"/>
                    <a:cs typeface="Arial"/>
                  </a:rPr>
                  <a:t> </a:t>
                </a:r>
                <a:r>
                  <a:rPr lang="en-US" sz="2063" spc="-195" dirty="0">
                    <a:latin typeface="Arial"/>
                    <a:cs typeface="Arial"/>
                  </a:rPr>
                  <a:t>SA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195" dirty="0">
                    <a:latin typeface="Arial"/>
                    <a:cs typeface="Arial"/>
                  </a:rPr>
                  <a:t>Q,</a:t>
                </a:r>
                <a:r>
                  <a:rPr lang="en-US" sz="2063" spc="53" dirty="0">
                    <a:latin typeface="Arial"/>
                    <a:cs typeface="Arial"/>
                  </a:rPr>
                  <a:t> </a:t>
                </a:r>
                <a:r>
                  <a:rPr lang="en-US" sz="2063" spc="-240" dirty="0">
                    <a:latin typeface="Arial"/>
                    <a:cs typeface="Arial"/>
                  </a:rPr>
                  <a:t>SA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40" dirty="0">
                    <a:latin typeface="Arial"/>
                    <a:cs typeface="Arial"/>
                  </a:rPr>
                  <a:t>NSW, </a:t>
                </a:r>
                <a:r>
                  <a:rPr lang="en-US" sz="2063" spc="-210" dirty="0">
                    <a:latin typeface="Arial"/>
                    <a:cs typeface="Arial"/>
                  </a:rPr>
                  <a:t>SA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10" dirty="0">
                    <a:latin typeface="Arial"/>
                    <a:cs typeface="Arial"/>
                  </a:rPr>
                  <a:t>V, Q</a:t>
                </a:r>
                <a:r>
                  <a:rPr lang="en-US" sz="2063" spc="-206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10" dirty="0">
                    <a:latin typeface="Arial"/>
                    <a:cs typeface="Arial"/>
                  </a:rPr>
                  <a:t>NSW,</a:t>
                </a:r>
                <a:r>
                  <a:rPr lang="en-US" sz="2063" spc="-79" dirty="0">
                    <a:latin typeface="Arial"/>
                    <a:cs typeface="Arial"/>
                  </a:rPr>
                  <a:t> </a:t>
                </a:r>
                <a:r>
                  <a:rPr lang="en-US" sz="2063" spc="-19" dirty="0">
                    <a:latin typeface="Arial"/>
                    <a:cs typeface="Arial"/>
                  </a:rPr>
                  <a:t>NSW</a:t>
                </a:r>
                <a:r>
                  <a:rPr lang="en-US" sz="2063" spc="-206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19" dirty="0">
                    <a:latin typeface="Arial"/>
                    <a:cs typeface="Arial"/>
                  </a:rPr>
                  <a:t>V</a:t>
                </a:r>
                <a:endParaRPr lang="en-US" sz="2063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9" y="3153399"/>
                <a:ext cx="6785470" cy="1921584"/>
              </a:xfrm>
              <a:prstGeom prst="rect">
                <a:avLst/>
              </a:prstGeom>
              <a:blipFill>
                <a:blip r:embed="rId2"/>
                <a:stretch>
                  <a:fillRect l="-20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989" y="1039463"/>
            <a:ext cx="2589168" cy="213197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66445" y="4825841"/>
            <a:ext cx="2405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FB658B65-3C0F-5F19-A965-9EC002B33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030" y="996601"/>
            <a:ext cx="3120029" cy="215679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32376"/>
            <a:ext cx="6858000" cy="857250"/>
          </a:xfrm>
        </p:spPr>
        <p:txBody>
          <a:bodyPr/>
          <a:lstStyle/>
          <a:p>
            <a:pPr>
              <a:defRPr/>
            </a:pPr>
            <a:r>
              <a:rPr lang="en-US" sz="2700" b="1" dirty="0"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0"/>
                <a:cs typeface="ＭＳ Ｐゴシック" charset="0"/>
              </a:rPr>
              <a:t>Unary &amp; binary constraints most common</a:t>
            </a: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2635383" y="1289626"/>
            <a:ext cx="3873234" cy="1965077"/>
            <a:chOff x="1488" y="1824"/>
            <a:chExt cx="2070" cy="1112"/>
          </a:xfrm>
        </p:grpSpPr>
        <p:sp>
          <p:nvSpPr>
            <p:cNvPr id="47118" name="Text Box 5"/>
            <p:cNvSpPr txBox="1">
              <a:spLocks noChangeArrowheads="1"/>
            </p:cNvSpPr>
            <p:nvPr/>
          </p:nvSpPr>
          <p:spPr bwMode="auto">
            <a:xfrm>
              <a:off x="3352" y="2740"/>
              <a:ext cx="206" cy="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350" dirty="0">
                  <a:latin typeface="Tahoma" charset="0"/>
                </a:rPr>
                <a:t>T</a:t>
              </a:r>
            </a:p>
          </p:txBody>
        </p:sp>
        <p:grpSp>
          <p:nvGrpSpPr>
            <p:cNvPr id="47119" name="Group 6"/>
            <p:cNvGrpSpPr>
              <a:grpSpLocks/>
            </p:cNvGrpSpPr>
            <p:nvPr/>
          </p:nvGrpSpPr>
          <p:grpSpPr bwMode="auto">
            <a:xfrm>
              <a:off x="1488" y="1824"/>
              <a:ext cx="1757" cy="1012"/>
              <a:chOff x="1430" y="1008"/>
              <a:chExt cx="1757" cy="1012"/>
            </a:xfrm>
          </p:grpSpPr>
          <p:sp>
            <p:nvSpPr>
              <p:cNvPr id="47122" name="Text Box 7"/>
              <p:cNvSpPr txBox="1">
                <a:spLocks noChangeArrowheads="1"/>
              </p:cNvSpPr>
              <p:nvPr/>
            </p:nvSpPr>
            <p:spPr bwMode="auto">
              <a:xfrm>
                <a:off x="1430" y="1316"/>
                <a:ext cx="284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350">
                    <a:latin typeface="Tahoma" charset="0"/>
                  </a:rPr>
                  <a:t>WA</a:t>
                </a:r>
              </a:p>
            </p:txBody>
          </p:sp>
          <p:sp>
            <p:nvSpPr>
              <p:cNvPr id="47123" name="Text Box 8"/>
              <p:cNvSpPr txBox="1">
                <a:spLocks noChangeArrowheads="1"/>
              </p:cNvSpPr>
              <p:nvPr/>
            </p:nvSpPr>
            <p:spPr bwMode="auto">
              <a:xfrm>
                <a:off x="2016" y="1008"/>
                <a:ext cx="258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350">
                    <a:latin typeface="Tahoma" charset="0"/>
                  </a:rPr>
                  <a:t>NT</a:t>
                </a:r>
              </a:p>
            </p:txBody>
          </p:sp>
          <p:sp>
            <p:nvSpPr>
              <p:cNvPr id="47124" name="Text Box 9"/>
              <p:cNvSpPr txBox="1">
                <a:spLocks noChangeArrowheads="1"/>
              </p:cNvSpPr>
              <p:nvPr/>
            </p:nvSpPr>
            <p:spPr bwMode="auto">
              <a:xfrm>
                <a:off x="2112" y="1584"/>
                <a:ext cx="247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350" dirty="0">
                    <a:latin typeface="Tahoma" charset="0"/>
                  </a:rPr>
                  <a:t>SA</a:t>
                </a: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2496" y="1152"/>
                <a:ext cx="197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350">
                    <a:latin typeface="Tahoma" charset="0"/>
                  </a:rPr>
                  <a:t>Q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32" y="1536"/>
                <a:ext cx="355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350" dirty="0">
                    <a:latin typeface="Tahoma" charset="0"/>
                  </a:rPr>
                  <a:t>NSW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2496" y="1824"/>
                <a:ext cx="185" cy="1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l" eaLnBrk="1" hangingPunct="1"/>
                <a:r>
                  <a:rPr lang="en-US" sz="1350">
                    <a:latin typeface="Tahoma" charset="0"/>
                  </a:rPr>
                  <a:t>V</a:t>
                </a:r>
              </a:p>
            </p:txBody>
          </p:sp>
          <p:sp>
            <p:nvSpPr>
              <p:cNvPr id="47128" name="Line 13"/>
              <p:cNvSpPr>
                <a:spLocks noChangeShapeType="1"/>
              </p:cNvSpPr>
              <p:nvPr/>
            </p:nvSpPr>
            <p:spPr bwMode="auto">
              <a:xfrm flipV="1">
                <a:off x="1776" y="1104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350" dirty="0">
                  <a:latin typeface="Calibri Regular" panose="020F0502020204030204" pitchFamily="34" charset="0"/>
                </a:endParaRPr>
              </a:p>
            </p:txBody>
          </p:sp>
          <p:sp>
            <p:nvSpPr>
              <p:cNvPr id="47129" name="Line 14"/>
              <p:cNvSpPr>
                <a:spLocks noChangeShapeType="1"/>
              </p:cNvSpPr>
              <p:nvPr/>
            </p:nvSpPr>
            <p:spPr bwMode="auto">
              <a:xfrm>
                <a:off x="1776" y="1440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350" dirty="0">
                  <a:latin typeface="Calibri Regular" panose="020F0502020204030204" pitchFamily="34" charset="0"/>
                </a:endParaRPr>
              </a:p>
            </p:txBody>
          </p:sp>
          <p:sp>
            <p:nvSpPr>
              <p:cNvPr id="47130" name="Line 15"/>
              <p:cNvSpPr>
                <a:spLocks noChangeShapeType="1"/>
              </p:cNvSpPr>
              <p:nvPr/>
            </p:nvSpPr>
            <p:spPr bwMode="auto">
              <a:xfrm>
                <a:off x="2160" y="1248"/>
                <a:ext cx="9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350" dirty="0">
                  <a:latin typeface="Calibri Regular" panose="020F0502020204030204" pitchFamily="34" charset="0"/>
                </a:endParaRPr>
              </a:p>
            </p:txBody>
          </p:sp>
          <p:sp>
            <p:nvSpPr>
              <p:cNvPr id="47131" name="Line 16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350" dirty="0">
                  <a:latin typeface="Calibri Regular" panose="020F0502020204030204" pitchFamily="34" charset="0"/>
                </a:endParaRPr>
              </a:p>
            </p:txBody>
          </p:sp>
          <p:sp>
            <p:nvSpPr>
              <p:cNvPr id="47132" name="Line 17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28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350" dirty="0">
                  <a:latin typeface="Calibri Regular" panose="020F0502020204030204" pitchFamily="34" charset="0"/>
                </a:endParaRPr>
              </a:p>
            </p:txBody>
          </p:sp>
          <p:sp>
            <p:nvSpPr>
              <p:cNvPr id="47133" name="Line 18"/>
              <p:cNvSpPr>
                <a:spLocks noChangeShapeType="1"/>
              </p:cNvSpPr>
              <p:nvPr/>
            </p:nvSpPr>
            <p:spPr bwMode="auto">
              <a:xfrm>
                <a:off x="2320" y="1136"/>
                <a:ext cx="18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350" dirty="0">
                  <a:latin typeface="Calibri Regular" panose="020F0502020204030204" pitchFamily="34" charset="0"/>
                </a:endParaRPr>
              </a:p>
            </p:txBody>
          </p:sp>
          <p:sp>
            <p:nvSpPr>
              <p:cNvPr id="47134" name="Line 19"/>
              <p:cNvSpPr>
                <a:spLocks noChangeShapeType="1"/>
              </p:cNvSpPr>
              <p:nvPr/>
            </p:nvSpPr>
            <p:spPr bwMode="auto">
              <a:xfrm flipV="1">
                <a:off x="2704" y="1776"/>
                <a:ext cx="336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350" dirty="0">
                  <a:latin typeface="Calibri Regular" panose="020F0502020204030204" pitchFamily="34" charset="0"/>
                </a:endParaRPr>
              </a:p>
            </p:txBody>
          </p:sp>
        </p:grpSp>
        <p:sp>
          <p:nvSpPr>
            <p:cNvPr id="47120" name="Line 20"/>
            <p:cNvSpPr>
              <a:spLocks noChangeShapeType="1"/>
            </p:cNvSpPr>
            <p:nvPr/>
          </p:nvSpPr>
          <p:spPr bwMode="auto">
            <a:xfrm flipH="1">
              <a:off x="2304" y="220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 dirty="0">
                <a:latin typeface="Calibri Regular" panose="020F0502020204030204" pitchFamily="34" charset="0"/>
              </a:endParaRPr>
            </a:p>
          </p:txBody>
        </p:sp>
        <p:sp>
          <p:nvSpPr>
            <p:cNvPr id="47121" name="Line 21"/>
            <p:cNvSpPr>
              <a:spLocks noChangeShapeType="1"/>
            </p:cNvSpPr>
            <p:nvPr/>
          </p:nvSpPr>
          <p:spPr bwMode="auto">
            <a:xfrm>
              <a:off x="2448" y="24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350" dirty="0">
                <a:latin typeface="Calibri Regular" panose="020F0502020204030204" pitchFamily="34" charset="0"/>
              </a:endParaRPr>
            </a:p>
          </p:txBody>
        </p:sp>
      </p:grpSp>
      <p:sp>
        <p:nvSpPr>
          <p:cNvPr id="446486" name="Text Box 22"/>
          <p:cNvSpPr txBox="1">
            <a:spLocks noChangeArrowheads="1"/>
          </p:cNvSpPr>
          <p:nvPr/>
        </p:nvSpPr>
        <p:spPr bwMode="auto">
          <a:xfrm>
            <a:off x="1009203" y="3382788"/>
            <a:ext cx="7271539" cy="16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635000" indent="-2397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dirty="0">
                <a:latin typeface="Calibri Regular" panose="020F0502020204030204" pitchFamily="34" charset="0"/>
                <a:cs typeface="Calibri Regular" panose="020F0502020204030204" pitchFamily="34" charset="0"/>
              </a:rPr>
              <a:t>Two variables are adjacent or neighbors if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dirty="0">
                <a:latin typeface="Calibri Regular" panose="020F0502020204030204" pitchFamily="34" charset="0"/>
                <a:cs typeface="Calibri Regular" panose="020F0502020204030204" pitchFamily="34" charset="0"/>
              </a:rPr>
              <a:t>   connected by an edge or an arc</a:t>
            </a:r>
          </a:p>
          <a:p>
            <a:pPr algn="l" eaLnBrk="1" hangingPunct="1">
              <a:lnSpc>
                <a:spcPct val="110000"/>
              </a:lnSpc>
              <a:buFont typeface="Arial" charset="0"/>
              <a:buChar char="•"/>
            </a:pPr>
            <a:r>
              <a:rPr lang="en-US" altLang="ja-JP" dirty="0">
                <a:latin typeface="Calibri Regular" panose="020F0502020204030204" pitchFamily="34" charset="0"/>
                <a:cs typeface="Calibri Regular" panose="020F0502020204030204" pitchFamily="34" charset="0"/>
              </a:rPr>
              <a:t>Possible to rewrite problems with higher-order</a:t>
            </a:r>
          </a:p>
          <a:p>
            <a:pPr algn="l" eaLnBrk="1" hangingPunct="1">
              <a:lnSpc>
                <a:spcPct val="110000"/>
              </a:lnSpc>
            </a:pPr>
            <a:r>
              <a:rPr lang="en-US" dirty="0">
                <a:latin typeface="Calibri Regular" panose="020F0502020204030204" pitchFamily="34" charset="0"/>
                <a:cs typeface="Calibri Regular" panose="020F0502020204030204" pitchFamily="34" charset="0"/>
              </a:rPr>
              <a:t>  constraints as ones with just binary constraints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84295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 definition of a CN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225153"/>
            <a:ext cx="6005513" cy="3784997"/>
          </a:xfrm>
        </p:spPr>
        <p:txBody>
          <a:bodyPr/>
          <a:lstStyle/>
          <a:p>
            <a:r>
              <a:rPr lang="en-US" sz="2700" dirty="0">
                <a:ea typeface="ＭＳ Ｐゴシック" charset="0"/>
                <a:cs typeface="ＭＳ Ｐゴシック" charset="0"/>
              </a:rPr>
              <a:t>Instantiations</a:t>
            </a:r>
          </a:p>
          <a:p>
            <a:pPr lvl="1"/>
            <a:r>
              <a:rPr lang="en-US" sz="2400" dirty="0">
                <a:ea typeface="ＭＳ Ｐゴシック" charset="0"/>
              </a:rPr>
              <a:t>An 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instantiation</a:t>
            </a:r>
            <a:r>
              <a:rPr lang="en-US" sz="2400" dirty="0">
                <a:ea typeface="ＭＳ Ｐゴシック" charset="0"/>
              </a:rPr>
              <a:t> of a subset of variables S is an assignment of a value (in its domain) to each variable in S</a:t>
            </a:r>
          </a:p>
          <a:p>
            <a:pPr lvl="1"/>
            <a:r>
              <a:rPr lang="en-US" sz="2400" dirty="0">
                <a:ea typeface="ＭＳ Ｐゴシック" charset="0"/>
              </a:rPr>
              <a:t>An instantiation is 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</a:rPr>
              <a:t>legal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</a:rPr>
              <a:t>iff</a:t>
            </a:r>
            <a:r>
              <a:rPr lang="en-US" sz="2400" dirty="0">
                <a:ea typeface="ＭＳ Ｐゴシック" charset="0"/>
              </a:rPr>
              <a:t> it violates no constraints</a:t>
            </a:r>
          </a:p>
          <a:p>
            <a:r>
              <a:rPr lang="en-US" sz="27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7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solution</a:t>
            </a:r>
            <a:r>
              <a:rPr lang="en-US" sz="2700" dirty="0">
                <a:ea typeface="ＭＳ Ｐゴシック" charset="0"/>
                <a:cs typeface="ＭＳ Ｐゴシック" charset="0"/>
              </a:rPr>
              <a:t> is a legal instantiation of all variables in the network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3690" y="613509"/>
            <a:ext cx="343662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80" dirty="0"/>
              <a:t>Typical</a:t>
            </a:r>
            <a:r>
              <a:rPr sz="3300" spc="-266" dirty="0"/>
              <a:t> </a:t>
            </a:r>
            <a:r>
              <a:rPr sz="3300" spc="-214" dirty="0"/>
              <a:t>tasks</a:t>
            </a:r>
            <a:r>
              <a:rPr sz="3300" spc="-124" dirty="0"/>
              <a:t> </a:t>
            </a:r>
            <a:r>
              <a:rPr sz="3300" spc="-8" dirty="0"/>
              <a:t>for</a:t>
            </a:r>
            <a:r>
              <a:rPr sz="3300" spc="-217" dirty="0"/>
              <a:t> </a:t>
            </a:r>
            <a:r>
              <a:rPr sz="3300" spc="-626" dirty="0"/>
              <a:t>CSP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717119" y="1133844"/>
            <a:ext cx="5395913" cy="4063131"/>
          </a:xfrm>
          <a:prstGeom prst="rect">
            <a:avLst/>
          </a:prstGeom>
        </p:spPr>
        <p:txBody>
          <a:bodyPr vert="horz" wrap="square" lIns="0" tIns="84296" rIns="0" bIns="0" rtlCol="0">
            <a:spAutoFit/>
          </a:bodyPr>
          <a:lstStyle/>
          <a:p>
            <a:pPr marL="266700" indent="-257651">
              <a:spcBef>
                <a:spcPts val="664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46" dirty="0">
                <a:latin typeface="Arial"/>
                <a:cs typeface="Arial"/>
              </a:rPr>
              <a:t>Possible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solution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related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tasks:</a:t>
            </a:r>
            <a:endParaRPr sz="2400" dirty="0">
              <a:latin typeface="Arial"/>
              <a:cs typeface="Arial"/>
            </a:endParaRPr>
          </a:p>
          <a:p>
            <a:pPr marL="566738" lvl="1" indent="-214789">
              <a:spcBef>
                <a:spcPts val="536"/>
              </a:spcBef>
              <a:buChar char="–"/>
              <a:tabLst>
                <a:tab pos="567214" algn="l"/>
              </a:tabLst>
            </a:pPr>
            <a:r>
              <a:rPr sz="2250" spc="-176" dirty="0">
                <a:latin typeface="Arial"/>
                <a:cs typeface="Arial"/>
              </a:rPr>
              <a:t>Does</a:t>
            </a:r>
            <a:r>
              <a:rPr sz="2250" spc="-161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127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solution</a:t>
            </a:r>
            <a:r>
              <a:rPr sz="2250" spc="-79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exist?</a:t>
            </a:r>
            <a:endParaRPr sz="2250" dirty="0">
              <a:latin typeface="Arial"/>
              <a:cs typeface="Arial"/>
            </a:endParaRPr>
          </a:p>
          <a:p>
            <a:pPr marL="566738" lvl="1" indent="-214789">
              <a:spcBef>
                <a:spcPts val="566"/>
              </a:spcBef>
              <a:buChar char="–"/>
              <a:tabLst>
                <a:tab pos="567214" algn="l"/>
              </a:tabLst>
            </a:pPr>
            <a:r>
              <a:rPr sz="2250" spc="-135" dirty="0">
                <a:latin typeface="Arial"/>
                <a:cs typeface="Arial"/>
              </a:rPr>
              <a:t>Find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one</a:t>
            </a:r>
            <a:r>
              <a:rPr sz="2250" spc="-94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solution</a:t>
            </a:r>
            <a:endParaRPr sz="2250" dirty="0">
              <a:latin typeface="Arial"/>
              <a:cs typeface="Arial"/>
            </a:endParaRPr>
          </a:p>
          <a:p>
            <a:pPr marL="566738" lvl="1" indent="-214789">
              <a:spcBef>
                <a:spcPts val="514"/>
              </a:spcBef>
              <a:buChar char="–"/>
              <a:tabLst>
                <a:tab pos="567214" algn="l"/>
              </a:tabLst>
            </a:pPr>
            <a:r>
              <a:rPr sz="2250" spc="-135" dirty="0">
                <a:latin typeface="Arial"/>
                <a:cs typeface="Arial"/>
              </a:rPr>
              <a:t>Find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all</a:t>
            </a:r>
            <a:r>
              <a:rPr sz="2250" spc="-86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solutions</a:t>
            </a:r>
            <a:endParaRPr sz="2250" dirty="0">
              <a:latin typeface="Arial"/>
              <a:cs typeface="Arial"/>
            </a:endParaRPr>
          </a:p>
          <a:p>
            <a:pPr marL="566738" lvl="1" indent="-214789">
              <a:spcBef>
                <a:spcPts val="563"/>
              </a:spcBef>
              <a:buChar char="–"/>
              <a:tabLst>
                <a:tab pos="567214" algn="l"/>
              </a:tabLst>
            </a:pPr>
            <a:r>
              <a:rPr sz="2250" spc="-139" dirty="0">
                <a:latin typeface="Arial"/>
                <a:cs typeface="Arial"/>
              </a:rPr>
              <a:t>Given</a:t>
            </a:r>
            <a:r>
              <a:rPr sz="2250" spc="-113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metric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on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79" dirty="0">
                <a:latin typeface="Arial"/>
                <a:cs typeface="Arial"/>
              </a:rPr>
              <a:t>solutions,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8" dirty="0">
                <a:latin typeface="Arial"/>
                <a:cs typeface="Arial"/>
              </a:rPr>
              <a:t>find</a:t>
            </a:r>
            <a:r>
              <a:rPr sz="2250" spc="-56" dirty="0">
                <a:latin typeface="Arial"/>
                <a:cs typeface="Arial"/>
              </a:rPr>
              <a:t> </a:t>
            </a:r>
            <a:r>
              <a:rPr sz="2250" spc="-86" dirty="0">
                <a:latin typeface="Arial"/>
                <a:cs typeface="Arial"/>
              </a:rPr>
              <a:t>best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one</a:t>
            </a:r>
            <a:endParaRPr sz="2250" dirty="0">
              <a:latin typeface="Arial"/>
              <a:cs typeface="Arial"/>
            </a:endParaRPr>
          </a:p>
          <a:p>
            <a:pPr marL="566738" marR="401955" lvl="1" indent="-214789">
              <a:spcBef>
                <a:spcPts val="570"/>
              </a:spcBef>
              <a:buChar char="–"/>
              <a:tabLst>
                <a:tab pos="567214" algn="l"/>
              </a:tabLst>
            </a:pPr>
            <a:r>
              <a:rPr sz="2250" spc="-143" dirty="0">
                <a:latin typeface="Arial"/>
                <a:cs typeface="Arial"/>
              </a:rPr>
              <a:t>Given</a:t>
            </a:r>
            <a:r>
              <a:rPr sz="2250" spc="-101" dirty="0">
                <a:latin typeface="Arial"/>
                <a:cs typeface="Arial"/>
              </a:rPr>
              <a:t> </a:t>
            </a:r>
            <a:r>
              <a:rPr sz="2250" spc="-180" dirty="0">
                <a:latin typeface="Arial"/>
                <a:cs typeface="Arial"/>
              </a:rPr>
              <a:t>a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41" dirty="0">
                <a:latin typeface="Arial"/>
                <a:cs typeface="Arial"/>
              </a:rPr>
              <a:t>partial</a:t>
            </a:r>
            <a:r>
              <a:rPr sz="2250" spc="-56" dirty="0">
                <a:latin typeface="Arial"/>
                <a:cs typeface="Arial"/>
              </a:rPr>
              <a:t> </a:t>
            </a:r>
            <a:r>
              <a:rPr sz="2250" spc="-53" dirty="0">
                <a:latin typeface="Arial"/>
                <a:cs typeface="Arial"/>
              </a:rPr>
              <a:t>instantiation,</a:t>
            </a:r>
            <a:r>
              <a:rPr sz="2250" spc="-98" dirty="0">
                <a:latin typeface="Arial"/>
                <a:cs typeface="Arial"/>
              </a:rPr>
              <a:t> </a:t>
            </a:r>
            <a:r>
              <a:rPr sz="2250" spc="-83" dirty="0">
                <a:latin typeface="Arial"/>
                <a:cs typeface="Arial"/>
              </a:rPr>
              <a:t>do</a:t>
            </a:r>
            <a:r>
              <a:rPr sz="2250" spc="-109" dirty="0">
                <a:latin typeface="Arial"/>
                <a:cs typeface="Arial"/>
              </a:rPr>
              <a:t> </a:t>
            </a:r>
            <a:r>
              <a:rPr sz="2250" spc="-150" dirty="0">
                <a:latin typeface="Arial"/>
                <a:cs typeface="Arial"/>
              </a:rPr>
              <a:t>any</a:t>
            </a:r>
            <a:r>
              <a:rPr sz="2250" spc="-49" dirty="0">
                <a:latin typeface="Arial"/>
                <a:cs typeface="Arial"/>
              </a:rPr>
              <a:t> </a:t>
            </a:r>
            <a:r>
              <a:rPr sz="2250" spc="-19" dirty="0">
                <a:latin typeface="Arial"/>
                <a:cs typeface="Arial"/>
              </a:rPr>
              <a:t>of </a:t>
            </a:r>
            <a:r>
              <a:rPr sz="2250" spc="-8" dirty="0">
                <a:latin typeface="Arial"/>
                <a:cs typeface="Arial"/>
              </a:rPr>
              <a:t>above</a:t>
            </a:r>
            <a:endParaRPr sz="2250" dirty="0">
              <a:latin typeface="Arial"/>
              <a:cs typeface="Arial"/>
            </a:endParaRPr>
          </a:p>
          <a:p>
            <a:pPr marL="266700" indent="-257651">
              <a:spcBef>
                <a:spcPts val="533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20" dirty="0">
                <a:latin typeface="Arial"/>
                <a:cs typeface="Arial"/>
              </a:rPr>
              <a:t>Transform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constraint</a:t>
            </a:r>
            <a:r>
              <a:rPr sz="2400" spc="-266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network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an</a:t>
            </a:r>
            <a:endParaRPr sz="2400" dirty="0">
              <a:latin typeface="Arial"/>
              <a:cs typeface="Arial"/>
            </a:endParaRPr>
          </a:p>
          <a:p>
            <a:pPr marL="266700">
              <a:spcBef>
                <a:spcPts val="49"/>
              </a:spcBef>
            </a:pPr>
            <a:r>
              <a:rPr sz="2400" spc="-71" dirty="0">
                <a:latin typeface="Arial"/>
                <a:cs typeface="Arial"/>
              </a:rPr>
              <a:t>equivalent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6" dirty="0">
                <a:latin typeface="Arial"/>
                <a:cs typeface="Arial"/>
              </a:rPr>
              <a:t>one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that’s</a:t>
            </a:r>
            <a:r>
              <a:rPr sz="2400" spc="-113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easier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solve</a:t>
            </a:r>
            <a:endParaRPr lang="en-US" sz="2400" spc="-8" dirty="0">
              <a:latin typeface="Arial"/>
              <a:cs typeface="Arial"/>
            </a:endParaRPr>
          </a:p>
          <a:p>
            <a:pPr marL="266700">
              <a:spcBef>
                <a:spcPts val="49"/>
              </a:spcBef>
            </a:pPr>
            <a:endParaRPr lang="en-US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393875"/>
            <a:ext cx="5829300" cy="857250"/>
          </a:xfrm>
        </p:spPr>
        <p:txBody>
          <a:bodyPr/>
          <a:lstStyle/>
          <a:p>
            <a:r>
              <a:rPr lang="en-US" sz="3300" dirty="0">
                <a:ea typeface="ＭＳ Ｐゴシック" charset="0"/>
                <a:cs typeface="ＭＳ Ｐゴシック" charset="0"/>
              </a:rPr>
              <a:t>Binary CSP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070483"/>
            <a:ext cx="6156325" cy="395724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</a:t>
            </a:r>
            <a:r>
              <a:rPr lang="en-US" sz="2400" b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binary CSP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one where all constraints involve two variables (or just one variable)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non-binary CSP can be converted into a binary CSP by introducing additional variables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Binary CSPs represented as a </a:t>
            </a:r>
            <a:r>
              <a:rPr lang="en-US" sz="2400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constraint graph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with a node for each variable and an arc between two nodes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iff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there’s a constraint involving them</a:t>
            </a:r>
          </a:p>
          <a:p>
            <a:pPr lvl="1">
              <a:lnSpc>
                <a:spcPct val="110000"/>
              </a:lnSpc>
            </a:pPr>
            <a:r>
              <a:rPr lang="en-US" sz="2100" dirty="0">
                <a:ea typeface="ＭＳ Ｐゴシック" charset="0"/>
              </a:rPr>
              <a:t>Unary constraints appear as self-referential arcs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818" y="523372"/>
            <a:ext cx="3603784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94" dirty="0"/>
              <a:t>Brute</a:t>
            </a:r>
            <a:r>
              <a:rPr sz="3300" spc="-203" dirty="0"/>
              <a:t> </a:t>
            </a:r>
            <a:r>
              <a:rPr sz="3300" spc="-217" dirty="0"/>
              <a:t>Force</a:t>
            </a:r>
            <a:r>
              <a:rPr sz="3300" spc="-199" dirty="0"/>
              <a:t> </a:t>
            </a:r>
            <a:r>
              <a:rPr sz="3300" spc="-90" dirty="0"/>
              <a:t>methods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368919" y="1102643"/>
            <a:ext cx="4320064" cy="3648498"/>
          </a:xfrm>
          <a:prstGeom prst="rect">
            <a:avLst/>
          </a:prstGeom>
        </p:spPr>
        <p:txBody>
          <a:bodyPr vert="horz" wrap="square" lIns="0" tIns="39052" rIns="0" bIns="0" rtlCol="0">
            <a:spAutoFit/>
          </a:bodyPr>
          <a:lstStyle/>
          <a:p>
            <a:pPr marL="157163" marR="472916" indent="-128588">
              <a:lnSpc>
                <a:spcPts val="2310"/>
              </a:lnSpc>
              <a:spcBef>
                <a:spcPts val="307"/>
              </a:spcBef>
              <a:buChar char="•"/>
              <a:tabLst>
                <a:tab pos="157163" algn="l"/>
              </a:tabLst>
            </a:pPr>
            <a:r>
              <a:rPr sz="2063" spc="-94" dirty="0">
                <a:latin typeface="Arial"/>
                <a:cs typeface="Arial"/>
              </a:rPr>
              <a:t>Finding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113" dirty="0">
                <a:latin typeface="Arial"/>
                <a:cs typeface="Arial"/>
              </a:rPr>
              <a:t> </a:t>
            </a:r>
            <a:r>
              <a:rPr sz="2063" spc="-26" dirty="0">
                <a:latin typeface="Arial"/>
                <a:cs typeface="Arial"/>
              </a:rPr>
              <a:t>solution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by</a:t>
            </a:r>
            <a:r>
              <a:rPr sz="2063" spc="-53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113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brute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force </a:t>
            </a:r>
            <a:r>
              <a:rPr sz="2063" spc="-127" dirty="0">
                <a:latin typeface="Arial"/>
                <a:cs typeface="Arial"/>
              </a:rPr>
              <a:t>search</a:t>
            </a:r>
            <a:r>
              <a:rPr sz="2063" spc="-26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11" dirty="0">
                <a:latin typeface="Arial"/>
                <a:cs typeface="Arial"/>
              </a:rPr>
              <a:t> </a:t>
            </a:r>
            <a:r>
              <a:rPr sz="2063" spc="-15" dirty="0">
                <a:latin typeface="Arial"/>
                <a:cs typeface="Arial"/>
              </a:rPr>
              <a:t>easy</a:t>
            </a:r>
            <a:endParaRPr sz="2063" dirty="0">
              <a:latin typeface="Arial"/>
              <a:cs typeface="Arial"/>
            </a:endParaRPr>
          </a:p>
          <a:p>
            <a:pPr marL="586264" lvl="1" indent="-214789">
              <a:spcBef>
                <a:spcPts val="161"/>
              </a:spcBef>
              <a:buChar char="–"/>
              <a:tabLst>
                <a:tab pos="586264" algn="l"/>
              </a:tabLst>
            </a:pPr>
            <a:r>
              <a:rPr spc="-98" dirty="0">
                <a:latin typeface="Arial"/>
                <a:cs typeface="Arial"/>
              </a:rPr>
              <a:t>Generate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and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test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is</a:t>
            </a:r>
            <a:r>
              <a:rPr spc="-71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23" dirty="0">
                <a:latin typeface="Arial"/>
                <a:cs typeface="Arial"/>
              </a:rPr>
              <a:t> </a:t>
            </a:r>
            <a:r>
              <a:rPr i="1" spc="-94" dirty="0">
                <a:latin typeface="Arial"/>
                <a:cs typeface="Arial"/>
              </a:rPr>
              <a:t>weak</a:t>
            </a:r>
            <a:r>
              <a:rPr i="1" spc="-71" dirty="0">
                <a:latin typeface="Arial"/>
                <a:cs typeface="Arial"/>
              </a:rPr>
              <a:t> </a:t>
            </a:r>
            <a:r>
              <a:rPr i="1" spc="-8" dirty="0">
                <a:latin typeface="Arial"/>
                <a:cs typeface="Arial"/>
              </a:rPr>
              <a:t>method</a:t>
            </a:r>
            <a:endParaRPr dirty="0">
              <a:latin typeface="Arial"/>
              <a:cs typeface="Arial"/>
            </a:endParaRPr>
          </a:p>
          <a:p>
            <a:pPr marL="586264" lvl="1" indent="-214789">
              <a:lnSpc>
                <a:spcPts val="2036"/>
              </a:lnSpc>
              <a:spcBef>
                <a:spcPts val="263"/>
              </a:spcBef>
              <a:buChar char="–"/>
              <a:tabLst>
                <a:tab pos="586264" algn="l"/>
              </a:tabLst>
            </a:pPr>
            <a:r>
              <a:rPr spc="-124" dirty="0">
                <a:latin typeface="Arial"/>
                <a:cs typeface="Arial"/>
              </a:rPr>
              <a:t>Just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generate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potential</a:t>
            </a:r>
            <a:r>
              <a:rPr spc="-15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combinations</a:t>
            </a:r>
            <a:endParaRPr dirty="0">
              <a:latin typeface="Arial"/>
              <a:cs typeface="Arial"/>
            </a:endParaRPr>
          </a:p>
          <a:p>
            <a:pPr marL="586264">
              <a:lnSpc>
                <a:spcPts val="2036"/>
              </a:lnSpc>
            </a:pPr>
            <a:r>
              <a:rPr spc="-98" dirty="0">
                <a:latin typeface="Arial"/>
                <a:cs typeface="Arial"/>
              </a:rPr>
              <a:t>and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23" dirty="0">
                <a:latin typeface="Arial"/>
                <a:cs typeface="Arial"/>
              </a:rPr>
              <a:t>test</a:t>
            </a:r>
            <a:r>
              <a:rPr spc="-19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each</a:t>
            </a:r>
            <a:endParaRPr dirty="0">
              <a:latin typeface="Arial"/>
              <a:cs typeface="Arial"/>
            </a:endParaRPr>
          </a:p>
          <a:p>
            <a:pPr marL="157163" indent="-128588" algn="just">
              <a:spcBef>
                <a:spcPts val="281"/>
              </a:spcBef>
              <a:buChar char="•"/>
              <a:tabLst>
                <a:tab pos="157163" algn="l"/>
              </a:tabLst>
            </a:pPr>
            <a:r>
              <a:rPr sz="2063" spc="-53" dirty="0">
                <a:latin typeface="Arial"/>
                <a:cs typeface="Arial"/>
              </a:rPr>
              <a:t>Potentially</a:t>
            </a:r>
            <a:r>
              <a:rPr sz="2063" spc="-68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very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inefficient</a:t>
            </a:r>
            <a:endParaRPr sz="2063" dirty="0">
              <a:latin typeface="Arial"/>
              <a:cs typeface="Arial"/>
            </a:endParaRPr>
          </a:p>
          <a:p>
            <a:pPr marL="378619" marR="22860" indent="-136208" algn="just">
              <a:lnSpc>
                <a:spcPct val="90000"/>
              </a:lnSpc>
              <a:spcBef>
                <a:spcPts val="480"/>
              </a:spcBef>
            </a:pPr>
            <a:r>
              <a:rPr spc="-8" dirty="0">
                <a:latin typeface="Arial"/>
                <a:cs typeface="Arial"/>
              </a:rPr>
              <a:t>–With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n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94" dirty="0">
                <a:latin typeface="Arial"/>
                <a:cs typeface="Arial"/>
              </a:rPr>
              <a:t>variables</a:t>
            </a:r>
            <a:r>
              <a:rPr spc="30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where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each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can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127" dirty="0">
                <a:latin typeface="Arial"/>
                <a:cs typeface="Arial"/>
              </a:rPr>
              <a:t>have</a:t>
            </a:r>
            <a:r>
              <a:rPr spc="-105" dirty="0">
                <a:latin typeface="Arial"/>
                <a:cs typeface="Arial"/>
              </a:rPr>
              <a:t> </a:t>
            </a:r>
            <a:r>
              <a:rPr spc="-71" dirty="0">
                <a:latin typeface="Arial"/>
                <a:cs typeface="Arial"/>
              </a:rPr>
              <a:t>one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of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94" dirty="0">
                <a:latin typeface="Arial"/>
                <a:cs typeface="Arial"/>
              </a:rPr>
              <a:t>3</a:t>
            </a:r>
            <a:r>
              <a:rPr spc="-116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values,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30" dirty="0">
                <a:latin typeface="Arial"/>
                <a:cs typeface="Arial"/>
              </a:rPr>
              <a:t>there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are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3</a:t>
            </a:r>
            <a:r>
              <a:rPr sz="1744" spc="-90" baseline="26881" dirty="0">
                <a:latin typeface="Arial"/>
                <a:cs typeface="Arial"/>
              </a:rPr>
              <a:t>n</a:t>
            </a:r>
            <a:r>
              <a:rPr sz="1744" spc="185" baseline="26881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possible</a:t>
            </a:r>
            <a:r>
              <a:rPr spc="-161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solutions</a:t>
            </a:r>
            <a:r>
              <a:rPr spc="-113" dirty="0">
                <a:latin typeface="Arial"/>
                <a:cs typeface="Arial"/>
              </a:rPr>
              <a:t> </a:t>
            </a:r>
            <a:r>
              <a:rPr spc="23" dirty="0">
                <a:latin typeface="Arial"/>
                <a:cs typeface="Arial"/>
              </a:rPr>
              <a:t>to</a:t>
            </a:r>
            <a:r>
              <a:rPr spc="-158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check</a:t>
            </a:r>
            <a:endParaRPr dirty="0">
              <a:latin typeface="Arial"/>
              <a:cs typeface="Arial"/>
            </a:endParaRPr>
          </a:p>
          <a:p>
            <a:pPr marL="157163" marR="23336" indent="-128588" algn="just">
              <a:lnSpc>
                <a:spcPts val="2258"/>
              </a:lnSpc>
              <a:spcBef>
                <a:spcPts val="540"/>
              </a:spcBef>
              <a:buChar char="•"/>
              <a:tabLst>
                <a:tab pos="157163" algn="l"/>
              </a:tabLst>
            </a:pPr>
            <a:r>
              <a:rPr sz="2063" spc="-113" dirty="0">
                <a:latin typeface="Arial"/>
                <a:cs typeface="Arial"/>
              </a:rPr>
              <a:t>There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109" dirty="0">
                <a:latin typeface="Arial"/>
                <a:cs typeface="Arial"/>
              </a:rPr>
              <a:t>are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27" dirty="0">
                <a:latin typeface="Arial"/>
                <a:cs typeface="Arial"/>
              </a:rPr>
              <a:t>~190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53" dirty="0">
                <a:latin typeface="Arial"/>
                <a:cs typeface="Arial"/>
              </a:rPr>
              <a:t>countries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in</a:t>
            </a:r>
            <a:r>
              <a:rPr sz="2063" spc="-143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world, </a:t>
            </a:r>
            <a:r>
              <a:rPr sz="2063" spc="-45" dirty="0">
                <a:latin typeface="Arial"/>
                <a:cs typeface="Arial"/>
              </a:rPr>
              <a:t>which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we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can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38" dirty="0">
                <a:latin typeface="Arial"/>
                <a:cs typeface="Arial"/>
              </a:rPr>
              <a:t>color</a:t>
            </a:r>
            <a:r>
              <a:rPr sz="2063" spc="-120" dirty="0">
                <a:latin typeface="Arial"/>
                <a:cs typeface="Arial"/>
              </a:rPr>
              <a:t> </a:t>
            </a:r>
            <a:r>
              <a:rPr sz="2063" spc="-109" dirty="0">
                <a:latin typeface="Arial"/>
                <a:cs typeface="Arial"/>
              </a:rPr>
              <a:t>using</a:t>
            </a:r>
            <a:r>
              <a:rPr sz="2063" spc="-19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four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colors</a:t>
            </a:r>
            <a:endParaRPr sz="2063" dirty="0">
              <a:latin typeface="Arial"/>
              <a:cs typeface="Arial"/>
            </a:endParaRPr>
          </a:p>
          <a:p>
            <a:pPr marL="157163" indent="-128588" algn="just">
              <a:spcBef>
                <a:spcPts val="240"/>
              </a:spcBef>
              <a:buChar char="•"/>
              <a:tabLst>
                <a:tab pos="157163" algn="l"/>
              </a:tabLst>
            </a:pPr>
            <a:r>
              <a:rPr sz="2063" spc="-41" dirty="0">
                <a:latin typeface="Arial"/>
                <a:cs typeface="Arial"/>
              </a:rPr>
              <a:t>4</a:t>
            </a:r>
            <a:r>
              <a:rPr sz="2081" spc="-62" baseline="25525" dirty="0">
                <a:latin typeface="Arial"/>
                <a:cs typeface="Arial"/>
              </a:rPr>
              <a:t>190</a:t>
            </a:r>
            <a:r>
              <a:rPr sz="2081" spc="-84" baseline="25525" dirty="0">
                <a:latin typeface="Arial"/>
                <a:cs typeface="Arial"/>
              </a:rPr>
              <a:t> </a:t>
            </a:r>
            <a:r>
              <a:rPr sz="2063" spc="-120" dirty="0">
                <a:latin typeface="Arial"/>
                <a:cs typeface="Arial"/>
              </a:rPr>
              <a:t>is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165" dirty="0">
                <a:latin typeface="Arial"/>
                <a:cs typeface="Arial"/>
              </a:rPr>
              <a:t>a</a:t>
            </a:r>
            <a:r>
              <a:rPr sz="2063" spc="-109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big</a:t>
            </a:r>
            <a:r>
              <a:rPr sz="2063" spc="-4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number!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0087" y="1041299"/>
            <a:ext cx="1664494" cy="3571875"/>
          </a:xfrm>
          <a:custGeom>
            <a:avLst/>
            <a:gdLst/>
            <a:ahLst/>
            <a:cxnLst/>
            <a:rect l="l" t="t" r="r" b="b"/>
            <a:pathLst>
              <a:path w="2219325" h="4762500">
                <a:moveTo>
                  <a:pt x="2219325" y="0"/>
                </a:moveTo>
                <a:lnTo>
                  <a:pt x="0" y="0"/>
                </a:lnTo>
                <a:lnTo>
                  <a:pt x="0" y="4762500"/>
                </a:lnTo>
                <a:lnTo>
                  <a:pt x="2219325" y="4762500"/>
                </a:lnTo>
                <a:lnTo>
                  <a:pt x="2219325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591809" y="1053157"/>
            <a:ext cx="125872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01" dirty="0">
                <a:latin typeface="Arial"/>
                <a:cs typeface="Arial"/>
              </a:rPr>
              <a:t>solve(A,B,C,D,E)</a:t>
            </a:r>
            <a:r>
              <a:rPr sz="1350" spc="-23" dirty="0">
                <a:latin typeface="Arial"/>
                <a:cs typeface="Arial"/>
              </a:rPr>
              <a:t> </a:t>
            </a:r>
            <a:r>
              <a:rPr sz="1350" spc="-19" dirty="0">
                <a:latin typeface="Arial"/>
                <a:cs typeface="Arial"/>
              </a:rPr>
              <a:t>:-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0294" y="1260612"/>
            <a:ext cx="692468" cy="24923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solidFill>
                  <a:srgbClr val="FF0000"/>
                </a:solidFill>
                <a:latin typeface="Arial"/>
                <a:cs typeface="Arial"/>
              </a:rPr>
              <a:t>color(A),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5"/>
              </a:spcBef>
            </a:pPr>
            <a:r>
              <a:rPr sz="1350" spc="-8" dirty="0">
                <a:solidFill>
                  <a:srgbClr val="FF0000"/>
                </a:solidFill>
                <a:latin typeface="Arial"/>
                <a:cs typeface="Arial"/>
              </a:rPr>
              <a:t>color(B),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1"/>
              </a:spcBef>
            </a:pPr>
            <a:r>
              <a:rPr sz="1350" spc="-8" dirty="0">
                <a:solidFill>
                  <a:srgbClr val="FF0000"/>
                </a:solidFill>
                <a:latin typeface="Arial"/>
                <a:cs typeface="Arial"/>
              </a:rPr>
              <a:t>color(C),</a:t>
            </a:r>
            <a:endParaRPr sz="1350">
              <a:latin typeface="Arial"/>
              <a:cs typeface="Arial"/>
            </a:endParaRPr>
          </a:p>
          <a:p>
            <a:pPr marL="9525">
              <a:lnSpc>
                <a:spcPts val="1598"/>
              </a:lnSpc>
              <a:spcBef>
                <a:spcPts val="15"/>
              </a:spcBef>
            </a:pPr>
            <a:r>
              <a:rPr sz="1350" spc="-8" dirty="0">
                <a:solidFill>
                  <a:srgbClr val="FF0000"/>
                </a:solidFill>
                <a:latin typeface="Arial"/>
                <a:cs typeface="Arial"/>
              </a:rPr>
              <a:t>color(D),</a:t>
            </a:r>
            <a:endParaRPr sz="1350">
              <a:latin typeface="Arial"/>
              <a:cs typeface="Arial"/>
            </a:endParaRPr>
          </a:p>
          <a:p>
            <a:pPr marL="9525">
              <a:lnSpc>
                <a:spcPts val="1598"/>
              </a:lnSpc>
            </a:pPr>
            <a:r>
              <a:rPr sz="1350" spc="-8" dirty="0">
                <a:solidFill>
                  <a:srgbClr val="FF0000"/>
                </a:solidFill>
                <a:latin typeface="Arial"/>
                <a:cs typeface="Arial"/>
              </a:rPr>
              <a:t>color(E),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5"/>
              </a:spcBef>
            </a:pPr>
            <a:r>
              <a:rPr sz="1350" spc="-49" dirty="0">
                <a:solidFill>
                  <a:srgbClr val="C0504D"/>
                </a:solidFill>
                <a:latin typeface="Arial"/>
                <a:cs typeface="Arial"/>
              </a:rPr>
              <a:t>not(A=B),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1"/>
              </a:spcBef>
            </a:pPr>
            <a:r>
              <a:rPr sz="1350" spc="-49" dirty="0">
                <a:solidFill>
                  <a:srgbClr val="C0504D"/>
                </a:solidFill>
                <a:latin typeface="Arial"/>
                <a:cs typeface="Arial"/>
              </a:rPr>
              <a:t>not(A=B),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5"/>
              </a:spcBef>
            </a:pPr>
            <a:r>
              <a:rPr sz="1350" spc="-60" dirty="0">
                <a:solidFill>
                  <a:srgbClr val="C0504D"/>
                </a:solidFill>
                <a:latin typeface="Arial"/>
                <a:cs typeface="Arial"/>
              </a:rPr>
              <a:t>not(B=C),</a:t>
            </a:r>
            <a:endParaRPr sz="1350">
              <a:latin typeface="Arial"/>
              <a:cs typeface="Arial"/>
            </a:endParaRPr>
          </a:p>
          <a:p>
            <a:pPr marL="9525">
              <a:lnSpc>
                <a:spcPts val="1598"/>
              </a:lnSpc>
              <a:spcBef>
                <a:spcPts val="15"/>
              </a:spcBef>
            </a:pPr>
            <a:r>
              <a:rPr sz="1350" spc="-60" dirty="0">
                <a:solidFill>
                  <a:srgbClr val="C0504D"/>
                </a:solidFill>
                <a:latin typeface="Arial"/>
                <a:cs typeface="Arial"/>
              </a:rPr>
              <a:t>not(A=C),</a:t>
            </a:r>
            <a:endParaRPr sz="1350">
              <a:latin typeface="Arial"/>
              <a:cs typeface="Arial"/>
            </a:endParaRPr>
          </a:p>
          <a:p>
            <a:pPr marL="9525">
              <a:lnSpc>
                <a:spcPts val="1598"/>
              </a:lnSpc>
            </a:pPr>
            <a:r>
              <a:rPr sz="1350" spc="-68" dirty="0">
                <a:solidFill>
                  <a:srgbClr val="C0504D"/>
                </a:solidFill>
                <a:latin typeface="Arial"/>
                <a:cs typeface="Arial"/>
              </a:rPr>
              <a:t>not(C=D),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1"/>
              </a:spcBef>
            </a:pPr>
            <a:r>
              <a:rPr sz="1350" spc="-49" dirty="0">
                <a:solidFill>
                  <a:srgbClr val="C0504D"/>
                </a:solidFill>
                <a:latin typeface="Arial"/>
                <a:cs typeface="Arial"/>
              </a:rPr>
              <a:t>not(A=E),</a:t>
            </a:r>
            <a:endParaRPr sz="1350">
              <a:latin typeface="Arial"/>
              <a:cs typeface="Arial"/>
            </a:endParaRPr>
          </a:p>
          <a:p>
            <a:pPr marL="9525">
              <a:spcBef>
                <a:spcPts val="15"/>
              </a:spcBef>
            </a:pPr>
            <a:r>
              <a:rPr sz="1350" spc="-68" dirty="0">
                <a:solidFill>
                  <a:srgbClr val="C0504D"/>
                </a:solidFill>
                <a:latin typeface="Arial"/>
                <a:cs typeface="Arial"/>
              </a:rPr>
              <a:t>not(C=D).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1809" y="3943328"/>
            <a:ext cx="919639" cy="6286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525" marR="3810">
              <a:lnSpc>
                <a:spcPct val="99100"/>
              </a:lnSpc>
              <a:spcBef>
                <a:spcPts val="90"/>
              </a:spcBef>
            </a:pPr>
            <a:r>
              <a:rPr sz="1350" spc="-8" dirty="0">
                <a:latin typeface="Arial"/>
                <a:cs typeface="Arial"/>
              </a:rPr>
              <a:t>color(red). </a:t>
            </a:r>
            <a:r>
              <a:rPr sz="1350" spc="-53" dirty="0">
                <a:latin typeface="Arial"/>
                <a:cs typeface="Arial"/>
              </a:rPr>
              <a:t>color(green). </a:t>
            </a:r>
            <a:r>
              <a:rPr sz="1350" spc="-8" dirty="0">
                <a:latin typeface="Arial"/>
                <a:cs typeface="Arial"/>
              </a:rPr>
              <a:t>color(blue).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51665" y="1327096"/>
            <a:ext cx="285750" cy="2457450"/>
            <a:chOff x="7467663" y="1685988"/>
            <a:chExt cx="381000" cy="3276600"/>
          </a:xfrm>
        </p:grpSpPr>
        <p:sp>
          <p:nvSpPr>
            <p:cNvPr id="9" name="object 9"/>
            <p:cNvSpPr/>
            <p:nvPr/>
          </p:nvSpPr>
          <p:spPr>
            <a:xfrm>
              <a:off x="7472426" y="1690751"/>
              <a:ext cx="371475" cy="1285875"/>
            </a:xfrm>
            <a:custGeom>
              <a:avLst/>
              <a:gdLst/>
              <a:ahLst/>
              <a:cxnLst/>
              <a:rect l="l" t="t" r="r" b="b"/>
              <a:pathLst>
                <a:path w="371475" h="1285875">
                  <a:moveTo>
                    <a:pt x="0" y="0"/>
                  </a:moveTo>
                  <a:lnTo>
                    <a:pt x="0" y="1285875"/>
                  </a:lnTo>
                  <a:lnTo>
                    <a:pt x="72249" y="1283426"/>
                  </a:lnTo>
                  <a:lnTo>
                    <a:pt x="131270" y="1276762"/>
                  </a:lnTo>
                  <a:lnTo>
                    <a:pt x="171074" y="1266908"/>
                  </a:lnTo>
                  <a:lnTo>
                    <a:pt x="185674" y="1254887"/>
                  </a:lnTo>
                  <a:lnTo>
                    <a:pt x="185674" y="673862"/>
                  </a:lnTo>
                  <a:lnTo>
                    <a:pt x="200275" y="661787"/>
                  </a:lnTo>
                  <a:lnTo>
                    <a:pt x="240093" y="651938"/>
                  </a:lnTo>
                  <a:lnTo>
                    <a:pt x="299152" y="645304"/>
                  </a:lnTo>
                  <a:lnTo>
                    <a:pt x="371475" y="642874"/>
                  </a:lnTo>
                  <a:lnTo>
                    <a:pt x="299152" y="640443"/>
                  </a:lnTo>
                  <a:lnTo>
                    <a:pt x="240093" y="633809"/>
                  </a:lnTo>
                  <a:lnTo>
                    <a:pt x="200275" y="623960"/>
                  </a:lnTo>
                  <a:lnTo>
                    <a:pt x="185674" y="611886"/>
                  </a:lnTo>
                  <a:lnTo>
                    <a:pt x="185674" y="30861"/>
                  </a:lnTo>
                  <a:lnTo>
                    <a:pt x="171074" y="18859"/>
                  </a:lnTo>
                  <a:lnTo>
                    <a:pt x="131270" y="9048"/>
                  </a:lnTo>
                  <a:lnTo>
                    <a:pt x="72249" y="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72426" y="1690751"/>
              <a:ext cx="371475" cy="1285875"/>
            </a:xfrm>
            <a:custGeom>
              <a:avLst/>
              <a:gdLst/>
              <a:ahLst/>
              <a:cxnLst/>
              <a:rect l="l" t="t" r="r" b="b"/>
              <a:pathLst>
                <a:path w="371475" h="1285875">
                  <a:moveTo>
                    <a:pt x="0" y="0"/>
                  </a:moveTo>
                  <a:lnTo>
                    <a:pt x="72249" y="2428"/>
                  </a:lnTo>
                  <a:lnTo>
                    <a:pt x="131270" y="9048"/>
                  </a:lnTo>
                  <a:lnTo>
                    <a:pt x="171074" y="18859"/>
                  </a:lnTo>
                  <a:lnTo>
                    <a:pt x="185674" y="30861"/>
                  </a:lnTo>
                  <a:lnTo>
                    <a:pt x="185674" y="611886"/>
                  </a:lnTo>
                  <a:lnTo>
                    <a:pt x="200275" y="623960"/>
                  </a:lnTo>
                  <a:lnTo>
                    <a:pt x="240093" y="633809"/>
                  </a:lnTo>
                  <a:lnTo>
                    <a:pt x="299152" y="640443"/>
                  </a:lnTo>
                  <a:lnTo>
                    <a:pt x="371475" y="642874"/>
                  </a:lnTo>
                  <a:lnTo>
                    <a:pt x="299152" y="645304"/>
                  </a:lnTo>
                  <a:lnTo>
                    <a:pt x="240093" y="651938"/>
                  </a:lnTo>
                  <a:lnTo>
                    <a:pt x="200275" y="661787"/>
                  </a:lnTo>
                  <a:lnTo>
                    <a:pt x="185674" y="673862"/>
                  </a:lnTo>
                  <a:lnTo>
                    <a:pt x="185674" y="1254887"/>
                  </a:lnTo>
                  <a:lnTo>
                    <a:pt x="171074" y="1266908"/>
                  </a:lnTo>
                  <a:lnTo>
                    <a:pt x="131270" y="1276762"/>
                  </a:lnTo>
                  <a:lnTo>
                    <a:pt x="72249" y="1283426"/>
                  </a:lnTo>
                  <a:lnTo>
                    <a:pt x="0" y="1285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2426" y="3052826"/>
              <a:ext cx="371475" cy="1905000"/>
            </a:xfrm>
            <a:custGeom>
              <a:avLst/>
              <a:gdLst/>
              <a:ahLst/>
              <a:cxnLst/>
              <a:rect l="l" t="t" r="r" b="b"/>
              <a:pathLst>
                <a:path w="371475" h="1905000">
                  <a:moveTo>
                    <a:pt x="0" y="0"/>
                  </a:moveTo>
                  <a:lnTo>
                    <a:pt x="0" y="1905000"/>
                  </a:lnTo>
                  <a:lnTo>
                    <a:pt x="72249" y="1902551"/>
                  </a:lnTo>
                  <a:lnTo>
                    <a:pt x="131270" y="1895887"/>
                  </a:lnTo>
                  <a:lnTo>
                    <a:pt x="171074" y="1886033"/>
                  </a:lnTo>
                  <a:lnTo>
                    <a:pt x="185674" y="1874012"/>
                  </a:lnTo>
                  <a:lnTo>
                    <a:pt x="185674" y="983361"/>
                  </a:lnTo>
                  <a:lnTo>
                    <a:pt x="200275" y="971359"/>
                  </a:lnTo>
                  <a:lnTo>
                    <a:pt x="240093" y="961548"/>
                  </a:lnTo>
                  <a:lnTo>
                    <a:pt x="299152" y="954928"/>
                  </a:lnTo>
                  <a:lnTo>
                    <a:pt x="371475" y="952500"/>
                  </a:lnTo>
                  <a:lnTo>
                    <a:pt x="299152" y="950051"/>
                  </a:lnTo>
                  <a:lnTo>
                    <a:pt x="240093" y="943387"/>
                  </a:lnTo>
                  <a:lnTo>
                    <a:pt x="200275" y="933533"/>
                  </a:lnTo>
                  <a:lnTo>
                    <a:pt x="185674" y="921512"/>
                  </a:lnTo>
                  <a:lnTo>
                    <a:pt x="185674" y="30861"/>
                  </a:lnTo>
                  <a:lnTo>
                    <a:pt x="171074" y="18859"/>
                  </a:lnTo>
                  <a:lnTo>
                    <a:pt x="131270" y="9048"/>
                  </a:lnTo>
                  <a:lnTo>
                    <a:pt x="72249" y="24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72426" y="3052826"/>
              <a:ext cx="371475" cy="1905000"/>
            </a:xfrm>
            <a:custGeom>
              <a:avLst/>
              <a:gdLst/>
              <a:ahLst/>
              <a:cxnLst/>
              <a:rect l="l" t="t" r="r" b="b"/>
              <a:pathLst>
                <a:path w="371475" h="1905000">
                  <a:moveTo>
                    <a:pt x="0" y="0"/>
                  </a:moveTo>
                  <a:lnTo>
                    <a:pt x="72249" y="2428"/>
                  </a:lnTo>
                  <a:lnTo>
                    <a:pt x="131270" y="9048"/>
                  </a:lnTo>
                  <a:lnTo>
                    <a:pt x="171074" y="18859"/>
                  </a:lnTo>
                  <a:lnTo>
                    <a:pt x="185674" y="30861"/>
                  </a:lnTo>
                  <a:lnTo>
                    <a:pt x="185674" y="921512"/>
                  </a:lnTo>
                  <a:lnTo>
                    <a:pt x="200275" y="933533"/>
                  </a:lnTo>
                  <a:lnTo>
                    <a:pt x="240093" y="943387"/>
                  </a:lnTo>
                  <a:lnTo>
                    <a:pt x="299152" y="950051"/>
                  </a:lnTo>
                  <a:lnTo>
                    <a:pt x="371475" y="952500"/>
                  </a:lnTo>
                  <a:lnTo>
                    <a:pt x="299152" y="954928"/>
                  </a:lnTo>
                  <a:lnTo>
                    <a:pt x="240093" y="961548"/>
                  </a:lnTo>
                  <a:lnTo>
                    <a:pt x="200275" y="971359"/>
                  </a:lnTo>
                  <a:lnTo>
                    <a:pt x="185674" y="983361"/>
                  </a:lnTo>
                  <a:lnTo>
                    <a:pt x="185674" y="1874012"/>
                  </a:lnTo>
                  <a:lnTo>
                    <a:pt x="171074" y="1886033"/>
                  </a:lnTo>
                  <a:lnTo>
                    <a:pt x="131270" y="1895887"/>
                  </a:lnTo>
                  <a:lnTo>
                    <a:pt x="72249" y="1902551"/>
                  </a:lnTo>
                  <a:lnTo>
                    <a:pt x="0" y="1905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50226" y="1649899"/>
            <a:ext cx="64770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9" dirty="0">
                <a:solidFill>
                  <a:srgbClr val="FF0000"/>
                </a:solidFill>
                <a:latin typeface="Arial"/>
                <a:cs typeface="Arial"/>
              </a:rPr>
              <a:t>generate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16" name="object 16"/>
          <p:cNvSpPr txBox="1"/>
          <p:nvPr/>
        </p:nvSpPr>
        <p:spPr>
          <a:xfrm>
            <a:off x="1365646" y="4929723"/>
            <a:ext cx="6354128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825"/>
              </a:lnSpc>
            </a:pPr>
            <a:r>
              <a:rPr sz="788" dirty="0">
                <a:latin typeface="Arial"/>
                <a:cs typeface="Arial"/>
              </a:rPr>
              <a:t>4**190</a:t>
            </a:r>
            <a:r>
              <a:rPr sz="788" spc="-49" dirty="0">
                <a:latin typeface="Arial"/>
                <a:cs typeface="Arial"/>
              </a:rPr>
              <a:t> </a:t>
            </a:r>
            <a:r>
              <a:rPr sz="788" dirty="0">
                <a:latin typeface="Arial"/>
                <a:cs typeface="Arial"/>
              </a:rPr>
              <a:t>is</a:t>
            </a:r>
            <a:r>
              <a:rPr sz="788" spc="75" dirty="0">
                <a:latin typeface="Arial"/>
                <a:cs typeface="Arial"/>
              </a:rPr>
              <a:t> </a:t>
            </a:r>
            <a:r>
              <a:rPr sz="788" spc="-41" dirty="0">
                <a:latin typeface="Arial"/>
                <a:cs typeface="Arial"/>
              </a:rPr>
              <a:t>2462625387274654950767440006258975862817483704404090416746768337765357610718575663213391640930307227550414249394176L</a:t>
            </a:r>
            <a:endParaRPr sz="7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09281" y="2880814"/>
            <a:ext cx="28384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19" dirty="0">
                <a:solidFill>
                  <a:srgbClr val="C0504D"/>
                </a:solidFill>
                <a:latin typeface="Arial"/>
                <a:cs typeface="Arial"/>
              </a:rPr>
              <a:t>test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887" y="902478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482090" algn="l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66" dirty="0"/>
              <a:t> </a:t>
            </a:r>
            <a:r>
              <a:rPr sz="3300" spc="-131" dirty="0"/>
              <a:t>Variable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399337" y="1549044"/>
            <a:ext cx="3523298" cy="171466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lnSpc>
                <a:spcPts val="2175"/>
              </a:lnSpc>
              <a:spcBef>
                <a:spcPts val="79"/>
              </a:spcBef>
            </a:pPr>
            <a:r>
              <a:rPr sz="2025" spc="-109" dirty="0">
                <a:latin typeface="Arial"/>
                <a:cs typeface="Arial"/>
              </a:rPr>
              <a:t>Let’s</a:t>
            </a:r>
            <a:r>
              <a:rPr sz="2025" spc="-113" dirty="0">
                <a:latin typeface="Arial"/>
                <a:cs typeface="Arial"/>
              </a:rPr>
              <a:t> </a:t>
            </a:r>
            <a:r>
              <a:rPr sz="2025" spc="-94" dirty="0">
                <a:latin typeface="Arial"/>
                <a:cs typeface="Arial"/>
              </a:rPr>
              <a:t>consider</a:t>
            </a:r>
            <a:r>
              <a:rPr sz="2025" spc="-131" dirty="0">
                <a:latin typeface="Arial"/>
                <a:cs typeface="Arial"/>
              </a:rPr>
              <a:t> </a:t>
            </a:r>
            <a:r>
              <a:rPr sz="2025" spc="-49" dirty="0">
                <a:latin typeface="Arial"/>
                <a:cs typeface="Arial"/>
              </a:rPr>
              <a:t>rolling</a:t>
            </a:r>
            <a:r>
              <a:rPr sz="2025" spc="-38" dirty="0">
                <a:latin typeface="Arial"/>
                <a:cs typeface="Arial"/>
              </a:rPr>
              <a:t> </a:t>
            </a:r>
            <a:r>
              <a:rPr sz="2025" spc="-165" dirty="0">
                <a:latin typeface="Arial"/>
                <a:cs typeface="Arial"/>
              </a:rPr>
              <a:t>a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standard,</a:t>
            </a:r>
            <a:endParaRPr sz="2025" dirty="0">
              <a:latin typeface="Arial"/>
              <a:cs typeface="Arial"/>
            </a:endParaRPr>
          </a:p>
          <a:p>
            <a:pPr algn="ctr">
              <a:lnSpc>
                <a:spcPts val="2175"/>
              </a:lnSpc>
            </a:pPr>
            <a:r>
              <a:rPr sz="2025" spc="-109" dirty="0">
                <a:latin typeface="Arial"/>
                <a:cs typeface="Arial"/>
              </a:rPr>
              <a:t>six-</a:t>
            </a:r>
            <a:r>
              <a:rPr sz="2025" spc="-105" dirty="0">
                <a:latin typeface="Arial"/>
                <a:cs typeface="Arial"/>
              </a:rPr>
              <a:t>sided</a:t>
            </a:r>
            <a:r>
              <a:rPr sz="2025" spc="-53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die</a:t>
            </a:r>
            <a:endParaRPr sz="2025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550" dirty="0">
              <a:latin typeface="Arial"/>
              <a:cs typeface="Arial"/>
            </a:endParaRPr>
          </a:p>
          <a:p>
            <a:pPr marL="38100" marR="32385" indent="6191" algn="ctr">
              <a:lnSpc>
                <a:spcPct val="80000"/>
              </a:lnSpc>
            </a:pPr>
            <a:r>
              <a:rPr sz="2025" spc="-105" dirty="0">
                <a:latin typeface="Arial"/>
                <a:cs typeface="Arial"/>
              </a:rPr>
              <a:t>Let</a:t>
            </a:r>
            <a:r>
              <a:rPr sz="2025" spc="-109" dirty="0">
                <a:latin typeface="Arial"/>
                <a:cs typeface="Arial"/>
              </a:rPr>
              <a:t> </a:t>
            </a:r>
            <a:r>
              <a:rPr sz="2025" spc="-191" dirty="0">
                <a:latin typeface="STIXGeneral"/>
                <a:cs typeface="STIXGeneral"/>
              </a:rPr>
              <a:t>𝑋</a:t>
            </a:r>
            <a:r>
              <a:rPr sz="2194" spc="-287" baseline="-15669" dirty="0">
                <a:latin typeface="STIXGeneral"/>
                <a:cs typeface="STIXGeneral"/>
              </a:rPr>
              <a:t>𝑖</a:t>
            </a:r>
            <a:r>
              <a:rPr sz="2194" spc="388" baseline="-15669" dirty="0">
                <a:latin typeface="STIXGeneral"/>
                <a:cs typeface="STIXGeneral"/>
              </a:rPr>
              <a:t> </a:t>
            </a:r>
            <a:r>
              <a:rPr sz="2025" spc="-105" dirty="0">
                <a:latin typeface="Arial"/>
                <a:cs typeface="Arial"/>
              </a:rPr>
              <a:t>be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variable </a:t>
            </a:r>
            <a:r>
              <a:rPr sz="2025" spc="-83" dirty="0">
                <a:latin typeface="Arial"/>
                <a:cs typeface="Arial"/>
              </a:rPr>
              <a:t>corresponding</a:t>
            </a:r>
            <a:r>
              <a:rPr sz="2025" spc="-191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to</a:t>
            </a:r>
            <a:r>
              <a:rPr sz="2025" spc="-6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71" dirty="0">
                <a:latin typeface="Arial"/>
                <a:cs typeface="Arial"/>
              </a:rPr>
              <a:t>outcome</a:t>
            </a:r>
            <a:r>
              <a:rPr sz="2025" spc="-124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of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i="1" dirty="0">
                <a:latin typeface="Arial"/>
                <a:cs typeface="Arial"/>
              </a:rPr>
              <a:t>i</a:t>
            </a:r>
            <a:r>
              <a:rPr sz="2025" dirty="0">
                <a:latin typeface="Arial"/>
                <a:cs typeface="Arial"/>
              </a:rPr>
              <a:t>th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spc="-15" dirty="0">
                <a:latin typeface="Arial"/>
                <a:cs typeface="Arial"/>
              </a:rPr>
              <a:t>role</a:t>
            </a:r>
            <a:endParaRPr sz="2025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69682" y="1766977"/>
            <a:ext cx="419100" cy="411956"/>
            <a:chOff x="6392926" y="1830451"/>
            <a:chExt cx="558800" cy="549275"/>
          </a:xfrm>
        </p:grpSpPr>
        <p:sp>
          <p:nvSpPr>
            <p:cNvPr id="5" name="object 5"/>
            <p:cNvSpPr/>
            <p:nvPr/>
          </p:nvSpPr>
          <p:spPr>
            <a:xfrm>
              <a:off x="64056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42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298332" y="2281327"/>
            <a:ext cx="419100" cy="411956"/>
            <a:chOff x="7231126" y="2516251"/>
            <a:chExt cx="558800" cy="549275"/>
          </a:xfrm>
        </p:grpSpPr>
        <p:sp>
          <p:nvSpPr>
            <p:cNvPr id="8" name="object 8"/>
            <p:cNvSpPr/>
            <p:nvPr/>
          </p:nvSpPr>
          <p:spPr>
            <a:xfrm>
              <a:off x="72438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026" y="2878201"/>
              <a:ext cx="139700" cy="130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9226" y="2887726"/>
              <a:ext cx="139700" cy="130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669682" y="2281327"/>
            <a:ext cx="419100" cy="411956"/>
            <a:chOff x="6392926" y="2516251"/>
            <a:chExt cx="558800" cy="549275"/>
          </a:xfrm>
        </p:grpSpPr>
        <p:sp>
          <p:nvSpPr>
            <p:cNvPr id="18" name="object 18"/>
            <p:cNvSpPr/>
            <p:nvPr/>
          </p:nvSpPr>
          <p:spPr>
            <a:xfrm>
              <a:off x="64056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582926"/>
              <a:ext cx="139700" cy="1301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878201"/>
              <a:ext cx="139700" cy="130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887726"/>
              <a:ext cx="139700" cy="130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582926"/>
              <a:ext cx="139700" cy="13017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298332" y="1766977"/>
            <a:ext cx="419100" cy="411956"/>
            <a:chOff x="7231126" y="1830451"/>
            <a:chExt cx="558800" cy="549275"/>
          </a:xfrm>
        </p:grpSpPr>
        <p:sp>
          <p:nvSpPr>
            <p:cNvPr id="24" name="object 24"/>
            <p:cNvSpPr/>
            <p:nvPr/>
          </p:nvSpPr>
          <p:spPr>
            <a:xfrm>
              <a:off x="72438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426" y="2040001"/>
              <a:ext cx="139700" cy="130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97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926982" y="1766977"/>
            <a:ext cx="419100" cy="411956"/>
            <a:chOff x="8069326" y="1830451"/>
            <a:chExt cx="558800" cy="549275"/>
          </a:xfrm>
        </p:grpSpPr>
        <p:sp>
          <p:nvSpPr>
            <p:cNvPr id="28" name="object 28"/>
            <p:cNvSpPr/>
            <p:nvPr/>
          </p:nvSpPr>
          <p:spPr>
            <a:xfrm>
              <a:off x="80820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192401"/>
              <a:ext cx="139700" cy="1301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926982" y="2281327"/>
            <a:ext cx="419100" cy="411956"/>
            <a:chOff x="8069326" y="2516251"/>
            <a:chExt cx="558800" cy="549275"/>
          </a:xfrm>
        </p:grpSpPr>
        <p:sp>
          <p:nvSpPr>
            <p:cNvPr id="35" name="object 35"/>
            <p:cNvSpPr/>
            <p:nvPr/>
          </p:nvSpPr>
          <p:spPr>
            <a:xfrm>
              <a:off x="80820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226" y="2582926"/>
              <a:ext cx="139700" cy="2730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878201"/>
              <a:ext cx="139700" cy="1301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7426" y="2887726"/>
              <a:ext cx="139700" cy="1301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903687" y="3651689"/>
            <a:ext cx="1828800" cy="56361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434816">
              <a:lnSpc>
                <a:spcPts val="2149"/>
              </a:lnSpc>
              <a:spcBef>
                <a:spcPts val="195"/>
              </a:spcBef>
            </a:pPr>
            <a:r>
              <a:rPr spc="-101" dirty="0">
                <a:latin typeface="Arial"/>
                <a:cs typeface="Arial"/>
              </a:rPr>
              <a:t>Q: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What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L="470535">
              <a:lnSpc>
                <a:spcPts val="2149"/>
              </a:lnSpc>
            </a:pPr>
            <a:r>
              <a:rPr spc="-8" dirty="0">
                <a:latin typeface="Arial"/>
                <a:cs typeface="Arial"/>
              </a:rPr>
              <a:t>dom(</a:t>
            </a:r>
            <a:r>
              <a:rPr spc="-8" dirty="0">
                <a:latin typeface="STIXGeneral"/>
                <a:cs typeface="STIXGeneral"/>
              </a:rPr>
              <a:t>𝑋</a:t>
            </a:r>
            <a:r>
              <a:rPr sz="1913" spc="-11" baseline="-17973" dirty="0">
                <a:latin typeface="STIXGeneral"/>
                <a:cs typeface="STIXGeneral"/>
              </a:rPr>
              <a:t>𝑖</a:t>
            </a:r>
            <a:r>
              <a:rPr spc="-8" dirty="0">
                <a:latin typeface="Arial"/>
                <a:cs typeface="Arial"/>
              </a:rPr>
              <a:t>)?</a:t>
            </a:r>
            <a:endParaRPr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8029913" y="6866692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679" y="476266"/>
            <a:ext cx="6135053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80" dirty="0"/>
              <a:t>Running</a:t>
            </a:r>
            <a:r>
              <a:rPr sz="3300" spc="-191" dirty="0"/>
              <a:t> </a:t>
            </a:r>
            <a:r>
              <a:rPr sz="3300" spc="-153" dirty="0"/>
              <a:t>example:</a:t>
            </a:r>
            <a:r>
              <a:rPr sz="3300" spc="-188" dirty="0"/>
              <a:t> </a:t>
            </a:r>
            <a:r>
              <a:rPr sz="3300" spc="-86" dirty="0"/>
              <a:t>coloring</a:t>
            </a:r>
            <a:r>
              <a:rPr sz="3300" spc="-311" dirty="0"/>
              <a:t> </a:t>
            </a:r>
            <a:r>
              <a:rPr sz="3300" spc="-90" dirty="0"/>
              <a:t>Australia</a:t>
            </a:r>
            <a:endParaRPr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325889" y="3153399"/>
                <a:ext cx="6785470" cy="1921584"/>
              </a:xfrm>
              <a:prstGeom prst="rect">
                <a:avLst/>
              </a:prstGeom>
            </p:spPr>
            <p:txBody>
              <a:bodyPr vert="horz" wrap="square" lIns="0" tIns="80486" rIns="0" bIns="0" rtlCol="0">
                <a:spAutoFit/>
              </a:bodyPr>
              <a:lstStyle/>
              <a:p>
                <a:pPr marL="202406" indent="-193358" algn="just">
                  <a:spcBef>
                    <a:spcPts val="633"/>
                  </a:spcBef>
                  <a:buChar char="•"/>
                  <a:tabLst>
                    <a:tab pos="202883" algn="l"/>
                  </a:tabLst>
                </a:pPr>
                <a:r>
                  <a:rPr sz="2063" spc="-176" dirty="0">
                    <a:latin typeface="Arial"/>
                    <a:cs typeface="Arial"/>
                  </a:rPr>
                  <a:t>Seven</a:t>
                </a:r>
                <a:r>
                  <a:rPr sz="2063" spc="-38" dirty="0">
                    <a:latin typeface="Arial"/>
                    <a:cs typeface="Arial"/>
                  </a:rPr>
                  <a:t> </a:t>
                </a:r>
                <a:r>
                  <a:rPr sz="2063" spc="-86" dirty="0">
                    <a:latin typeface="Arial"/>
                    <a:cs typeface="Arial"/>
                  </a:rPr>
                  <a:t>variables:</a:t>
                </a:r>
                <a:r>
                  <a:rPr sz="2063" spc="53" dirty="0">
                    <a:latin typeface="Arial"/>
                    <a:cs typeface="Arial"/>
                  </a:rPr>
                  <a:t> </a:t>
                </a:r>
                <a:r>
                  <a:rPr sz="2063" spc="-127" dirty="0">
                    <a:latin typeface="Arial"/>
                    <a:cs typeface="Arial"/>
                  </a:rPr>
                  <a:t>{WA,</a:t>
                </a:r>
                <a:r>
                  <a:rPr sz="2063" spc="-19" dirty="0">
                    <a:latin typeface="Arial"/>
                    <a:cs typeface="Arial"/>
                  </a:rPr>
                  <a:t> </a:t>
                </a:r>
                <a:r>
                  <a:rPr sz="2063" spc="-229" dirty="0">
                    <a:latin typeface="Arial"/>
                    <a:cs typeface="Arial"/>
                  </a:rPr>
                  <a:t>NT,</a:t>
                </a:r>
                <a:r>
                  <a:rPr sz="2063" spc="-23" dirty="0">
                    <a:latin typeface="Arial"/>
                    <a:cs typeface="Arial"/>
                  </a:rPr>
                  <a:t> </a:t>
                </a:r>
                <a:r>
                  <a:rPr sz="2063" spc="-233" dirty="0">
                    <a:latin typeface="Arial"/>
                    <a:cs typeface="Arial"/>
                  </a:rPr>
                  <a:t>SA,</a:t>
                </a:r>
                <a:r>
                  <a:rPr sz="2063" spc="-75" dirty="0">
                    <a:latin typeface="Arial"/>
                    <a:cs typeface="Arial"/>
                  </a:rPr>
                  <a:t> </a:t>
                </a:r>
                <a:r>
                  <a:rPr sz="2063" spc="-79" dirty="0">
                    <a:latin typeface="Arial"/>
                    <a:cs typeface="Arial"/>
                  </a:rPr>
                  <a:t>Q,</a:t>
                </a:r>
                <a:r>
                  <a:rPr sz="2063" spc="-83" dirty="0">
                    <a:latin typeface="Arial"/>
                    <a:cs typeface="Arial"/>
                  </a:rPr>
                  <a:t> </a:t>
                </a:r>
                <a:r>
                  <a:rPr sz="2063" spc="-240" dirty="0">
                    <a:latin typeface="Arial"/>
                    <a:cs typeface="Arial"/>
                  </a:rPr>
                  <a:t>NSW,</a:t>
                </a:r>
                <a:r>
                  <a:rPr sz="2063" spc="-75" dirty="0">
                    <a:latin typeface="Arial"/>
                    <a:cs typeface="Arial"/>
                  </a:rPr>
                  <a:t> </a:t>
                </a:r>
                <a:r>
                  <a:rPr sz="2063" spc="-221" dirty="0">
                    <a:latin typeface="Arial"/>
                    <a:cs typeface="Arial"/>
                  </a:rPr>
                  <a:t>V,</a:t>
                </a:r>
                <a:r>
                  <a:rPr sz="2063" spc="-79" dirty="0">
                    <a:latin typeface="Arial"/>
                    <a:cs typeface="Arial"/>
                  </a:rPr>
                  <a:t> </a:t>
                </a:r>
                <a:r>
                  <a:rPr sz="2063" spc="-19" dirty="0">
                    <a:latin typeface="Arial"/>
                    <a:cs typeface="Arial"/>
                  </a:rPr>
                  <a:t>T}</a:t>
                </a:r>
                <a:endParaRPr sz="2063" dirty="0">
                  <a:latin typeface="Arial"/>
                  <a:cs typeface="Arial"/>
                </a:endParaRPr>
              </a:p>
              <a:p>
                <a:pPr marL="202406" indent="-193358" algn="just">
                  <a:spcBef>
                    <a:spcPts val="566"/>
                  </a:spcBef>
                  <a:buChar char="•"/>
                  <a:tabLst>
                    <a:tab pos="202883" algn="l"/>
                  </a:tabLst>
                </a:pPr>
                <a:r>
                  <a:rPr sz="2063" spc="-191" dirty="0">
                    <a:latin typeface="Arial"/>
                    <a:cs typeface="Arial"/>
                  </a:rPr>
                  <a:t>Each</a:t>
                </a:r>
                <a:r>
                  <a:rPr sz="2063" spc="-41" dirty="0">
                    <a:latin typeface="Arial"/>
                    <a:cs typeface="Arial"/>
                  </a:rPr>
                  <a:t> </a:t>
                </a:r>
                <a:r>
                  <a:rPr sz="2063" spc="-75" dirty="0">
                    <a:latin typeface="Arial"/>
                    <a:cs typeface="Arial"/>
                  </a:rPr>
                  <a:t>variable</a:t>
                </a:r>
                <a:r>
                  <a:rPr sz="2063" spc="-68" dirty="0">
                    <a:latin typeface="Arial"/>
                    <a:cs typeface="Arial"/>
                  </a:rPr>
                  <a:t> </a:t>
                </a:r>
                <a:r>
                  <a:rPr sz="2063" spc="-150" dirty="0">
                    <a:latin typeface="Arial"/>
                    <a:cs typeface="Arial"/>
                  </a:rPr>
                  <a:t>has</a:t>
                </a:r>
                <a:r>
                  <a:rPr sz="2063" spc="-41" dirty="0">
                    <a:latin typeface="Arial"/>
                    <a:cs typeface="Arial"/>
                  </a:rPr>
                  <a:t> </a:t>
                </a:r>
                <a:r>
                  <a:rPr sz="2063" spc="-143" dirty="0">
                    <a:latin typeface="Arial"/>
                    <a:cs typeface="Arial"/>
                  </a:rPr>
                  <a:t>same</a:t>
                </a:r>
                <a:r>
                  <a:rPr sz="2063" spc="-98" dirty="0">
                    <a:latin typeface="Arial"/>
                    <a:cs typeface="Arial"/>
                  </a:rPr>
                  <a:t> </a:t>
                </a:r>
                <a:r>
                  <a:rPr sz="2063" spc="-49" dirty="0">
                    <a:latin typeface="Arial"/>
                    <a:cs typeface="Arial"/>
                  </a:rPr>
                  <a:t>domain:</a:t>
                </a:r>
                <a:r>
                  <a:rPr sz="2063" spc="-8" dirty="0">
                    <a:latin typeface="Arial"/>
                    <a:cs typeface="Arial"/>
                  </a:rPr>
                  <a:t> </a:t>
                </a:r>
                <a:r>
                  <a:rPr sz="2063" spc="-53" dirty="0">
                    <a:solidFill>
                      <a:srgbClr val="CC6600"/>
                    </a:solidFill>
                    <a:latin typeface="Arial"/>
                    <a:cs typeface="Arial"/>
                  </a:rPr>
                  <a:t>{</a:t>
                </a:r>
                <a:r>
                  <a:rPr sz="2063" spc="-53" dirty="0">
                    <a:solidFill>
                      <a:srgbClr val="F81705"/>
                    </a:solidFill>
                    <a:latin typeface="Arial"/>
                    <a:cs typeface="Arial"/>
                  </a:rPr>
                  <a:t>red</a:t>
                </a:r>
                <a:r>
                  <a:rPr sz="2063" spc="-53" dirty="0">
                    <a:solidFill>
                      <a:srgbClr val="CC6600"/>
                    </a:solidFill>
                    <a:latin typeface="Arial"/>
                    <a:cs typeface="Arial"/>
                  </a:rPr>
                  <a:t>,</a:t>
                </a:r>
                <a:r>
                  <a:rPr sz="2063" spc="-94" dirty="0">
                    <a:solidFill>
                      <a:srgbClr val="CC6600"/>
                    </a:solidFill>
                    <a:latin typeface="Arial"/>
                    <a:cs typeface="Arial"/>
                  </a:rPr>
                  <a:t> </a:t>
                </a:r>
                <a:r>
                  <a:rPr sz="2063" spc="-83" dirty="0">
                    <a:solidFill>
                      <a:srgbClr val="45D528"/>
                    </a:solidFill>
                    <a:latin typeface="Arial"/>
                    <a:cs typeface="Arial"/>
                  </a:rPr>
                  <a:t>green</a:t>
                </a:r>
                <a:r>
                  <a:rPr sz="2063" spc="-83" dirty="0">
                    <a:solidFill>
                      <a:srgbClr val="CC6600"/>
                    </a:solidFill>
                    <a:latin typeface="Arial"/>
                    <a:cs typeface="Arial"/>
                  </a:rPr>
                  <a:t>,</a:t>
                </a:r>
                <a:r>
                  <a:rPr sz="2063" spc="15" dirty="0">
                    <a:solidFill>
                      <a:srgbClr val="CC6600"/>
                    </a:solidFill>
                    <a:latin typeface="Arial"/>
                    <a:cs typeface="Arial"/>
                  </a:rPr>
                  <a:t> </a:t>
                </a:r>
                <a:r>
                  <a:rPr sz="2063" spc="-23" dirty="0">
                    <a:solidFill>
                      <a:srgbClr val="0000FF"/>
                    </a:solidFill>
                    <a:latin typeface="Arial"/>
                    <a:cs typeface="Arial"/>
                  </a:rPr>
                  <a:t>blue</a:t>
                </a:r>
                <a:r>
                  <a:rPr sz="2063" spc="-23" dirty="0">
                    <a:solidFill>
                      <a:srgbClr val="CC6600"/>
                    </a:solidFill>
                    <a:latin typeface="Arial"/>
                    <a:cs typeface="Arial"/>
                  </a:rPr>
                  <a:t>}</a:t>
                </a:r>
                <a:endParaRPr sz="2063" dirty="0">
                  <a:latin typeface="Arial"/>
                  <a:cs typeface="Arial"/>
                </a:endParaRPr>
              </a:p>
              <a:p>
                <a:pPr marL="130969" marR="230029" indent="-121920" algn="just">
                  <a:lnSpc>
                    <a:spcPct val="121800"/>
                  </a:lnSpc>
                  <a:spcBef>
                    <a:spcPts val="26"/>
                  </a:spcBef>
                  <a:buChar char="•"/>
                  <a:tabLst>
                    <a:tab pos="202883" algn="l"/>
                  </a:tabLst>
                </a:pPr>
                <a:r>
                  <a:rPr lang="en-US" sz="2063" spc="-109" dirty="0">
                    <a:latin typeface="Arial"/>
                    <a:cs typeface="Arial"/>
                  </a:rPr>
                  <a:t>No</a:t>
                </a:r>
                <a:r>
                  <a:rPr lang="en-US" sz="2063" spc="-45" dirty="0">
                    <a:latin typeface="Arial"/>
                    <a:cs typeface="Arial"/>
                  </a:rPr>
                  <a:t> </a:t>
                </a:r>
                <a:r>
                  <a:rPr lang="en-US" sz="2063" dirty="0">
                    <a:latin typeface="Arial"/>
                    <a:cs typeface="Arial"/>
                  </a:rPr>
                  <a:t>two</a:t>
                </a:r>
                <a:r>
                  <a:rPr lang="en-US" sz="2063" spc="-131" dirty="0">
                    <a:latin typeface="Arial"/>
                    <a:cs typeface="Arial"/>
                  </a:rPr>
                  <a:t> </a:t>
                </a:r>
                <a:r>
                  <a:rPr lang="en-US" sz="2063" spc="-71" dirty="0">
                    <a:latin typeface="Arial"/>
                    <a:cs typeface="Arial"/>
                  </a:rPr>
                  <a:t>adjacent</a:t>
                </a:r>
                <a:r>
                  <a:rPr lang="en-US" sz="2063" spc="15" dirty="0">
                    <a:latin typeface="Arial"/>
                    <a:cs typeface="Arial"/>
                  </a:rPr>
                  <a:t> </a:t>
                </a:r>
                <a:r>
                  <a:rPr lang="en-US" sz="2063" spc="-90" dirty="0">
                    <a:latin typeface="Arial"/>
                    <a:cs typeface="Arial"/>
                  </a:rPr>
                  <a:t>variables</a:t>
                </a:r>
                <a:r>
                  <a:rPr lang="en-US" sz="2063" spc="71" dirty="0">
                    <a:latin typeface="Arial"/>
                    <a:cs typeface="Arial"/>
                  </a:rPr>
                  <a:t> </a:t>
                </a:r>
                <a:r>
                  <a:rPr lang="en-US" sz="2063" spc="-146" dirty="0">
                    <a:latin typeface="Arial"/>
                    <a:cs typeface="Arial"/>
                  </a:rPr>
                  <a:t>can</a:t>
                </a:r>
                <a:r>
                  <a:rPr lang="en-US" sz="2063" spc="4" dirty="0">
                    <a:latin typeface="Arial"/>
                    <a:cs typeface="Arial"/>
                  </a:rPr>
                  <a:t> </a:t>
                </a:r>
                <a:r>
                  <a:rPr lang="en-US" sz="2063" spc="-146" dirty="0">
                    <a:latin typeface="Arial"/>
                    <a:cs typeface="Arial"/>
                  </a:rPr>
                  <a:t>have</a:t>
                </a:r>
                <a:r>
                  <a:rPr lang="en-US" sz="2063" spc="4" dirty="0">
                    <a:latin typeface="Arial"/>
                    <a:cs typeface="Arial"/>
                  </a:rPr>
                  <a:t> </a:t>
                </a:r>
                <a:r>
                  <a:rPr lang="en-US" sz="2063" spc="-169" dirty="0">
                    <a:latin typeface="Arial"/>
                    <a:cs typeface="Arial"/>
                  </a:rPr>
                  <a:t>same</a:t>
                </a:r>
                <a:r>
                  <a:rPr lang="en-US" sz="2063" spc="26" dirty="0">
                    <a:latin typeface="Arial"/>
                    <a:cs typeface="Arial"/>
                  </a:rPr>
                  <a:t> </a:t>
                </a:r>
                <a:r>
                  <a:rPr lang="en-US" sz="2063" spc="-64" dirty="0">
                    <a:latin typeface="Arial"/>
                    <a:cs typeface="Arial"/>
                  </a:rPr>
                  <a:t>value: </a:t>
                </a:r>
                <a:r>
                  <a:rPr lang="en-US" sz="2063" spc="-206" dirty="0">
                    <a:latin typeface="Arial"/>
                    <a:cs typeface="Arial"/>
                  </a:rPr>
                  <a:t>WA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06" dirty="0">
                    <a:latin typeface="Arial"/>
                    <a:cs typeface="Arial"/>
                  </a:rPr>
                  <a:t>NT,</a:t>
                </a:r>
                <a:r>
                  <a:rPr lang="en-US" sz="2063" spc="64" dirty="0">
                    <a:latin typeface="Arial"/>
                    <a:cs typeface="Arial"/>
                  </a:rPr>
                  <a:t> </a:t>
                </a:r>
                <a:r>
                  <a:rPr lang="en-US" sz="2063" spc="-206" dirty="0">
                    <a:latin typeface="Arial"/>
                    <a:cs typeface="Arial"/>
                  </a:rPr>
                  <a:t>WA</a:t>
                </a:r>
                <a14:m>
                  <m:oMath xmlns:m="http://schemas.openxmlformats.org/officeDocument/2006/math">
                    <m:r>
                      <a:rPr lang="en-US" sz="2063" i="1" spc="-20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2063" spc="-206" dirty="0">
                    <a:latin typeface="Arial"/>
                    <a:cs typeface="Arial"/>
                  </a:rPr>
                  <a:t>SA,</a:t>
                </a:r>
                <a:r>
                  <a:rPr lang="en-US" sz="2063" spc="98" dirty="0">
                    <a:latin typeface="Arial"/>
                    <a:cs typeface="Arial"/>
                  </a:rPr>
                  <a:t> </a:t>
                </a:r>
                <a:r>
                  <a:rPr lang="en-US" sz="2063" spc="-206" dirty="0">
                    <a:latin typeface="Arial"/>
                    <a:cs typeface="Arial"/>
                  </a:rPr>
                  <a:t>NT</a:t>
                </a:r>
                <a14:m>
                  <m:oMath xmlns:m="http://schemas.openxmlformats.org/officeDocument/2006/math">
                    <m:r>
                      <a:rPr lang="en-US" sz="2063" i="1" spc="-20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06" dirty="0">
                    <a:latin typeface="Arial"/>
                    <a:cs typeface="Arial"/>
                  </a:rPr>
                  <a:t>SA,</a:t>
                </a:r>
                <a:r>
                  <a:rPr lang="en-US" sz="2063" spc="98" dirty="0">
                    <a:latin typeface="Arial"/>
                    <a:cs typeface="Arial"/>
                  </a:rPr>
                  <a:t> </a:t>
                </a:r>
                <a:r>
                  <a:rPr lang="en-US" sz="2063" spc="-135" dirty="0">
                    <a:latin typeface="Arial"/>
                    <a:cs typeface="Arial"/>
                  </a:rPr>
                  <a:t>NT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135" dirty="0">
                    <a:latin typeface="Arial"/>
                    <a:cs typeface="Arial"/>
                  </a:rPr>
                  <a:t>Q,</a:t>
                </a:r>
                <a:r>
                  <a:rPr lang="en-US" sz="2063" spc="34" dirty="0">
                    <a:latin typeface="Arial"/>
                    <a:cs typeface="Arial"/>
                  </a:rPr>
                  <a:t> </a:t>
                </a:r>
                <a:r>
                  <a:rPr lang="en-US" sz="2063" spc="-195" dirty="0">
                    <a:latin typeface="Arial"/>
                    <a:cs typeface="Arial"/>
                  </a:rPr>
                  <a:t>SA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195" dirty="0">
                    <a:latin typeface="Arial"/>
                    <a:cs typeface="Arial"/>
                  </a:rPr>
                  <a:t>Q,</a:t>
                </a:r>
                <a:r>
                  <a:rPr lang="en-US" sz="2063" spc="53" dirty="0">
                    <a:latin typeface="Arial"/>
                    <a:cs typeface="Arial"/>
                  </a:rPr>
                  <a:t> </a:t>
                </a:r>
                <a:r>
                  <a:rPr lang="en-US" sz="2063" spc="-240" dirty="0">
                    <a:latin typeface="Arial"/>
                    <a:cs typeface="Arial"/>
                  </a:rPr>
                  <a:t>SA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40" dirty="0">
                    <a:latin typeface="Arial"/>
                    <a:cs typeface="Arial"/>
                  </a:rPr>
                  <a:t>NSW, </a:t>
                </a:r>
                <a:r>
                  <a:rPr lang="en-US" sz="2063" spc="-210" dirty="0">
                    <a:latin typeface="Arial"/>
                    <a:cs typeface="Arial"/>
                  </a:rPr>
                  <a:t>SA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10" dirty="0">
                    <a:latin typeface="Arial"/>
                    <a:cs typeface="Arial"/>
                  </a:rPr>
                  <a:t>V, Q</a:t>
                </a:r>
                <a:r>
                  <a:rPr lang="en-US" sz="2063" spc="-206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210" dirty="0">
                    <a:latin typeface="Arial"/>
                    <a:cs typeface="Arial"/>
                  </a:rPr>
                  <a:t>NSW,</a:t>
                </a:r>
                <a:r>
                  <a:rPr lang="en-US" sz="2063" spc="-79" dirty="0">
                    <a:latin typeface="Arial"/>
                    <a:cs typeface="Arial"/>
                  </a:rPr>
                  <a:t> </a:t>
                </a:r>
                <a:r>
                  <a:rPr lang="en-US" sz="2063" spc="-19" dirty="0">
                    <a:latin typeface="Arial"/>
                    <a:cs typeface="Arial"/>
                  </a:rPr>
                  <a:t>NSW</a:t>
                </a:r>
                <a:r>
                  <a:rPr lang="en-US" sz="2063" spc="-206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63" i="1" spc="-206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≠ </m:t>
                    </m:r>
                  </m:oMath>
                </a14:m>
                <a:r>
                  <a:rPr lang="en-US" sz="2063" spc="-19" dirty="0">
                    <a:latin typeface="Arial"/>
                    <a:cs typeface="Arial"/>
                  </a:rPr>
                  <a:t>V</a:t>
                </a:r>
                <a:endParaRPr lang="en-US" sz="2063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89" y="3153399"/>
                <a:ext cx="6785470" cy="1921584"/>
              </a:xfrm>
              <a:prstGeom prst="rect">
                <a:avLst/>
              </a:prstGeom>
              <a:blipFill>
                <a:blip r:embed="rId2"/>
                <a:stretch>
                  <a:fillRect l="-20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989" y="1039463"/>
            <a:ext cx="2589168" cy="213197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366445" y="4825841"/>
            <a:ext cx="24050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49" dirty="0">
                <a:solidFill>
                  <a:srgbClr val="888888"/>
                </a:solidFill>
                <a:latin typeface="Arial"/>
                <a:cs typeface="Arial"/>
              </a:rPr>
              <a:t>Slide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FB658B65-3C0F-5F19-A965-9EC002B33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030" y="996601"/>
            <a:ext cx="3120029" cy="21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8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15334" y="3259328"/>
            <a:ext cx="7442929" cy="1782284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80975" indent="-171926">
              <a:lnSpc>
                <a:spcPts val="2876"/>
              </a:lnSpc>
              <a:spcBef>
                <a:spcPts val="98"/>
              </a:spcBef>
              <a:buChar char="•"/>
              <a:tabLst>
                <a:tab pos="181451" algn="l"/>
              </a:tabLst>
            </a:pPr>
            <a:r>
              <a:rPr sz="2400" spc="-86" dirty="0">
                <a:latin typeface="Arial"/>
                <a:cs typeface="Arial"/>
              </a:rPr>
              <a:t>Solutions:</a:t>
            </a:r>
            <a:r>
              <a:rPr sz="2400" spc="-278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complete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&amp;</a:t>
            </a:r>
            <a:r>
              <a:rPr sz="2400" spc="-7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consistent</a:t>
            </a:r>
            <a:r>
              <a:rPr sz="2400" spc="-263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assignments</a:t>
            </a:r>
            <a:endParaRPr sz="2400" dirty="0">
              <a:latin typeface="Arial"/>
              <a:cs typeface="Arial"/>
            </a:endParaRPr>
          </a:p>
          <a:p>
            <a:pPr marL="180975" indent="-171926">
              <a:lnSpc>
                <a:spcPts val="2872"/>
              </a:lnSpc>
              <a:buChar char="•"/>
              <a:tabLst>
                <a:tab pos="181451" algn="l"/>
              </a:tabLst>
            </a:pPr>
            <a:r>
              <a:rPr sz="2400" spc="-139" dirty="0">
                <a:latin typeface="Arial"/>
                <a:cs typeface="Arial"/>
              </a:rPr>
              <a:t>Here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 </a:t>
            </a:r>
            <a:r>
              <a:rPr sz="2400" spc="-83" dirty="0">
                <a:latin typeface="Arial"/>
                <a:cs typeface="Arial"/>
              </a:rPr>
              <a:t>one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31" dirty="0">
                <a:latin typeface="Arial"/>
                <a:cs typeface="Arial"/>
              </a:rPr>
              <a:t>several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solutions</a:t>
            </a:r>
            <a:endParaRPr sz="2400" dirty="0">
              <a:latin typeface="Arial"/>
              <a:cs typeface="Arial"/>
            </a:endParaRPr>
          </a:p>
          <a:p>
            <a:pPr marL="180975" marR="3810" indent="-171926">
              <a:lnSpc>
                <a:spcPts val="2933"/>
              </a:lnSpc>
              <a:spcBef>
                <a:spcPts val="49"/>
              </a:spcBef>
              <a:buChar char="•"/>
              <a:tabLst>
                <a:tab pos="181451" algn="l"/>
              </a:tabLst>
            </a:pPr>
            <a:r>
              <a:rPr sz="2400" spc="-146" dirty="0">
                <a:latin typeface="Arial"/>
                <a:cs typeface="Arial"/>
              </a:rPr>
              <a:t>For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generality,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constraints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can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be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expressed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236" dirty="0">
                <a:latin typeface="Arial"/>
                <a:cs typeface="Arial"/>
              </a:rPr>
              <a:t>as </a:t>
            </a:r>
            <a:r>
              <a:rPr sz="2400" spc="-64" dirty="0">
                <a:latin typeface="Arial"/>
                <a:cs typeface="Arial"/>
              </a:rPr>
              <a:t>relations,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e.g.,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01" dirty="0">
                <a:latin typeface="Arial"/>
                <a:cs typeface="Arial"/>
              </a:rPr>
              <a:t>describe</a:t>
            </a:r>
            <a:r>
              <a:rPr sz="2400" spc="-143" dirty="0">
                <a:latin typeface="Arial"/>
                <a:cs typeface="Arial"/>
              </a:rPr>
              <a:t> </a:t>
            </a:r>
            <a:r>
              <a:rPr sz="2063" spc="-195" dirty="0">
                <a:latin typeface="Arial"/>
                <a:cs typeface="Arial"/>
              </a:rPr>
              <a:t>WA</a:t>
            </a:r>
            <a:r>
              <a:rPr sz="2063" spc="-71" dirty="0">
                <a:latin typeface="Arial"/>
                <a:cs typeface="Arial"/>
              </a:rPr>
              <a:t> </a:t>
            </a:r>
            <a:r>
              <a:rPr sz="2063" spc="-109" dirty="0">
                <a:latin typeface="Arial"/>
                <a:cs typeface="Arial"/>
              </a:rPr>
              <a:t>≠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203" dirty="0">
                <a:latin typeface="Arial"/>
                <a:cs typeface="Arial"/>
              </a:rPr>
              <a:t>NT</a:t>
            </a:r>
            <a:r>
              <a:rPr sz="2063" spc="-49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as</a:t>
            </a:r>
            <a:endParaRPr sz="2063" dirty="0">
              <a:latin typeface="Arial"/>
              <a:cs typeface="Arial"/>
            </a:endParaRPr>
          </a:p>
          <a:p>
            <a:pPr marL="180975">
              <a:lnSpc>
                <a:spcPts val="1740"/>
              </a:lnSpc>
            </a:pPr>
            <a:r>
              <a:rPr sz="1500" spc="-60" dirty="0">
                <a:latin typeface="Arial"/>
                <a:cs typeface="Arial"/>
              </a:rPr>
              <a:t>{(red,green),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(red,blue),</a:t>
            </a:r>
            <a:r>
              <a:rPr sz="1500" spc="-41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(green,red),</a:t>
            </a:r>
            <a:r>
              <a:rPr sz="1500" spc="-68" dirty="0">
                <a:latin typeface="Arial"/>
                <a:cs typeface="Arial"/>
              </a:rPr>
              <a:t> </a:t>
            </a:r>
            <a:r>
              <a:rPr sz="1500" spc="-56" dirty="0">
                <a:latin typeface="Arial"/>
                <a:cs typeface="Arial"/>
              </a:rPr>
              <a:t>(green,blue),</a:t>
            </a:r>
            <a:r>
              <a:rPr sz="1500" spc="-26" dirty="0">
                <a:latin typeface="Arial"/>
                <a:cs typeface="Arial"/>
              </a:rPr>
              <a:t> </a:t>
            </a:r>
            <a:r>
              <a:rPr sz="1500" spc="-30" dirty="0">
                <a:latin typeface="Arial"/>
                <a:cs typeface="Arial"/>
              </a:rPr>
              <a:t>(blue,red),(blue,green)}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77062" y="2562112"/>
            <a:ext cx="250031" cy="285750"/>
            <a:chOff x="8020113" y="2952813"/>
            <a:chExt cx="333375" cy="381000"/>
          </a:xfrm>
        </p:grpSpPr>
        <p:sp>
          <p:nvSpPr>
            <p:cNvPr id="6" name="object 6"/>
            <p:cNvSpPr/>
            <p:nvPr/>
          </p:nvSpPr>
          <p:spPr>
            <a:xfrm>
              <a:off x="8024876" y="2957576"/>
              <a:ext cx="323850" cy="371475"/>
            </a:xfrm>
            <a:custGeom>
              <a:avLst/>
              <a:gdLst/>
              <a:ahLst/>
              <a:cxnLst/>
              <a:rect l="l" t="t" r="r" b="b"/>
              <a:pathLst>
                <a:path w="323850" h="371475">
                  <a:moveTo>
                    <a:pt x="32385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323850" y="37147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8024876" y="2957576"/>
              <a:ext cx="323850" cy="371475"/>
            </a:xfrm>
            <a:custGeom>
              <a:avLst/>
              <a:gdLst/>
              <a:ahLst/>
              <a:cxnLst/>
              <a:rect l="l" t="t" r="r" b="b"/>
              <a:pathLst>
                <a:path w="323850" h="371475">
                  <a:moveTo>
                    <a:pt x="0" y="371475"/>
                  </a:moveTo>
                  <a:lnTo>
                    <a:pt x="323850" y="371475"/>
                  </a:lnTo>
                  <a:lnTo>
                    <a:pt x="32385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80634" y="2565684"/>
            <a:ext cx="242888" cy="23852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0009">
              <a:spcBef>
                <a:spcPts val="240"/>
              </a:spcBef>
            </a:pPr>
            <a:r>
              <a:rPr sz="1350" dirty="0">
                <a:latin typeface="Tahoma"/>
                <a:cs typeface="Tahoma"/>
              </a:rPr>
              <a:t>T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4634" y="1672715"/>
            <a:ext cx="400050" cy="239489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vert="horz" wrap="square" lIns="0" tIns="31433" rIns="0" bIns="0" rtlCol="0">
            <a:spAutoFit/>
          </a:bodyPr>
          <a:lstStyle/>
          <a:p>
            <a:pPr marL="67628">
              <a:spcBef>
                <a:spcPts val="248"/>
              </a:spcBef>
            </a:pPr>
            <a:r>
              <a:rPr sz="1350" spc="-19" dirty="0">
                <a:latin typeface="Tahoma"/>
                <a:cs typeface="Tahoma"/>
              </a:rPr>
              <a:t>WA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721" y="1308384"/>
            <a:ext cx="357188" cy="23660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65723">
              <a:spcBef>
                <a:spcPts val="225"/>
              </a:spcBef>
            </a:pPr>
            <a:r>
              <a:rPr sz="1350" spc="-19" dirty="0">
                <a:latin typeface="Tahoma"/>
                <a:cs typeface="Tahoma"/>
              </a:rPr>
              <a:t>NT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9022" y="1994184"/>
            <a:ext cx="342900" cy="237566"/>
          </a:xfrm>
          <a:prstGeom prst="rect">
            <a:avLst/>
          </a:prstGeom>
          <a:solidFill>
            <a:srgbClr val="0000FF"/>
          </a:solidFill>
          <a:ln w="9525">
            <a:solidFill>
              <a:srgbClr val="000000"/>
            </a:solidFill>
          </a:ln>
        </p:spPr>
        <p:txBody>
          <a:bodyPr vert="horz" wrap="square" lIns="0" tIns="29528" rIns="0" bIns="0" rtlCol="0">
            <a:spAutoFit/>
          </a:bodyPr>
          <a:lstStyle/>
          <a:p>
            <a:pPr marL="65723">
              <a:spcBef>
                <a:spcPts val="233"/>
              </a:spcBef>
            </a:pPr>
            <a:r>
              <a:rPr sz="1350" spc="-19" dirty="0">
                <a:latin typeface="Tahoma"/>
                <a:cs typeface="Tahoma"/>
              </a:rPr>
              <a:t>SA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462649" y="1476262"/>
            <a:ext cx="271463" cy="285750"/>
            <a:chOff x="6667563" y="1505013"/>
            <a:chExt cx="361950" cy="381000"/>
          </a:xfrm>
        </p:grpSpPr>
        <p:sp>
          <p:nvSpPr>
            <p:cNvPr id="13" name="object 13"/>
            <p:cNvSpPr/>
            <p:nvPr/>
          </p:nvSpPr>
          <p:spPr>
            <a:xfrm>
              <a:off x="6672326" y="1509775"/>
              <a:ext cx="352425" cy="371475"/>
            </a:xfrm>
            <a:custGeom>
              <a:avLst/>
              <a:gdLst/>
              <a:ahLst/>
              <a:cxnLst/>
              <a:rect l="l" t="t" r="r" b="b"/>
              <a:pathLst>
                <a:path w="352425" h="371475">
                  <a:moveTo>
                    <a:pt x="352425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352425" y="371475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72326" y="1509775"/>
              <a:ext cx="352425" cy="371475"/>
            </a:xfrm>
            <a:custGeom>
              <a:avLst/>
              <a:gdLst/>
              <a:ahLst/>
              <a:cxnLst/>
              <a:rect l="l" t="t" r="r" b="b"/>
              <a:pathLst>
                <a:path w="352425" h="371475">
                  <a:moveTo>
                    <a:pt x="0" y="371475"/>
                  </a:moveTo>
                  <a:lnTo>
                    <a:pt x="352425" y="371475"/>
                  </a:lnTo>
                  <a:lnTo>
                    <a:pt x="352425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66222" y="1479833"/>
            <a:ext cx="264319" cy="237084"/>
          </a:xfrm>
          <a:prstGeom prst="rect">
            <a:avLst/>
          </a:prstGeom>
        </p:spPr>
        <p:txBody>
          <a:bodyPr vert="horz" wrap="square" lIns="0" tIns="29051" rIns="0" bIns="0" rtlCol="0">
            <a:spAutoFit/>
          </a:bodyPr>
          <a:lstStyle/>
          <a:p>
            <a:pPr marL="66675">
              <a:spcBef>
                <a:spcPts val="229"/>
              </a:spcBef>
            </a:pPr>
            <a:r>
              <a:rPr sz="1350" dirty="0">
                <a:latin typeface="Tahoma"/>
                <a:cs typeface="Tahoma"/>
              </a:rPr>
              <a:t>Q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6272" y="1937035"/>
            <a:ext cx="507206" cy="23756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</a:ln>
        </p:spPr>
        <p:txBody>
          <a:bodyPr vert="horz" wrap="square" lIns="0" tIns="29527" rIns="0" bIns="0" rtlCol="0">
            <a:spAutoFit/>
          </a:bodyPr>
          <a:lstStyle/>
          <a:p>
            <a:pPr marL="66675">
              <a:spcBef>
                <a:spcPts val="232"/>
              </a:spcBef>
            </a:pPr>
            <a:r>
              <a:rPr sz="1350" spc="-19" dirty="0">
                <a:latin typeface="Tahoma"/>
                <a:cs typeface="Tahoma"/>
              </a:rPr>
              <a:t>NSW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62650" y="2276362"/>
            <a:ext cx="250031" cy="285750"/>
            <a:chOff x="6667563" y="2571813"/>
            <a:chExt cx="333375" cy="381000"/>
          </a:xfrm>
        </p:grpSpPr>
        <p:sp>
          <p:nvSpPr>
            <p:cNvPr id="18" name="object 18"/>
            <p:cNvSpPr/>
            <p:nvPr/>
          </p:nvSpPr>
          <p:spPr>
            <a:xfrm>
              <a:off x="6672326" y="2576576"/>
              <a:ext cx="323850" cy="371475"/>
            </a:xfrm>
            <a:custGeom>
              <a:avLst/>
              <a:gdLst/>
              <a:ahLst/>
              <a:cxnLst/>
              <a:rect l="l" t="t" r="r" b="b"/>
              <a:pathLst>
                <a:path w="323850" h="371475">
                  <a:moveTo>
                    <a:pt x="323850" y="0"/>
                  </a:moveTo>
                  <a:lnTo>
                    <a:pt x="0" y="0"/>
                  </a:lnTo>
                  <a:lnTo>
                    <a:pt x="0" y="371475"/>
                  </a:lnTo>
                  <a:lnTo>
                    <a:pt x="323850" y="37147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672326" y="2576576"/>
              <a:ext cx="323850" cy="371475"/>
            </a:xfrm>
            <a:custGeom>
              <a:avLst/>
              <a:gdLst/>
              <a:ahLst/>
              <a:cxnLst/>
              <a:rect l="l" t="t" r="r" b="b"/>
              <a:pathLst>
                <a:path w="323850" h="371475">
                  <a:moveTo>
                    <a:pt x="0" y="371475"/>
                  </a:moveTo>
                  <a:lnTo>
                    <a:pt x="323850" y="371475"/>
                  </a:lnTo>
                  <a:lnTo>
                    <a:pt x="323850" y="0"/>
                  </a:lnTo>
                  <a:lnTo>
                    <a:pt x="0" y="0"/>
                  </a:lnTo>
                  <a:lnTo>
                    <a:pt x="0" y="3714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66221" y="2279934"/>
            <a:ext cx="242888" cy="237566"/>
          </a:xfrm>
          <a:prstGeom prst="rect">
            <a:avLst/>
          </a:prstGeom>
        </p:spPr>
        <p:txBody>
          <a:bodyPr vert="horz" wrap="square" lIns="0" tIns="29528" rIns="0" bIns="0" rtlCol="0">
            <a:spAutoFit/>
          </a:bodyPr>
          <a:lstStyle/>
          <a:p>
            <a:pPr marL="66675">
              <a:spcBef>
                <a:spcPts val="233"/>
              </a:spcBef>
            </a:pPr>
            <a:r>
              <a:rPr sz="1350" dirty="0">
                <a:latin typeface="Tahoma"/>
                <a:cs typeface="Tahoma"/>
              </a:rPr>
              <a:t>V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08972" y="1422683"/>
            <a:ext cx="400050" cy="74295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533400"/>
                </a:moveTo>
                <a:lnTo>
                  <a:pt x="381000" y="0"/>
                </a:lnTo>
              </a:path>
              <a:path w="533400" h="990600">
                <a:moveTo>
                  <a:pt x="0" y="533400"/>
                </a:moveTo>
                <a:lnTo>
                  <a:pt x="533400" y="990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6180471" y="2222784"/>
            <a:ext cx="928688" cy="228600"/>
          </a:xfrm>
          <a:custGeom>
            <a:avLst/>
            <a:gdLst/>
            <a:ahLst/>
            <a:cxnLst/>
            <a:rect l="l" t="t" r="r" b="b"/>
            <a:pathLst>
              <a:path w="1238250" h="304800">
                <a:moveTo>
                  <a:pt x="0" y="76200"/>
                </a:moveTo>
                <a:lnTo>
                  <a:pt x="381000" y="304800"/>
                </a:lnTo>
              </a:path>
              <a:path w="1238250" h="304800">
                <a:moveTo>
                  <a:pt x="704850" y="276225"/>
                </a:moveTo>
                <a:lnTo>
                  <a:pt x="1238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6066172" y="1458403"/>
            <a:ext cx="1028700" cy="535781"/>
          </a:xfrm>
          <a:custGeom>
            <a:avLst/>
            <a:gdLst/>
            <a:ahLst/>
            <a:cxnLst/>
            <a:rect l="l" t="t" r="r" b="b"/>
            <a:pathLst>
              <a:path w="1371600" h="714375">
                <a:moveTo>
                  <a:pt x="914400" y="257175"/>
                </a:moveTo>
                <a:lnTo>
                  <a:pt x="1371600" y="638175"/>
                </a:lnTo>
              </a:path>
              <a:path w="1371600" h="714375">
                <a:moveTo>
                  <a:pt x="247650" y="0"/>
                </a:moveTo>
                <a:lnTo>
                  <a:pt x="542925" y="228600"/>
                </a:lnTo>
              </a:path>
              <a:path w="1371600" h="714375">
                <a:moveTo>
                  <a:pt x="0" y="180975"/>
                </a:moveTo>
                <a:lnTo>
                  <a:pt x="152400" y="714375"/>
                </a:lnTo>
              </a:path>
              <a:path w="1371600" h="714375">
                <a:moveTo>
                  <a:pt x="514350" y="409575"/>
                </a:moveTo>
                <a:lnTo>
                  <a:pt x="133350" y="714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6337634" y="2108484"/>
            <a:ext cx="51435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901" y="1079824"/>
            <a:ext cx="2417128" cy="1883408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A3FEAFE2-D386-ECBB-16D0-5805E2D42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468" y="614739"/>
            <a:ext cx="6135053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80" dirty="0"/>
              <a:t>Running</a:t>
            </a:r>
            <a:r>
              <a:rPr sz="3300" spc="-191" dirty="0"/>
              <a:t> </a:t>
            </a:r>
            <a:r>
              <a:rPr sz="3300" spc="-153" dirty="0"/>
              <a:t>example:</a:t>
            </a:r>
            <a:r>
              <a:rPr sz="3300" spc="-188" dirty="0"/>
              <a:t> </a:t>
            </a:r>
            <a:r>
              <a:rPr sz="3300" spc="-86" dirty="0"/>
              <a:t>coloring</a:t>
            </a:r>
            <a:r>
              <a:rPr sz="3300" spc="-311" dirty="0"/>
              <a:t> </a:t>
            </a:r>
            <a:r>
              <a:rPr sz="3300" spc="-90" dirty="0"/>
              <a:t>Australia</a:t>
            </a:r>
            <a:endParaRPr sz="33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153478" algn="l">
              <a:spcBef>
                <a:spcPts val="98"/>
              </a:spcBef>
            </a:pPr>
            <a:r>
              <a:rPr sz="3300" spc="-158" dirty="0"/>
              <a:t>Backtracking</a:t>
            </a:r>
            <a:r>
              <a:rPr sz="3300" spc="-281" dirty="0"/>
              <a:t> </a:t>
            </a:r>
            <a:r>
              <a:rPr sz="3300" spc="-143" dirty="0"/>
              <a:t>example</a:t>
            </a:r>
            <a:endParaRPr sz="33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4825" y="1293019"/>
            <a:ext cx="571500" cy="4857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7594" y="1293019"/>
            <a:ext cx="1985963" cy="1085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153478" algn="l">
              <a:spcBef>
                <a:spcPts val="98"/>
              </a:spcBef>
            </a:pPr>
            <a:r>
              <a:rPr sz="3300" spc="-158" dirty="0"/>
              <a:t>Backtracking</a:t>
            </a:r>
            <a:r>
              <a:rPr sz="3300" spc="-281" dirty="0"/>
              <a:t> </a:t>
            </a:r>
            <a:r>
              <a:rPr sz="3300" spc="-143" dirty="0"/>
              <a:t>example</a:t>
            </a:r>
            <a:endParaRPr sz="33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153478" algn="l">
              <a:spcBef>
                <a:spcPts val="98"/>
              </a:spcBef>
            </a:pPr>
            <a:r>
              <a:rPr sz="3300" spc="-158" dirty="0"/>
              <a:t>Backtracking</a:t>
            </a:r>
            <a:r>
              <a:rPr sz="3300" spc="-281" dirty="0"/>
              <a:t> </a:t>
            </a:r>
            <a:r>
              <a:rPr sz="3300" spc="-143" dirty="0"/>
              <a:t>example</a:t>
            </a:r>
            <a:endParaRPr sz="33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676" y="1293019"/>
            <a:ext cx="2478881" cy="18502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153478" algn="l">
              <a:spcBef>
                <a:spcPts val="98"/>
              </a:spcBef>
            </a:pPr>
            <a:r>
              <a:rPr sz="3300" spc="-158" dirty="0"/>
              <a:t>Backtracking</a:t>
            </a:r>
            <a:r>
              <a:rPr sz="3300" spc="-281" dirty="0"/>
              <a:t> </a:t>
            </a:r>
            <a:r>
              <a:rPr sz="3300" spc="-143" dirty="0"/>
              <a:t>example</a:t>
            </a:r>
            <a:endParaRPr sz="33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756" y="1293019"/>
            <a:ext cx="2971800" cy="25646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9549" y="612495"/>
            <a:ext cx="3189389" cy="2041424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 marR="3810" indent="-1905">
              <a:spcBef>
                <a:spcPts val="79"/>
              </a:spcBef>
            </a:pPr>
            <a:r>
              <a:rPr spc="-221" dirty="0"/>
              <a:t>Basic </a:t>
            </a:r>
            <a:r>
              <a:rPr spc="-120" dirty="0"/>
              <a:t>backtracking </a:t>
            </a:r>
            <a:r>
              <a:rPr spc="-8" dirty="0"/>
              <a:t>algorithm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" name="object 4"/>
          <p:cNvSpPr txBox="1"/>
          <p:nvPr/>
        </p:nvSpPr>
        <p:spPr>
          <a:xfrm>
            <a:off x="992601" y="612495"/>
            <a:ext cx="4549616" cy="391850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9525">
              <a:spcBef>
                <a:spcPts val="585"/>
              </a:spcBef>
            </a:pPr>
            <a:r>
              <a:rPr sz="2063" spc="-300" dirty="0">
                <a:latin typeface="Arial"/>
                <a:cs typeface="Arial"/>
              </a:rPr>
              <a:t>CSP-</a:t>
            </a:r>
            <a:r>
              <a:rPr sz="2063" spc="-83" dirty="0">
                <a:latin typeface="Arial"/>
                <a:cs typeface="Arial"/>
              </a:rPr>
              <a:t>backtracking(PartialAssignment</a:t>
            </a:r>
            <a:r>
              <a:rPr sz="2063" spc="116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a)</a:t>
            </a:r>
            <a:endParaRPr sz="2063" dirty="0">
              <a:latin typeface="Arial"/>
              <a:cs typeface="Arial"/>
            </a:endParaRPr>
          </a:p>
          <a:p>
            <a:pPr marL="567214" indent="-214789">
              <a:spcBef>
                <a:spcPts val="435"/>
              </a:spcBef>
              <a:buChar char="–"/>
              <a:tabLst>
                <a:tab pos="567690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109" dirty="0">
                <a:latin typeface="Arial"/>
                <a:cs typeface="Arial"/>
              </a:rPr>
              <a:t> is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53" dirty="0">
                <a:latin typeface="Arial"/>
                <a:cs typeface="Arial"/>
              </a:rPr>
              <a:t>complete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34" dirty="0">
                <a:latin typeface="Arial"/>
                <a:cs typeface="Arial"/>
              </a:rPr>
              <a:t>then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return</a:t>
            </a:r>
            <a:r>
              <a:rPr spc="-139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a</a:t>
            </a:r>
            <a:endParaRPr dirty="0">
              <a:latin typeface="Arial"/>
              <a:cs typeface="Arial"/>
            </a:endParaRPr>
          </a:p>
          <a:p>
            <a:pPr marL="567214" indent="-214789">
              <a:spcBef>
                <a:spcPts val="488"/>
              </a:spcBef>
              <a:buChar char="–"/>
              <a:tabLst>
                <a:tab pos="567690" algn="l"/>
              </a:tabLst>
            </a:pPr>
            <a:r>
              <a:rPr spc="-278" dirty="0">
                <a:latin typeface="Arial"/>
                <a:cs typeface="Arial"/>
              </a:rPr>
              <a:t>X</a:t>
            </a:r>
            <a:r>
              <a:rPr spc="-71" dirty="0">
                <a:latin typeface="Arial"/>
                <a:cs typeface="Arial"/>
              </a:rPr>
              <a:t>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select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an</a:t>
            </a:r>
            <a:r>
              <a:rPr spc="-26" dirty="0">
                <a:latin typeface="Arial"/>
                <a:cs typeface="Arial"/>
              </a:rPr>
              <a:t> </a:t>
            </a:r>
            <a:r>
              <a:rPr spc="-109" dirty="0">
                <a:latin typeface="Arial"/>
                <a:cs typeface="Arial"/>
              </a:rPr>
              <a:t>unassigned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variable</a:t>
            </a:r>
            <a:endParaRPr dirty="0">
              <a:latin typeface="Arial"/>
              <a:cs typeface="Arial"/>
            </a:endParaRPr>
          </a:p>
          <a:p>
            <a:pPr marL="567214" indent="-214789">
              <a:spcBef>
                <a:spcPts val="431"/>
              </a:spcBef>
              <a:buChar char="–"/>
              <a:tabLst>
                <a:tab pos="567690" algn="l"/>
              </a:tabLst>
            </a:pPr>
            <a:r>
              <a:rPr spc="-195" dirty="0">
                <a:latin typeface="Arial"/>
                <a:cs typeface="Arial"/>
              </a:rPr>
              <a:t>D</a:t>
            </a:r>
            <a:r>
              <a:rPr spc="-83" dirty="0">
                <a:latin typeface="Arial"/>
                <a:cs typeface="Arial"/>
              </a:rPr>
              <a:t> </a:t>
            </a:r>
            <a:r>
              <a:rPr dirty="0">
                <a:latin typeface="Wingdings"/>
                <a:cs typeface="Wingdings"/>
              </a:rPr>
              <a:t>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75" dirty="0">
                <a:latin typeface="Arial"/>
                <a:cs typeface="Arial"/>
              </a:rPr>
              <a:t>select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116" dirty="0">
                <a:latin typeface="Arial"/>
                <a:cs typeface="Arial"/>
              </a:rPr>
              <a:t>an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56" dirty="0">
                <a:latin typeface="Arial"/>
                <a:cs typeface="Arial"/>
              </a:rPr>
              <a:t>ordering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for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the</a:t>
            </a:r>
            <a:r>
              <a:rPr spc="-94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domain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of</a:t>
            </a:r>
            <a:r>
              <a:rPr spc="-146" dirty="0">
                <a:latin typeface="Arial"/>
                <a:cs typeface="Arial"/>
              </a:rPr>
              <a:t> </a:t>
            </a:r>
            <a:r>
              <a:rPr spc="-315" dirty="0">
                <a:latin typeface="Arial"/>
                <a:cs typeface="Arial"/>
              </a:rPr>
              <a:t>X</a:t>
            </a:r>
            <a:endParaRPr dirty="0">
              <a:latin typeface="Arial"/>
              <a:cs typeface="Arial"/>
            </a:endParaRPr>
          </a:p>
          <a:p>
            <a:pPr marL="567214" indent="-214789">
              <a:spcBef>
                <a:spcPts val="431"/>
              </a:spcBef>
              <a:buChar char="–"/>
              <a:tabLst>
                <a:tab pos="567690" algn="l"/>
              </a:tabLst>
            </a:pPr>
            <a:r>
              <a:rPr spc="-101" dirty="0">
                <a:latin typeface="Arial"/>
                <a:cs typeface="Arial"/>
              </a:rPr>
              <a:t>For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20" dirty="0">
                <a:latin typeface="Arial"/>
                <a:cs typeface="Arial"/>
              </a:rPr>
              <a:t>each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98" dirty="0">
                <a:latin typeface="Arial"/>
                <a:cs typeface="Arial"/>
              </a:rPr>
              <a:t>value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v</a:t>
            </a:r>
            <a:r>
              <a:rPr spc="-68" dirty="0">
                <a:latin typeface="Arial"/>
                <a:cs typeface="Arial"/>
              </a:rPr>
              <a:t> </a:t>
            </a:r>
            <a:r>
              <a:rPr spc="-41" dirty="0">
                <a:latin typeface="Arial"/>
                <a:cs typeface="Arial"/>
              </a:rPr>
              <a:t>in</a:t>
            </a:r>
            <a:r>
              <a:rPr spc="-86" dirty="0">
                <a:latin typeface="Arial"/>
                <a:cs typeface="Arial"/>
              </a:rPr>
              <a:t> </a:t>
            </a:r>
            <a:r>
              <a:rPr spc="-195" dirty="0">
                <a:latin typeface="Arial"/>
                <a:cs typeface="Arial"/>
              </a:rPr>
              <a:t>D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do</a:t>
            </a:r>
            <a:endParaRPr dirty="0">
              <a:latin typeface="Arial"/>
              <a:cs typeface="Arial"/>
            </a:endParaRPr>
          </a:p>
          <a:p>
            <a:pPr marL="695801">
              <a:spcBef>
                <a:spcPts val="431"/>
              </a:spcBef>
            </a:pPr>
            <a:r>
              <a:rPr dirty="0">
                <a:latin typeface="Arial"/>
                <a:cs typeface="Arial"/>
              </a:rPr>
              <a:t>If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v</a:t>
            </a:r>
            <a:r>
              <a:rPr spc="-60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consistent</a:t>
            </a:r>
            <a:r>
              <a:rPr spc="-25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with</a:t>
            </a:r>
            <a:r>
              <a:rPr spc="-79" dirty="0">
                <a:latin typeface="Arial"/>
                <a:cs typeface="Arial"/>
              </a:rPr>
              <a:t> </a:t>
            </a:r>
            <a:r>
              <a:rPr spc="-146" dirty="0">
                <a:latin typeface="Arial"/>
                <a:cs typeface="Arial"/>
              </a:rPr>
              <a:t>a</a:t>
            </a:r>
            <a:r>
              <a:rPr spc="-49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then</a:t>
            </a:r>
            <a:endParaRPr dirty="0">
              <a:latin typeface="Arial"/>
              <a:cs typeface="Arial"/>
            </a:endParaRPr>
          </a:p>
          <a:p>
            <a:pPr marL="1210628" lvl="1" indent="-171926">
              <a:spcBef>
                <a:spcPts val="394"/>
              </a:spcBef>
              <a:buChar char="–"/>
              <a:tabLst>
                <a:tab pos="1211104" algn="l"/>
              </a:tabLst>
            </a:pPr>
            <a:r>
              <a:rPr sz="1500" spc="-75" dirty="0">
                <a:latin typeface="Arial"/>
                <a:cs typeface="Arial"/>
              </a:rPr>
              <a:t>Add</a:t>
            </a:r>
            <a:r>
              <a:rPr sz="1500" spc="-124" dirty="0">
                <a:latin typeface="Arial"/>
                <a:cs typeface="Arial"/>
              </a:rPr>
              <a:t> </a:t>
            </a:r>
            <a:r>
              <a:rPr sz="1500" spc="-113" dirty="0">
                <a:latin typeface="Arial"/>
                <a:cs typeface="Arial"/>
              </a:rPr>
              <a:t>(X=v)</a:t>
            </a:r>
            <a:r>
              <a:rPr sz="1500" spc="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a</a:t>
            </a:r>
            <a:endParaRPr sz="1500" dirty="0">
              <a:latin typeface="Arial"/>
              <a:cs typeface="Arial"/>
            </a:endParaRPr>
          </a:p>
          <a:p>
            <a:pPr marL="1210628" lvl="1" indent="-171926">
              <a:spcBef>
                <a:spcPts val="338"/>
              </a:spcBef>
              <a:buChar char="–"/>
              <a:tabLst>
                <a:tab pos="1211104" algn="l"/>
              </a:tabLst>
            </a:pPr>
            <a:r>
              <a:rPr sz="1500" spc="-34" dirty="0">
                <a:latin typeface="Arial"/>
                <a:cs typeface="Arial"/>
              </a:rPr>
              <a:t>result</a:t>
            </a:r>
            <a:r>
              <a:rPr sz="1500" spc="-71" dirty="0">
                <a:latin typeface="Arial"/>
                <a:cs typeface="Arial"/>
              </a:rPr>
              <a:t> </a:t>
            </a:r>
            <a:r>
              <a:rPr sz="1500" dirty="0">
                <a:latin typeface="Wingdings"/>
                <a:cs typeface="Wingdings"/>
              </a:rPr>
              <a:t>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29" dirty="0">
                <a:latin typeface="Arial"/>
                <a:cs typeface="Arial"/>
              </a:rPr>
              <a:t>CSP-</a:t>
            </a:r>
            <a:r>
              <a:rPr sz="1500" spc="-113" dirty="0">
                <a:latin typeface="Arial"/>
                <a:cs typeface="Arial"/>
              </a:rPr>
              <a:t>BACKTRACKING(a)</a:t>
            </a:r>
            <a:endParaRPr sz="1500" dirty="0">
              <a:latin typeface="Arial"/>
              <a:cs typeface="Arial"/>
            </a:endParaRPr>
          </a:p>
          <a:p>
            <a:pPr marL="1210628" lvl="1" indent="-171926">
              <a:spcBef>
                <a:spcPts val="491"/>
              </a:spcBef>
              <a:buChar char="–"/>
              <a:tabLst>
                <a:tab pos="1211104" algn="l"/>
              </a:tabLst>
            </a:pPr>
            <a:r>
              <a:rPr sz="1500" dirty="0">
                <a:latin typeface="Arial"/>
                <a:cs typeface="Arial"/>
              </a:rPr>
              <a:t>If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result</a:t>
            </a:r>
            <a:r>
              <a:rPr sz="1500" spc="-86" dirty="0">
                <a:latin typeface="Arial"/>
                <a:cs typeface="Arial"/>
              </a:rPr>
              <a:t> </a:t>
            </a:r>
            <a:r>
              <a:rPr spc="-68" dirty="0">
                <a:latin typeface="Arial Unicode MS"/>
                <a:cs typeface="Arial Unicode MS"/>
              </a:rPr>
              <a:t>≠</a:t>
            </a:r>
            <a:r>
              <a:rPr spc="-191" dirty="0">
                <a:latin typeface="Arial Unicode MS"/>
                <a:cs typeface="Arial Unicode MS"/>
              </a:rPr>
              <a:t> </a:t>
            </a:r>
            <a:r>
              <a:rPr sz="1500" spc="-38" dirty="0">
                <a:latin typeface="Arial"/>
                <a:cs typeface="Arial"/>
              </a:rPr>
              <a:t>failure</a:t>
            </a:r>
            <a:r>
              <a:rPr sz="1500" spc="-49" dirty="0">
                <a:latin typeface="Arial"/>
                <a:cs typeface="Arial"/>
              </a:rPr>
              <a:t> </a:t>
            </a:r>
            <a:r>
              <a:rPr sz="1500" spc="-19" dirty="0">
                <a:latin typeface="Arial"/>
                <a:cs typeface="Arial"/>
              </a:rPr>
              <a:t>then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-23" dirty="0">
                <a:latin typeface="Arial"/>
                <a:cs typeface="Arial"/>
              </a:rPr>
              <a:t>return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-8" dirty="0">
                <a:latin typeface="Arial"/>
                <a:cs typeface="Arial"/>
              </a:rPr>
              <a:t>result</a:t>
            </a:r>
            <a:endParaRPr sz="1500" dirty="0">
              <a:latin typeface="Arial"/>
              <a:cs typeface="Arial"/>
            </a:endParaRPr>
          </a:p>
          <a:p>
            <a:pPr marL="1210628" lvl="1" indent="-171926">
              <a:spcBef>
                <a:spcPts val="281"/>
              </a:spcBef>
              <a:buChar char="–"/>
              <a:tabLst>
                <a:tab pos="1211104" algn="l"/>
              </a:tabLst>
            </a:pPr>
            <a:r>
              <a:rPr sz="1500" spc="-101" dirty="0">
                <a:latin typeface="Arial"/>
                <a:cs typeface="Arial"/>
              </a:rPr>
              <a:t>Remove</a:t>
            </a:r>
            <a:r>
              <a:rPr sz="1500" spc="-161" dirty="0">
                <a:latin typeface="Arial"/>
                <a:cs typeface="Arial"/>
              </a:rPr>
              <a:t> </a:t>
            </a:r>
            <a:r>
              <a:rPr sz="1500" spc="-135" dirty="0">
                <a:latin typeface="Arial"/>
                <a:cs typeface="Arial"/>
              </a:rPr>
              <a:t>(X=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-64" dirty="0">
                <a:latin typeface="Arial"/>
                <a:cs typeface="Arial"/>
              </a:rPr>
              <a:t>v)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from</a:t>
            </a:r>
            <a:r>
              <a:rPr sz="1500" spc="-56" dirty="0">
                <a:latin typeface="Arial"/>
                <a:cs typeface="Arial"/>
              </a:rPr>
              <a:t> </a:t>
            </a:r>
            <a:r>
              <a:rPr sz="1500" spc="-38" dirty="0">
                <a:latin typeface="Arial"/>
                <a:cs typeface="Arial"/>
              </a:rPr>
              <a:t>a</a:t>
            </a:r>
            <a:endParaRPr sz="1500" dirty="0">
              <a:latin typeface="Arial"/>
              <a:cs typeface="Arial"/>
            </a:endParaRPr>
          </a:p>
          <a:p>
            <a:pPr marL="567214" indent="-214789">
              <a:spcBef>
                <a:spcPts val="435"/>
              </a:spcBef>
              <a:buChar char="–"/>
              <a:tabLst>
                <a:tab pos="567690" algn="l"/>
              </a:tabLst>
            </a:pPr>
            <a:r>
              <a:rPr spc="-86" dirty="0">
                <a:latin typeface="Arial"/>
                <a:cs typeface="Arial"/>
              </a:rPr>
              <a:t>Return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failure</a:t>
            </a:r>
            <a:endParaRPr dirty="0">
              <a:latin typeface="Arial"/>
              <a:cs typeface="Arial"/>
            </a:endParaRPr>
          </a:p>
          <a:p>
            <a:pPr marL="9525">
              <a:spcBef>
                <a:spcPts val="506"/>
              </a:spcBef>
            </a:pPr>
            <a:r>
              <a:rPr sz="2063" spc="-68" dirty="0">
                <a:latin typeface="Arial"/>
                <a:cs typeface="Arial"/>
              </a:rPr>
              <a:t>Start</a:t>
            </a:r>
            <a:r>
              <a:rPr sz="2063" spc="-86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with</a:t>
            </a:r>
            <a:r>
              <a:rPr sz="2063" spc="34" dirty="0">
                <a:latin typeface="Arial"/>
                <a:cs typeface="Arial"/>
              </a:rPr>
              <a:t> </a:t>
            </a:r>
            <a:r>
              <a:rPr sz="2063" spc="-300" dirty="0">
                <a:latin typeface="Arial"/>
                <a:cs typeface="Arial"/>
              </a:rPr>
              <a:t>CSP-</a:t>
            </a:r>
            <a:r>
              <a:rPr sz="2063" spc="-221" dirty="0">
                <a:latin typeface="Arial"/>
                <a:cs typeface="Arial"/>
              </a:rPr>
              <a:t>BACKTRACKING({})</a:t>
            </a:r>
            <a:endParaRPr sz="2063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253" y="4794039"/>
            <a:ext cx="7458772" cy="307906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marL="266700" marR="3810" indent="-257651">
              <a:lnSpc>
                <a:spcPct val="102400"/>
              </a:lnSpc>
              <a:spcBef>
                <a:spcPts val="38"/>
              </a:spcBef>
            </a:pPr>
            <a:r>
              <a:rPr sz="2063" spc="-45" dirty="0">
                <a:latin typeface="Arial"/>
                <a:cs typeface="Arial"/>
              </a:rPr>
              <a:t>Note:</a:t>
            </a:r>
            <a:r>
              <a:rPr sz="2063" spc="-101" dirty="0">
                <a:latin typeface="Arial"/>
                <a:cs typeface="Arial"/>
              </a:rPr>
              <a:t> </a:t>
            </a:r>
            <a:r>
              <a:rPr sz="2063" spc="-34" dirty="0">
                <a:latin typeface="Arial"/>
                <a:cs typeface="Arial"/>
              </a:rPr>
              <a:t>depth</a:t>
            </a:r>
            <a:r>
              <a:rPr sz="2063" spc="-6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first</a:t>
            </a:r>
            <a:r>
              <a:rPr sz="2063" spc="-8" dirty="0">
                <a:latin typeface="Arial"/>
                <a:cs typeface="Arial"/>
              </a:rPr>
              <a:t> </a:t>
            </a:r>
            <a:r>
              <a:rPr sz="2063" spc="-109" dirty="0">
                <a:latin typeface="Arial"/>
                <a:cs typeface="Arial"/>
              </a:rPr>
              <a:t>search;</a:t>
            </a:r>
            <a:r>
              <a:rPr sz="2063" spc="-34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can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101" dirty="0">
                <a:latin typeface="Arial"/>
                <a:cs typeface="Arial"/>
              </a:rPr>
              <a:t>solve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spc="-86" dirty="0">
                <a:latin typeface="Arial"/>
                <a:cs typeface="Arial"/>
              </a:rPr>
              <a:t>n-</a:t>
            </a:r>
            <a:r>
              <a:rPr sz="2063" spc="-98" dirty="0">
                <a:latin typeface="Arial"/>
                <a:cs typeface="Arial"/>
              </a:rPr>
              <a:t>queens </a:t>
            </a:r>
            <a:r>
              <a:rPr sz="2063" spc="-71" dirty="0">
                <a:latin typeface="Arial"/>
                <a:cs typeface="Arial"/>
              </a:rPr>
              <a:t>problems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for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60" dirty="0">
                <a:latin typeface="Arial"/>
                <a:cs typeface="Arial"/>
              </a:rPr>
              <a:t>n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spc="-172" dirty="0">
                <a:latin typeface="Arial"/>
                <a:cs typeface="Arial"/>
              </a:rPr>
              <a:t>~</a:t>
            </a:r>
            <a:r>
              <a:rPr sz="2063" spc="-90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25</a:t>
            </a:r>
            <a:endParaRPr sz="2063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655" y="639336"/>
            <a:ext cx="4748689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3300" spc="-169" dirty="0"/>
              <a:t>Problems</a:t>
            </a:r>
            <a:r>
              <a:rPr sz="3300" spc="-139" dirty="0"/>
              <a:t> </a:t>
            </a:r>
            <a:r>
              <a:rPr sz="3300" dirty="0"/>
              <a:t>with</a:t>
            </a:r>
            <a:r>
              <a:rPr sz="3300" spc="-184" dirty="0"/>
              <a:t> </a:t>
            </a:r>
            <a:r>
              <a:rPr sz="3300" spc="-139" dirty="0"/>
              <a:t>Backtracking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728502" y="1235480"/>
            <a:ext cx="5684996" cy="3357009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266700" marR="231934" indent="-257651">
              <a:spcBef>
                <a:spcPts val="98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16" dirty="0">
                <a:latin typeface="Arial"/>
                <a:cs typeface="Arial"/>
              </a:rPr>
              <a:t>Thrashing: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keep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79" dirty="0">
                <a:latin typeface="Arial"/>
                <a:cs typeface="Arial"/>
              </a:rPr>
              <a:t>repeating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72" dirty="0">
                <a:latin typeface="Arial"/>
                <a:cs typeface="Arial"/>
              </a:rPr>
              <a:t>same</a:t>
            </a:r>
            <a:r>
              <a:rPr sz="2400" spc="-94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failed </a:t>
            </a:r>
            <a:r>
              <a:rPr sz="2400" spc="-83" dirty="0">
                <a:latin typeface="Arial"/>
                <a:cs typeface="Arial"/>
              </a:rPr>
              <a:t>variable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assignments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spcBef>
                <a:spcPts val="604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46" dirty="0">
                <a:latin typeface="Arial"/>
                <a:cs typeface="Arial"/>
              </a:rPr>
              <a:t>Things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71" dirty="0">
                <a:latin typeface="Arial"/>
                <a:cs typeface="Arial"/>
              </a:rPr>
              <a:t>help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avoid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this:</a:t>
            </a:r>
            <a:endParaRPr sz="2400" dirty="0">
              <a:latin typeface="Arial"/>
              <a:cs typeface="Arial"/>
            </a:endParaRPr>
          </a:p>
          <a:p>
            <a:pPr marL="180975">
              <a:spcBef>
                <a:spcPts val="555"/>
              </a:spcBef>
            </a:pPr>
            <a:r>
              <a:rPr sz="2400" spc="-120" dirty="0">
                <a:latin typeface="Arial"/>
                <a:cs typeface="Arial"/>
              </a:rPr>
              <a:t>–Consistency</a:t>
            </a:r>
            <a:r>
              <a:rPr sz="2400" spc="-233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checking</a:t>
            </a:r>
            <a:endParaRPr sz="2400" dirty="0">
              <a:latin typeface="Arial"/>
              <a:cs typeface="Arial"/>
            </a:endParaRPr>
          </a:p>
          <a:p>
            <a:pPr marL="180975">
              <a:spcBef>
                <a:spcPts val="559"/>
              </a:spcBef>
            </a:pPr>
            <a:r>
              <a:rPr sz="2400" spc="-30" dirty="0">
                <a:latin typeface="Arial"/>
                <a:cs typeface="Arial"/>
              </a:rPr>
              <a:t>–Intelligent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backtracking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schemes</a:t>
            </a:r>
            <a:endParaRPr sz="2400" dirty="0">
              <a:latin typeface="Arial"/>
              <a:cs typeface="Arial"/>
            </a:endParaRPr>
          </a:p>
          <a:p>
            <a:pPr marL="266700" indent="-257651">
              <a:lnSpc>
                <a:spcPts val="2876"/>
              </a:lnSpc>
              <a:spcBef>
                <a:spcPts val="611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71" dirty="0">
                <a:latin typeface="Arial"/>
                <a:cs typeface="Arial"/>
              </a:rPr>
              <a:t>Inefficiency: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can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explore</a:t>
            </a:r>
            <a:r>
              <a:rPr sz="2400" spc="-158" dirty="0">
                <a:latin typeface="Arial"/>
                <a:cs typeface="Arial"/>
              </a:rPr>
              <a:t> areas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search</a:t>
            </a:r>
            <a:endParaRPr sz="2400" dirty="0">
              <a:latin typeface="Arial"/>
              <a:cs typeface="Arial"/>
            </a:endParaRPr>
          </a:p>
          <a:p>
            <a:pPr marL="266700">
              <a:lnSpc>
                <a:spcPts val="2876"/>
              </a:lnSpc>
            </a:pPr>
            <a:r>
              <a:rPr sz="2400" spc="-169" dirty="0">
                <a:latin typeface="Arial"/>
                <a:cs typeface="Arial"/>
              </a:rPr>
              <a:t>space</a:t>
            </a:r>
            <a:r>
              <a:rPr sz="2400" spc="-20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38" dirty="0">
                <a:latin typeface="Arial"/>
                <a:cs typeface="Arial"/>
              </a:rPr>
              <a:t>aren’t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likely</a:t>
            </a:r>
            <a:r>
              <a:rPr sz="2400" spc="-20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succeed</a:t>
            </a:r>
            <a:endParaRPr sz="2400" dirty="0">
              <a:latin typeface="Arial"/>
              <a:cs typeface="Arial"/>
            </a:endParaRPr>
          </a:p>
          <a:p>
            <a:pPr marL="180975">
              <a:spcBef>
                <a:spcPts val="611"/>
              </a:spcBef>
            </a:pPr>
            <a:r>
              <a:rPr sz="2400" spc="-86" dirty="0">
                <a:latin typeface="Arial"/>
                <a:cs typeface="Arial"/>
              </a:rPr>
              <a:t>–Variable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64" dirty="0">
                <a:latin typeface="Arial"/>
                <a:cs typeface="Arial"/>
              </a:rPr>
              <a:t>ordering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146" dirty="0">
                <a:latin typeface="Arial"/>
                <a:cs typeface="Arial"/>
              </a:rPr>
              <a:t>can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help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635931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45256">
              <a:spcBef>
                <a:spcPts val="98"/>
              </a:spcBef>
            </a:pPr>
            <a:r>
              <a:rPr sz="3300" spc="-98" dirty="0"/>
              <a:t>Improving</a:t>
            </a:r>
            <a:r>
              <a:rPr sz="3300" spc="-248" dirty="0"/>
              <a:t> </a:t>
            </a:r>
            <a:r>
              <a:rPr sz="3300" spc="-131" dirty="0"/>
              <a:t>backtracking</a:t>
            </a:r>
            <a:r>
              <a:rPr sz="3300" spc="-188" dirty="0"/>
              <a:t> </a:t>
            </a:r>
            <a:r>
              <a:rPr sz="3300" spc="-83" dirty="0"/>
              <a:t>efficiency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485900" y="1479303"/>
            <a:ext cx="5463063" cy="2184893"/>
          </a:xfrm>
          <a:prstGeom prst="rect">
            <a:avLst/>
          </a:prstGeom>
        </p:spPr>
        <p:txBody>
          <a:bodyPr vert="horz" wrap="square" lIns="0" tIns="6668" rIns="0" bIns="0" rtlCol="0">
            <a:spAutoFit/>
          </a:bodyPr>
          <a:lstStyle/>
          <a:p>
            <a:pPr marL="9525" marR="133826">
              <a:lnSpc>
                <a:spcPct val="100800"/>
              </a:lnSpc>
              <a:spcBef>
                <a:spcPts val="53"/>
              </a:spcBef>
            </a:pPr>
            <a:r>
              <a:rPr sz="2700" spc="-158" dirty="0">
                <a:latin typeface="Arial"/>
                <a:cs typeface="Arial"/>
              </a:rPr>
              <a:t>Here</a:t>
            </a:r>
            <a:r>
              <a:rPr sz="2700" spc="-161" dirty="0">
                <a:latin typeface="Arial"/>
                <a:cs typeface="Arial"/>
              </a:rPr>
              <a:t> </a:t>
            </a:r>
            <a:r>
              <a:rPr sz="2700" spc="-135" dirty="0">
                <a:latin typeface="Arial"/>
                <a:cs typeface="Arial"/>
              </a:rPr>
              <a:t>are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176" dirty="0">
                <a:latin typeface="Arial"/>
                <a:cs typeface="Arial"/>
              </a:rPr>
              <a:t>some</a:t>
            </a:r>
            <a:r>
              <a:rPr sz="2700" spc="-101" dirty="0">
                <a:latin typeface="Arial"/>
                <a:cs typeface="Arial"/>
              </a:rPr>
              <a:t> </a:t>
            </a:r>
            <a:r>
              <a:rPr sz="2700" spc="-127" dirty="0">
                <a:latin typeface="Arial"/>
                <a:cs typeface="Arial"/>
              </a:rPr>
              <a:t>standard</a:t>
            </a:r>
            <a:r>
              <a:rPr sz="2700" spc="-64" dirty="0">
                <a:latin typeface="Arial"/>
                <a:cs typeface="Arial"/>
              </a:rPr>
              <a:t> </a:t>
            </a:r>
            <a:r>
              <a:rPr sz="2700" spc="-120" dirty="0">
                <a:latin typeface="Arial"/>
                <a:cs typeface="Arial"/>
              </a:rPr>
              <a:t>techniques</a:t>
            </a:r>
            <a:r>
              <a:rPr sz="2700" spc="-38" dirty="0">
                <a:latin typeface="Arial"/>
                <a:cs typeface="Arial"/>
              </a:rPr>
              <a:t> </a:t>
            </a:r>
            <a:r>
              <a:rPr sz="2700" spc="-19" dirty="0">
                <a:latin typeface="Arial"/>
                <a:cs typeface="Arial"/>
              </a:rPr>
              <a:t>to </a:t>
            </a:r>
            <a:r>
              <a:rPr sz="2700" spc="-94" dirty="0">
                <a:latin typeface="Arial"/>
                <a:cs typeface="Arial"/>
              </a:rPr>
              <a:t>improve</a:t>
            </a:r>
            <a:r>
              <a:rPr sz="2700" spc="-169" dirty="0">
                <a:latin typeface="Arial"/>
                <a:cs typeface="Arial"/>
              </a:rPr>
              <a:t> </a:t>
            </a:r>
            <a:r>
              <a:rPr sz="2700" spc="-34" dirty="0">
                <a:latin typeface="Arial"/>
                <a:cs typeface="Arial"/>
              </a:rPr>
              <a:t>the</a:t>
            </a:r>
            <a:r>
              <a:rPr sz="2700" spc="-113" dirty="0">
                <a:latin typeface="Arial"/>
                <a:cs typeface="Arial"/>
              </a:rPr>
              <a:t> </a:t>
            </a:r>
            <a:r>
              <a:rPr sz="2700" spc="-86" dirty="0">
                <a:latin typeface="Arial"/>
                <a:cs typeface="Arial"/>
              </a:rPr>
              <a:t>efficiency</a:t>
            </a:r>
            <a:r>
              <a:rPr sz="2700" spc="-161" dirty="0">
                <a:latin typeface="Arial"/>
                <a:cs typeface="Arial"/>
              </a:rPr>
              <a:t> </a:t>
            </a:r>
            <a:r>
              <a:rPr sz="2700" spc="-26" dirty="0">
                <a:latin typeface="Arial"/>
                <a:cs typeface="Arial"/>
              </a:rPr>
              <a:t>of</a:t>
            </a:r>
            <a:r>
              <a:rPr sz="2700" spc="-158" dirty="0">
                <a:latin typeface="Arial"/>
                <a:cs typeface="Arial"/>
              </a:rPr>
              <a:t> </a:t>
            </a:r>
            <a:r>
              <a:rPr sz="2700" spc="-83" dirty="0">
                <a:latin typeface="Arial"/>
                <a:cs typeface="Arial"/>
              </a:rPr>
              <a:t>backtracking</a:t>
            </a:r>
            <a:endParaRPr sz="2700" dirty="0">
              <a:latin typeface="Arial"/>
              <a:cs typeface="Arial"/>
            </a:endParaRPr>
          </a:p>
          <a:p>
            <a:pPr marL="438626" indent="-214789">
              <a:spcBef>
                <a:spcPts val="551"/>
              </a:spcBef>
              <a:buChar char="–"/>
              <a:tabLst>
                <a:tab pos="438626" algn="l"/>
              </a:tabLst>
            </a:pPr>
            <a:r>
              <a:rPr sz="2400" spc="-233" dirty="0">
                <a:latin typeface="Arial"/>
                <a:cs typeface="Arial"/>
              </a:rPr>
              <a:t>Can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detect</a:t>
            </a:r>
            <a:r>
              <a:rPr sz="2400" spc="-124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inevitable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failure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early?</a:t>
            </a:r>
            <a:endParaRPr sz="2400" dirty="0">
              <a:latin typeface="Arial"/>
              <a:cs typeface="Arial"/>
            </a:endParaRPr>
          </a:p>
          <a:p>
            <a:pPr marL="438626" indent="-214789">
              <a:spcBef>
                <a:spcPts val="614"/>
              </a:spcBef>
              <a:buChar char="–"/>
              <a:tabLst>
                <a:tab pos="438626" algn="l"/>
              </a:tabLst>
            </a:pPr>
            <a:r>
              <a:rPr sz="2400" spc="-86" dirty="0">
                <a:latin typeface="Arial"/>
                <a:cs typeface="Arial"/>
              </a:rPr>
              <a:t>Which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variable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should</a:t>
            </a:r>
            <a:r>
              <a:rPr sz="2400" spc="-221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be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assigned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next?</a:t>
            </a:r>
            <a:endParaRPr sz="2400" dirty="0">
              <a:latin typeface="Arial"/>
              <a:cs typeface="Arial"/>
            </a:endParaRPr>
          </a:p>
          <a:p>
            <a:pPr marL="438626" indent="-214789">
              <a:spcBef>
                <a:spcPts val="555"/>
              </a:spcBef>
              <a:buChar char="–"/>
              <a:tabLst>
                <a:tab pos="438626" algn="l"/>
              </a:tabLst>
            </a:pPr>
            <a:r>
              <a:rPr sz="2400" spc="-68" dirty="0">
                <a:latin typeface="Arial"/>
                <a:cs typeface="Arial"/>
              </a:rPr>
              <a:t>In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26" dirty="0">
                <a:latin typeface="Arial"/>
                <a:cs typeface="Arial"/>
              </a:rPr>
              <a:t>what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56" dirty="0">
                <a:latin typeface="Arial"/>
                <a:cs typeface="Arial"/>
              </a:rPr>
              <a:t>order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should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34" dirty="0">
                <a:latin typeface="Arial"/>
                <a:cs typeface="Arial"/>
              </a:rPr>
              <a:t>its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values </a:t>
            </a:r>
            <a:r>
              <a:rPr sz="2400" spc="-98" dirty="0">
                <a:latin typeface="Arial"/>
                <a:cs typeface="Arial"/>
              </a:rPr>
              <a:t>be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tried?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072" y="626582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482090" algn="l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66" dirty="0"/>
              <a:t> </a:t>
            </a:r>
            <a:r>
              <a:rPr sz="3300" spc="-131" dirty="0"/>
              <a:t>Variable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588522" y="1273148"/>
            <a:ext cx="3523298" cy="171466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lnSpc>
                <a:spcPts val="2175"/>
              </a:lnSpc>
              <a:spcBef>
                <a:spcPts val="79"/>
              </a:spcBef>
            </a:pPr>
            <a:r>
              <a:rPr sz="2025" spc="-109" dirty="0">
                <a:latin typeface="Arial"/>
                <a:cs typeface="Arial"/>
              </a:rPr>
              <a:t>Let’s</a:t>
            </a:r>
            <a:r>
              <a:rPr sz="2025" spc="-113" dirty="0">
                <a:latin typeface="Arial"/>
                <a:cs typeface="Arial"/>
              </a:rPr>
              <a:t> </a:t>
            </a:r>
            <a:r>
              <a:rPr sz="2025" spc="-94" dirty="0">
                <a:latin typeface="Arial"/>
                <a:cs typeface="Arial"/>
              </a:rPr>
              <a:t>consider</a:t>
            </a:r>
            <a:r>
              <a:rPr sz="2025" spc="-131" dirty="0">
                <a:latin typeface="Arial"/>
                <a:cs typeface="Arial"/>
              </a:rPr>
              <a:t> </a:t>
            </a:r>
            <a:r>
              <a:rPr sz="2025" spc="-49" dirty="0">
                <a:latin typeface="Arial"/>
                <a:cs typeface="Arial"/>
              </a:rPr>
              <a:t>rolling</a:t>
            </a:r>
            <a:r>
              <a:rPr sz="2025" spc="-38" dirty="0">
                <a:latin typeface="Arial"/>
                <a:cs typeface="Arial"/>
              </a:rPr>
              <a:t> </a:t>
            </a:r>
            <a:r>
              <a:rPr sz="2025" spc="-165" dirty="0">
                <a:latin typeface="Arial"/>
                <a:cs typeface="Arial"/>
              </a:rPr>
              <a:t>a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standard,</a:t>
            </a:r>
            <a:endParaRPr sz="2025">
              <a:latin typeface="Arial"/>
              <a:cs typeface="Arial"/>
            </a:endParaRPr>
          </a:p>
          <a:p>
            <a:pPr algn="ctr">
              <a:lnSpc>
                <a:spcPts val="2175"/>
              </a:lnSpc>
            </a:pPr>
            <a:r>
              <a:rPr sz="2025" spc="-109" dirty="0">
                <a:latin typeface="Arial"/>
                <a:cs typeface="Arial"/>
              </a:rPr>
              <a:t>six-</a:t>
            </a:r>
            <a:r>
              <a:rPr sz="2025" spc="-105" dirty="0">
                <a:latin typeface="Arial"/>
                <a:cs typeface="Arial"/>
              </a:rPr>
              <a:t>sided</a:t>
            </a:r>
            <a:r>
              <a:rPr sz="2025" spc="-53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die</a:t>
            </a:r>
            <a:endParaRPr sz="2025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550">
              <a:latin typeface="Arial"/>
              <a:cs typeface="Arial"/>
            </a:endParaRPr>
          </a:p>
          <a:p>
            <a:pPr marL="38100" marR="32385" indent="6191" algn="ctr">
              <a:lnSpc>
                <a:spcPct val="80000"/>
              </a:lnSpc>
            </a:pPr>
            <a:r>
              <a:rPr sz="2025" spc="-105" dirty="0">
                <a:latin typeface="Arial"/>
                <a:cs typeface="Arial"/>
              </a:rPr>
              <a:t>Let</a:t>
            </a:r>
            <a:r>
              <a:rPr sz="2025" spc="-109" dirty="0">
                <a:latin typeface="Arial"/>
                <a:cs typeface="Arial"/>
              </a:rPr>
              <a:t> </a:t>
            </a:r>
            <a:r>
              <a:rPr sz="2025" spc="-191" dirty="0">
                <a:latin typeface="STIXGeneral"/>
                <a:cs typeface="STIXGeneral"/>
              </a:rPr>
              <a:t>𝑋</a:t>
            </a:r>
            <a:r>
              <a:rPr sz="2194" spc="-287" baseline="-15669" dirty="0">
                <a:latin typeface="STIXGeneral"/>
                <a:cs typeface="STIXGeneral"/>
              </a:rPr>
              <a:t>𝑖</a:t>
            </a:r>
            <a:r>
              <a:rPr sz="2194" spc="388" baseline="-15669" dirty="0">
                <a:latin typeface="STIXGeneral"/>
                <a:cs typeface="STIXGeneral"/>
              </a:rPr>
              <a:t> </a:t>
            </a:r>
            <a:r>
              <a:rPr sz="2025" spc="-105" dirty="0">
                <a:latin typeface="Arial"/>
                <a:cs typeface="Arial"/>
              </a:rPr>
              <a:t>be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variable </a:t>
            </a:r>
            <a:r>
              <a:rPr sz="2025" spc="-83" dirty="0">
                <a:latin typeface="Arial"/>
                <a:cs typeface="Arial"/>
              </a:rPr>
              <a:t>corresponding</a:t>
            </a:r>
            <a:r>
              <a:rPr sz="2025" spc="-191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to</a:t>
            </a:r>
            <a:r>
              <a:rPr sz="2025" spc="-6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71" dirty="0">
                <a:latin typeface="Arial"/>
                <a:cs typeface="Arial"/>
              </a:rPr>
              <a:t>outcome</a:t>
            </a:r>
            <a:r>
              <a:rPr sz="2025" spc="-124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of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i="1" dirty="0">
                <a:latin typeface="Arial"/>
                <a:cs typeface="Arial"/>
              </a:rPr>
              <a:t>i</a:t>
            </a:r>
            <a:r>
              <a:rPr sz="2025" dirty="0">
                <a:latin typeface="Arial"/>
                <a:cs typeface="Arial"/>
              </a:rPr>
              <a:t>th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spc="-15" dirty="0">
                <a:latin typeface="Arial"/>
                <a:cs typeface="Arial"/>
              </a:rPr>
              <a:t>role</a:t>
            </a:r>
            <a:endParaRPr sz="2025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58867" y="1491081"/>
            <a:ext cx="419100" cy="411956"/>
            <a:chOff x="6392926" y="1830451"/>
            <a:chExt cx="558800" cy="549275"/>
          </a:xfrm>
        </p:grpSpPr>
        <p:sp>
          <p:nvSpPr>
            <p:cNvPr id="5" name="object 5"/>
            <p:cNvSpPr/>
            <p:nvPr/>
          </p:nvSpPr>
          <p:spPr>
            <a:xfrm>
              <a:off x="64056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42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487517" y="2005431"/>
            <a:ext cx="419100" cy="411956"/>
            <a:chOff x="7231126" y="2516251"/>
            <a:chExt cx="558800" cy="549275"/>
          </a:xfrm>
        </p:grpSpPr>
        <p:sp>
          <p:nvSpPr>
            <p:cNvPr id="8" name="object 8"/>
            <p:cNvSpPr/>
            <p:nvPr/>
          </p:nvSpPr>
          <p:spPr>
            <a:xfrm>
              <a:off x="72438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026" y="2878201"/>
              <a:ext cx="139700" cy="130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9226" y="2887726"/>
              <a:ext cx="139700" cy="130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858867" y="2005431"/>
            <a:ext cx="419100" cy="411956"/>
            <a:chOff x="6392926" y="2516251"/>
            <a:chExt cx="558800" cy="549275"/>
          </a:xfrm>
        </p:grpSpPr>
        <p:sp>
          <p:nvSpPr>
            <p:cNvPr id="18" name="object 18"/>
            <p:cNvSpPr/>
            <p:nvPr/>
          </p:nvSpPr>
          <p:spPr>
            <a:xfrm>
              <a:off x="64056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582926"/>
              <a:ext cx="139700" cy="1301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878201"/>
              <a:ext cx="139700" cy="130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887726"/>
              <a:ext cx="139700" cy="130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582926"/>
              <a:ext cx="139700" cy="13017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487517" y="1491081"/>
            <a:ext cx="419100" cy="411956"/>
            <a:chOff x="7231126" y="1830451"/>
            <a:chExt cx="558800" cy="549275"/>
          </a:xfrm>
        </p:grpSpPr>
        <p:sp>
          <p:nvSpPr>
            <p:cNvPr id="24" name="object 24"/>
            <p:cNvSpPr/>
            <p:nvPr/>
          </p:nvSpPr>
          <p:spPr>
            <a:xfrm>
              <a:off x="72438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426" y="2040001"/>
              <a:ext cx="139700" cy="130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97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116167" y="1491081"/>
            <a:ext cx="419100" cy="411956"/>
            <a:chOff x="8069326" y="1830451"/>
            <a:chExt cx="558800" cy="549275"/>
          </a:xfrm>
        </p:grpSpPr>
        <p:sp>
          <p:nvSpPr>
            <p:cNvPr id="28" name="object 28"/>
            <p:cNvSpPr/>
            <p:nvPr/>
          </p:nvSpPr>
          <p:spPr>
            <a:xfrm>
              <a:off x="80820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192401"/>
              <a:ext cx="139700" cy="1301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116167" y="2005431"/>
            <a:ext cx="419100" cy="411956"/>
            <a:chOff x="8069326" y="2516251"/>
            <a:chExt cx="558800" cy="549275"/>
          </a:xfrm>
        </p:grpSpPr>
        <p:sp>
          <p:nvSpPr>
            <p:cNvPr id="35" name="object 35"/>
            <p:cNvSpPr/>
            <p:nvPr/>
          </p:nvSpPr>
          <p:spPr>
            <a:xfrm>
              <a:off x="80820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226" y="2582926"/>
              <a:ext cx="139700" cy="2730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878201"/>
              <a:ext cx="139700" cy="1301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7426" y="2887726"/>
              <a:ext cx="139700" cy="1301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92872" y="3375793"/>
            <a:ext cx="1828800" cy="56361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434816">
              <a:lnSpc>
                <a:spcPts val="2149"/>
              </a:lnSpc>
              <a:spcBef>
                <a:spcPts val="195"/>
              </a:spcBef>
            </a:pPr>
            <a:r>
              <a:rPr spc="-101" dirty="0">
                <a:latin typeface="Arial"/>
                <a:cs typeface="Arial"/>
              </a:rPr>
              <a:t>Q: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What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is</a:t>
            </a:r>
            <a:endParaRPr dirty="0">
              <a:latin typeface="Arial"/>
              <a:cs typeface="Arial"/>
            </a:endParaRPr>
          </a:p>
          <a:p>
            <a:pPr marL="470535">
              <a:lnSpc>
                <a:spcPts val="2149"/>
              </a:lnSpc>
            </a:pPr>
            <a:r>
              <a:rPr spc="-8" dirty="0">
                <a:latin typeface="Arial"/>
                <a:cs typeface="Arial"/>
              </a:rPr>
              <a:t>dom(</a:t>
            </a:r>
            <a:r>
              <a:rPr spc="-8" dirty="0">
                <a:latin typeface="STIXGeneral"/>
                <a:cs typeface="STIXGeneral"/>
              </a:rPr>
              <a:t>𝑋</a:t>
            </a:r>
            <a:r>
              <a:rPr sz="1913" spc="-11" baseline="-17973" dirty="0">
                <a:latin typeface="STIXGeneral"/>
                <a:cs typeface="STIXGeneral"/>
              </a:rPr>
              <a:t>𝑖</a:t>
            </a:r>
            <a:r>
              <a:rPr spc="-8" dirty="0">
                <a:latin typeface="Arial"/>
                <a:cs typeface="Arial"/>
              </a:rPr>
              <a:t>)?</a:t>
            </a:r>
            <a:endParaRPr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xfrm>
            <a:off x="8219098" y="6590796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4" name="object 44"/>
          <p:cNvSpPr txBox="1"/>
          <p:nvPr/>
        </p:nvSpPr>
        <p:spPr>
          <a:xfrm>
            <a:off x="2092872" y="4183036"/>
            <a:ext cx="1828800" cy="563134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288" rIns="0" bIns="0" rtlCol="0">
            <a:spAutoFit/>
          </a:bodyPr>
          <a:lstStyle/>
          <a:p>
            <a:pPr marL="320516">
              <a:lnSpc>
                <a:spcPts val="2149"/>
              </a:lnSpc>
              <a:spcBef>
                <a:spcPts val="191"/>
              </a:spcBef>
            </a:pPr>
            <a:r>
              <a:rPr spc="-90" dirty="0">
                <a:latin typeface="Arial"/>
                <a:cs typeface="Arial"/>
              </a:rPr>
              <a:t>A: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dom(</a:t>
            </a:r>
            <a:r>
              <a:rPr spc="-64" dirty="0">
                <a:latin typeface="STIXGeneral"/>
                <a:cs typeface="STIXGeneral"/>
              </a:rPr>
              <a:t>𝑋</a:t>
            </a:r>
            <a:r>
              <a:rPr sz="1913" spc="-95" baseline="-17973" dirty="0">
                <a:latin typeface="STIXGeneral"/>
                <a:cs typeface="STIXGeneral"/>
              </a:rPr>
              <a:t>𝑖</a:t>
            </a:r>
            <a:r>
              <a:rPr spc="-64" dirty="0">
                <a:latin typeface="Arial"/>
                <a:cs typeface="Arial"/>
              </a:rPr>
              <a:t>)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  <a:p>
            <a:pPr marL="227648">
              <a:lnSpc>
                <a:spcPts val="2149"/>
              </a:lnSpc>
            </a:pPr>
            <a:r>
              <a:rPr spc="-75" dirty="0">
                <a:latin typeface="Arial"/>
                <a:cs typeface="Arial"/>
              </a:rPr>
              <a:t>{1,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2,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3,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4,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5,</a:t>
            </a:r>
            <a:r>
              <a:rPr spc="-41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6}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467803" algn="l">
              <a:spcBef>
                <a:spcPts val="98"/>
              </a:spcBef>
            </a:pPr>
            <a:r>
              <a:rPr sz="3300" spc="-274" dirty="0"/>
              <a:t>Types</a:t>
            </a:r>
            <a:r>
              <a:rPr sz="3300" spc="-188" dirty="0"/>
              <a:t> </a:t>
            </a:r>
            <a:r>
              <a:rPr sz="3300" dirty="0"/>
              <a:t>of</a:t>
            </a:r>
            <a:r>
              <a:rPr sz="3300" spc="-188" dirty="0"/>
              <a:t> </a:t>
            </a:r>
            <a:r>
              <a:rPr sz="3300" spc="-161" dirty="0"/>
              <a:t>Variables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545431" y="1169718"/>
            <a:ext cx="6047423" cy="3222132"/>
          </a:xfrm>
          <a:prstGeom prst="rect">
            <a:avLst/>
          </a:prstGeom>
        </p:spPr>
        <p:txBody>
          <a:bodyPr vert="horz" wrap="square" lIns="0" tIns="53816" rIns="0" bIns="0" rtlCol="0">
            <a:spAutoFit/>
          </a:bodyPr>
          <a:lstStyle/>
          <a:p>
            <a:pPr marL="266700" marR="564833" indent="-257651">
              <a:lnSpc>
                <a:spcPts val="2588"/>
              </a:lnSpc>
              <a:spcBef>
                <a:spcPts val="424"/>
              </a:spcBef>
              <a:buChar char="•"/>
              <a:tabLst>
                <a:tab pos="266700" algn="l"/>
                <a:tab pos="267176" algn="l"/>
              </a:tabLst>
            </a:pPr>
            <a:r>
              <a:rPr sz="2400" spc="-116" dirty="0">
                <a:latin typeface="Arial"/>
                <a:cs typeface="Arial"/>
              </a:rPr>
              <a:t>Discrete</a:t>
            </a:r>
            <a:r>
              <a:rPr sz="2400" spc="-101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variables</a:t>
            </a:r>
            <a:r>
              <a:rPr sz="2400" spc="-188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have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finite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countable </a:t>
            </a:r>
            <a:r>
              <a:rPr sz="2400" spc="-8" dirty="0">
                <a:latin typeface="Arial"/>
                <a:cs typeface="Arial"/>
              </a:rPr>
              <a:t>domains</a:t>
            </a:r>
            <a:endParaRPr sz="2400">
              <a:latin typeface="Arial"/>
              <a:cs typeface="Arial"/>
            </a:endParaRPr>
          </a:p>
          <a:p>
            <a:pPr marL="567214" lvl="1" indent="-214789">
              <a:spcBef>
                <a:spcPts val="296"/>
              </a:spcBef>
              <a:buChar char="–"/>
              <a:tabLst>
                <a:tab pos="567214" algn="l"/>
              </a:tabLst>
            </a:pPr>
            <a:r>
              <a:rPr sz="2063" spc="-83" dirty="0">
                <a:latin typeface="Arial"/>
                <a:cs typeface="Arial"/>
              </a:rPr>
              <a:t>Binary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variables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have</a:t>
            </a:r>
            <a:r>
              <a:rPr sz="2063" spc="-98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two</a:t>
            </a:r>
            <a:r>
              <a:rPr sz="2063" spc="-83" dirty="0">
                <a:latin typeface="Arial"/>
                <a:cs typeface="Arial"/>
              </a:rPr>
              <a:t> </a:t>
            </a:r>
            <a:r>
              <a:rPr sz="2063" spc="-116" dirty="0">
                <a:latin typeface="Arial"/>
                <a:cs typeface="Arial"/>
              </a:rPr>
              <a:t>values</a:t>
            </a:r>
            <a:r>
              <a:rPr sz="2063" spc="-23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in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their</a:t>
            </a:r>
            <a:r>
              <a:rPr sz="2063" spc="11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domain</a:t>
            </a:r>
            <a:endParaRPr sz="2063">
              <a:latin typeface="Arial"/>
              <a:cs typeface="Arial"/>
            </a:endParaRPr>
          </a:p>
          <a:p>
            <a:pPr marL="567214" marR="315754" lvl="1" indent="-214789">
              <a:lnSpc>
                <a:spcPts val="2250"/>
              </a:lnSpc>
              <a:spcBef>
                <a:spcPts val="548"/>
              </a:spcBef>
              <a:buChar char="–"/>
              <a:tabLst>
                <a:tab pos="567214" algn="l"/>
              </a:tabLst>
            </a:pPr>
            <a:r>
              <a:rPr sz="2063" spc="-98" dirty="0">
                <a:latin typeface="Arial"/>
                <a:cs typeface="Arial"/>
              </a:rPr>
              <a:t>Boolean</a:t>
            </a:r>
            <a:r>
              <a:rPr sz="2063" spc="-45" dirty="0">
                <a:latin typeface="Arial"/>
                <a:cs typeface="Arial"/>
              </a:rPr>
              <a:t> </a:t>
            </a:r>
            <a:r>
              <a:rPr sz="2063" spc="-90" dirty="0">
                <a:latin typeface="Arial"/>
                <a:cs typeface="Arial"/>
              </a:rPr>
              <a:t>variables</a:t>
            </a:r>
            <a:r>
              <a:rPr sz="2063" spc="-30" dirty="0">
                <a:latin typeface="Arial"/>
                <a:cs typeface="Arial"/>
              </a:rPr>
              <a:t> </a:t>
            </a:r>
            <a:r>
              <a:rPr sz="2063" spc="-124" dirty="0">
                <a:latin typeface="Arial"/>
                <a:cs typeface="Arial"/>
              </a:rPr>
              <a:t>have</a:t>
            </a:r>
            <a:r>
              <a:rPr sz="2063" spc="-94" dirty="0">
                <a:latin typeface="Arial"/>
                <a:cs typeface="Arial"/>
              </a:rPr>
              <a:t> </a:t>
            </a:r>
            <a:r>
              <a:rPr sz="2063" dirty="0">
                <a:latin typeface="Arial"/>
                <a:cs typeface="Arial"/>
              </a:rPr>
              <a:t>two</a:t>
            </a:r>
            <a:r>
              <a:rPr sz="2063" spc="-60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variables,</a:t>
            </a:r>
            <a:r>
              <a:rPr sz="2063" spc="71" dirty="0">
                <a:latin typeface="Arial"/>
                <a:cs typeface="Arial"/>
              </a:rPr>
              <a:t> </a:t>
            </a:r>
            <a:r>
              <a:rPr sz="2063" spc="-293" dirty="0">
                <a:latin typeface="Arial"/>
                <a:cs typeface="Arial"/>
              </a:rPr>
              <a:t>TRUE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19" dirty="0">
                <a:latin typeface="Arial"/>
                <a:cs typeface="Arial"/>
              </a:rPr>
              <a:t>and </a:t>
            </a:r>
            <a:r>
              <a:rPr sz="2063" spc="-344" dirty="0">
                <a:latin typeface="Arial"/>
                <a:cs typeface="Arial"/>
              </a:rPr>
              <a:t>FALSE</a:t>
            </a:r>
            <a:endParaRPr sz="2063">
              <a:latin typeface="Arial"/>
              <a:cs typeface="Arial"/>
            </a:endParaRPr>
          </a:p>
          <a:p>
            <a:pPr marL="567214" lvl="1" indent="-214789">
              <a:spcBef>
                <a:spcPts val="251"/>
              </a:spcBef>
              <a:buChar char="–"/>
              <a:tabLst>
                <a:tab pos="567214" algn="l"/>
              </a:tabLst>
            </a:pPr>
            <a:r>
              <a:rPr sz="2063" spc="-45" dirty="0">
                <a:latin typeface="Arial"/>
                <a:cs typeface="Arial"/>
              </a:rPr>
              <a:t>Other</a:t>
            </a:r>
            <a:r>
              <a:rPr sz="2063" spc="-75" dirty="0">
                <a:latin typeface="Arial"/>
                <a:cs typeface="Arial"/>
              </a:rPr>
              <a:t> </a:t>
            </a:r>
            <a:r>
              <a:rPr sz="2063" spc="-56" dirty="0">
                <a:latin typeface="Arial"/>
                <a:cs typeface="Arial"/>
              </a:rPr>
              <a:t>examples?</a:t>
            </a:r>
            <a:endParaRPr sz="2063">
              <a:latin typeface="Arial"/>
              <a:cs typeface="Arial"/>
            </a:endParaRPr>
          </a:p>
          <a:p>
            <a:pPr lvl="1">
              <a:spcBef>
                <a:spcPts val="41"/>
              </a:spcBef>
              <a:buFont typeface="Arial"/>
              <a:buChar char="–"/>
            </a:pPr>
            <a:endParaRPr sz="2663">
              <a:latin typeface="Arial"/>
              <a:cs typeface="Arial"/>
            </a:endParaRPr>
          </a:p>
          <a:p>
            <a:pPr marL="266700" indent="-257651">
              <a:buChar char="•"/>
              <a:tabLst>
                <a:tab pos="266700" algn="l"/>
                <a:tab pos="267176" algn="l"/>
              </a:tabLst>
            </a:pPr>
            <a:r>
              <a:rPr sz="2400" spc="-94" dirty="0">
                <a:latin typeface="Arial"/>
                <a:cs typeface="Arial"/>
              </a:rPr>
              <a:t>Continuous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39" dirty="0">
                <a:latin typeface="Arial"/>
                <a:cs typeface="Arial"/>
              </a:rPr>
              <a:t>have </a:t>
            </a:r>
            <a:r>
              <a:rPr sz="2400" spc="-71" dirty="0">
                <a:latin typeface="Arial"/>
                <a:cs typeface="Arial"/>
              </a:rPr>
              <a:t>uncountably</a:t>
            </a:r>
            <a:r>
              <a:rPr sz="2400" spc="-26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infinite</a:t>
            </a:r>
            <a:r>
              <a:rPr sz="2400" spc="-199" dirty="0">
                <a:latin typeface="Arial"/>
                <a:cs typeface="Arial"/>
              </a:rPr>
              <a:t> </a:t>
            </a:r>
            <a:r>
              <a:rPr sz="2400" spc="-53" dirty="0">
                <a:latin typeface="Arial"/>
                <a:cs typeface="Arial"/>
              </a:rPr>
              <a:t>domains</a:t>
            </a:r>
            <a:endParaRPr sz="2400">
              <a:latin typeface="Arial"/>
              <a:cs typeface="Arial"/>
            </a:endParaRPr>
          </a:p>
          <a:p>
            <a:pPr marL="567214" lvl="1" indent="-214789">
              <a:spcBef>
                <a:spcPts val="274"/>
              </a:spcBef>
              <a:buChar char="–"/>
              <a:tabLst>
                <a:tab pos="567214" algn="l"/>
              </a:tabLst>
            </a:pPr>
            <a:r>
              <a:rPr sz="2063" spc="-146" dirty="0">
                <a:latin typeface="Arial"/>
                <a:cs typeface="Arial"/>
              </a:rPr>
              <a:t>Example</a:t>
            </a:r>
            <a:r>
              <a:rPr sz="2063" spc="15" dirty="0">
                <a:latin typeface="Arial"/>
                <a:cs typeface="Arial"/>
              </a:rPr>
              <a:t> </a:t>
            </a:r>
            <a:r>
              <a:rPr sz="2063" spc="-8" dirty="0">
                <a:latin typeface="Arial"/>
                <a:cs typeface="Arial"/>
              </a:rPr>
              <a:t>types?</a:t>
            </a:r>
            <a:endParaRPr sz="206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482090" algn="l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66" dirty="0"/>
              <a:t> </a:t>
            </a:r>
            <a:r>
              <a:rPr sz="3300" spc="-131" dirty="0"/>
              <a:t>Variable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667350" y="1154906"/>
            <a:ext cx="3523298" cy="171466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lnSpc>
                <a:spcPts val="2175"/>
              </a:lnSpc>
              <a:spcBef>
                <a:spcPts val="79"/>
              </a:spcBef>
            </a:pPr>
            <a:r>
              <a:rPr sz="2025" spc="-109" dirty="0">
                <a:latin typeface="Arial"/>
                <a:cs typeface="Arial"/>
              </a:rPr>
              <a:t>Let’s</a:t>
            </a:r>
            <a:r>
              <a:rPr sz="2025" spc="-113" dirty="0">
                <a:latin typeface="Arial"/>
                <a:cs typeface="Arial"/>
              </a:rPr>
              <a:t> </a:t>
            </a:r>
            <a:r>
              <a:rPr sz="2025" spc="-94" dirty="0">
                <a:latin typeface="Arial"/>
                <a:cs typeface="Arial"/>
              </a:rPr>
              <a:t>consider</a:t>
            </a:r>
            <a:r>
              <a:rPr sz="2025" spc="-131" dirty="0">
                <a:latin typeface="Arial"/>
                <a:cs typeface="Arial"/>
              </a:rPr>
              <a:t> </a:t>
            </a:r>
            <a:r>
              <a:rPr sz="2025" spc="-49" dirty="0">
                <a:latin typeface="Arial"/>
                <a:cs typeface="Arial"/>
              </a:rPr>
              <a:t>rolling</a:t>
            </a:r>
            <a:r>
              <a:rPr sz="2025" spc="-38" dirty="0">
                <a:latin typeface="Arial"/>
                <a:cs typeface="Arial"/>
              </a:rPr>
              <a:t> </a:t>
            </a:r>
            <a:r>
              <a:rPr sz="2025" spc="-165" dirty="0">
                <a:latin typeface="Arial"/>
                <a:cs typeface="Arial"/>
              </a:rPr>
              <a:t>a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standard,</a:t>
            </a:r>
            <a:endParaRPr sz="2025">
              <a:latin typeface="Arial"/>
              <a:cs typeface="Arial"/>
            </a:endParaRPr>
          </a:p>
          <a:p>
            <a:pPr algn="ctr">
              <a:lnSpc>
                <a:spcPts val="2175"/>
              </a:lnSpc>
            </a:pPr>
            <a:r>
              <a:rPr sz="2025" spc="-109" dirty="0">
                <a:latin typeface="Arial"/>
                <a:cs typeface="Arial"/>
              </a:rPr>
              <a:t>six-</a:t>
            </a:r>
            <a:r>
              <a:rPr sz="2025" spc="-105" dirty="0">
                <a:latin typeface="Arial"/>
                <a:cs typeface="Arial"/>
              </a:rPr>
              <a:t>sided</a:t>
            </a:r>
            <a:r>
              <a:rPr sz="2025" spc="-53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die</a:t>
            </a:r>
            <a:endParaRPr sz="2025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550">
              <a:latin typeface="Arial"/>
              <a:cs typeface="Arial"/>
            </a:endParaRPr>
          </a:p>
          <a:p>
            <a:pPr marL="38100" marR="32385" indent="6191" algn="ctr">
              <a:lnSpc>
                <a:spcPct val="80000"/>
              </a:lnSpc>
            </a:pPr>
            <a:r>
              <a:rPr sz="2025" spc="-105" dirty="0">
                <a:latin typeface="Arial"/>
                <a:cs typeface="Arial"/>
              </a:rPr>
              <a:t>Let</a:t>
            </a:r>
            <a:r>
              <a:rPr sz="2025" spc="-109" dirty="0">
                <a:latin typeface="Arial"/>
                <a:cs typeface="Arial"/>
              </a:rPr>
              <a:t> </a:t>
            </a:r>
            <a:r>
              <a:rPr sz="2025" spc="-191" dirty="0">
                <a:latin typeface="STIXGeneral"/>
                <a:cs typeface="STIXGeneral"/>
              </a:rPr>
              <a:t>𝑋</a:t>
            </a:r>
            <a:r>
              <a:rPr sz="2194" spc="-287" baseline="-15669" dirty="0">
                <a:latin typeface="STIXGeneral"/>
                <a:cs typeface="STIXGeneral"/>
              </a:rPr>
              <a:t>𝑖</a:t>
            </a:r>
            <a:r>
              <a:rPr sz="2194" spc="388" baseline="-15669" dirty="0">
                <a:latin typeface="STIXGeneral"/>
                <a:cs typeface="STIXGeneral"/>
              </a:rPr>
              <a:t> </a:t>
            </a:r>
            <a:r>
              <a:rPr sz="2025" spc="-105" dirty="0">
                <a:latin typeface="Arial"/>
                <a:cs typeface="Arial"/>
              </a:rPr>
              <a:t>be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variable </a:t>
            </a:r>
            <a:r>
              <a:rPr sz="2025" spc="-83" dirty="0">
                <a:latin typeface="Arial"/>
                <a:cs typeface="Arial"/>
              </a:rPr>
              <a:t>corresponding</a:t>
            </a:r>
            <a:r>
              <a:rPr sz="2025" spc="-191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to</a:t>
            </a:r>
            <a:r>
              <a:rPr sz="2025" spc="-6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71" dirty="0">
                <a:latin typeface="Arial"/>
                <a:cs typeface="Arial"/>
              </a:rPr>
              <a:t>outcome</a:t>
            </a:r>
            <a:r>
              <a:rPr sz="2025" spc="-124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of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i="1" dirty="0">
                <a:latin typeface="Arial"/>
                <a:cs typeface="Arial"/>
              </a:rPr>
              <a:t>i</a:t>
            </a:r>
            <a:r>
              <a:rPr sz="2025" dirty="0">
                <a:latin typeface="Arial"/>
                <a:cs typeface="Arial"/>
              </a:rPr>
              <a:t>th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spc="-15" dirty="0">
                <a:latin typeface="Arial"/>
                <a:cs typeface="Arial"/>
              </a:rPr>
              <a:t>role</a:t>
            </a:r>
            <a:endParaRPr sz="2025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7695" y="1372839"/>
            <a:ext cx="419100" cy="411956"/>
            <a:chOff x="6392926" y="1830451"/>
            <a:chExt cx="558800" cy="549275"/>
          </a:xfrm>
        </p:grpSpPr>
        <p:sp>
          <p:nvSpPr>
            <p:cNvPr id="5" name="object 5"/>
            <p:cNvSpPr/>
            <p:nvPr/>
          </p:nvSpPr>
          <p:spPr>
            <a:xfrm>
              <a:off x="64056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42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566345" y="1887189"/>
            <a:ext cx="419100" cy="411956"/>
            <a:chOff x="7231126" y="2516251"/>
            <a:chExt cx="558800" cy="549275"/>
          </a:xfrm>
        </p:grpSpPr>
        <p:sp>
          <p:nvSpPr>
            <p:cNvPr id="8" name="object 8"/>
            <p:cNvSpPr/>
            <p:nvPr/>
          </p:nvSpPr>
          <p:spPr>
            <a:xfrm>
              <a:off x="72438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026" y="2878201"/>
              <a:ext cx="139700" cy="130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9226" y="2887726"/>
              <a:ext cx="139700" cy="130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37695" y="1887189"/>
            <a:ext cx="419100" cy="411956"/>
            <a:chOff x="6392926" y="2516251"/>
            <a:chExt cx="558800" cy="549275"/>
          </a:xfrm>
        </p:grpSpPr>
        <p:sp>
          <p:nvSpPr>
            <p:cNvPr id="18" name="object 18"/>
            <p:cNvSpPr/>
            <p:nvPr/>
          </p:nvSpPr>
          <p:spPr>
            <a:xfrm>
              <a:off x="64056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582926"/>
              <a:ext cx="139700" cy="1301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878201"/>
              <a:ext cx="139700" cy="130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887726"/>
              <a:ext cx="139700" cy="130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582926"/>
              <a:ext cx="139700" cy="13017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566345" y="1372839"/>
            <a:ext cx="419100" cy="411956"/>
            <a:chOff x="7231126" y="1830451"/>
            <a:chExt cx="558800" cy="549275"/>
          </a:xfrm>
        </p:grpSpPr>
        <p:sp>
          <p:nvSpPr>
            <p:cNvPr id="24" name="object 24"/>
            <p:cNvSpPr/>
            <p:nvPr/>
          </p:nvSpPr>
          <p:spPr>
            <a:xfrm>
              <a:off x="72438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426" y="2040001"/>
              <a:ext cx="139700" cy="130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97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194995" y="1372839"/>
            <a:ext cx="419100" cy="411956"/>
            <a:chOff x="8069326" y="1830451"/>
            <a:chExt cx="558800" cy="549275"/>
          </a:xfrm>
        </p:grpSpPr>
        <p:sp>
          <p:nvSpPr>
            <p:cNvPr id="28" name="object 28"/>
            <p:cNvSpPr/>
            <p:nvPr/>
          </p:nvSpPr>
          <p:spPr>
            <a:xfrm>
              <a:off x="80820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192401"/>
              <a:ext cx="139700" cy="1301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194995" y="1887189"/>
            <a:ext cx="419100" cy="411956"/>
            <a:chOff x="8069326" y="2516251"/>
            <a:chExt cx="558800" cy="549275"/>
          </a:xfrm>
        </p:grpSpPr>
        <p:sp>
          <p:nvSpPr>
            <p:cNvPr id="35" name="object 35"/>
            <p:cNvSpPr/>
            <p:nvPr/>
          </p:nvSpPr>
          <p:spPr>
            <a:xfrm>
              <a:off x="80820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226" y="2582926"/>
              <a:ext cx="139700" cy="2730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878201"/>
              <a:ext cx="139700" cy="1301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7426" y="2887726"/>
              <a:ext cx="139700" cy="1301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171700" y="3257551"/>
            <a:ext cx="1828800" cy="56361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434816">
              <a:lnSpc>
                <a:spcPts val="2149"/>
              </a:lnSpc>
              <a:spcBef>
                <a:spcPts val="195"/>
              </a:spcBef>
            </a:pPr>
            <a:r>
              <a:rPr spc="-101" dirty="0">
                <a:latin typeface="Arial"/>
                <a:cs typeface="Arial"/>
              </a:rPr>
              <a:t>Q: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What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L="470535">
              <a:lnSpc>
                <a:spcPts val="2149"/>
              </a:lnSpc>
            </a:pPr>
            <a:r>
              <a:rPr spc="-8" dirty="0">
                <a:latin typeface="Arial"/>
                <a:cs typeface="Arial"/>
              </a:rPr>
              <a:t>dom(</a:t>
            </a:r>
            <a:r>
              <a:rPr spc="-8" dirty="0">
                <a:latin typeface="STIXGeneral"/>
                <a:cs typeface="STIXGeneral"/>
              </a:rPr>
              <a:t>𝑋</a:t>
            </a:r>
            <a:r>
              <a:rPr sz="1913" spc="-11" baseline="-17973" dirty="0">
                <a:latin typeface="STIXGeneral"/>
                <a:cs typeface="STIXGeneral"/>
              </a:rPr>
              <a:t>𝑖</a:t>
            </a:r>
            <a:r>
              <a:rPr spc="-8" dirty="0">
                <a:latin typeface="Arial"/>
                <a:cs typeface="Arial"/>
              </a:rPr>
              <a:t>)?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4" name="object 44"/>
          <p:cNvSpPr txBox="1"/>
          <p:nvPr/>
        </p:nvSpPr>
        <p:spPr>
          <a:xfrm>
            <a:off x="2171700" y="4064794"/>
            <a:ext cx="1828800" cy="563134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288" rIns="0" bIns="0" rtlCol="0">
            <a:spAutoFit/>
          </a:bodyPr>
          <a:lstStyle/>
          <a:p>
            <a:pPr marL="320516">
              <a:lnSpc>
                <a:spcPts val="2149"/>
              </a:lnSpc>
              <a:spcBef>
                <a:spcPts val="191"/>
              </a:spcBef>
            </a:pPr>
            <a:r>
              <a:rPr spc="-90" dirty="0">
                <a:latin typeface="Arial"/>
                <a:cs typeface="Arial"/>
              </a:rPr>
              <a:t>A: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dom(</a:t>
            </a:r>
            <a:r>
              <a:rPr spc="-64" dirty="0">
                <a:latin typeface="STIXGeneral"/>
                <a:cs typeface="STIXGeneral"/>
              </a:rPr>
              <a:t>𝑋</a:t>
            </a:r>
            <a:r>
              <a:rPr sz="1913" spc="-95" baseline="-17973" dirty="0">
                <a:latin typeface="STIXGeneral"/>
                <a:cs typeface="STIXGeneral"/>
              </a:rPr>
              <a:t>𝑖</a:t>
            </a:r>
            <a:r>
              <a:rPr spc="-64" dirty="0">
                <a:latin typeface="Arial"/>
                <a:cs typeface="Arial"/>
              </a:rPr>
              <a:t>)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  <a:p>
            <a:pPr marL="227648">
              <a:lnSpc>
                <a:spcPts val="2149"/>
              </a:lnSpc>
            </a:pPr>
            <a:r>
              <a:rPr spc="-75" dirty="0">
                <a:latin typeface="Arial"/>
                <a:cs typeface="Arial"/>
              </a:rPr>
              <a:t>{1,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2,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3,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4,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5,</a:t>
            </a:r>
            <a:r>
              <a:rPr spc="-41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6}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57700" y="3257551"/>
            <a:ext cx="1828800" cy="56361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179546">
              <a:lnSpc>
                <a:spcPts val="2149"/>
              </a:lnSpc>
              <a:spcBef>
                <a:spcPts val="195"/>
              </a:spcBef>
            </a:pPr>
            <a:r>
              <a:rPr spc="-101" dirty="0">
                <a:latin typeface="Arial"/>
                <a:cs typeface="Arial"/>
              </a:rPr>
              <a:t>Q: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131" dirty="0">
                <a:latin typeface="Arial"/>
                <a:cs typeface="Arial"/>
              </a:rPr>
              <a:t>Is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45" dirty="0">
                <a:latin typeface="STIXGeneral"/>
                <a:cs typeface="STIXGeneral"/>
              </a:rPr>
              <a:t>𝑋</a:t>
            </a:r>
            <a:r>
              <a:rPr sz="1913" spc="-67" baseline="-17973" dirty="0">
                <a:latin typeface="STIXGeneral"/>
                <a:cs typeface="STIXGeneral"/>
              </a:rPr>
              <a:t>𝑖</a:t>
            </a:r>
            <a:r>
              <a:rPr sz="1913" spc="50" baseline="-17973" dirty="0">
                <a:latin typeface="STIXGeneral"/>
                <a:cs typeface="STIXGeneral"/>
              </a:rPr>
              <a:t> </a:t>
            </a:r>
            <a:r>
              <a:rPr spc="-8" dirty="0">
                <a:latin typeface="Arial"/>
                <a:cs typeface="Arial"/>
              </a:rPr>
              <a:t>discrete</a:t>
            </a:r>
            <a:endParaRPr>
              <a:latin typeface="Arial"/>
              <a:cs typeface="Arial"/>
            </a:endParaRPr>
          </a:p>
          <a:p>
            <a:pPr marL="215265">
              <a:lnSpc>
                <a:spcPts val="2149"/>
              </a:lnSpc>
            </a:pPr>
            <a:r>
              <a:rPr spc="-23" dirty="0">
                <a:latin typeface="Arial"/>
                <a:cs typeface="Arial"/>
              </a:rPr>
              <a:t>or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continuous?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482090" algn="l">
              <a:spcBef>
                <a:spcPts val="98"/>
              </a:spcBef>
            </a:pPr>
            <a:r>
              <a:rPr sz="3300" spc="-191" dirty="0"/>
              <a:t>Example:</a:t>
            </a:r>
            <a:r>
              <a:rPr sz="3300" spc="-266" dirty="0"/>
              <a:t> </a:t>
            </a:r>
            <a:r>
              <a:rPr sz="3300" spc="-131" dirty="0"/>
              <a:t>Variable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667350" y="1154906"/>
            <a:ext cx="3523298" cy="171466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algn="ctr">
              <a:lnSpc>
                <a:spcPts val="2175"/>
              </a:lnSpc>
              <a:spcBef>
                <a:spcPts val="79"/>
              </a:spcBef>
            </a:pPr>
            <a:r>
              <a:rPr sz="2025" spc="-109" dirty="0">
                <a:latin typeface="Arial"/>
                <a:cs typeface="Arial"/>
              </a:rPr>
              <a:t>Let’s</a:t>
            </a:r>
            <a:r>
              <a:rPr sz="2025" spc="-113" dirty="0">
                <a:latin typeface="Arial"/>
                <a:cs typeface="Arial"/>
              </a:rPr>
              <a:t> </a:t>
            </a:r>
            <a:r>
              <a:rPr sz="2025" spc="-94" dirty="0">
                <a:latin typeface="Arial"/>
                <a:cs typeface="Arial"/>
              </a:rPr>
              <a:t>consider</a:t>
            </a:r>
            <a:r>
              <a:rPr sz="2025" spc="-131" dirty="0">
                <a:latin typeface="Arial"/>
                <a:cs typeface="Arial"/>
              </a:rPr>
              <a:t> </a:t>
            </a:r>
            <a:r>
              <a:rPr sz="2025" spc="-49" dirty="0">
                <a:latin typeface="Arial"/>
                <a:cs typeface="Arial"/>
              </a:rPr>
              <a:t>rolling</a:t>
            </a:r>
            <a:r>
              <a:rPr sz="2025" spc="-38" dirty="0">
                <a:latin typeface="Arial"/>
                <a:cs typeface="Arial"/>
              </a:rPr>
              <a:t> </a:t>
            </a:r>
            <a:r>
              <a:rPr sz="2025" spc="-165" dirty="0">
                <a:latin typeface="Arial"/>
                <a:cs typeface="Arial"/>
              </a:rPr>
              <a:t>a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standard,</a:t>
            </a:r>
            <a:endParaRPr sz="2025">
              <a:latin typeface="Arial"/>
              <a:cs typeface="Arial"/>
            </a:endParaRPr>
          </a:p>
          <a:p>
            <a:pPr algn="ctr">
              <a:lnSpc>
                <a:spcPts val="2175"/>
              </a:lnSpc>
            </a:pPr>
            <a:r>
              <a:rPr sz="2025" spc="-109" dirty="0">
                <a:latin typeface="Arial"/>
                <a:cs typeface="Arial"/>
              </a:rPr>
              <a:t>six-</a:t>
            </a:r>
            <a:r>
              <a:rPr sz="2025" spc="-105" dirty="0">
                <a:latin typeface="Arial"/>
                <a:cs typeface="Arial"/>
              </a:rPr>
              <a:t>sided</a:t>
            </a:r>
            <a:r>
              <a:rPr sz="2025" spc="-53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die</a:t>
            </a:r>
            <a:endParaRPr sz="2025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2550">
              <a:latin typeface="Arial"/>
              <a:cs typeface="Arial"/>
            </a:endParaRPr>
          </a:p>
          <a:p>
            <a:pPr marL="38100" marR="32385" indent="6191" algn="ctr">
              <a:lnSpc>
                <a:spcPct val="80000"/>
              </a:lnSpc>
            </a:pPr>
            <a:r>
              <a:rPr sz="2025" spc="-105" dirty="0">
                <a:latin typeface="Arial"/>
                <a:cs typeface="Arial"/>
              </a:rPr>
              <a:t>Let</a:t>
            </a:r>
            <a:r>
              <a:rPr sz="2025" spc="-109" dirty="0">
                <a:latin typeface="Arial"/>
                <a:cs typeface="Arial"/>
              </a:rPr>
              <a:t> </a:t>
            </a:r>
            <a:r>
              <a:rPr sz="2025" spc="-191" dirty="0">
                <a:latin typeface="STIXGeneral"/>
                <a:cs typeface="STIXGeneral"/>
              </a:rPr>
              <a:t>𝑋</a:t>
            </a:r>
            <a:r>
              <a:rPr sz="2194" spc="-287" baseline="-15669" dirty="0">
                <a:latin typeface="STIXGeneral"/>
                <a:cs typeface="STIXGeneral"/>
              </a:rPr>
              <a:t>𝑖</a:t>
            </a:r>
            <a:r>
              <a:rPr sz="2194" spc="388" baseline="-15669" dirty="0">
                <a:latin typeface="STIXGeneral"/>
                <a:cs typeface="STIXGeneral"/>
              </a:rPr>
              <a:t> </a:t>
            </a:r>
            <a:r>
              <a:rPr sz="2025" spc="-105" dirty="0">
                <a:latin typeface="Arial"/>
                <a:cs typeface="Arial"/>
              </a:rPr>
              <a:t>be</a:t>
            </a:r>
            <a:r>
              <a:rPr sz="2025" spc="-9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4" dirty="0">
                <a:latin typeface="Arial"/>
                <a:cs typeface="Arial"/>
              </a:rPr>
              <a:t> </a:t>
            </a:r>
            <a:r>
              <a:rPr sz="2025" spc="-8" dirty="0">
                <a:latin typeface="Arial"/>
                <a:cs typeface="Arial"/>
              </a:rPr>
              <a:t>variable </a:t>
            </a:r>
            <a:r>
              <a:rPr sz="2025" spc="-83" dirty="0">
                <a:latin typeface="Arial"/>
                <a:cs typeface="Arial"/>
              </a:rPr>
              <a:t>corresponding</a:t>
            </a:r>
            <a:r>
              <a:rPr sz="2025" spc="-191" dirty="0">
                <a:latin typeface="Arial"/>
                <a:cs typeface="Arial"/>
              </a:rPr>
              <a:t> </a:t>
            </a:r>
            <a:r>
              <a:rPr sz="2025" dirty="0">
                <a:latin typeface="Arial"/>
                <a:cs typeface="Arial"/>
              </a:rPr>
              <a:t>to</a:t>
            </a:r>
            <a:r>
              <a:rPr sz="2025" spc="-68" dirty="0">
                <a:latin typeface="Arial"/>
                <a:cs typeface="Arial"/>
              </a:rPr>
              <a:t>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64" dirty="0">
                <a:latin typeface="Arial"/>
                <a:cs typeface="Arial"/>
              </a:rPr>
              <a:t> </a:t>
            </a:r>
            <a:r>
              <a:rPr sz="2025" spc="-71" dirty="0">
                <a:latin typeface="Arial"/>
                <a:cs typeface="Arial"/>
              </a:rPr>
              <a:t>outcome</a:t>
            </a:r>
            <a:r>
              <a:rPr sz="2025" spc="-124" dirty="0">
                <a:latin typeface="Arial"/>
                <a:cs typeface="Arial"/>
              </a:rPr>
              <a:t> </a:t>
            </a:r>
            <a:r>
              <a:rPr sz="2025" spc="-19" dirty="0">
                <a:latin typeface="Arial"/>
                <a:cs typeface="Arial"/>
              </a:rPr>
              <a:t>of </a:t>
            </a:r>
            <a:r>
              <a:rPr sz="2025" spc="-30" dirty="0">
                <a:latin typeface="Arial"/>
                <a:cs typeface="Arial"/>
              </a:rPr>
              <a:t>the</a:t>
            </a:r>
            <a:r>
              <a:rPr sz="2025" spc="-90" dirty="0">
                <a:latin typeface="Arial"/>
                <a:cs typeface="Arial"/>
              </a:rPr>
              <a:t> </a:t>
            </a:r>
            <a:r>
              <a:rPr sz="2025" i="1" dirty="0">
                <a:latin typeface="Arial"/>
                <a:cs typeface="Arial"/>
              </a:rPr>
              <a:t>i</a:t>
            </a:r>
            <a:r>
              <a:rPr sz="2025" dirty="0">
                <a:latin typeface="Arial"/>
                <a:cs typeface="Arial"/>
              </a:rPr>
              <a:t>th</a:t>
            </a:r>
            <a:r>
              <a:rPr sz="2025" spc="-86" dirty="0">
                <a:latin typeface="Arial"/>
                <a:cs typeface="Arial"/>
              </a:rPr>
              <a:t> </a:t>
            </a:r>
            <a:r>
              <a:rPr sz="2025" spc="-15" dirty="0">
                <a:latin typeface="Arial"/>
                <a:cs typeface="Arial"/>
              </a:rPr>
              <a:t>role</a:t>
            </a:r>
            <a:endParaRPr sz="2025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7695" y="1372839"/>
            <a:ext cx="419100" cy="411956"/>
            <a:chOff x="6392926" y="1830451"/>
            <a:chExt cx="558800" cy="549275"/>
          </a:xfrm>
        </p:grpSpPr>
        <p:sp>
          <p:nvSpPr>
            <p:cNvPr id="5" name="object 5"/>
            <p:cNvSpPr/>
            <p:nvPr/>
          </p:nvSpPr>
          <p:spPr>
            <a:xfrm>
              <a:off x="64056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342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566345" y="1887189"/>
            <a:ext cx="419100" cy="411956"/>
            <a:chOff x="7231126" y="2516251"/>
            <a:chExt cx="558800" cy="549275"/>
          </a:xfrm>
        </p:grpSpPr>
        <p:sp>
          <p:nvSpPr>
            <p:cNvPr id="8" name="object 8"/>
            <p:cNvSpPr/>
            <p:nvPr/>
          </p:nvSpPr>
          <p:spPr>
            <a:xfrm>
              <a:off x="72438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4343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67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4026" y="2878201"/>
              <a:ext cx="139700" cy="130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9226" y="2887726"/>
              <a:ext cx="139700" cy="130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819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937695" y="1887189"/>
            <a:ext cx="419100" cy="411956"/>
            <a:chOff x="6392926" y="2516251"/>
            <a:chExt cx="558800" cy="549275"/>
          </a:xfrm>
        </p:grpSpPr>
        <p:sp>
          <p:nvSpPr>
            <p:cNvPr id="18" name="object 18"/>
            <p:cNvSpPr/>
            <p:nvPr/>
          </p:nvSpPr>
          <p:spPr>
            <a:xfrm>
              <a:off x="64056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582926"/>
              <a:ext cx="139700" cy="1301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5826" y="2878201"/>
              <a:ext cx="139700" cy="130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887726"/>
              <a:ext cx="139700" cy="130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026" y="2582926"/>
              <a:ext cx="139700" cy="130175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566345" y="1372839"/>
            <a:ext cx="419100" cy="411956"/>
            <a:chOff x="7231126" y="1830451"/>
            <a:chExt cx="558800" cy="549275"/>
          </a:xfrm>
        </p:grpSpPr>
        <p:sp>
          <p:nvSpPr>
            <p:cNvPr id="24" name="object 24"/>
            <p:cNvSpPr/>
            <p:nvPr/>
          </p:nvSpPr>
          <p:spPr>
            <a:xfrm>
              <a:off x="72438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426" y="2040001"/>
              <a:ext cx="139700" cy="1301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4976" y="2040001"/>
              <a:ext cx="139700" cy="13017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7194995" y="1372839"/>
            <a:ext cx="419100" cy="411956"/>
            <a:chOff x="8069326" y="1830451"/>
            <a:chExt cx="558800" cy="549275"/>
          </a:xfrm>
        </p:grpSpPr>
        <p:sp>
          <p:nvSpPr>
            <p:cNvPr id="28" name="object 28"/>
            <p:cNvSpPr/>
            <p:nvPr/>
          </p:nvSpPr>
          <p:spPr>
            <a:xfrm>
              <a:off x="8082026" y="18431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272526" y="20527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192401"/>
              <a:ext cx="139700" cy="1301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33" name="object 33"/>
            <p:cNvSpPr/>
            <p:nvPr/>
          </p:nvSpPr>
          <p:spPr>
            <a:xfrm>
              <a:off x="8120126" y="19098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194995" y="1887189"/>
            <a:ext cx="419100" cy="411956"/>
            <a:chOff x="8069326" y="2516251"/>
            <a:chExt cx="558800" cy="549275"/>
          </a:xfrm>
        </p:grpSpPr>
        <p:sp>
          <p:nvSpPr>
            <p:cNvPr id="35" name="object 35"/>
            <p:cNvSpPr/>
            <p:nvPr/>
          </p:nvSpPr>
          <p:spPr>
            <a:xfrm>
              <a:off x="8082026" y="2528951"/>
              <a:ext cx="533400" cy="523875"/>
            </a:xfrm>
            <a:custGeom>
              <a:avLst/>
              <a:gdLst/>
              <a:ahLst/>
              <a:cxnLst/>
              <a:rect l="l" t="t" r="r" b="b"/>
              <a:pathLst>
                <a:path w="533400" h="523875">
                  <a:moveTo>
                    <a:pt x="0" y="523875"/>
                  </a:moveTo>
                  <a:lnTo>
                    <a:pt x="533400" y="523875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2226" y="2582926"/>
              <a:ext cx="139700" cy="2730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2226" y="2878201"/>
              <a:ext cx="139700" cy="1301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7426" y="2887726"/>
              <a:ext cx="139700" cy="1301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0" name="object 40"/>
            <p:cNvSpPr/>
            <p:nvPr/>
          </p:nvSpPr>
          <p:spPr>
            <a:xfrm>
              <a:off x="8120126" y="2595626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57150" y="0"/>
                  </a:moveTo>
                  <a:lnTo>
                    <a:pt x="34879" y="4103"/>
                  </a:lnTo>
                  <a:lnTo>
                    <a:pt x="16716" y="15303"/>
                  </a:lnTo>
                  <a:lnTo>
                    <a:pt x="4482" y="31932"/>
                  </a:lnTo>
                  <a:lnTo>
                    <a:pt x="0" y="52324"/>
                  </a:lnTo>
                  <a:lnTo>
                    <a:pt x="4482" y="72735"/>
                  </a:lnTo>
                  <a:lnTo>
                    <a:pt x="16716" y="89408"/>
                  </a:lnTo>
                  <a:lnTo>
                    <a:pt x="34879" y="100651"/>
                  </a:lnTo>
                  <a:lnTo>
                    <a:pt x="57150" y="104775"/>
                  </a:lnTo>
                  <a:lnTo>
                    <a:pt x="79367" y="100651"/>
                  </a:lnTo>
                  <a:lnTo>
                    <a:pt x="97535" y="89408"/>
                  </a:lnTo>
                  <a:lnTo>
                    <a:pt x="109799" y="72735"/>
                  </a:lnTo>
                  <a:lnTo>
                    <a:pt x="114300" y="52324"/>
                  </a:lnTo>
                  <a:lnTo>
                    <a:pt x="109799" y="31932"/>
                  </a:lnTo>
                  <a:lnTo>
                    <a:pt x="97535" y="15303"/>
                  </a:lnTo>
                  <a:lnTo>
                    <a:pt x="79367" y="4103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2" name="object 42"/>
            <p:cNvSpPr/>
            <p:nvPr/>
          </p:nvSpPr>
          <p:spPr>
            <a:xfrm>
              <a:off x="8120126" y="2738501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52324"/>
                  </a:moveTo>
                  <a:lnTo>
                    <a:pt x="4482" y="31932"/>
                  </a:lnTo>
                  <a:lnTo>
                    <a:pt x="16716" y="15303"/>
                  </a:lnTo>
                  <a:lnTo>
                    <a:pt x="34879" y="4103"/>
                  </a:lnTo>
                  <a:lnTo>
                    <a:pt x="57150" y="0"/>
                  </a:lnTo>
                  <a:lnTo>
                    <a:pt x="79367" y="4103"/>
                  </a:lnTo>
                  <a:lnTo>
                    <a:pt x="97535" y="15303"/>
                  </a:lnTo>
                  <a:lnTo>
                    <a:pt x="109799" y="31932"/>
                  </a:lnTo>
                  <a:lnTo>
                    <a:pt x="114300" y="52324"/>
                  </a:lnTo>
                  <a:lnTo>
                    <a:pt x="109799" y="72735"/>
                  </a:lnTo>
                  <a:lnTo>
                    <a:pt x="97535" y="89408"/>
                  </a:lnTo>
                  <a:lnTo>
                    <a:pt x="79367" y="100651"/>
                  </a:lnTo>
                  <a:lnTo>
                    <a:pt x="57150" y="104775"/>
                  </a:lnTo>
                  <a:lnTo>
                    <a:pt x="34879" y="100651"/>
                  </a:lnTo>
                  <a:lnTo>
                    <a:pt x="16716" y="89408"/>
                  </a:lnTo>
                  <a:lnTo>
                    <a:pt x="4482" y="72735"/>
                  </a:lnTo>
                  <a:lnTo>
                    <a:pt x="0" y="523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171700" y="3257551"/>
            <a:ext cx="1828800" cy="56361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434816">
              <a:lnSpc>
                <a:spcPts val="2149"/>
              </a:lnSpc>
              <a:spcBef>
                <a:spcPts val="195"/>
              </a:spcBef>
            </a:pPr>
            <a:r>
              <a:rPr spc="-101" dirty="0">
                <a:latin typeface="Arial"/>
                <a:cs typeface="Arial"/>
              </a:rPr>
              <a:t>Q: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68" dirty="0">
                <a:latin typeface="Arial"/>
                <a:cs typeface="Arial"/>
              </a:rPr>
              <a:t>What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is</a:t>
            </a:r>
            <a:endParaRPr>
              <a:latin typeface="Arial"/>
              <a:cs typeface="Arial"/>
            </a:endParaRPr>
          </a:p>
          <a:p>
            <a:pPr marL="470535">
              <a:lnSpc>
                <a:spcPts val="2149"/>
              </a:lnSpc>
            </a:pPr>
            <a:r>
              <a:rPr spc="-8" dirty="0">
                <a:latin typeface="Arial"/>
                <a:cs typeface="Arial"/>
              </a:rPr>
              <a:t>dom(</a:t>
            </a:r>
            <a:r>
              <a:rPr spc="-8" dirty="0">
                <a:latin typeface="STIXGeneral"/>
                <a:cs typeface="STIXGeneral"/>
              </a:rPr>
              <a:t>𝑋</a:t>
            </a:r>
            <a:r>
              <a:rPr sz="1913" spc="-11" baseline="-17973" dirty="0">
                <a:latin typeface="STIXGeneral"/>
                <a:cs typeface="STIXGeneral"/>
              </a:rPr>
              <a:t>𝑖</a:t>
            </a:r>
            <a:r>
              <a:rPr spc="-8" dirty="0">
                <a:latin typeface="Arial"/>
                <a:cs typeface="Arial"/>
              </a:rPr>
              <a:t>)?</a:t>
            </a:r>
            <a:endParaRPr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44" name="object 44"/>
          <p:cNvSpPr txBox="1"/>
          <p:nvPr/>
        </p:nvSpPr>
        <p:spPr>
          <a:xfrm>
            <a:off x="2171700" y="4064794"/>
            <a:ext cx="1828800" cy="563134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4288" rIns="0" bIns="0" rtlCol="0">
            <a:spAutoFit/>
          </a:bodyPr>
          <a:lstStyle/>
          <a:p>
            <a:pPr marL="320516">
              <a:lnSpc>
                <a:spcPts val="2149"/>
              </a:lnSpc>
              <a:spcBef>
                <a:spcPts val="191"/>
              </a:spcBef>
            </a:pPr>
            <a:r>
              <a:rPr spc="-90" dirty="0">
                <a:latin typeface="Arial"/>
                <a:cs typeface="Arial"/>
              </a:rPr>
              <a:t>A:</a:t>
            </a:r>
            <a:r>
              <a:rPr spc="-109" dirty="0">
                <a:latin typeface="Arial"/>
                <a:cs typeface="Arial"/>
              </a:rPr>
              <a:t> </a:t>
            </a:r>
            <a:r>
              <a:rPr spc="-64" dirty="0">
                <a:latin typeface="Arial"/>
                <a:cs typeface="Arial"/>
              </a:rPr>
              <a:t>dom(</a:t>
            </a:r>
            <a:r>
              <a:rPr spc="-64" dirty="0">
                <a:latin typeface="STIXGeneral"/>
                <a:cs typeface="STIXGeneral"/>
              </a:rPr>
              <a:t>𝑋</a:t>
            </a:r>
            <a:r>
              <a:rPr sz="1913" spc="-95" baseline="-17973" dirty="0">
                <a:latin typeface="STIXGeneral"/>
                <a:cs typeface="STIXGeneral"/>
              </a:rPr>
              <a:t>𝑖</a:t>
            </a:r>
            <a:r>
              <a:rPr spc="-64" dirty="0">
                <a:latin typeface="Arial"/>
                <a:cs typeface="Arial"/>
              </a:rPr>
              <a:t>)</a:t>
            </a:r>
            <a:r>
              <a:rPr spc="-124" dirty="0">
                <a:latin typeface="Arial"/>
                <a:cs typeface="Arial"/>
              </a:rPr>
              <a:t> </a:t>
            </a:r>
            <a:r>
              <a:rPr spc="-38" dirty="0"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  <a:p>
            <a:pPr marL="227648">
              <a:lnSpc>
                <a:spcPts val="2149"/>
              </a:lnSpc>
            </a:pPr>
            <a:r>
              <a:rPr spc="-75" dirty="0">
                <a:latin typeface="Arial"/>
                <a:cs typeface="Arial"/>
              </a:rPr>
              <a:t>{1,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2,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3,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6" dirty="0">
                <a:latin typeface="Arial"/>
                <a:cs typeface="Arial"/>
              </a:rPr>
              <a:t>4,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83" dirty="0">
                <a:latin typeface="Arial"/>
                <a:cs typeface="Arial"/>
              </a:rPr>
              <a:t>5,</a:t>
            </a:r>
            <a:r>
              <a:rPr spc="-41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6}</a:t>
            </a:r>
            <a:endParaRPr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57700" y="3257551"/>
            <a:ext cx="1828800" cy="563616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179546">
              <a:lnSpc>
                <a:spcPts val="2149"/>
              </a:lnSpc>
              <a:spcBef>
                <a:spcPts val="195"/>
              </a:spcBef>
            </a:pPr>
            <a:r>
              <a:rPr spc="-101" dirty="0">
                <a:latin typeface="Arial"/>
                <a:cs typeface="Arial"/>
              </a:rPr>
              <a:t>Q:</a:t>
            </a:r>
            <a:r>
              <a:rPr spc="-143" dirty="0">
                <a:latin typeface="Arial"/>
                <a:cs typeface="Arial"/>
              </a:rPr>
              <a:t> </a:t>
            </a:r>
            <a:r>
              <a:rPr spc="-131" dirty="0">
                <a:latin typeface="Arial"/>
                <a:cs typeface="Arial"/>
              </a:rPr>
              <a:t>Is</a:t>
            </a:r>
            <a:r>
              <a:rPr spc="-83" dirty="0">
                <a:latin typeface="Arial"/>
                <a:cs typeface="Arial"/>
              </a:rPr>
              <a:t> </a:t>
            </a:r>
            <a:r>
              <a:rPr spc="-45" dirty="0">
                <a:latin typeface="STIXGeneral"/>
                <a:cs typeface="STIXGeneral"/>
              </a:rPr>
              <a:t>𝑋</a:t>
            </a:r>
            <a:r>
              <a:rPr sz="1913" spc="-67" baseline="-17973" dirty="0">
                <a:latin typeface="STIXGeneral"/>
                <a:cs typeface="STIXGeneral"/>
              </a:rPr>
              <a:t>𝑖</a:t>
            </a:r>
            <a:r>
              <a:rPr sz="1913" spc="50" baseline="-17973" dirty="0">
                <a:latin typeface="STIXGeneral"/>
                <a:cs typeface="STIXGeneral"/>
              </a:rPr>
              <a:t> </a:t>
            </a:r>
            <a:r>
              <a:rPr spc="-8" dirty="0">
                <a:latin typeface="Arial"/>
                <a:cs typeface="Arial"/>
              </a:rPr>
              <a:t>discrete</a:t>
            </a:r>
            <a:endParaRPr>
              <a:latin typeface="Arial"/>
              <a:cs typeface="Arial"/>
            </a:endParaRPr>
          </a:p>
          <a:p>
            <a:pPr marL="215265">
              <a:lnSpc>
                <a:spcPts val="2149"/>
              </a:lnSpc>
            </a:pPr>
            <a:r>
              <a:rPr spc="-23" dirty="0">
                <a:latin typeface="Arial"/>
                <a:cs typeface="Arial"/>
              </a:rPr>
              <a:t>or</a:t>
            </a:r>
            <a:r>
              <a:rPr spc="-10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continuous?</a:t>
            </a:r>
            <a:endParaRPr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57700" y="4171950"/>
            <a:ext cx="1828800" cy="300082"/>
          </a:xfrm>
          <a:prstGeom prst="rect">
            <a:avLst/>
          </a:prstGeom>
          <a:solidFill>
            <a:srgbClr val="4AACC5"/>
          </a:solidFill>
        </p:spPr>
        <p:txBody>
          <a:bodyPr vert="horz" wrap="square" lIns="0" tIns="22860" rIns="0" bIns="0" rtlCol="0">
            <a:spAutoFit/>
          </a:bodyPr>
          <a:lstStyle/>
          <a:p>
            <a:pPr marL="408146">
              <a:spcBef>
                <a:spcPts val="180"/>
              </a:spcBef>
            </a:pPr>
            <a:r>
              <a:rPr spc="-90" dirty="0">
                <a:latin typeface="Arial"/>
                <a:cs typeface="Arial"/>
              </a:rPr>
              <a:t>A:</a:t>
            </a:r>
            <a:r>
              <a:rPr spc="-13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Discrete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8297926" y="6472554"/>
            <a:ext cx="3206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65"/>
              <a:t>Slide</a:t>
            </a:r>
            <a:endParaRPr spc="-49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508340"/>
            <a:ext cx="6172200" cy="520335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1182053" algn="l">
              <a:spcBef>
                <a:spcPts val="98"/>
              </a:spcBef>
            </a:pPr>
            <a:r>
              <a:rPr sz="3300" spc="-153" dirty="0"/>
              <a:t>Variable</a:t>
            </a:r>
            <a:r>
              <a:rPr sz="3300" spc="-217" dirty="0"/>
              <a:t> </a:t>
            </a:r>
            <a:r>
              <a:rPr sz="3300" spc="-169" dirty="0"/>
              <a:t>Assignments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1526381" y="1131094"/>
            <a:ext cx="5801201" cy="3245728"/>
          </a:xfrm>
          <a:prstGeom prst="rect">
            <a:avLst/>
          </a:prstGeom>
        </p:spPr>
        <p:txBody>
          <a:bodyPr vert="horz" wrap="square" lIns="0" tIns="86201" rIns="0" bIns="0" rtlCol="0">
            <a:spAutoFit/>
          </a:bodyPr>
          <a:lstStyle/>
          <a:p>
            <a:pPr marL="28575">
              <a:spcBef>
                <a:spcPts val="679"/>
              </a:spcBef>
            </a:pPr>
            <a:r>
              <a:rPr sz="2400" spc="-146" dirty="0">
                <a:latin typeface="Arial"/>
                <a:cs typeface="Arial"/>
              </a:rPr>
              <a:t>Given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variables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44" dirty="0">
                <a:latin typeface="STIXGeneral"/>
                <a:cs typeface="STIXGeneral"/>
              </a:rPr>
              <a:t>𝐗</a:t>
            </a:r>
            <a:r>
              <a:rPr sz="2400" spc="120" dirty="0">
                <a:latin typeface="STIXGeneral"/>
                <a:cs typeface="STIXGeneral"/>
              </a:rPr>
              <a:t> </a:t>
            </a:r>
            <a:r>
              <a:rPr sz="2400" spc="161" dirty="0">
                <a:latin typeface="STIXGeneral"/>
                <a:cs typeface="STIXGeneral"/>
              </a:rPr>
              <a:t>=</a:t>
            </a:r>
            <a:r>
              <a:rPr sz="2400" spc="26" dirty="0">
                <a:latin typeface="STIXGeneral"/>
                <a:cs typeface="STIXGeneral"/>
              </a:rPr>
              <a:t> </a:t>
            </a:r>
            <a:r>
              <a:rPr sz="2400" spc="-143" dirty="0">
                <a:latin typeface="STIXGeneral"/>
                <a:cs typeface="STIXGeneral"/>
              </a:rPr>
              <a:t>{𝑋</a:t>
            </a:r>
            <a:r>
              <a:rPr sz="2588" spc="-213" baseline="-16908" dirty="0">
                <a:latin typeface="STIXGeneral"/>
                <a:cs typeface="STIXGeneral"/>
              </a:rPr>
              <a:t>1</a:t>
            </a:r>
            <a:r>
              <a:rPr sz="2400" spc="-143" dirty="0">
                <a:latin typeface="STIXGeneral"/>
                <a:cs typeface="STIXGeneral"/>
              </a:rPr>
              <a:t>,</a:t>
            </a:r>
            <a:r>
              <a:rPr sz="2400" spc="-244" dirty="0">
                <a:latin typeface="STIXGeneral"/>
                <a:cs typeface="STIXGeneral"/>
              </a:rPr>
              <a:t> </a:t>
            </a:r>
            <a:r>
              <a:rPr sz="2400" spc="-101" dirty="0">
                <a:latin typeface="STIXGeneral"/>
                <a:cs typeface="STIXGeneral"/>
              </a:rPr>
              <a:t>𝑋</a:t>
            </a:r>
            <a:r>
              <a:rPr sz="2588" spc="-152" baseline="-16908" dirty="0">
                <a:latin typeface="STIXGeneral"/>
                <a:cs typeface="STIXGeneral"/>
              </a:rPr>
              <a:t>2</a:t>
            </a:r>
            <a:r>
              <a:rPr sz="2400" spc="-101" dirty="0">
                <a:latin typeface="STIXGeneral"/>
                <a:cs typeface="STIXGeneral"/>
              </a:rPr>
              <a:t>,</a:t>
            </a:r>
            <a:r>
              <a:rPr sz="2400" spc="-188" dirty="0">
                <a:latin typeface="STIXGeneral"/>
                <a:cs typeface="STIXGeneral"/>
              </a:rPr>
              <a:t> </a:t>
            </a:r>
            <a:r>
              <a:rPr sz="2400" spc="-600" dirty="0">
                <a:latin typeface="STIXGeneral"/>
                <a:cs typeface="STIXGeneral"/>
              </a:rPr>
              <a:t>…</a:t>
            </a:r>
            <a:r>
              <a:rPr sz="2400" spc="-214" dirty="0">
                <a:latin typeface="STIXGeneral"/>
                <a:cs typeface="STIXGeneral"/>
              </a:rPr>
              <a:t> </a:t>
            </a:r>
            <a:r>
              <a:rPr sz="2400" spc="-113" dirty="0">
                <a:latin typeface="STIXGeneral"/>
                <a:cs typeface="STIXGeneral"/>
              </a:rPr>
              <a:t>,</a:t>
            </a:r>
            <a:r>
              <a:rPr sz="2400" spc="-188" dirty="0">
                <a:latin typeface="STIXGeneral"/>
                <a:cs typeface="STIXGeneral"/>
              </a:rPr>
              <a:t> </a:t>
            </a:r>
            <a:r>
              <a:rPr sz="2400" spc="-248" dirty="0">
                <a:latin typeface="STIXGeneral"/>
                <a:cs typeface="STIXGeneral"/>
              </a:rPr>
              <a:t>𝑋</a:t>
            </a:r>
            <a:r>
              <a:rPr sz="2588" spc="-371" baseline="-16908" dirty="0">
                <a:latin typeface="STIXGeneral"/>
                <a:cs typeface="STIXGeneral"/>
              </a:rPr>
              <a:t>𝑁</a:t>
            </a:r>
            <a:r>
              <a:rPr sz="2400" spc="-248" dirty="0">
                <a:latin typeface="STIXGeneral"/>
                <a:cs typeface="STIXGeneral"/>
              </a:rPr>
              <a:t>}</a:t>
            </a:r>
            <a:endParaRPr sz="2400" dirty="0">
              <a:latin typeface="STIXGeneral"/>
              <a:cs typeface="STIXGeneral"/>
            </a:endParaRPr>
          </a:p>
          <a:p>
            <a:pPr marL="285750" marR="180975" indent="-257651">
              <a:spcBef>
                <a:spcPts val="611"/>
              </a:spcBef>
              <a:buChar char="•"/>
              <a:tabLst>
                <a:tab pos="285750" algn="l"/>
                <a:tab pos="286226" algn="l"/>
              </a:tabLst>
            </a:pPr>
            <a:r>
              <a:rPr sz="2400" spc="-143" dirty="0">
                <a:latin typeface="Arial"/>
                <a:cs typeface="Arial"/>
              </a:rPr>
              <a:t>An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assignment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27" dirty="0">
                <a:latin typeface="Arial"/>
                <a:cs typeface="Arial"/>
              </a:rPr>
              <a:t>is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8" dirty="0">
                <a:latin typeface="Arial"/>
                <a:cs typeface="Arial"/>
              </a:rPr>
              <a:t>setting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3" dirty="0">
                <a:latin typeface="Arial"/>
                <a:cs typeface="Arial"/>
              </a:rPr>
              <a:t>subset</a:t>
            </a:r>
            <a:r>
              <a:rPr sz="2400" spc="-191" dirty="0">
                <a:latin typeface="Arial"/>
                <a:cs typeface="Arial"/>
              </a:rPr>
              <a:t> </a:t>
            </a:r>
            <a:r>
              <a:rPr sz="2400" dirty="0">
                <a:latin typeface="STIXGeneral"/>
                <a:cs typeface="STIXGeneral"/>
              </a:rPr>
              <a:t>𝑋</a:t>
            </a:r>
            <a:r>
              <a:rPr sz="2588" baseline="28985" dirty="0">
                <a:latin typeface="STIXGeneral"/>
                <a:cs typeface="STIXGeneral"/>
              </a:rPr>
              <a:t>′</a:t>
            </a:r>
            <a:r>
              <a:rPr sz="2588" spc="287" baseline="28985" dirty="0">
                <a:latin typeface="STIXGeneral"/>
                <a:cs typeface="STIXGeneral"/>
              </a:rPr>
              <a:t> </a:t>
            </a:r>
            <a:r>
              <a:rPr sz="2400" spc="-19" dirty="0">
                <a:latin typeface="Arial"/>
                <a:cs typeface="Arial"/>
              </a:rPr>
              <a:t>of </a:t>
            </a:r>
            <a:r>
              <a:rPr sz="2400" spc="-83" dirty="0">
                <a:latin typeface="Arial"/>
                <a:cs typeface="Arial"/>
              </a:rPr>
              <a:t>those</a:t>
            </a:r>
            <a:r>
              <a:rPr sz="2400" spc="-153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variables</a:t>
            </a:r>
            <a:endParaRPr sz="2400" dirty="0">
              <a:latin typeface="Arial"/>
              <a:cs typeface="Arial"/>
            </a:endParaRPr>
          </a:p>
          <a:p>
            <a:pPr marL="586264" lvl="1" indent="-214789">
              <a:spcBef>
                <a:spcPts val="551"/>
              </a:spcBef>
              <a:buChar char="–"/>
              <a:tabLst>
                <a:tab pos="586264" algn="l"/>
              </a:tabLst>
            </a:pPr>
            <a:r>
              <a:rPr sz="2063" spc="-105" dirty="0">
                <a:latin typeface="Arial"/>
                <a:cs typeface="Arial"/>
              </a:rPr>
              <a:t>Total</a:t>
            </a:r>
            <a:r>
              <a:rPr sz="2063" spc="-153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assignment:</a:t>
            </a:r>
            <a:r>
              <a:rPr sz="2063" spc="49" dirty="0">
                <a:latin typeface="Arial"/>
                <a:cs typeface="Arial"/>
              </a:rPr>
              <a:t> </a:t>
            </a:r>
            <a:r>
              <a:rPr sz="2063" dirty="0">
                <a:latin typeface="STIXGeneral"/>
                <a:cs typeface="STIXGeneral"/>
              </a:rPr>
              <a:t>𝑋</a:t>
            </a:r>
            <a:r>
              <a:rPr sz="2250" baseline="29166" dirty="0">
                <a:latin typeface="STIXGeneral"/>
                <a:cs typeface="STIXGeneral"/>
              </a:rPr>
              <a:t>′</a:t>
            </a:r>
            <a:r>
              <a:rPr sz="2250" spc="298" baseline="29166" dirty="0">
                <a:latin typeface="STIXGeneral"/>
                <a:cs typeface="STIXGeneral"/>
              </a:rPr>
              <a:t> </a:t>
            </a:r>
            <a:r>
              <a:rPr sz="2063" spc="139" dirty="0">
                <a:latin typeface="STIXGeneral"/>
                <a:cs typeface="STIXGeneral"/>
              </a:rPr>
              <a:t>=</a:t>
            </a:r>
            <a:r>
              <a:rPr sz="2063" spc="8" dirty="0">
                <a:latin typeface="STIXGeneral"/>
                <a:cs typeface="STIXGeneral"/>
              </a:rPr>
              <a:t> </a:t>
            </a:r>
            <a:r>
              <a:rPr sz="2063" spc="-274" dirty="0">
                <a:latin typeface="STIXGeneral"/>
                <a:cs typeface="STIXGeneral"/>
              </a:rPr>
              <a:t>𝑿</a:t>
            </a:r>
            <a:endParaRPr sz="2063" dirty="0">
              <a:latin typeface="STIXGeneral"/>
              <a:cs typeface="STIXGeneral"/>
            </a:endParaRPr>
          </a:p>
          <a:p>
            <a:pPr marL="586264" lvl="1" indent="-214789">
              <a:spcBef>
                <a:spcPts val="566"/>
              </a:spcBef>
              <a:buChar char="–"/>
              <a:tabLst>
                <a:tab pos="586264" algn="l"/>
              </a:tabLst>
            </a:pPr>
            <a:r>
              <a:rPr sz="2063" spc="-68" dirty="0">
                <a:latin typeface="Arial"/>
                <a:cs typeface="Arial"/>
              </a:rPr>
              <a:t>Partial</a:t>
            </a:r>
            <a:r>
              <a:rPr sz="2063" spc="-79" dirty="0">
                <a:latin typeface="Arial"/>
                <a:cs typeface="Arial"/>
              </a:rPr>
              <a:t> </a:t>
            </a:r>
            <a:r>
              <a:rPr sz="2063" spc="-83" dirty="0">
                <a:latin typeface="Arial"/>
                <a:cs typeface="Arial"/>
              </a:rPr>
              <a:t>assignment:</a:t>
            </a:r>
            <a:r>
              <a:rPr sz="2063" spc="49" dirty="0">
                <a:latin typeface="Arial"/>
                <a:cs typeface="Arial"/>
              </a:rPr>
              <a:t> </a:t>
            </a:r>
            <a:r>
              <a:rPr sz="2063" dirty="0">
                <a:latin typeface="STIXGeneral"/>
                <a:cs typeface="STIXGeneral"/>
              </a:rPr>
              <a:t>𝑋</a:t>
            </a:r>
            <a:r>
              <a:rPr sz="2250" baseline="29166" dirty="0">
                <a:latin typeface="STIXGeneral"/>
                <a:cs typeface="STIXGeneral"/>
              </a:rPr>
              <a:t>′</a:t>
            </a:r>
            <a:r>
              <a:rPr sz="2250" spc="281" baseline="29166" dirty="0">
                <a:latin typeface="STIXGeneral"/>
                <a:cs typeface="STIXGeneral"/>
              </a:rPr>
              <a:t> </a:t>
            </a:r>
            <a:r>
              <a:rPr sz="2063" spc="139" dirty="0">
                <a:latin typeface="STIXGeneral"/>
                <a:cs typeface="STIXGeneral"/>
              </a:rPr>
              <a:t>≠</a:t>
            </a:r>
            <a:r>
              <a:rPr sz="2063" dirty="0">
                <a:latin typeface="STIXGeneral"/>
                <a:cs typeface="STIXGeneral"/>
              </a:rPr>
              <a:t> </a:t>
            </a:r>
            <a:r>
              <a:rPr sz="2063" spc="-274" dirty="0">
                <a:latin typeface="STIXGeneral"/>
                <a:cs typeface="STIXGeneral"/>
              </a:rPr>
              <a:t>𝑿</a:t>
            </a:r>
            <a:endParaRPr sz="2063" dirty="0">
              <a:latin typeface="STIXGeneral"/>
              <a:cs typeface="STIXGeneral"/>
            </a:endParaRPr>
          </a:p>
          <a:p>
            <a:pPr marL="285750" marR="22860" indent="-257651">
              <a:spcBef>
                <a:spcPts val="566"/>
              </a:spcBef>
              <a:buChar char="•"/>
              <a:tabLst>
                <a:tab pos="285750" algn="l"/>
                <a:tab pos="286226" algn="l"/>
              </a:tabLst>
            </a:pPr>
            <a:r>
              <a:rPr sz="2400" spc="-210" dirty="0">
                <a:latin typeface="Arial"/>
                <a:cs typeface="Arial"/>
              </a:rPr>
              <a:t>A</a:t>
            </a:r>
            <a:r>
              <a:rPr sz="2400" spc="-146" dirty="0">
                <a:latin typeface="Arial"/>
                <a:cs typeface="Arial"/>
              </a:rPr>
              <a:t> </a:t>
            </a:r>
            <a:r>
              <a:rPr sz="2400" b="1" spc="-195" dirty="0">
                <a:latin typeface="Arial"/>
                <a:cs typeface="Arial"/>
              </a:rPr>
              <a:t>possible</a:t>
            </a:r>
            <a:r>
              <a:rPr sz="2400" b="1" spc="-188" dirty="0">
                <a:latin typeface="Arial"/>
                <a:cs typeface="Arial"/>
              </a:rPr>
              <a:t> </a:t>
            </a:r>
            <a:r>
              <a:rPr sz="2400" b="1" spc="-120" dirty="0">
                <a:latin typeface="Arial"/>
                <a:cs typeface="Arial"/>
              </a:rPr>
              <a:t>world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spc="-124" dirty="0">
                <a:latin typeface="Arial"/>
                <a:cs typeface="Arial"/>
              </a:rPr>
              <a:t>is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191" dirty="0">
                <a:latin typeface="Arial"/>
                <a:cs typeface="Arial"/>
              </a:rPr>
              <a:t>a</a:t>
            </a:r>
            <a:r>
              <a:rPr sz="2400" spc="-127" dirty="0">
                <a:latin typeface="Arial"/>
                <a:cs typeface="Arial"/>
              </a:rPr>
              <a:t> </a:t>
            </a:r>
            <a:r>
              <a:rPr sz="2400" spc="-98" dirty="0">
                <a:latin typeface="Arial"/>
                <a:cs typeface="Arial"/>
              </a:rPr>
              <a:t>possible</a:t>
            </a:r>
            <a:r>
              <a:rPr sz="2400" spc="-289" dirty="0">
                <a:latin typeface="Arial"/>
                <a:cs typeface="Arial"/>
              </a:rPr>
              <a:t> </a:t>
            </a:r>
            <a:r>
              <a:rPr sz="2400" spc="-116" dirty="0">
                <a:latin typeface="Arial"/>
                <a:cs typeface="Arial"/>
              </a:rPr>
              <a:t>way</a:t>
            </a:r>
            <a:r>
              <a:rPr sz="2400" spc="-176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16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world </a:t>
            </a:r>
            <a:r>
              <a:rPr sz="2400" spc="-41" dirty="0">
                <a:latin typeface="Arial"/>
                <a:cs typeface="Arial"/>
              </a:rPr>
              <a:t>(the</a:t>
            </a:r>
            <a:r>
              <a:rPr sz="2400" spc="-109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real</a:t>
            </a:r>
            <a:r>
              <a:rPr sz="2400" spc="-131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world</a:t>
            </a:r>
            <a:r>
              <a:rPr sz="2400" spc="-172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or</a:t>
            </a:r>
            <a:r>
              <a:rPr sz="2400" spc="-139" dirty="0">
                <a:latin typeface="Arial"/>
                <a:cs typeface="Arial"/>
              </a:rPr>
              <a:t> </a:t>
            </a:r>
            <a:r>
              <a:rPr sz="2400" spc="-143" dirty="0">
                <a:latin typeface="Arial"/>
                <a:cs typeface="Arial"/>
              </a:rPr>
              <a:t>some</a:t>
            </a:r>
            <a:r>
              <a:rPr sz="2400" spc="-161" dirty="0">
                <a:latin typeface="Arial"/>
                <a:cs typeface="Arial"/>
              </a:rPr>
              <a:t> </a:t>
            </a:r>
            <a:r>
              <a:rPr sz="2400" spc="-83" dirty="0">
                <a:latin typeface="Arial"/>
                <a:cs typeface="Arial"/>
              </a:rPr>
              <a:t>imaginary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" dirty="0">
                <a:latin typeface="Arial"/>
                <a:cs typeface="Arial"/>
              </a:rPr>
              <a:t>world) </a:t>
            </a:r>
            <a:r>
              <a:rPr sz="2400" spc="-75" dirty="0">
                <a:latin typeface="Arial"/>
                <a:cs typeface="Arial"/>
              </a:rPr>
              <a:t>could</a:t>
            </a:r>
            <a:r>
              <a:rPr sz="2400" spc="-158" dirty="0">
                <a:latin typeface="Arial"/>
                <a:cs typeface="Arial"/>
              </a:rPr>
              <a:t> </a:t>
            </a:r>
            <a:r>
              <a:rPr sz="2400" spc="-19" dirty="0">
                <a:latin typeface="Arial"/>
                <a:cs typeface="Arial"/>
              </a:rPr>
              <a:t>be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MBC-powerpoint-presentation-16-9 (1)" id="{56CE7328-5122-FF49-9D1A-B2575E5E25B6}" vid="{0D00BCDD-6C86-CE42-81B5-D7F30E55E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2651</Words>
  <Application>Microsoft Macintosh PowerPoint</Application>
  <PresentationFormat>On-screen Show (16:9)</PresentationFormat>
  <Paragraphs>400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Apple SD Gothic Neo</vt:lpstr>
      <vt:lpstr>Arial Unicode MS</vt:lpstr>
      <vt:lpstr>Arial</vt:lpstr>
      <vt:lpstr>Calibri</vt:lpstr>
      <vt:lpstr>Calibri Regular</vt:lpstr>
      <vt:lpstr>Cambria Math</vt:lpstr>
      <vt:lpstr>Lucida Grande</vt:lpstr>
      <vt:lpstr>STIXGeneral</vt:lpstr>
      <vt:lpstr>Tahoma</vt:lpstr>
      <vt:lpstr>Times New Roman</vt:lpstr>
      <vt:lpstr>Wingdings</vt:lpstr>
      <vt:lpstr>Office Theme</vt:lpstr>
      <vt:lpstr> CMSC 471 Artificial Intelligence</vt:lpstr>
      <vt:lpstr>Overview</vt:lpstr>
      <vt:lpstr>Some Core Terminology</vt:lpstr>
      <vt:lpstr>Example: Variable</vt:lpstr>
      <vt:lpstr>Example: Variable</vt:lpstr>
      <vt:lpstr>Types of Variables</vt:lpstr>
      <vt:lpstr>Example: Variable</vt:lpstr>
      <vt:lpstr>Example: Variable</vt:lpstr>
      <vt:lpstr>Variable Assignments</vt:lpstr>
      <vt:lpstr>Full vs. Partial Assignment Example</vt:lpstr>
      <vt:lpstr>Full vs. Partial Assignment Example</vt:lpstr>
      <vt:lpstr>Thinking About Possible Worlds</vt:lpstr>
      <vt:lpstr>Rethinking Problem Space</vt:lpstr>
      <vt:lpstr>First-Order Logic (FOL)</vt:lpstr>
      <vt:lpstr>PowerPoint Presentation</vt:lpstr>
      <vt:lpstr>Constraints</vt:lpstr>
      <vt:lpstr>Constraints</vt:lpstr>
      <vt:lpstr>Constraints</vt:lpstr>
      <vt:lpstr>Constraints</vt:lpstr>
      <vt:lpstr>Constraints</vt:lpstr>
      <vt:lpstr>Constraints</vt:lpstr>
      <vt:lpstr>Constraints</vt:lpstr>
      <vt:lpstr>Motivating example: 8 Queens</vt:lpstr>
      <vt:lpstr>Motivating example: 8-Queens</vt:lpstr>
      <vt:lpstr>What more do we need for 8 queens?</vt:lpstr>
      <vt:lpstr>Informal definition of CSP</vt:lpstr>
      <vt:lpstr>Example: 8-Queens Problem</vt:lpstr>
      <vt:lpstr>Example: 8-Queens Problem</vt:lpstr>
      <vt:lpstr>Example: Map coloring</vt:lpstr>
      <vt:lpstr>Map coloring</vt:lpstr>
      <vt:lpstr>Example: SATisfiability</vt:lpstr>
      <vt:lpstr>Real-world problems</vt:lpstr>
      <vt:lpstr>Definition of a constraint network (CN)</vt:lpstr>
      <vt:lpstr>Running example: coloring Australia</vt:lpstr>
      <vt:lpstr>Unary &amp; binary constraints most common</vt:lpstr>
      <vt:lpstr>Formal definition of a CN</vt:lpstr>
      <vt:lpstr>Typical tasks for CSP</vt:lpstr>
      <vt:lpstr>Binary CSP</vt:lpstr>
      <vt:lpstr>Brute Force methods</vt:lpstr>
      <vt:lpstr>Running example: coloring Australia</vt:lpstr>
      <vt:lpstr>Running example: coloring Australia</vt:lpstr>
      <vt:lpstr>Backtracking example</vt:lpstr>
      <vt:lpstr>Backtracking example</vt:lpstr>
      <vt:lpstr>Backtracking example</vt:lpstr>
      <vt:lpstr>Backtracking example</vt:lpstr>
      <vt:lpstr>Basic backtracking algorithm</vt:lpstr>
      <vt:lpstr>Problems with Backtracking</vt:lpstr>
      <vt:lpstr>Improving backtracking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CMSC 471 Artificial Intelligence</dc:title>
  <dc:creator>Anantaa Kotal</dc:creator>
  <cp:lastModifiedBy>Anantaa Kotal</cp:lastModifiedBy>
  <cp:revision>4</cp:revision>
  <dcterms:created xsi:type="dcterms:W3CDTF">2022-09-21T16:23:46Z</dcterms:created>
  <dcterms:modified xsi:type="dcterms:W3CDTF">2022-09-21T18:00:13Z</dcterms:modified>
</cp:coreProperties>
</file>