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83" r:id="rId27"/>
    <p:sldId id="330" r:id="rId28"/>
    <p:sldId id="384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85" r:id="rId41"/>
    <p:sldId id="386" r:id="rId42"/>
    <p:sldId id="387" r:id="rId43"/>
    <p:sldId id="388" r:id="rId44"/>
    <p:sldId id="389" r:id="rId45"/>
    <p:sldId id="348" r:id="rId46"/>
    <p:sldId id="349" r:id="rId47"/>
    <p:sldId id="350" r:id="rId48"/>
    <p:sldId id="351" r:id="rId49"/>
    <p:sldId id="352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E12F8-156C-1F44-ABD8-80A259FC3FB5}" v="6" dt="2022-09-26T15:14:44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5687"/>
  </p:normalViewPr>
  <p:slideViewPr>
    <p:cSldViewPr snapToGrid="0" snapToObjects="1">
      <p:cViewPr varScale="1">
        <p:scale>
          <a:sx n="112" d="100"/>
          <a:sy n="112" d="100"/>
        </p:scale>
        <p:origin x="200" y="7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6896D-F073-844D-A5B3-F10069E36C96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77A4-1CF2-5F4B-A2FB-A4EF195E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2005" y="373190"/>
            <a:ext cx="5999988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9"/>
              <a:t>Slide</a:t>
            </a:r>
            <a:endParaRPr lang="en-US" spc="-4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pc="-19" smtClean="0"/>
              <a:pPr marL="28575">
                <a:lnSpc>
                  <a:spcPts val="930"/>
                </a:lnSpc>
              </a:pPr>
              <a:t>‹#›</a:t>
            </a:fld>
            <a:endParaRPr lang="en-US" spc="-19" dirty="0"/>
          </a:p>
        </p:txBody>
      </p:sp>
    </p:spTree>
    <p:extLst>
      <p:ext uri="{BB962C8B-B14F-4D97-AF65-F5344CB8AC3E}">
        <p14:creationId xmlns:p14="http://schemas.microsoft.com/office/powerpoint/2010/main" val="270465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-3_algorithm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mbda_calculu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-3_algorith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-3_algorith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-3_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-3_algorith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-3_algorith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-3_algorith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cal_consistenc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919" y="1125882"/>
            <a:ext cx="3517106" cy="102188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>
              <a:lnSpc>
                <a:spcPts val="3953"/>
              </a:lnSpc>
              <a:spcBef>
                <a:spcPts val="98"/>
              </a:spcBef>
            </a:pPr>
            <a:r>
              <a:rPr sz="3300" spc="-158" dirty="0"/>
              <a:t> </a:t>
            </a:r>
            <a:r>
              <a:rPr lang="en-US" sz="3300" spc="-19" dirty="0"/>
              <a:t>CMSC 4</a:t>
            </a:r>
            <a:r>
              <a:rPr sz="3300" spc="-19" dirty="0"/>
              <a:t>71</a:t>
            </a:r>
            <a:endParaRPr sz="3300" dirty="0"/>
          </a:p>
          <a:p>
            <a:pPr>
              <a:lnSpc>
                <a:spcPts val="3953"/>
              </a:lnSpc>
            </a:pPr>
            <a:r>
              <a:rPr sz="3300" spc="-34" dirty="0"/>
              <a:t>Artificial</a:t>
            </a:r>
            <a:r>
              <a:rPr sz="3300" spc="-266" dirty="0"/>
              <a:t> </a:t>
            </a:r>
            <a:r>
              <a:rPr sz="3300" spc="-83" dirty="0"/>
              <a:t>Intelligence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352961" y="2633186"/>
            <a:ext cx="4347686" cy="52033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7144" algn="ctr">
              <a:spcBef>
                <a:spcPts val="98"/>
              </a:spcBef>
            </a:pPr>
            <a:r>
              <a:rPr sz="3300" spc="-131" dirty="0">
                <a:latin typeface="Arial"/>
                <a:cs typeface="Arial"/>
              </a:rPr>
              <a:t>Constrain</a:t>
            </a:r>
            <a:r>
              <a:rPr lang="en-US" sz="3300" spc="-131" dirty="0">
                <a:latin typeface="Arial"/>
                <a:cs typeface="Arial"/>
              </a:rPr>
              <a:t>ts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6198" y="4745271"/>
            <a:ext cx="2437790" cy="19098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163" spc="-19" dirty="0">
                <a:solidFill>
                  <a:srgbClr val="BEBEBE"/>
                </a:solidFill>
                <a:latin typeface="Arial"/>
                <a:cs typeface="Arial"/>
              </a:rPr>
              <a:t>Many</a:t>
            </a:r>
            <a:r>
              <a:rPr sz="1163" spc="-38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163" spc="-56" dirty="0">
                <a:solidFill>
                  <a:srgbClr val="BEBEBE"/>
                </a:solidFill>
                <a:latin typeface="Arial"/>
                <a:cs typeface="Arial"/>
              </a:rPr>
              <a:t>slides</a:t>
            </a:r>
            <a:r>
              <a:rPr sz="1163" spc="-4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163" spc="-41" dirty="0">
                <a:solidFill>
                  <a:srgbClr val="BEBEBE"/>
                </a:solidFill>
                <a:latin typeface="Arial"/>
                <a:cs typeface="Arial"/>
              </a:rPr>
              <a:t>courtesy</a:t>
            </a:r>
            <a:r>
              <a:rPr sz="1163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163" spc="-56" dirty="0">
                <a:solidFill>
                  <a:srgbClr val="BEBEBE"/>
                </a:solidFill>
                <a:latin typeface="Arial"/>
                <a:cs typeface="Arial"/>
              </a:rPr>
              <a:t>Tim</a:t>
            </a:r>
            <a:r>
              <a:rPr sz="1163" spc="-41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163" spc="-15" dirty="0">
                <a:solidFill>
                  <a:srgbClr val="BEBEBE"/>
                </a:solidFill>
                <a:latin typeface="Arial"/>
                <a:cs typeface="Arial"/>
              </a:rPr>
              <a:t>Finin</a:t>
            </a:r>
            <a:endParaRPr sz="11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077" y="750535"/>
            <a:ext cx="3965258" cy="89813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25" marR="3810" indent="808196">
              <a:lnSpc>
                <a:spcPct val="101400"/>
              </a:lnSpc>
              <a:spcBef>
                <a:spcPts val="45"/>
              </a:spcBef>
            </a:pPr>
            <a:r>
              <a:rPr sz="2963" spc="-323" dirty="0">
                <a:latin typeface="Arial"/>
                <a:cs typeface="Arial"/>
              </a:rPr>
              <a:t>AC3</a:t>
            </a:r>
            <a:r>
              <a:rPr sz="2963" spc="-150" dirty="0">
                <a:latin typeface="Arial"/>
                <a:cs typeface="Arial"/>
              </a:rPr>
              <a:t> </a:t>
            </a:r>
            <a:r>
              <a:rPr sz="2963" spc="-8" dirty="0">
                <a:latin typeface="Arial"/>
                <a:cs typeface="Arial"/>
              </a:rPr>
              <a:t>Algorithm: </a:t>
            </a:r>
            <a:r>
              <a:rPr sz="2963" spc="-143" dirty="0">
                <a:latin typeface="Arial"/>
                <a:cs typeface="Arial"/>
              </a:rPr>
              <a:t>Enforcing</a:t>
            </a:r>
            <a:r>
              <a:rPr sz="2963" spc="-15" dirty="0">
                <a:latin typeface="Arial"/>
                <a:cs typeface="Arial"/>
              </a:rPr>
              <a:t> </a:t>
            </a:r>
            <a:r>
              <a:rPr sz="2963" spc="-172" dirty="0">
                <a:latin typeface="Arial"/>
                <a:cs typeface="Arial"/>
              </a:rPr>
              <a:t>Arc</a:t>
            </a:r>
            <a:r>
              <a:rPr sz="2963" spc="-101" dirty="0">
                <a:latin typeface="Arial"/>
                <a:cs typeface="Arial"/>
              </a:rPr>
              <a:t> </a:t>
            </a:r>
            <a:r>
              <a:rPr sz="2963" spc="-169" dirty="0">
                <a:latin typeface="Arial"/>
                <a:cs typeface="Arial"/>
              </a:rPr>
              <a:t>Consistency</a:t>
            </a:r>
            <a:endParaRPr sz="2963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3050" y="2504122"/>
            <a:ext cx="6037898" cy="75116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452914" marR="3810" indent="-443389">
              <a:spcBef>
                <a:spcPts val="98"/>
              </a:spcBef>
            </a:pPr>
            <a:r>
              <a:rPr sz="2400" spc="-109" dirty="0">
                <a:latin typeface="Arial"/>
                <a:cs typeface="Arial"/>
              </a:rPr>
              <a:t>When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28" dirty="0">
                <a:latin typeface="Arial"/>
                <a:cs typeface="Arial"/>
              </a:rPr>
              <a:t>CSP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arc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consistent,</a:t>
            </a:r>
            <a:r>
              <a:rPr sz="2400" spc="-248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can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make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56" dirty="0">
                <a:latin typeface="Arial"/>
                <a:cs typeface="Arial"/>
              </a:rPr>
              <a:t>it </a:t>
            </a:r>
            <a:r>
              <a:rPr sz="2400" spc="-127" dirty="0">
                <a:latin typeface="Arial"/>
                <a:cs typeface="Arial"/>
              </a:rPr>
              <a:t>arc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consistent</a:t>
            </a:r>
            <a:r>
              <a:rPr sz="2400" spc="-28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by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using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u="sng" spc="-26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AC3</a:t>
            </a:r>
            <a:r>
              <a:rPr sz="2400" spc="-139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8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913" y="551340"/>
            <a:ext cx="4537710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0" dirty="0"/>
              <a:t>Arc</a:t>
            </a:r>
            <a:r>
              <a:rPr sz="2800" spc="-161" dirty="0"/>
              <a:t> </a:t>
            </a:r>
            <a:r>
              <a:rPr sz="2800" spc="-199" dirty="0"/>
              <a:t>Consistency</a:t>
            </a:r>
            <a:r>
              <a:rPr sz="2800" spc="-150" dirty="0"/>
              <a:t> </a:t>
            </a:r>
            <a:r>
              <a:rPr sz="2800" spc="-210" dirty="0"/>
              <a:t>Example</a:t>
            </a:r>
            <a:r>
              <a:rPr sz="2800" spc="-296" dirty="0"/>
              <a:t> </a:t>
            </a:r>
            <a:r>
              <a:rPr sz="2800" spc="-38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841" y="882491"/>
            <a:ext cx="1223010" cy="32996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66700" indent="-257651">
              <a:spcBef>
                <a:spcPts val="98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98" dirty="0">
                <a:latin typeface="Arial"/>
                <a:cs typeface="Arial"/>
              </a:rPr>
              <a:t>Domains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7842" y="1204436"/>
            <a:ext cx="2340769" cy="964881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352425">
              <a:spcBef>
                <a:spcPts val="98"/>
              </a:spcBef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D_x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172" dirty="0">
                <a:latin typeface="Arial"/>
                <a:cs typeface="Arial"/>
              </a:rPr>
              <a:t>=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spc="-53" dirty="0">
                <a:latin typeface="Arial"/>
                <a:cs typeface="Arial"/>
              </a:rPr>
              <a:t>{1,</a:t>
            </a:r>
            <a:r>
              <a:rPr sz="2063" spc="-71" dirty="0">
                <a:latin typeface="Arial"/>
                <a:cs typeface="Arial"/>
              </a:rPr>
              <a:t> 2, </a:t>
            </a:r>
            <a:r>
              <a:rPr sz="2063" spc="-19" dirty="0">
                <a:latin typeface="Arial"/>
                <a:cs typeface="Arial"/>
              </a:rPr>
              <a:t>3}</a:t>
            </a:r>
            <a:endParaRPr sz="2063">
              <a:latin typeface="Arial"/>
              <a:cs typeface="Arial"/>
            </a:endParaRPr>
          </a:p>
          <a:p>
            <a:pPr marL="352425">
              <a:spcBef>
                <a:spcPts val="4"/>
              </a:spcBef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150" dirty="0">
                <a:latin typeface="Arial"/>
                <a:cs typeface="Arial"/>
              </a:rPr>
              <a:t>D_y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172" dirty="0">
                <a:latin typeface="Arial"/>
                <a:cs typeface="Arial"/>
              </a:rPr>
              <a:t>=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spc="-45" dirty="0">
                <a:latin typeface="Arial"/>
                <a:cs typeface="Arial"/>
              </a:rPr>
              <a:t>{3,</a:t>
            </a:r>
            <a:r>
              <a:rPr sz="2063" spc="-75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4,</a:t>
            </a:r>
            <a:r>
              <a:rPr sz="2063" spc="-127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5, </a:t>
            </a:r>
            <a:r>
              <a:rPr sz="2063" spc="-19" dirty="0">
                <a:latin typeface="Arial"/>
                <a:cs typeface="Arial"/>
              </a:rPr>
              <a:t>6}</a:t>
            </a:r>
            <a:endParaRPr sz="2063">
              <a:latin typeface="Arial"/>
              <a:cs typeface="Arial"/>
            </a:endParaRPr>
          </a:p>
          <a:p>
            <a:pPr marL="266700" indent="-257651">
              <a:spcBef>
                <a:spcPts val="4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8" dirty="0">
                <a:latin typeface="Arial"/>
                <a:cs typeface="Arial"/>
              </a:rPr>
              <a:t>Constraint</a:t>
            </a:r>
            <a:endParaRPr sz="206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841" y="2156222"/>
            <a:ext cx="5544026" cy="2209804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567214" marR="201930" indent="-214789">
              <a:lnSpc>
                <a:spcPts val="2250"/>
              </a:lnSpc>
              <a:spcBef>
                <a:spcPts val="356"/>
              </a:spcBef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45" dirty="0">
                <a:latin typeface="Arial"/>
                <a:cs typeface="Arial"/>
              </a:rPr>
              <a:t>Note: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finite</a:t>
            </a:r>
            <a:r>
              <a:rPr sz="2063" spc="-8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domains,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we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can</a:t>
            </a:r>
            <a:r>
              <a:rPr sz="2063" spc="-150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represent</a:t>
            </a:r>
            <a:r>
              <a:rPr sz="2063" spc="-8" dirty="0">
                <a:latin typeface="Arial"/>
                <a:cs typeface="Arial"/>
              </a:rPr>
              <a:t> </a:t>
            </a:r>
            <a:r>
              <a:rPr sz="2063" spc="-38" dirty="0">
                <a:latin typeface="Arial"/>
                <a:cs typeface="Arial"/>
              </a:rPr>
              <a:t>a </a:t>
            </a:r>
            <a:r>
              <a:rPr sz="2063" spc="-49" dirty="0">
                <a:latin typeface="Arial"/>
                <a:cs typeface="Arial"/>
              </a:rPr>
              <a:t>constraint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184" dirty="0">
                <a:latin typeface="Arial"/>
                <a:cs typeface="Arial"/>
              </a:rPr>
              <a:t>as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105" dirty="0">
                <a:latin typeface="Arial"/>
                <a:cs typeface="Arial"/>
              </a:rPr>
              <a:t>an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set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legal</a:t>
            </a:r>
            <a:r>
              <a:rPr sz="2063" spc="4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value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pairs</a:t>
            </a:r>
            <a:endParaRPr sz="2063" dirty="0">
              <a:latin typeface="Arial"/>
              <a:cs typeface="Arial"/>
            </a:endParaRPr>
          </a:p>
          <a:p>
            <a:pPr marL="352425">
              <a:lnSpc>
                <a:spcPts val="2445"/>
              </a:lnSpc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191" dirty="0">
                <a:latin typeface="Arial"/>
                <a:cs typeface="Arial"/>
              </a:rPr>
              <a:t>C_xy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172" dirty="0">
                <a:latin typeface="Arial"/>
                <a:cs typeface="Arial"/>
              </a:rPr>
              <a:t>=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{(1,3),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(1,5),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(3,3),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(3,6)}</a:t>
            </a:r>
            <a:endParaRPr sz="2063" dirty="0">
              <a:latin typeface="Arial"/>
              <a:cs typeface="Arial"/>
            </a:endParaRPr>
          </a:p>
          <a:p>
            <a:pPr marL="266700" marR="3810" indent="-257651">
              <a:lnSpc>
                <a:spcPts val="2258"/>
              </a:lnSpc>
              <a:spcBef>
                <a:spcPts val="315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191" dirty="0">
                <a:latin typeface="Arial"/>
                <a:cs typeface="Arial"/>
              </a:rPr>
              <a:t>C_xy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isn’t</a:t>
            </a:r>
            <a:r>
              <a:rPr sz="2063" spc="-113" dirty="0">
                <a:latin typeface="Arial"/>
                <a:cs typeface="Arial"/>
              </a:rPr>
              <a:t> arc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consistent</a:t>
            </a:r>
            <a:r>
              <a:rPr sz="2063" spc="-15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w.r.t.</a:t>
            </a:r>
            <a:r>
              <a:rPr sz="2063" dirty="0">
                <a:latin typeface="Arial"/>
                <a:cs typeface="Arial"/>
              </a:rPr>
              <a:t> </a:t>
            </a:r>
            <a:r>
              <a:rPr sz="2063" spc="-139" dirty="0">
                <a:latin typeface="Arial"/>
                <a:cs typeface="Arial"/>
              </a:rPr>
              <a:t>x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or</a:t>
            </a:r>
            <a:r>
              <a:rPr sz="2063" spc="-135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y.</a:t>
            </a:r>
            <a:r>
              <a:rPr sz="2063" spc="-139" dirty="0">
                <a:latin typeface="Arial"/>
                <a:cs typeface="Arial"/>
              </a:rPr>
              <a:t> </a:t>
            </a:r>
            <a:r>
              <a:rPr sz="2063" spc="-180" dirty="0">
                <a:latin typeface="Arial"/>
                <a:cs typeface="Arial"/>
              </a:rPr>
              <a:t>By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53" dirty="0">
                <a:latin typeface="Arial"/>
                <a:cs typeface="Arial"/>
              </a:rPr>
              <a:t>enforcing </a:t>
            </a:r>
            <a:r>
              <a:rPr sz="2063" spc="-109" dirty="0">
                <a:latin typeface="Arial"/>
                <a:cs typeface="Arial"/>
              </a:rPr>
              <a:t>arc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109" dirty="0">
                <a:latin typeface="Arial"/>
                <a:cs typeface="Arial"/>
              </a:rPr>
              <a:t>consistency,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we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get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reduced</a:t>
            </a:r>
            <a:r>
              <a:rPr sz="2063" spc="-8" dirty="0">
                <a:latin typeface="Arial"/>
                <a:cs typeface="Arial"/>
              </a:rPr>
              <a:t> domains</a:t>
            </a:r>
            <a:endParaRPr sz="2063" dirty="0">
              <a:latin typeface="Arial"/>
              <a:cs typeface="Arial"/>
            </a:endParaRPr>
          </a:p>
          <a:p>
            <a:pPr marL="352425">
              <a:lnSpc>
                <a:spcPts val="2434"/>
              </a:lnSpc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13" dirty="0">
                <a:latin typeface="Arial"/>
                <a:cs typeface="Arial"/>
              </a:rPr>
              <a:t>D'_x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172" dirty="0">
                <a:latin typeface="Arial"/>
                <a:cs typeface="Arial"/>
              </a:rPr>
              <a:t>=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{1,</a:t>
            </a:r>
            <a:r>
              <a:rPr sz="2063" spc="-127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3}</a:t>
            </a:r>
            <a:endParaRPr sz="2063" dirty="0">
              <a:latin typeface="Arial"/>
              <a:cs typeface="Arial"/>
            </a:endParaRPr>
          </a:p>
          <a:p>
            <a:pPr marL="352425">
              <a:spcBef>
                <a:spcPts val="60"/>
              </a:spcBef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D'_y={3,</a:t>
            </a:r>
            <a:r>
              <a:rPr sz="2063" spc="-15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5,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6}</a:t>
            </a:r>
            <a:endParaRPr sz="2063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65003" y="1357360"/>
            <a:ext cx="1757363" cy="478631"/>
            <a:chOff x="5629338" y="1809813"/>
            <a:chExt cx="2343150" cy="638175"/>
          </a:xfrm>
        </p:grpSpPr>
        <p:sp>
          <p:nvSpPr>
            <p:cNvPr id="7" name="object 7"/>
            <p:cNvSpPr/>
            <p:nvPr/>
          </p:nvSpPr>
          <p:spPr>
            <a:xfrm>
              <a:off x="5634101" y="18241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309499" y="0"/>
                  </a:moveTo>
                  <a:lnTo>
                    <a:pt x="263761" y="3355"/>
                  </a:lnTo>
                  <a:lnTo>
                    <a:pt x="220107" y="13103"/>
                  </a:lnTo>
                  <a:lnTo>
                    <a:pt x="179017" y="28763"/>
                  </a:lnTo>
                  <a:lnTo>
                    <a:pt x="140968" y="49859"/>
                  </a:lnTo>
                  <a:lnTo>
                    <a:pt x="106440" y="75911"/>
                  </a:lnTo>
                  <a:lnTo>
                    <a:pt x="75911" y="106440"/>
                  </a:lnTo>
                  <a:lnTo>
                    <a:pt x="49859" y="140968"/>
                  </a:lnTo>
                  <a:lnTo>
                    <a:pt x="28763" y="179017"/>
                  </a:lnTo>
                  <a:lnTo>
                    <a:pt x="13103" y="220107"/>
                  </a:lnTo>
                  <a:lnTo>
                    <a:pt x="3355" y="263761"/>
                  </a:lnTo>
                  <a:lnTo>
                    <a:pt x="0" y="309499"/>
                  </a:lnTo>
                  <a:lnTo>
                    <a:pt x="3355" y="355239"/>
                  </a:lnTo>
                  <a:lnTo>
                    <a:pt x="13103" y="398901"/>
                  </a:lnTo>
                  <a:lnTo>
                    <a:pt x="28763" y="440003"/>
                  </a:lnTo>
                  <a:lnTo>
                    <a:pt x="49859" y="478067"/>
                  </a:lnTo>
                  <a:lnTo>
                    <a:pt x="75911" y="512612"/>
                  </a:lnTo>
                  <a:lnTo>
                    <a:pt x="106440" y="543158"/>
                  </a:lnTo>
                  <a:lnTo>
                    <a:pt x="140968" y="569227"/>
                  </a:lnTo>
                  <a:lnTo>
                    <a:pt x="179017" y="590337"/>
                  </a:lnTo>
                  <a:lnTo>
                    <a:pt x="220107" y="606010"/>
                  </a:lnTo>
                  <a:lnTo>
                    <a:pt x="263761" y="615766"/>
                  </a:lnTo>
                  <a:lnTo>
                    <a:pt x="309499" y="619125"/>
                  </a:lnTo>
                  <a:lnTo>
                    <a:pt x="355239" y="615766"/>
                  </a:lnTo>
                  <a:lnTo>
                    <a:pt x="398901" y="606010"/>
                  </a:lnTo>
                  <a:lnTo>
                    <a:pt x="440003" y="590337"/>
                  </a:lnTo>
                  <a:lnTo>
                    <a:pt x="478067" y="569227"/>
                  </a:lnTo>
                  <a:lnTo>
                    <a:pt x="512612" y="543158"/>
                  </a:lnTo>
                  <a:lnTo>
                    <a:pt x="543158" y="512612"/>
                  </a:lnTo>
                  <a:lnTo>
                    <a:pt x="569227" y="478067"/>
                  </a:lnTo>
                  <a:lnTo>
                    <a:pt x="590337" y="440003"/>
                  </a:lnTo>
                  <a:lnTo>
                    <a:pt x="606010" y="398901"/>
                  </a:lnTo>
                  <a:lnTo>
                    <a:pt x="615766" y="355239"/>
                  </a:lnTo>
                  <a:lnTo>
                    <a:pt x="619125" y="309499"/>
                  </a:lnTo>
                  <a:lnTo>
                    <a:pt x="615766" y="263761"/>
                  </a:lnTo>
                  <a:lnTo>
                    <a:pt x="606010" y="220107"/>
                  </a:lnTo>
                  <a:lnTo>
                    <a:pt x="590337" y="179017"/>
                  </a:lnTo>
                  <a:lnTo>
                    <a:pt x="569227" y="140968"/>
                  </a:lnTo>
                  <a:lnTo>
                    <a:pt x="543158" y="106440"/>
                  </a:lnTo>
                  <a:lnTo>
                    <a:pt x="512612" y="75911"/>
                  </a:lnTo>
                  <a:lnTo>
                    <a:pt x="478067" y="49859"/>
                  </a:lnTo>
                  <a:lnTo>
                    <a:pt x="440003" y="28763"/>
                  </a:lnTo>
                  <a:lnTo>
                    <a:pt x="398901" y="13103"/>
                  </a:lnTo>
                  <a:lnTo>
                    <a:pt x="355239" y="3355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5634101" y="18241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309499"/>
                  </a:moveTo>
                  <a:lnTo>
                    <a:pt x="3355" y="263761"/>
                  </a:lnTo>
                  <a:lnTo>
                    <a:pt x="13103" y="220107"/>
                  </a:lnTo>
                  <a:lnTo>
                    <a:pt x="28763" y="179017"/>
                  </a:lnTo>
                  <a:lnTo>
                    <a:pt x="49859" y="140968"/>
                  </a:lnTo>
                  <a:lnTo>
                    <a:pt x="75911" y="106440"/>
                  </a:lnTo>
                  <a:lnTo>
                    <a:pt x="106440" y="75911"/>
                  </a:lnTo>
                  <a:lnTo>
                    <a:pt x="140968" y="49859"/>
                  </a:lnTo>
                  <a:lnTo>
                    <a:pt x="179017" y="28763"/>
                  </a:lnTo>
                  <a:lnTo>
                    <a:pt x="220107" y="13103"/>
                  </a:lnTo>
                  <a:lnTo>
                    <a:pt x="263761" y="3355"/>
                  </a:lnTo>
                  <a:lnTo>
                    <a:pt x="309499" y="0"/>
                  </a:lnTo>
                  <a:lnTo>
                    <a:pt x="355239" y="3355"/>
                  </a:lnTo>
                  <a:lnTo>
                    <a:pt x="398901" y="13103"/>
                  </a:lnTo>
                  <a:lnTo>
                    <a:pt x="440003" y="28763"/>
                  </a:lnTo>
                  <a:lnTo>
                    <a:pt x="478067" y="49859"/>
                  </a:lnTo>
                  <a:lnTo>
                    <a:pt x="512612" y="75911"/>
                  </a:lnTo>
                  <a:lnTo>
                    <a:pt x="543158" y="106440"/>
                  </a:lnTo>
                  <a:lnTo>
                    <a:pt x="569227" y="140968"/>
                  </a:lnTo>
                  <a:lnTo>
                    <a:pt x="590337" y="179017"/>
                  </a:lnTo>
                  <a:lnTo>
                    <a:pt x="606010" y="220107"/>
                  </a:lnTo>
                  <a:lnTo>
                    <a:pt x="615766" y="263761"/>
                  </a:lnTo>
                  <a:lnTo>
                    <a:pt x="619125" y="309499"/>
                  </a:lnTo>
                  <a:lnTo>
                    <a:pt x="615766" y="355239"/>
                  </a:lnTo>
                  <a:lnTo>
                    <a:pt x="606010" y="398901"/>
                  </a:lnTo>
                  <a:lnTo>
                    <a:pt x="590337" y="440003"/>
                  </a:lnTo>
                  <a:lnTo>
                    <a:pt x="569227" y="478067"/>
                  </a:lnTo>
                  <a:lnTo>
                    <a:pt x="543158" y="512612"/>
                  </a:lnTo>
                  <a:lnTo>
                    <a:pt x="512612" y="543158"/>
                  </a:lnTo>
                  <a:lnTo>
                    <a:pt x="478067" y="569227"/>
                  </a:lnTo>
                  <a:lnTo>
                    <a:pt x="440003" y="590337"/>
                  </a:lnTo>
                  <a:lnTo>
                    <a:pt x="398901" y="606010"/>
                  </a:lnTo>
                  <a:lnTo>
                    <a:pt x="355239" y="615766"/>
                  </a:lnTo>
                  <a:lnTo>
                    <a:pt x="309499" y="619125"/>
                  </a:lnTo>
                  <a:lnTo>
                    <a:pt x="263761" y="615766"/>
                  </a:lnTo>
                  <a:lnTo>
                    <a:pt x="220107" y="606010"/>
                  </a:lnTo>
                  <a:lnTo>
                    <a:pt x="179017" y="590337"/>
                  </a:lnTo>
                  <a:lnTo>
                    <a:pt x="140968" y="569227"/>
                  </a:lnTo>
                  <a:lnTo>
                    <a:pt x="106440" y="543158"/>
                  </a:lnTo>
                  <a:lnTo>
                    <a:pt x="75911" y="512612"/>
                  </a:lnTo>
                  <a:lnTo>
                    <a:pt x="49859" y="478067"/>
                  </a:lnTo>
                  <a:lnTo>
                    <a:pt x="28763" y="440003"/>
                  </a:lnTo>
                  <a:lnTo>
                    <a:pt x="13103" y="398901"/>
                  </a:lnTo>
                  <a:lnTo>
                    <a:pt x="3355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7348601" y="1814576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309499" y="0"/>
                  </a:moveTo>
                  <a:lnTo>
                    <a:pt x="263761" y="3355"/>
                  </a:lnTo>
                  <a:lnTo>
                    <a:pt x="220107" y="13103"/>
                  </a:lnTo>
                  <a:lnTo>
                    <a:pt x="179017" y="28763"/>
                  </a:lnTo>
                  <a:lnTo>
                    <a:pt x="140968" y="49859"/>
                  </a:lnTo>
                  <a:lnTo>
                    <a:pt x="106440" y="75911"/>
                  </a:lnTo>
                  <a:lnTo>
                    <a:pt x="75911" y="106440"/>
                  </a:lnTo>
                  <a:lnTo>
                    <a:pt x="49859" y="140968"/>
                  </a:lnTo>
                  <a:lnTo>
                    <a:pt x="28763" y="179017"/>
                  </a:lnTo>
                  <a:lnTo>
                    <a:pt x="13103" y="220107"/>
                  </a:lnTo>
                  <a:lnTo>
                    <a:pt x="3355" y="263761"/>
                  </a:lnTo>
                  <a:lnTo>
                    <a:pt x="0" y="309499"/>
                  </a:lnTo>
                  <a:lnTo>
                    <a:pt x="3355" y="355239"/>
                  </a:lnTo>
                  <a:lnTo>
                    <a:pt x="13103" y="398901"/>
                  </a:lnTo>
                  <a:lnTo>
                    <a:pt x="28763" y="440003"/>
                  </a:lnTo>
                  <a:lnTo>
                    <a:pt x="49859" y="478067"/>
                  </a:lnTo>
                  <a:lnTo>
                    <a:pt x="75911" y="512612"/>
                  </a:lnTo>
                  <a:lnTo>
                    <a:pt x="106440" y="543158"/>
                  </a:lnTo>
                  <a:lnTo>
                    <a:pt x="140968" y="569227"/>
                  </a:lnTo>
                  <a:lnTo>
                    <a:pt x="179017" y="590337"/>
                  </a:lnTo>
                  <a:lnTo>
                    <a:pt x="220107" y="606010"/>
                  </a:lnTo>
                  <a:lnTo>
                    <a:pt x="263761" y="615766"/>
                  </a:lnTo>
                  <a:lnTo>
                    <a:pt x="309499" y="619125"/>
                  </a:lnTo>
                  <a:lnTo>
                    <a:pt x="355239" y="615766"/>
                  </a:lnTo>
                  <a:lnTo>
                    <a:pt x="398901" y="606010"/>
                  </a:lnTo>
                  <a:lnTo>
                    <a:pt x="440003" y="590337"/>
                  </a:lnTo>
                  <a:lnTo>
                    <a:pt x="478067" y="569227"/>
                  </a:lnTo>
                  <a:lnTo>
                    <a:pt x="512612" y="543158"/>
                  </a:lnTo>
                  <a:lnTo>
                    <a:pt x="543158" y="512612"/>
                  </a:lnTo>
                  <a:lnTo>
                    <a:pt x="569227" y="478067"/>
                  </a:lnTo>
                  <a:lnTo>
                    <a:pt x="590337" y="440003"/>
                  </a:lnTo>
                  <a:lnTo>
                    <a:pt x="606010" y="398901"/>
                  </a:lnTo>
                  <a:lnTo>
                    <a:pt x="615766" y="355239"/>
                  </a:lnTo>
                  <a:lnTo>
                    <a:pt x="619125" y="309499"/>
                  </a:lnTo>
                  <a:lnTo>
                    <a:pt x="615766" y="263761"/>
                  </a:lnTo>
                  <a:lnTo>
                    <a:pt x="606010" y="220107"/>
                  </a:lnTo>
                  <a:lnTo>
                    <a:pt x="590337" y="179017"/>
                  </a:lnTo>
                  <a:lnTo>
                    <a:pt x="569227" y="140968"/>
                  </a:lnTo>
                  <a:lnTo>
                    <a:pt x="543158" y="106440"/>
                  </a:lnTo>
                  <a:lnTo>
                    <a:pt x="512612" y="75911"/>
                  </a:lnTo>
                  <a:lnTo>
                    <a:pt x="478067" y="49859"/>
                  </a:lnTo>
                  <a:lnTo>
                    <a:pt x="440003" y="28763"/>
                  </a:lnTo>
                  <a:lnTo>
                    <a:pt x="398901" y="13103"/>
                  </a:lnTo>
                  <a:lnTo>
                    <a:pt x="355239" y="3355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348601" y="1814576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309499"/>
                  </a:moveTo>
                  <a:lnTo>
                    <a:pt x="3355" y="263761"/>
                  </a:lnTo>
                  <a:lnTo>
                    <a:pt x="13103" y="220107"/>
                  </a:lnTo>
                  <a:lnTo>
                    <a:pt x="28763" y="179017"/>
                  </a:lnTo>
                  <a:lnTo>
                    <a:pt x="49859" y="140968"/>
                  </a:lnTo>
                  <a:lnTo>
                    <a:pt x="75911" y="106440"/>
                  </a:lnTo>
                  <a:lnTo>
                    <a:pt x="106440" y="75911"/>
                  </a:lnTo>
                  <a:lnTo>
                    <a:pt x="140968" y="49859"/>
                  </a:lnTo>
                  <a:lnTo>
                    <a:pt x="179017" y="28763"/>
                  </a:lnTo>
                  <a:lnTo>
                    <a:pt x="220107" y="13103"/>
                  </a:lnTo>
                  <a:lnTo>
                    <a:pt x="263761" y="3355"/>
                  </a:lnTo>
                  <a:lnTo>
                    <a:pt x="309499" y="0"/>
                  </a:lnTo>
                  <a:lnTo>
                    <a:pt x="355239" y="3355"/>
                  </a:lnTo>
                  <a:lnTo>
                    <a:pt x="398901" y="13103"/>
                  </a:lnTo>
                  <a:lnTo>
                    <a:pt x="440003" y="28763"/>
                  </a:lnTo>
                  <a:lnTo>
                    <a:pt x="478067" y="49859"/>
                  </a:lnTo>
                  <a:lnTo>
                    <a:pt x="512612" y="75911"/>
                  </a:lnTo>
                  <a:lnTo>
                    <a:pt x="543158" y="106440"/>
                  </a:lnTo>
                  <a:lnTo>
                    <a:pt x="569227" y="140968"/>
                  </a:lnTo>
                  <a:lnTo>
                    <a:pt x="590337" y="179017"/>
                  </a:lnTo>
                  <a:lnTo>
                    <a:pt x="606010" y="220107"/>
                  </a:lnTo>
                  <a:lnTo>
                    <a:pt x="615766" y="263761"/>
                  </a:lnTo>
                  <a:lnTo>
                    <a:pt x="619125" y="309499"/>
                  </a:lnTo>
                  <a:lnTo>
                    <a:pt x="615766" y="355239"/>
                  </a:lnTo>
                  <a:lnTo>
                    <a:pt x="606010" y="398901"/>
                  </a:lnTo>
                  <a:lnTo>
                    <a:pt x="590337" y="440003"/>
                  </a:lnTo>
                  <a:lnTo>
                    <a:pt x="569227" y="478067"/>
                  </a:lnTo>
                  <a:lnTo>
                    <a:pt x="543158" y="512612"/>
                  </a:lnTo>
                  <a:lnTo>
                    <a:pt x="512612" y="543158"/>
                  </a:lnTo>
                  <a:lnTo>
                    <a:pt x="478067" y="569227"/>
                  </a:lnTo>
                  <a:lnTo>
                    <a:pt x="440003" y="590337"/>
                  </a:lnTo>
                  <a:lnTo>
                    <a:pt x="398901" y="606010"/>
                  </a:lnTo>
                  <a:lnTo>
                    <a:pt x="355239" y="615766"/>
                  </a:lnTo>
                  <a:lnTo>
                    <a:pt x="309499" y="619125"/>
                  </a:lnTo>
                  <a:lnTo>
                    <a:pt x="263761" y="615766"/>
                  </a:lnTo>
                  <a:lnTo>
                    <a:pt x="220107" y="606010"/>
                  </a:lnTo>
                  <a:lnTo>
                    <a:pt x="179017" y="590337"/>
                  </a:lnTo>
                  <a:lnTo>
                    <a:pt x="140968" y="569227"/>
                  </a:lnTo>
                  <a:lnTo>
                    <a:pt x="106440" y="543158"/>
                  </a:lnTo>
                  <a:lnTo>
                    <a:pt x="75911" y="512612"/>
                  </a:lnTo>
                  <a:lnTo>
                    <a:pt x="49859" y="478067"/>
                  </a:lnTo>
                  <a:lnTo>
                    <a:pt x="28763" y="440003"/>
                  </a:lnTo>
                  <a:lnTo>
                    <a:pt x="13103" y="398901"/>
                  </a:lnTo>
                  <a:lnTo>
                    <a:pt x="3355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17356" y="1361598"/>
            <a:ext cx="1452086" cy="4255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1286828" algn="l"/>
              </a:tabLst>
            </a:pPr>
            <a:r>
              <a:rPr sz="2700" spc="-229" dirty="0">
                <a:latin typeface="Arial"/>
                <a:cs typeface="Arial"/>
              </a:rPr>
              <a:t>x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86" dirty="0">
                <a:latin typeface="Arial"/>
                <a:cs typeface="Arial"/>
              </a:rPr>
              <a:t>y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29300" y="1593056"/>
            <a:ext cx="818198" cy="4763"/>
          </a:xfrm>
          <a:custGeom>
            <a:avLst/>
            <a:gdLst/>
            <a:ahLst/>
            <a:cxnLst/>
            <a:rect l="l" t="t" r="r" b="b"/>
            <a:pathLst>
              <a:path w="1090929" h="6350">
                <a:moveTo>
                  <a:pt x="0" y="6350"/>
                </a:moveTo>
                <a:lnTo>
                  <a:pt x="109042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6058566" y="1635556"/>
            <a:ext cx="34766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0" dirty="0">
                <a:latin typeface="Arial"/>
                <a:cs typeface="Arial"/>
              </a:rPr>
              <a:t>C_xy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732" y="559759"/>
            <a:ext cx="4537710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0" dirty="0"/>
              <a:t>Arc</a:t>
            </a:r>
            <a:r>
              <a:rPr sz="2800" spc="-161" dirty="0"/>
              <a:t> </a:t>
            </a:r>
            <a:r>
              <a:rPr sz="2800" spc="-199" dirty="0"/>
              <a:t>Consistency</a:t>
            </a:r>
            <a:r>
              <a:rPr sz="2800" spc="-150" dirty="0"/>
              <a:t> </a:t>
            </a:r>
            <a:r>
              <a:rPr sz="2800" spc="-210" dirty="0"/>
              <a:t>Example</a:t>
            </a:r>
            <a:r>
              <a:rPr sz="2800" spc="-296" dirty="0"/>
              <a:t> </a:t>
            </a:r>
            <a:r>
              <a:rPr sz="2800" spc="-38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841" y="1030415"/>
            <a:ext cx="1375886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66700" indent="-257651">
              <a:spcBef>
                <a:spcPts val="98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16" dirty="0">
                <a:latin typeface="Arial"/>
                <a:cs typeface="Arial"/>
              </a:rPr>
              <a:t>Domains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7842" y="1392650"/>
            <a:ext cx="2294096" cy="1349408"/>
          </a:xfrm>
          <a:prstGeom prst="rect">
            <a:avLst/>
          </a:prstGeom>
        </p:spPr>
        <p:txBody>
          <a:bodyPr vert="horz" wrap="square" lIns="0" tIns="86678" rIns="0" bIns="0" rtlCol="0">
            <a:spAutoFit/>
          </a:bodyPr>
          <a:lstStyle/>
          <a:p>
            <a:pPr marL="352425">
              <a:spcBef>
                <a:spcPts val="683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323" dirty="0">
                <a:latin typeface="Arial"/>
                <a:cs typeface="Arial"/>
              </a:rPr>
              <a:t> </a:t>
            </a:r>
            <a:r>
              <a:rPr sz="2400" spc="-203" dirty="0">
                <a:latin typeface="Arial"/>
                <a:cs typeface="Arial"/>
              </a:rPr>
              <a:t>D_x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{1,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2,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3}</a:t>
            </a:r>
            <a:endParaRPr sz="2400">
              <a:latin typeface="Arial"/>
              <a:cs typeface="Arial"/>
            </a:endParaRPr>
          </a:p>
          <a:p>
            <a:pPr marL="352425">
              <a:spcBef>
                <a:spcPts val="611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323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D_y</a:t>
            </a:r>
            <a:r>
              <a:rPr sz="2400" spc="-64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{1,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2,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3}</a:t>
            </a:r>
            <a:endParaRPr sz="2400">
              <a:latin typeface="Arial"/>
              <a:cs typeface="Arial"/>
            </a:endParaRPr>
          </a:p>
          <a:p>
            <a:pPr marL="266700" indent="-257651">
              <a:spcBef>
                <a:spcPts val="555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8" dirty="0">
                <a:latin typeface="Arial"/>
                <a:cs typeface="Arial"/>
              </a:rPr>
              <a:t>Constraint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841" y="2694336"/>
            <a:ext cx="5874068" cy="2185053"/>
          </a:xfrm>
          <a:prstGeom prst="rect">
            <a:avLst/>
          </a:prstGeom>
        </p:spPr>
        <p:txBody>
          <a:bodyPr vert="horz" wrap="square" lIns="0" tIns="93821" rIns="0" bIns="0" rtlCol="0">
            <a:spAutoFit/>
          </a:bodyPr>
          <a:lstStyle/>
          <a:p>
            <a:pPr marL="352425">
              <a:spcBef>
                <a:spcPts val="739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326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C_xy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lambda</a:t>
            </a:r>
            <a:r>
              <a:rPr sz="2400" spc="-131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v1,v2: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v1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19" dirty="0">
                <a:latin typeface="Courier New"/>
                <a:cs typeface="Courier New"/>
              </a:rPr>
              <a:t> v2</a:t>
            </a:r>
            <a:endParaRPr sz="2400">
              <a:latin typeface="Courier New"/>
              <a:cs typeface="Courier New"/>
            </a:endParaRPr>
          </a:p>
          <a:p>
            <a:pPr marL="266700" marR="3810" indent="-257651">
              <a:spcBef>
                <a:spcPts val="668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214" dirty="0">
                <a:latin typeface="Arial"/>
                <a:cs typeface="Arial"/>
              </a:rPr>
              <a:t>C_xy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arc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consistent</a:t>
            </a:r>
            <a:r>
              <a:rPr sz="2400" spc="-244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w.r.t.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61" dirty="0">
                <a:latin typeface="Arial"/>
                <a:cs typeface="Arial"/>
              </a:rPr>
              <a:t>x</a:t>
            </a:r>
            <a:r>
              <a:rPr sz="2400" spc="-6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or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y;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enforcing </a:t>
            </a:r>
            <a:r>
              <a:rPr sz="2400" spc="-127" dirty="0">
                <a:latin typeface="Arial"/>
                <a:cs typeface="Arial"/>
              </a:rPr>
              <a:t>arc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consistency,</a:t>
            </a:r>
            <a:r>
              <a:rPr sz="2400" spc="-236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get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reduced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domains:</a:t>
            </a:r>
            <a:endParaRPr sz="2400">
              <a:latin typeface="Arial"/>
              <a:cs typeface="Arial"/>
            </a:endParaRPr>
          </a:p>
          <a:p>
            <a:pPr marL="352425">
              <a:spcBef>
                <a:spcPts val="608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323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D'_x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{1,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2}</a:t>
            </a:r>
            <a:endParaRPr sz="2400">
              <a:latin typeface="Arial"/>
              <a:cs typeface="Arial"/>
            </a:endParaRPr>
          </a:p>
          <a:p>
            <a:pPr marL="352425">
              <a:spcBef>
                <a:spcPts val="55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323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D’_y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{2,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3}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65003" y="1357360"/>
            <a:ext cx="1757363" cy="478631"/>
            <a:chOff x="5629338" y="1809813"/>
            <a:chExt cx="2343150" cy="638175"/>
          </a:xfrm>
        </p:grpSpPr>
        <p:sp>
          <p:nvSpPr>
            <p:cNvPr id="7" name="object 7"/>
            <p:cNvSpPr/>
            <p:nvPr/>
          </p:nvSpPr>
          <p:spPr>
            <a:xfrm>
              <a:off x="5634101" y="18241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309499" y="0"/>
                  </a:moveTo>
                  <a:lnTo>
                    <a:pt x="263761" y="3355"/>
                  </a:lnTo>
                  <a:lnTo>
                    <a:pt x="220107" y="13103"/>
                  </a:lnTo>
                  <a:lnTo>
                    <a:pt x="179017" y="28763"/>
                  </a:lnTo>
                  <a:lnTo>
                    <a:pt x="140968" y="49859"/>
                  </a:lnTo>
                  <a:lnTo>
                    <a:pt x="106440" y="75911"/>
                  </a:lnTo>
                  <a:lnTo>
                    <a:pt x="75911" y="106440"/>
                  </a:lnTo>
                  <a:lnTo>
                    <a:pt x="49859" y="140968"/>
                  </a:lnTo>
                  <a:lnTo>
                    <a:pt x="28763" y="179017"/>
                  </a:lnTo>
                  <a:lnTo>
                    <a:pt x="13103" y="220107"/>
                  </a:lnTo>
                  <a:lnTo>
                    <a:pt x="3355" y="263761"/>
                  </a:lnTo>
                  <a:lnTo>
                    <a:pt x="0" y="309499"/>
                  </a:lnTo>
                  <a:lnTo>
                    <a:pt x="3355" y="355239"/>
                  </a:lnTo>
                  <a:lnTo>
                    <a:pt x="13103" y="398901"/>
                  </a:lnTo>
                  <a:lnTo>
                    <a:pt x="28763" y="440003"/>
                  </a:lnTo>
                  <a:lnTo>
                    <a:pt x="49859" y="478067"/>
                  </a:lnTo>
                  <a:lnTo>
                    <a:pt x="75911" y="512612"/>
                  </a:lnTo>
                  <a:lnTo>
                    <a:pt x="106440" y="543158"/>
                  </a:lnTo>
                  <a:lnTo>
                    <a:pt x="140968" y="569227"/>
                  </a:lnTo>
                  <a:lnTo>
                    <a:pt x="179017" y="590337"/>
                  </a:lnTo>
                  <a:lnTo>
                    <a:pt x="220107" y="606010"/>
                  </a:lnTo>
                  <a:lnTo>
                    <a:pt x="263761" y="615766"/>
                  </a:lnTo>
                  <a:lnTo>
                    <a:pt x="309499" y="619125"/>
                  </a:lnTo>
                  <a:lnTo>
                    <a:pt x="355239" y="615766"/>
                  </a:lnTo>
                  <a:lnTo>
                    <a:pt x="398901" y="606010"/>
                  </a:lnTo>
                  <a:lnTo>
                    <a:pt x="440003" y="590337"/>
                  </a:lnTo>
                  <a:lnTo>
                    <a:pt x="478067" y="569227"/>
                  </a:lnTo>
                  <a:lnTo>
                    <a:pt x="512612" y="543158"/>
                  </a:lnTo>
                  <a:lnTo>
                    <a:pt x="543158" y="512612"/>
                  </a:lnTo>
                  <a:lnTo>
                    <a:pt x="569227" y="478067"/>
                  </a:lnTo>
                  <a:lnTo>
                    <a:pt x="590337" y="440003"/>
                  </a:lnTo>
                  <a:lnTo>
                    <a:pt x="606010" y="398901"/>
                  </a:lnTo>
                  <a:lnTo>
                    <a:pt x="615766" y="355239"/>
                  </a:lnTo>
                  <a:lnTo>
                    <a:pt x="619125" y="309499"/>
                  </a:lnTo>
                  <a:lnTo>
                    <a:pt x="615766" y="263761"/>
                  </a:lnTo>
                  <a:lnTo>
                    <a:pt x="606010" y="220107"/>
                  </a:lnTo>
                  <a:lnTo>
                    <a:pt x="590337" y="179017"/>
                  </a:lnTo>
                  <a:lnTo>
                    <a:pt x="569227" y="140968"/>
                  </a:lnTo>
                  <a:lnTo>
                    <a:pt x="543158" y="106440"/>
                  </a:lnTo>
                  <a:lnTo>
                    <a:pt x="512612" y="75911"/>
                  </a:lnTo>
                  <a:lnTo>
                    <a:pt x="478067" y="49859"/>
                  </a:lnTo>
                  <a:lnTo>
                    <a:pt x="440003" y="28763"/>
                  </a:lnTo>
                  <a:lnTo>
                    <a:pt x="398901" y="13103"/>
                  </a:lnTo>
                  <a:lnTo>
                    <a:pt x="355239" y="3355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5634101" y="18241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309499"/>
                  </a:moveTo>
                  <a:lnTo>
                    <a:pt x="3355" y="263761"/>
                  </a:lnTo>
                  <a:lnTo>
                    <a:pt x="13103" y="220107"/>
                  </a:lnTo>
                  <a:lnTo>
                    <a:pt x="28763" y="179017"/>
                  </a:lnTo>
                  <a:lnTo>
                    <a:pt x="49859" y="140968"/>
                  </a:lnTo>
                  <a:lnTo>
                    <a:pt x="75911" y="106440"/>
                  </a:lnTo>
                  <a:lnTo>
                    <a:pt x="106440" y="75911"/>
                  </a:lnTo>
                  <a:lnTo>
                    <a:pt x="140968" y="49859"/>
                  </a:lnTo>
                  <a:lnTo>
                    <a:pt x="179017" y="28763"/>
                  </a:lnTo>
                  <a:lnTo>
                    <a:pt x="220107" y="13103"/>
                  </a:lnTo>
                  <a:lnTo>
                    <a:pt x="263761" y="3355"/>
                  </a:lnTo>
                  <a:lnTo>
                    <a:pt x="309499" y="0"/>
                  </a:lnTo>
                  <a:lnTo>
                    <a:pt x="355239" y="3355"/>
                  </a:lnTo>
                  <a:lnTo>
                    <a:pt x="398901" y="13103"/>
                  </a:lnTo>
                  <a:lnTo>
                    <a:pt x="440003" y="28763"/>
                  </a:lnTo>
                  <a:lnTo>
                    <a:pt x="478067" y="49859"/>
                  </a:lnTo>
                  <a:lnTo>
                    <a:pt x="512612" y="75911"/>
                  </a:lnTo>
                  <a:lnTo>
                    <a:pt x="543158" y="106440"/>
                  </a:lnTo>
                  <a:lnTo>
                    <a:pt x="569227" y="140968"/>
                  </a:lnTo>
                  <a:lnTo>
                    <a:pt x="590337" y="179017"/>
                  </a:lnTo>
                  <a:lnTo>
                    <a:pt x="606010" y="220107"/>
                  </a:lnTo>
                  <a:lnTo>
                    <a:pt x="615766" y="263761"/>
                  </a:lnTo>
                  <a:lnTo>
                    <a:pt x="619125" y="309499"/>
                  </a:lnTo>
                  <a:lnTo>
                    <a:pt x="615766" y="355239"/>
                  </a:lnTo>
                  <a:lnTo>
                    <a:pt x="606010" y="398901"/>
                  </a:lnTo>
                  <a:lnTo>
                    <a:pt x="590337" y="440003"/>
                  </a:lnTo>
                  <a:lnTo>
                    <a:pt x="569227" y="478067"/>
                  </a:lnTo>
                  <a:lnTo>
                    <a:pt x="543158" y="512612"/>
                  </a:lnTo>
                  <a:lnTo>
                    <a:pt x="512612" y="543158"/>
                  </a:lnTo>
                  <a:lnTo>
                    <a:pt x="478067" y="569227"/>
                  </a:lnTo>
                  <a:lnTo>
                    <a:pt x="440003" y="590337"/>
                  </a:lnTo>
                  <a:lnTo>
                    <a:pt x="398901" y="606010"/>
                  </a:lnTo>
                  <a:lnTo>
                    <a:pt x="355239" y="615766"/>
                  </a:lnTo>
                  <a:lnTo>
                    <a:pt x="309499" y="619125"/>
                  </a:lnTo>
                  <a:lnTo>
                    <a:pt x="263761" y="615766"/>
                  </a:lnTo>
                  <a:lnTo>
                    <a:pt x="220107" y="606010"/>
                  </a:lnTo>
                  <a:lnTo>
                    <a:pt x="179017" y="590337"/>
                  </a:lnTo>
                  <a:lnTo>
                    <a:pt x="140968" y="569227"/>
                  </a:lnTo>
                  <a:lnTo>
                    <a:pt x="106440" y="543158"/>
                  </a:lnTo>
                  <a:lnTo>
                    <a:pt x="75911" y="512612"/>
                  </a:lnTo>
                  <a:lnTo>
                    <a:pt x="49859" y="478067"/>
                  </a:lnTo>
                  <a:lnTo>
                    <a:pt x="28763" y="440003"/>
                  </a:lnTo>
                  <a:lnTo>
                    <a:pt x="13103" y="398901"/>
                  </a:lnTo>
                  <a:lnTo>
                    <a:pt x="3355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7348601" y="1814576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309499" y="0"/>
                  </a:moveTo>
                  <a:lnTo>
                    <a:pt x="263761" y="3355"/>
                  </a:lnTo>
                  <a:lnTo>
                    <a:pt x="220107" y="13103"/>
                  </a:lnTo>
                  <a:lnTo>
                    <a:pt x="179017" y="28763"/>
                  </a:lnTo>
                  <a:lnTo>
                    <a:pt x="140968" y="49859"/>
                  </a:lnTo>
                  <a:lnTo>
                    <a:pt x="106440" y="75911"/>
                  </a:lnTo>
                  <a:lnTo>
                    <a:pt x="75911" y="106440"/>
                  </a:lnTo>
                  <a:lnTo>
                    <a:pt x="49859" y="140968"/>
                  </a:lnTo>
                  <a:lnTo>
                    <a:pt x="28763" y="179017"/>
                  </a:lnTo>
                  <a:lnTo>
                    <a:pt x="13103" y="220107"/>
                  </a:lnTo>
                  <a:lnTo>
                    <a:pt x="3355" y="263761"/>
                  </a:lnTo>
                  <a:lnTo>
                    <a:pt x="0" y="309499"/>
                  </a:lnTo>
                  <a:lnTo>
                    <a:pt x="3355" y="355239"/>
                  </a:lnTo>
                  <a:lnTo>
                    <a:pt x="13103" y="398901"/>
                  </a:lnTo>
                  <a:lnTo>
                    <a:pt x="28763" y="440003"/>
                  </a:lnTo>
                  <a:lnTo>
                    <a:pt x="49859" y="478067"/>
                  </a:lnTo>
                  <a:lnTo>
                    <a:pt x="75911" y="512612"/>
                  </a:lnTo>
                  <a:lnTo>
                    <a:pt x="106440" y="543158"/>
                  </a:lnTo>
                  <a:lnTo>
                    <a:pt x="140968" y="569227"/>
                  </a:lnTo>
                  <a:lnTo>
                    <a:pt x="179017" y="590337"/>
                  </a:lnTo>
                  <a:lnTo>
                    <a:pt x="220107" y="606010"/>
                  </a:lnTo>
                  <a:lnTo>
                    <a:pt x="263761" y="615766"/>
                  </a:lnTo>
                  <a:lnTo>
                    <a:pt x="309499" y="619125"/>
                  </a:lnTo>
                  <a:lnTo>
                    <a:pt x="355239" y="615766"/>
                  </a:lnTo>
                  <a:lnTo>
                    <a:pt x="398901" y="606010"/>
                  </a:lnTo>
                  <a:lnTo>
                    <a:pt x="440003" y="590337"/>
                  </a:lnTo>
                  <a:lnTo>
                    <a:pt x="478067" y="569227"/>
                  </a:lnTo>
                  <a:lnTo>
                    <a:pt x="512612" y="543158"/>
                  </a:lnTo>
                  <a:lnTo>
                    <a:pt x="543158" y="512612"/>
                  </a:lnTo>
                  <a:lnTo>
                    <a:pt x="569227" y="478067"/>
                  </a:lnTo>
                  <a:lnTo>
                    <a:pt x="590337" y="440003"/>
                  </a:lnTo>
                  <a:lnTo>
                    <a:pt x="606010" y="398901"/>
                  </a:lnTo>
                  <a:lnTo>
                    <a:pt x="615766" y="355239"/>
                  </a:lnTo>
                  <a:lnTo>
                    <a:pt x="619125" y="309499"/>
                  </a:lnTo>
                  <a:lnTo>
                    <a:pt x="615766" y="263761"/>
                  </a:lnTo>
                  <a:lnTo>
                    <a:pt x="606010" y="220107"/>
                  </a:lnTo>
                  <a:lnTo>
                    <a:pt x="590337" y="179017"/>
                  </a:lnTo>
                  <a:lnTo>
                    <a:pt x="569227" y="140968"/>
                  </a:lnTo>
                  <a:lnTo>
                    <a:pt x="543158" y="106440"/>
                  </a:lnTo>
                  <a:lnTo>
                    <a:pt x="512612" y="75911"/>
                  </a:lnTo>
                  <a:lnTo>
                    <a:pt x="478067" y="49859"/>
                  </a:lnTo>
                  <a:lnTo>
                    <a:pt x="440003" y="28763"/>
                  </a:lnTo>
                  <a:lnTo>
                    <a:pt x="398901" y="13103"/>
                  </a:lnTo>
                  <a:lnTo>
                    <a:pt x="355239" y="3355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348601" y="1814576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309499"/>
                  </a:moveTo>
                  <a:lnTo>
                    <a:pt x="3355" y="263761"/>
                  </a:lnTo>
                  <a:lnTo>
                    <a:pt x="13103" y="220107"/>
                  </a:lnTo>
                  <a:lnTo>
                    <a:pt x="28763" y="179017"/>
                  </a:lnTo>
                  <a:lnTo>
                    <a:pt x="49859" y="140968"/>
                  </a:lnTo>
                  <a:lnTo>
                    <a:pt x="75911" y="106440"/>
                  </a:lnTo>
                  <a:lnTo>
                    <a:pt x="106440" y="75911"/>
                  </a:lnTo>
                  <a:lnTo>
                    <a:pt x="140968" y="49859"/>
                  </a:lnTo>
                  <a:lnTo>
                    <a:pt x="179017" y="28763"/>
                  </a:lnTo>
                  <a:lnTo>
                    <a:pt x="220107" y="13103"/>
                  </a:lnTo>
                  <a:lnTo>
                    <a:pt x="263761" y="3355"/>
                  </a:lnTo>
                  <a:lnTo>
                    <a:pt x="309499" y="0"/>
                  </a:lnTo>
                  <a:lnTo>
                    <a:pt x="355239" y="3355"/>
                  </a:lnTo>
                  <a:lnTo>
                    <a:pt x="398901" y="13103"/>
                  </a:lnTo>
                  <a:lnTo>
                    <a:pt x="440003" y="28763"/>
                  </a:lnTo>
                  <a:lnTo>
                    <a:pt x="478067" y="49859"/>
                  </a:lnTo>
                  <a:lnTo>
                    <a:pt x="512612" y="75911"/>
                  </a:lnTo>
                  <a:lnTo>
                    <a:pt x="543158" y="106440"/>
                  </a:lnTo>
                  <a:lnTo>
                    <a:pt x="569227" y="140968"/>
                  </a:lnTo>
                  <a:lnTo>
                    <a:pt x="590337" y="179017"/>
                  </a:lnTo>
                  <a:lnTo>
                    <a:pt x="606010" y="220107"/>
                  </a:lnTo>
                  <a:lnTo>
                    <a:pt x="615766" y="263761"/>
                  </a:lnTo>
                  <a:lnTo>
                    <a:pt x="619125" y="309499"/>
                  </a:lnTo>
                  <a:lnTo>
                    <a:pt x="615766" y="355239"/>
                  </a:lnTo>
                  <a:lnTo>
                    <a:pt x="606010" y="398901"/>
                  </a:lnTo>
                  <a:lnTo>
                    <a:pt x="590337" y="440003"/>
                  </a:lnTo>
                  <a:lnTo>
                    <a:pt x="569227" y="478067"/>
                  </a:lnTo>
                  <a:lnTo>
                    <a:pt x="543158" y="512612"/>
                  </a:lnTo>
                  <a:lnTo>
                    <a:pt x="512612" y="543158"/>
                  </a:lnTo>
                  <a:lnTo>
                    <a:pt x="478067" y="569227"/>
                  </a:lnTo>
                  <a:lnTo>
                    <a:pt x="440003" y="590337"/>
                  </a:lnTo>
                  <a:lnTo>
                    <a:pt x="398901" y="606010"/>
                  </a:lnTo>
                  <a:lnTo>
                    <a:pt x="355239" y="615766"/>
                  </a:lnTo>
                  <a:lnTo>
                    <a:pt x="309499" y="619125"/>
                  </a:lnTo>
                  <a:lnTo>
                    <a:pt x="263761" y="615766"/>
                  </a:lnTo>
                  <a:lnTo>
                    <a:pt x="220107" y="606010"/>
                  </a:lnTo>
                  <a:lnTo>
                    <a:pt x="179017" y="590337"/>
                  </a:lnTo>
                  <a:lnTo>
                    <a:pt x="140968" y="569227"/>
                  </a:lnTo>
                  <a:lnTo>
                    <a:pt x="106440" y="543158"/>
                  </a:lnTo>
                  <a:lnTo>
                    <a:pt x="75911" y="512612"/>
                  </a:lnTo>
                  <a:lnTo>
                    <a:pt x="49859" y="478067"/>
                  </a:lnTo>
                  <a:lnTo>
                    <a:pt x="28763" y="440003"/>
                  </a:lnTo>
                  <a:lnTo>
                    <a:pt x="13103" y="398901"/>
                  </a:lnTo>
                  <a:lnTo>
                    <a:pt x="3355" y="355239"/>
                  </a:lnTo>
                  <a:lnTo>
                    <a:pt x="0" y="3094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17356" y="1361598"/>
            <a:ext cx="1452086" cy="4255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1286828" algn="l"/>
              </a:tabLst>
            </a:pPr>
            <a:r>
              <a:rPr sz="2700" spc="-229" dirty="0">
                <a:latin typeface="Arial"/>
                <a:cs typeface="Arial"/>
              </a:rPr>
              <a:t>x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86" dirty="0">
                <a:latin typeface="Arial"/>
                <a:cs typeface="Arial"/>
              </a:rPr>
              <a:t>y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29300" y="1593056"/>
            <a:ext cx="818198" cy="4763"/>
          </a:xfrm>
          <a:custGeom>
            <a:avLst/>
            <a:gdLst/>
            <a:ahLst/>
            <a:cxnLst/>
            <a:rect l="l" t="t" r="r" b="b"/>
            <a:pathLst>
              <a:path w="1090929" h="6350">
                <a:moveTo>
                  <a:pt x="0" y="6350"/>
                </a:moveTo>
                <a:lnTo>
                  <a:pt x="109042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6058566" y="1605432"/>
            <a:ext cx="34766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0" dirty="0">
                <a:latin typeface="Arial"/>
                <a:cs typeface="Arial"/>
              </a:rPr>
              <a:t>C_xy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520" y="716935"/>
            <a:ext cx="5266849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50" dirty="0"/>
              <a:t>Aside:</a:t>
            </a:r>
            <a:r>
              <a:rPr sz="2800" spc="-94" dirty="0"/>
              <a:t> </a:t>
            </a:r>
            <a:r>
              <a:rPr sz="2800" spc="-109" dirty="0"/>
              <a:t>Python</a:t>
            </a:r>
            <a:r>
              <a:rPr sz="2800" spc="-83" dirty="0"/>
              <a:t> </a:t>
            </a:r>
            <a:r>
              <a:rPr sz="2800" spc="-124" dirty="0"/>
              <a:t>lambda</a:t>
            </a:r>
            <a:r>
              <a:rPr sz="2800" spc="-53" dirty="0"/>
              <a:t> </a:t>
            </a:r>
            <a:r>
              <a:rPr sz="2800" spc="-150" dirty="0"/>
              <a:t>expressions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480806" y="1367677"/>
            <a:ext cx="5506403" cy="1084752"/>
          </a:xfrm>
          <a:prstGeom prst="rect">
            <a:avLst/>
          </a:prstGeom>
        </p:spPr>
        <p:txBody>
          <a:bodyPr vert="horz" wrap="square" lIns="0" tIns="25241" rIns="0" bIns="0" rtlCol="0">
            <a:spAutoFit/>
          </a:bodyPr>
          <a:lstStyle/>
          <a:p>
            <a:pPr marL="9525" marR="3810">
              <a:lnSpc>
                <a:spcPts val="2872"/>
              </a:lnSpc>
              <a:spcBef>
                <a:spcPts val="199"/>
              </a:spcBef>
            </a:pPr>
            <a:r>
              <a:rPr spc="-131" dirty="0">
                <a:latin typeface="Arial"/>
                <a:cs typeface="Arial"/>
              </a:rPr>
              <a:t>Previous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slide</a:t>
            </a:r>
            <a:r>
              <a:rPr spc="-203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expressed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constraint</a:t>
            </a:r>
            <a:r>
              <a:rPr spc="-263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between </a:t>
            </a:r>
            <a:r>
              <a:rPr dirty="0">
                <a:latin typeface="Arial"/>
                <a:cs typeface="Arial"/>
              </a:rPr>
              <a:t>two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variables</a:t>
            </a:r>
            <a:r>
              <a:rPr spc="-180" dirty="0">
                <a:latin typeface="Arial"/>
                <a:cs typeface="Arial"/>
              </a:rPr>
              <a:t> </a:t>
            </a:r>
            <a:r>
              <a:rPr spc="-217" dirty="0">
                <a:latin typeface="Arial"/>
                <a:cs typeface="Arial"/>
              </a:rPr>
              <a:t>as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an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i="1" spc="-135" dirty="0">
                <a:latin typeface="Arial"/>
                <a:cs typeface="Arial"/>
              </a:rPr>
              <a:t>anonymous</a:t>
            </a:r>
            <a:r>
              <a:rPr i="1" spc="-5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Python </a:t>
            </a:r>
            <a:r>
              <a:rPr spc="-34" dirty="0">
                <a:latin typeface="Arial"/>
                <a:cs typeface="Arial"/>
              </a:rPr>
              <a:t>function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two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arguments</a:t>
            </a:r>
            <a:endParaRPr dirty="0">
              <a:latin typeface="Arial"/>
              <a:cs typeface="Arial"/>
            </a:endParaRPr>
          </a:p>
          <a:p>
            <a:pPr marL="523875">
              <a:spcBef>
                <a:spcPts val="348"/>
              </a:spcBef>
            </a:pPr>
            <a:r>
              <a:rPr dirty="0">
                <a:latin typeface="Courier New"/>
                <a:cs typeface="Courier New"/>
              </a:rPr>
              <a:t>lambda</a:t>
            </a:r>
            <a:r>
              <a:rPr spc="101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v1,v2:</a:t>
            </a:r>
            <a:r>
              <a:rPr spc="161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v1</a:t>
            </a:r>
            <a:r>
              <a:rPr spc="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&lt;</a:t>
            </a:r>
            <a:r>
              <a:rPr spc="-11" dirty="0">
                <a:latin typeface="Courier New"/>
                <a:cs typeface="Courier New"/>
              </a:rPr>
              <a:t> </a:t>
            </a:r>
            <a:r>
              <a:rPr spc="-19" dirty="0">
                <a:latin typeface="Courier New"/>
                <a:cs typeface="Courier New"/>
              </a:rPr>
              <a:t>v2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1501" y="2691072"/>
            <a:ext cx="4114800" cy="2275523"/>
          </a:xfrm>
          <a:custGeom>
            <a:avLst/>
            <a:gdLst/>
            <a:ahLst/>
            <a:cxnLst/>
            <a:rect l="l" t="t" r="r" b="b"/>
            <a:pathLst>
              <a:path w="5486400" h="3034029">
                <a:moveTo>
                  <a:pt x="5486400" y="3033709"/>
                </a:moveTo>
                <a:lnTo>
                  <a:pt x="5486400" y="0"/>
                </a:lnTo>
                <a:lnTo>
                  <a:pt x="0" y="0"/>
                </a:lnTo>
                <a:lnTo>
                  <a:pt x="0" y="30337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174603" y="2697930"/>
            <a:ext cx="298751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&gt;&gt;&gt;</a:t>
            </a:r>
            <a:r>
              <a:rPr sz="1350" spc="-41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f</a:t>
            </a:r>
            <a:r>
              <a:rPr sz="1350" spc="-41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41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lambda</a:t>
            </a:r>
            <a:r>
              <a:rPr sz="1350" spc="1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v1,v2:</a:t>
            </a:r>
            <a:r>
              <a:rPr sz="1350" spc="11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v1</a:t>
            </a:r>
            <a:r>
              <a:rPr sz="1350" spc="-41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&lt;</a:t>
            </a:r>
            <a:r>
              <a:rPr sz="1350" spc="-38" dirty="0">
                <a:latin typeface="Courier New"/>
                <a:cs typeface="Courier New"/>
              </a:rPr>
              <a:t> </a:t>
            </a:r>
            <a:r>
              <a:rPr sz="1350" spc="-19" dirty="0">
                <a:latin typeface="Courier New"/>
                <a:cs typeface="Courier New"/>
              </a:rPr>
              <a:t>v2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15"/>
              </a:spcBef>
            </a:pPr>
            <a:r>
              <a:rPr sz="1350" dirty="0">
                <a:latin typeface="Courier New"/>
                <a:cs typeface="Courier New"/>
              </a:rPr>
              <a:t>&gt;&gt;&gt;</a:t>
            </a:r>
            <a:r>
              <a:rPr sz="1350" spc="-45" dirty="0">
                <a:latin typeface="Courier New"/>
                <a:cs typeface="Courier New"/>
              </a:rPr>
              <a:t> </a:t>
            </a:r>
            <a:r>
              <a:rPr sz="1350" spc="-38" dirty="0">
                <a:latin typeface="Courier New"/>
                <a:cs typeface="Courier New"/>
              </a:rPr>
              <a:t>f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6" name="object 6"/>
          <p:cNvSpPr txBox="1"/>
          <p:nvPr/>
        </p:nvSpPr>
        <p:spPr>
          <a:xfrm>
            <a:off x="3117135" y="3113030"/>
            <a:ext cx="152638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at</a:t>
            </a:r>
            <a:r>
              <a:rPr sz="1350" spc="-19" dirty="0">
                <a:latin typeface="Courier New"/>
                <a:cs typeface="Courier New"/>
              </a:rPr>
              <a:t> </a:t>
            </a:r>
            <a:r>
              <a:rPr sz="1350" spc="-26" dirty="0">
                <a:latin typeface="Courier New"/>
                <a:cs typeface="Courier New"/>
              </a:rPr>
              <a:t>0x10fcf21e0&gt;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604" y="3113030"/>
            <a:ext cx="1840706" cy="10432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&lt;function</a:t>
            </a:r>
            <a:r>
              <a:rPr sz="1350" spc="-90" dirty="0">
                <a:latin typeface="Courier New"/>
                <a:cs typeface="Courier New"/>
              </a:rPr>
              <a:t> </a:t>
            </a:r>
            <a:r>
              <a:rPr sz="1350" spc="-19" dirty="0">
                <a:latin typeface="Courier New"/>
                <a:cs typeface="Courier New"/>
              </a:rPr>
              <a:t>&lt;lambda&gt;</a:t>
            </a:r>
            <a:endParaRPr sz="1350">
              <a:latin typeface="Courier New"/>
              <a:cs typeface="Courier New"/>
            </a:endParaRPr>
          </a:p>
          <a:p>
            <a:pPr marL="9525">
              <a:lnSpc>
                <a:spcPts val="1598"/>
              </a:lnSpc>
              <a:spcBef>
                <a:spcPts val="15"/>
              </a:spcBef>
            </a:pPr>
            <a:r>
              <a:rPr sz="1350" dirty="0">
                <a:latin typeface="Courier New"/>
                <a:cs typeface="Courier New"/>
              </a:rPr>
              <a:t>&gt;&gt;&gt;</a:t>
            </a:r>
            <a:r>
              <a:rPr sz="1350" spc="-45" dirty="0"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f(100,200)</a:t>
            </a:r>
            <a:endParaRPr sz="1350">
              <a:latin typeface="Courier New"/>
              <a:cs typeface="Courier New"/>
            </a:endParaRPr>
          </a:p>
          <a:p>
            <a:pPr marL="9525">
              <a:lnSpc>
                <a:spcPts val="1598"/>
              </a:lnSpc>
            </a:pPr>
            <a:r>
              <a:rPr sz="1350" spc="-15" dirty="0">
                <a:latin typeface="Courier New"/>
                <a:cs typeface="Courier New"/>
              </a:rPr>
              <a:t>True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11"/>
              </a:spcBef>
            </a:pPr>
            <a:r>
              <a:rPr sz="1350" dirty="0">
                <a:latin typeface="Courier New"/>
                <a:cs typeface="Courier New"/>
              </a:rPr>
              <a:t>&gt;&gt;&gt;</a:t>
            </a:r>
            <a:r>
              <a:rPr sz="1350" spc="-45" dirty="0"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f(200,100)</a:t>
            </a:r>
            <a:endParaRPr sz="1350">
              <a:latin typeface="Courier New"/>
              <a:cs typeface="Courier New"/>
            </a:endParaRPr>
          </a:p>
          <a:p>
            <a:pPr marL="9525">
              <a:spcBef>
                <a:spcPts val="15"/>
              </a:spcBef>
            </a:pPr>
            <a:r>
              <a:rPr sz="1350" spc="-8" dirty="0">
                <a:latin typeface="Courier New"/>
                <a:cs typeface="Courier New"/>
              </a:rPr>
              <a:t>False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9287" y="3602783"/>
            <a:ext cx="1784033" cy="62401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525" marR="3810">
              <a:lnSpc>
                <a:spcPct val="100899"/>
              </a:lnSpc>
              <a:spcBef>
                <a:spcPts val="60"/>
              </a:spcBef>
            </a:pPr>
            <a:r>
              <a:rPr sz="1350" i="1" spc="-75" dirty="0">
                <a:latin typeface="Arial"/>
                <a:cs typeface="Arial"/>
              </a:rPr>
              <a:t>Python</a:t>
            </a:r>
            <a:r>
              <a:rPr sz="1350" i="1" spc="15" dirty="0">
                <a:latin typeface="Arial"/>
                <a:cs typeface="Arial"/>
              </a:rPr>
              <a:t> </a:t>
            </a:r>
            <a:r>
              <a:rPr sz="1350" i="1" spc="-146" dirty="0">
                <a:latin typeface="Arial"/>
                <a:cs typeface="Arial"/>
              </a:rPr>
              <a:t>uses</a:t>
            </a:r>
            <a:r>
              <a:rPr sz="1350" i="1" spc="15" dirty="0">
                <a:latin typeface="Arial"/>
                <a:cs typeface="Arial"/>
              </a:rPr>
              <a:t> </a:t>
            </a:r>
            <a:r>
              <a:rPr sz="1350" i="1" spc="-60" dirty="0">
                <a:latin typeface="Arial"/>
                <a:cs typeface="Arial"/>
              </a:rPr>
              <a:t>lambda</a:t>
            </a:r>
            <a:r>
              <a:rPr sz="1350" i="1" spc="-41" dirty="0">
                <a:latin typeface="Arial"/>
                <a:cs typeface="Arial"/>
              </a:rPr>
              <a:t> </a:t>
            </a:r>
            <a:r>
              <a:rPr sz="1350" i="1" spc="-15" dirty="0">
                <a:latin typeface="Arial"/>
                <a:cs typeface="Arial"/>
              </a:rPr>
              <a:t>after </a:t>
            </a:r>
            <a:r>
              <a:rPr sz="1350" i="1" spc="-83" dirty="0">
                <a:latin typeface="Arial"/>
                <a:cs typeface="Arial"/>
                <a:hlinkClick r:id="rId2"/>
              </a:rPr>
              <a:t>Alonzo</a:t>
            </a:r>
            <a:r>
              <a:rPr sz="1350" i="1" spc="-30" dirty="0">
                <a:latin typeface="Arial"/>
                <a:cs typeface="Arial"/>
                <a:hlinkClick r:id="rId2"/>
              </a:rPr>
              <a:t> </a:t>
            </a:r>
            <a:r>
              <a:rPr sz="1350" i="1" spc="-105" dirty="0">
                <a:latin typeface="Arial"/>
                <a:cs typeface="Arial"/>
                <a:hlinkClick r:id="rId2"/>
              </a:rPr>
              <a:t>Church’s</a:t>
            </a:r>
            <a:r>
              <a:rPr sz="1350" i="1" spc="-11" dirty="0">
                <a:latin typeface="Arial"/>
                <a:cs typeface="Arial"/>
                <a:hlinkClick r:id="rId2"/>
              </a:rPr>
              <a:t> </a:t>
            </a:r>
            <a:r>
              <a:rPr sz="1350" i="1" u="heavy" spc="-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lambda</a:t>
            </a:r>
            <a:r>
              <a:rPr sz="1350" i="1" spc="-8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1350" i="1" u="heavy" spc="-7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calculus</a:t>
            </a:r>
            <a:r>
              <a:rPr sz="1350" i="1" spc="-4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1350" i="1" spc="-30" dirty="0">
                <a:latin typeface="Arial"/>
                <a:cs typeface="Arial"/>
                <a:hlinkClick r:id="rId2"/>
              </a:rPr>
              <a:t>from </a:t>
            </a:r>
            <a:r>
              <a:rPr sz="1350" i="1" spc="-49" dirty="0">
                <a:latin typeface="Arial"/>
                <a:cs typeface="Arial"/>
                <a:hlinkClick r:id="rId2"/>
              </a:rPr>
              <a:t>the</a:t>
            </a:r>
            <a:r>
              <a:rPr sz="1350" i="1" spc="-60" dirty="0">
                <a:latin typeface="Arial"/>
                <a:cs typeface="Arial"/>
                <a:hlinkClick r:id="rId2"/>
              </a:rPr>
              <a:t> </a:t>
            </a:r>
            <a:r>
              <a:rPr sz="1350" i="1" spc="-8" dirty="0">
                <a:latin typeface="Arial"/>
                <a:cs typeface="Arial"/>
                <a:hlinkClick r:id="rId2"/>
              </a:rPr>
              <a:t>1930s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814" y="732791"/>
            <a:ext cx="1508559" cy="1332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7599" y="592476"/>
            <a:ext cx="2876550" cy="44098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2800" spc="-221" dirty="0"/>
              <a:t>Arc</a:t>
            </a:r>
            <a:r>
              <a:rPr sz="2800" spc="-165" dirty="0"/>
              <a:t> </a:t>
            </a:r>
            <a:r>
              <a:rPr sz="2800" spc="-172" dirty="0"/>
              <a:t>consistency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604077" y="1604818"/>
            <a:ext cx="5588794" cy="92044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76225" marR="175736" indent="-257651">
              <a:spcBef>
                <a:spcPts val="98"/>
              </a:spcBef>
              <a:buChar char="•"/>
              <a:tabLst>
                <a:tab pos="276225" algn="l"/>
                <a:tab pos="276701" algn="l"/>
              </a:tabLst>
            </a:pPr>
            <a:r>
              <a:rPr spc="-113" dirty="0">
                <a:latin typeface="Arial"/>
                <a:cs typeface="Arial"/>
              </a:rPr>
              <a:t>Simplest</a:t>
            </a:r>
            <a:r>
              <a:rPr spc="-221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form</a:t>
            </a:r>
            <a:r>
              <a:rPr spc="-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propagation</a:t>
            </a:r>
            <a:r>
              <a:rPr spc="-296" dirty="0">
                <a:latin typeface="Arial"/>
                <a:cs typeface="Arial"/>
              </a:rPr>
              <a:t> </a:t>
            </a:r>
            <a:r>
              <a:rPr spc="-172" dirty="0">
                <a:latin typeface="Arial"/>
                <a:cs typeface="Arial"/>
              </a:rPr>
              <a:t>makes</a:t>
            </a:r>
            <a:r>
              <a:rPr spc="-184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each </a:t>
            </a:r>
            <a:r>
              <a:rPr spc="-127" dirty="0">
                <a:latin typeface="Arial"/>
                <a:cs typeface="Arial"/>
              </a:rPr>
              <a:t>arc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consistent</a:t>
            </a:r>
            <a:endParaRPr dirty="0">
              <a:latin typeface="Arial"/>
              <a:cs typeface="Arial"/>
            </a:endParaRPr>
          </a:p>
          <a:p>
            <a:pPr marL="276225" marR="13335" indent="-257651">
              <a:spcBef>
                <a:spcPts val="604"/>
              </a:spcBef>
              <a:buChar char="•"/>
              <a:tabLst>
                <a:tab pos="276225" algn="l"/>
                <a:tab pos="276701" algn="l"/>
              </a:tabLst>
            </a:pPr>
            <a:r>
              <a:rPr spc="-353" dirty="0">
                <a:latin typeface="Arial"/>
                <a:cs typeface="Arial"/>
              </a:rPr>
              <a:t>X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323" dirty="0">
                <a:latin typeface="Wingdings"/>
                <a:cs typeface="Wingdings"/>
              </a:rPr>
              <a:t></a:t>
            </a:r>
            <a:r>
              <a:rPr spc="-323" dirty="0">
                <a:latin typeface="Arial"/>
                <a:cs typeface="Arial"/>
              </a:rPr>
              <a:t>Y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is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consisten</a:t>
            </a:r>
            <a:r>
              <a:rPr lang="en-US" spc="-79" dirty="0">
                <a:latin typeface="Arial"/>
                <a:cs typeface="Arial"/>
              </a:rPr>
              <a:t>t </a:t>
            </a:r>
            <a:r>
              <a:rPr spc="49" dirty="0" err="1">
                <a:latin typeface="Arial"/>
                <a:cs typeface="Arial"/>
              </a:rPr>
              <a:t>iff</a:t>
            </a:r>
            <a:r>
              <a:rPr spc="-16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every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value</a:t>
            </a:r>
            <a:r>
              <a:rPr spc="-184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i="1" baseline="-19841" dirty="0">
                <a:latin typeface="Arial"/>
                <a:cs typeface="Arial"/>
              </a:rPr>
              <a:t>i</a:t>
            </a:r>
            <a:r>
              <a:rPr i="1" spc="146" baseline="-1984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 X, there </a:t>
            </a:r>
            <a:r>
              <a:rPr spc="-127" dirty="0">
                <a:latin typeface="Arial"/>
                <a:cs typeface="Arial"/>
              </a:rPr>
              <a:t>is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143" dirty="0">
                <a:latin typeface="Arial"/>
                <a:cs typeface="Arial"/>
              </a:rPr>
              <a:t>some</a:t>
            </a:r>
            <a:r>
              <a:rPr spc="-188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allowed</a:t>
            </a:r>
            <a:r>
              <a:rPr spc="-255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value</a:t>
            </a:r>
            <a:r>
              <a:rPr spc="-71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baseline="-19841" dirty="0">
                <a:latin typeface="Arial"/>
                <a:cs typeface="Arial"/>
              </a:rPr>
              <a:t>j</a:t>
            </a:r>
            <a:r>
              <a:rPr i="1" spc="124" baseline="-19841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in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472" dirty="0"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7312" y="2700338"/>
            <a:ext cx="6139357" cy="21031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5913" y="685963"/>
            <a:ext cx="1674185" cy="14275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1301" y="793317"/>
            <a:ext cx="2876550" cy="44098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2800" spc="-221" dirty="0"/>
              <a:t>Arc</a:t>
            </a:r>
            <a:r>
              <a:rPr sz="2800" spc="-165" dirty="0"/>
              <a:t> </a:t>
            </a:r>
            <a:r>
              <a:rPr sz="2800" spc="-172" dirty="0"/>
              <a:t>consistency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717119" y="1782643"/>
            <a:ext cx="5588794" cy="92044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76225" marR="175736" indent="-257651">
              <a:spcBef>
                <a:spcPts val="98"/>
              </a:spcBef>
              <a:buChar char="•"/>
              <a:tabLst>
                <a:tab pos="276225" algn="l"/>
                <a:tab pos="276701" algn="l"/>
              </a:tabLst>
            </a:pPr>
            <a:r>
              <a:rPr spc="-113" dirty="0">
                <a:latin typeface="Arial"/>
                <a:cs typeface="Arial"/>
              </a:rPr>
              <a:t>Simplest</a:t>
            </a:r>
            <a:r>
              <a:rPr spc="-221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form</a:t>
            </a:r>
            <a:r>
              <a:rPr spc="-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propagation</a:t>
            </a:r>
            <a:r>
              <a:rPr spc="-296" dirty="0">
                <a:latin typeface="Arial"/>
                <a:cs typeface="Arial"/>
              </a:rPr>
              <a:t> </a:t>
            </a:r>
            <a:r>
              <a:rPr spc="-172" dirty="0">
                <a:latin typeface="Arial"/>
                <a:cs typeface="Arial"/>
              </a:rPr>
              <a:t>makes</a:t>
            </a:r>
            <a:r>
              <a:rPr spc="-184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each </a:t>
            </a:r>
            <a:r>
              <a:rPr spc="-127" dirty="0">
                <a:latin typeface="Arial"/>
                <a:cs typeface="Arial"/>
              </a:rPr>
              <a:t>arc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consistent</a:t>
            </a:r>
            <a:endParaRPr dirty="0">
              <a:latin typeface="Arial"/>
              <a:cs typeface="Arial"/>
            </a:endParaRPr>
          </a:p>
          <a:p>
            <a:pPr marL="276225" marR="13335" indent="-257651">
              <a:spcBef>
                <a:spcPts val="604"/>
              </a:spcBef>
              <a:buChar char="•"/>
              <a:tabLst>
                <a:tab pos="276225" algn="l"/>
                <a:tab pos="276701" algn="l"/>
              </a:tabLst>
            </a:pPr>
            <a:r>
              <a:rPr spc="-353" dirty="0">
                <a:latin typeface="Arial"/>
                <a:cs typeface="Arial"/>
              </a:rPr>
              <a:t>X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323" dirty="0">
                <a:latin typeface="Wingdings"/>
                <a:cs typeface="Wingdings"/>
              </a:rPr>
              <a:t></a:t>
            </a:r>
            <a:r>
              <a:rPr spc="-323" dirty="0">
                <a:latin typeface="Arial"/>
                <a:cs typeface="Arial"/>
              </a:rPr>
              <a:t>Y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is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consistent</a:t>
            </a:r>
            <a:r>
              <a:rPr spc="-278" dirty="0">
                <a:latin typeface="Arial"/>
                <a:cs typeface="Arial"/>
              </a:rPr>
              <a:t> </a:t>
            </a:r>
            <a:r>
              <a:rPr spc="49" dirty="0">
                <a:latin typeface="Arial"/>
                <a:cs typeface="Arial"/>
              </a:rPr>
              <a:t>iff</a:t>
            </a:r>
            <a:r>
              <a:rPr spc="-16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every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value</a:t>
            </a:r>
            <a:r>
              <a:rPr spc="-184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i="1" baseline="-19841" dirty="0">
                <a:latin typeface="Arial"/>
                <a:cs typeface="Arial"/>
              </a:rPr>
              <a:t>i</a:t>
            </a:r>
            <a:r>
              <a:rPr i="1" spc="146" baseline="-198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72" dirty="0">
                <a:latin typeface="Arial"/>
                <a:cs typeface="Arial"/>
              </a:rPr>
              <a:t> </a:t>
            </a:r>
            <a:r>
              <a:rPr spc="-390" dirty="0">
                <a:latin typeface="Arial"/>
                <a:cs typeface="Arial"/>
              </a:rPr>
              <a:t>X </a:t>
            </a:r>
            <a:r>
              <a:rPr spc="-56" dirty="0">
                <a:latin typeface="Arial"/>
                <a:cs typeface="Arial"/>
              </a:rPr>
              <a:t>there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is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143" dirty="0">
                <a:latin typeface="Arial"/>
                <a:cs typeface="Arial"/>
              </a:rPr>
              <a:t>some</a:t>
            </a:r>
            <a:r>
              <a:rPr spc="-188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allowed</a:t>
            </a:r>
            <a:r>
              <a:rPr spc="-255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value</a:t>
            </a:r>
            <a:r>
              <a:rPr spc="-71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baseline="-19841" dirty="0">
                <a:latin typeface="Arial"/>
                <a:cs typeface="Arial"/>
              </a:rPr>
              <a:t>j</a:t>
            </a:r>
            <a:r>
              <a:rPr i="1" spc="124" baseline="-19841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in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472" dirty="0"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669" y="2900634"/>
            <a:ext cx="6210662" cy="21244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8410" y="605563"/>
            <a:ext cx="1885590" cy="14976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151" y="680852"/>
            <a:ext cx="2655570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0" dirty="0"/>
              <a:t>Arc</a:t>
            </a:r>
            <a:r>
              <a:rPr sz="2800" spc="-169" dirty="0"/>
              <a:t> </a:t>
            </a:r>
            <a:r>
              <a:rPr sz="2800" spc="-150" dirty="0"/>
              <a:t>consistency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4469" y="1192949"/>
            <a:ext cx="5919311" cy="149768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indent="-257651">
              <a:lnSpc>
                <a:spcPts val="1954"/>
              </a:lnSpc>
              <a:spcBef>
                <a:spcPts val="79"/>
              </a:spcBef>
              <a:buChar char="•"/>
              <a:tabLst>
                <a:tab pos="266700" algn="l"/>
                <a:tab pos="267176" algn="l"/>
              </a:tabLst>
            </a:pPr>
            <a:r>
              <a:rPr spc="-98" dirty="0">
                <a:latin typeface="Arial"/>
                <a:cs typeface="Arial"/>
              </a:rPr>
              <a:t>Arc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consistency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detects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failure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earlier</a:t>
            </a:r>
            <a:r>
              <a:rPr spc="-19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than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ts val="1943"/>
              </a:lnSpc>
            </a:pPr>
            <a:r>
              <a:rPr spc="-71" dirty="0">
                <a:latin typeface="Arial"/>
                <a:cs typeface="Arial"/>
              </a:rPr>
              <a:t>simple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forward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checking</a:t>
            </a:r>
            <a:endParaRPr dirty="0">
              <a:latin typeface="Arial"/>
              <a:cs typeface="Arial"/>
            </a:endParaRPr>
          </a:p>
          <a:p>
            <a:pPr marL="266700" indent="-257651">
              <a:lnSpc>
                <a:spcPts val="1943"/>
              </a:lnSpc>
              <a:buChar char="•"/>
              <a:tabLst>
                <a:tab pos="266700" algn="l"/>
                <a:tab pos="267176" algn="l"/>
              </a:tabLst>
            </a:pPr>
            <a:r>
              <a:rPr spc="-113" dirty="0">
                <a:latin typeface="Arial"/>
                <a:cs typeface="Arial"/>
              </a:rPr>
              <a:t>WA=red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Q=green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is</a:t>
            </a:r>
            <a:r>
              <a:rPr spc="-53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quickly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94" dirty="0">
                <a:latin typeface="Arial"/>
                <a:cs typeface="Arial"/>
              </a:rPr>
              <a:t>recognized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184" dirty="0">
                <a:latin typeface="Arial"/>
                <a:cs typeface="Arial"/>
              </a:rPr>
              <a:t>as</a:t>
            </a:r>
            <a:r>
              <a:rPr spc="-53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90" dirty="0">
                <a:latin typeface="Arial"/>
                <a:cs typeface="Arial"/>
              </a:rPr>
              <a:t> </a:t>
            </a:r>
            <a:r>
              <a:rPr b="1" spc="-124" dirty="0">
                <a:latin typeface="Arial"/>
                <a:cs typeface="Arial"/>
              </a:rPr>
              <a:t>deadend</a:t>
            </a:r>
            <a:r>
              <a:rPr spc="-124" dirty="0">
                <a:latin typeface="Arial"/>
                <a:cs typeface="Arial"/>
              </a:rPr>
              <a:t>,</a:t>
            </a:r>
            <a:r>
              <a:rPr spc="-19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i.e.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ts val="1943"/>
              </a:lnSpc>
            </a:pPr>
            <a:r>
              <a:rPr spc="-116" dirty="0">
                <a:latin typeface="Arial"/>
                <a:cs typeface="Arial"/>
              </a:rPr>
              <a:t>an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impossible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26" dirty="0">
                <a:latin typeface="Arial"/>
                <a:cs typeface="Arial"/>
              </a:rPr>
              <a:t>partial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instantiation</a:t>
            </a:r>
            <a:endParaRPr dirty="0">
              <a:latin typeface="Arial"/>
              <a:cs typeface="Arial"/>
            </a:endParaRPr>
          </a:p>
          <a:p>
            <a:pPr marL="266700" indent="-257651">
              <a:lnSpc>
                <a:spcPts val="1943"/>
              </a:lnSpc>
              <a:buChar char="•"/>
              <a:tabLst>
                <a:tab pos="266700" algn="l"/>
                <a:tab pos="267176" algn="l"/>
              </a:tabLst>
            </a:pPr>
            <a:r>
              <a:rPr spc="-127" dirty="0">
                <a:latin typeface="Arial"/>
                <a:cs typeface="Arial"/>
              </a:rPr>
              <a:t>The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arc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consistency</a:t>
            </a:r>
            <a:r>
              <a:rPr spc="-233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algorithm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can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be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run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184" dirty="0">
                <a:latin typeface="Arial"/>
                <a:cs typeface="Arial"/>
              </a:rPr>
              <a:t>as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preprocessor</a:t>
            </a:r>
            <a:endParaRPr dirty="0">
              <a:latin typeface="Arial"/>
              <a:cs typeface="Arial"/>
            </a:endParaRPr>
          </a:p>
          <a:p>
            <a:pPr marL="266700">
              <a:lnSpc>
                <a:spcPts val="1954"/>
              </a:lnSpc>
            </a:pPr>
            <a:r>
              <a:rPr spc="-15" dirty="0">
                <a:latin typeface="Arial"/>
                <a:cs typeface="Arial"/>
              </a:rPr>
              <a:t>or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after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each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assignment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751" y="2981035"/>
            <a:ext cx="6160748" cy="21145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4080" y="1009439"/>
            <a:ext cx="5676900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4" dirty="0"/>
              <a:t>General</a:t>
            </a:r>
            <a:r>
              <a:rPr sz="2800" spc="-206" dirty="0"/>
              <a:t> </a:t>
            </a:r>
            <a:r>
              <a:rPr sz="2800" spc="-581" dirty="0"/>
              <a:t>C</a:t>
            </a:r>
            <a:r>
              <a:rPr lang="en-US" sz="2800" spc="-581" dirty="0"/>
              <a:t>            </a:t>
            </a:r>
            <a:r>
              <a:rPr sz="2800" spc="-581" dirty="0"/>
              <a:t>P</a:t>
            </a:r>
            <a:r>
              <a:rPr sz="2800" spc="-146" dirty="0"/>
              <a:t> </a:t>
            </a:r>
            <a:r>
              <a:rPr lang="en-US" sz="2800" spc="-146" dirty="0"/>
              <a:t> </a:t>
            </a:r>
            <a:r>
              <a:rPr sz="2800" dirty="0"/>
              <a:t>for</a:t>
            </a:r>
            <a:r>
              <a:rPr sz="2800" spc="-158" dirty="0"/>
              <a:t> </a:t>
            </a:r>
            <a:r>
              <a:rPr sz="2800" spc="-143" dirty="0"/>
              <a:t>Binary</a:t>
            </a:r>
            <a:r>
              <a:rPr sz="2800" spc="-217" dirty="0"/>
              <a:t> </a:t>
            </a:r>
            <a:r>
              <a:rPr sz="2800" spc="-120" dirty="0"/>
              <a:t>Constraints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" name="object 4"/>
          <p:cNvSpPr txBox="1"/>
          <p:nvPr/>
        </p:nvSpPr>
        <p:spPr>
          <a:xfrm>
            <a:off x="1647524" y="2000888"/>
            <a:ext cx="2732246" cy="1141724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 marR="254318">
              <a:lnSpc>
                <a:spcPct val="113799"/>
              </a:lnSpc>
              <a:spcBef>
                <a:spcPts val="23"/>
              </a:spcBef>
            </a:pPr>
            <a:r>
              <a:rPr sz="2063" spc="-34" dirty="0">
                <a:latin typeface="Arial"/>
                <a:cs typeface="Arial"/>
              </a:rPr>
              <a:t>Algorithm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u="sng" spc="-24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AC3</a:t>
            </a:r>
            <a:r>
              <a:rPr sz="2063" spc="-2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contradiction</a:t>
            </a:r>
            <a:r>
              <a:rPr sz="2063" spc="23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09" dirty="0">
                <a:latin typeface="Times New Roman"/>
                <a:cs typeface="Times New Roman"/>
              </a:rPr>
              <a:t> </a:t>
            </a:r>
            <a:r>
              <a:rPr sz="2400" spc="-86" dirty="0"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  <a:p>
            <a:pPr marL="9525">
              <a:spcBef>
                <a:spcPts val="274"/>
              </a:spcBef>
            </a:pP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1" dirty="0">
                <a:latin typeface="Times New Roman"/>
                <a:cs typeface="Times New Roman"/>
              </a:rPr>
              <a:t> </a:t>
            </a:r>
            <a:r>
              <a:rPr sz="2063" spc="-105" dirty="0">
                <a:latin typeface="Arial"/>
                <a:cs typeface="Arial"/>
              </a:rPr>
              <a:t>stack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all</a:t>
            </a:r>
            <a:r>
              <a:rPr sz="2063" spc="-83" dirty="0">
                <a:latin typeface="Arial"/>
                <a:cs typeface="Arial"/>
              </a:rPr>
              <a:t> variables</a:t>
            </a:r>
            <a:endParaRPr sz="20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" name="object 4"/>
          <p:cNvSpPr txBox="1"/>
          <p:nvPr/>
        </p:nvSpPr>
        <p:spPr>
          <a:xfrm>
            <a:off x="1647523" y="2077846"/>
            <a:ext cx="5051584" cy="1831785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 marR="2573655">
              <a:lnSpc>
                <a:spcPct val="113799"/>
              </a:lnSpc>
              <a:spcBef>
                <a:spcPts val="23"/>
              </a:spcBef>
            </a:pPr>
            <a:r>
              <a:rPr sz="2063" spc="-34" dirty="0">
                <a:latin typeface="Arial"/>
                <a:cs typeface="Arial"/>
              </a:rPr>
              <a:t>Algorithm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u="sng" spc="-24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AC3</a:t>
            </a:r>
            <a:r>
              <a:rPr sz="2063" spc="-2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contradiction</a:t>
            </a:r>
            <a:r>
              <a:rPr sz="2063" spc="23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09" dirty="0">
                <a:latin typeface="Times New Roman"/>
                <a:cs typeface="Times New Roman"/>
              </a:rPr>
              <a:t> </a:t>
            </a:r>
            <a:r>
              <a:rPr sz="2400" spc="-86" dirty="0"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  <a:p>
            <a:pPr marL="9525">
              <a:spcBef>
                <a:spcPts val="274"/>
              </a:spcBef>
            </a:pP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1" dirty="0">
                <a:latin typeface="Times New Roman"/>
                <a:cs typeface="Times New Roman"/>
              </a:rPr>
              <a:t> </a:t>
            </a:r>
            <a:r>
              <a:rPr sz="2063" spc="-105" dirty="0">
                <a:latin typeface="Arial"/>
                <a:cs typeface="Arial"/>
              </a:rPr>
              <a:t>stack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all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variables</a:t>
            </a:r>
            <a:endParaRPr sz="2063" dirty="0">
              <a:latin typeface="Arial"/>
              <a:cs typeface="Arial"/>
            </a:endParaRPr>
          </a:p>
          <a:p>
            <a:pPr marL="266700" marR="3810" indent="-200501">
              <a:lnSpc>
                <a:spcPts val="2813"/>
              </a:lnSpc>
              <a:spcBef>
                <a:spcPts val="30"/>
              </a:spcBef>
            </a:pPr>
            <a:r>
              <a:rPr sz="2063" spc="-15" dirty="0">
                <a:latin typeface="Arial"/>
                <a:cs typeface="Arial"/>
              </a:rPr>
              <a:t>while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116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empty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and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8" dirty="0">
                <a:latin typeface="Arial"/>
                <a:cs typeface="Arial"/>
              </a:rPr>
              <a:t>contradiction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do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5" dirty="0">
                <a:latin typeface="Times New Roman"/>
                <a:cs typeface="Times New Roman"/>
              </a:rPr>
              <a:t> </a:t>
            </a:r>
            <a:r>
              <a:rPr sz="2063" spc="-240" dirty="0">
                <a:latin typeface="Arial"/>
                <a:cs typeface="Arial"/>
              </a:rPr>
              <a:t>UNSTACK(Q)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E517AD8-6499-FA45-9EBF-F288D4532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4" dirty="0"/>
              <a:t>General</a:t>
            </a:r>
            <a:r>
              <a:rPr sz="2800" spc="-206" dirty="0"/>
              <a:t> </a:t>
            </a:r>
            <a:r>
              <a:rPr sz="2800" spc="-581" dirty="0"/>
              <a:t>C</a:t>
            </a:r>
            <a:r>
              <a:rPr lang="en-US" sz="2800" spc="-581" dirty="0"/>
              <a:t>            </a:t>
            </a:r>
            <a:r>
              <a:rPr sz="2800" spc="-581" dirty="0"/>
              <a:t>P</a:t>
            </a:r>
            <a:r>
              <a:rPr sz="2800" spc="-146" dirty="0"/>
              <a:t> </a:t>
            </a:r>
            <a:r>
              <a:rPr lang="en-US" sz="2800" spc="-146" dirty="0"/>
              <a:t> </a:t>
            </a:r>
            <a:r>
              <a:rPr sz="2800" dirty="0"/>
              <a:t>for</a:t>
            </a:r>
            <a:r>
              <a:rPr sz="2800" spc="-158" dirty="0"/>
              <a:t> </a:t>
            </a:r>
            <a:r>
              <a:rPr sz="2800" spc="-143" dirty="0"/>
              <a:t>Binary</a:t>
            </a:r>
            <a:r>
              <a:rPr sz="2800" spc="-217" dirty="0"/>
              <a:t> </a:t>
            </a:r>
            <a:r>
              <a:rPr sz="2800" spc="-120" dirty="0"/>
              <a:t>Constraints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" name="object 4"/>
          <p:cNvSpPr txBox="1"/>
          <p:nvPr/>
        </p:nvSpPr>
        <p:spPr>
          <a:xfrm>
            <a:off x="1457743" y="1470262"/>
            <a:ext cx="5051584" cy="2202975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 marR="2573655">
              <a:lnSpc>
                <a:spcPct val="113799"/>
              </a:lnSpc>
              <a:spcBef>
                <a:spcPts val="23"/>
              </a:spcBef>
            </a:pPr>
            <a:r>
              <a:rPr sz="2063" spc="-34" dirty="0">
                <a:latin typeface="Arial"/>
                <a:cs typeface="Arial"/>
              </a:rPr>
              <a:t>Algorithm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u="sng" spc="-24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AC3</a:t>
            </a:r>
            <a:r>
              <a:rPr sz="2063" spc="-2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contradiction</a:t>
            </a:r>
            <a:r>
              <a:rPr sz="2063" spc="23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09" dirty="0">
                <a:latin typeface="Times New Roman"/>
                <a:cs typeface="Times New Roman"/>
              </a:rPr>
              <a:t> </a:t>
            </a:r>
            <a:r>
              <a:rPr sz="2400" spc="-86" dirty="0"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  <a:p>
            <a:pPr marL="9525">
              <a:spcBef>
                <a:spcPts val="274"/>
              </a:spcBef>
            </a:pP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1" dirty="0">
                <a:latin typeface="Times New Roman"/>
                <a:cs typeface="Times New Roman"/>
              </a:rPr>
              <a:t> </a:t>
            </a:r>
            <a:r>
              <a:rPr sz="2063" spc="-105" dirty="0">
                <a:latin typeface="Arial"/>
                <a:cs typeface="Arial"/>
              </a:rPr>
              <a:t>stack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all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variables</a:t>
            </a:r>
            <a:endParaRPr sz="2063" dirty="0">
              <a:latin typeface="Arial"/>
              <a:cs typeface="Arial"/>
            </a:endParaRPr>
          </a:p>
          <a:p>
            <a:pPr marL="266700" marR="3810" indent="-200501">
              <a:lnSpc>
                <a:spcPts val="2813"/>
              </a:lnSpc>
              <a:spcBef>
                <a:spcPts val="98"/>
              </a:spcBef>
            </a:pPr>
            <a:r>
              <a:rPr sz="2063" spc="-15" dirty="0">
                <a:latin typeface="Arial"/>
                <a:cs typeface="Arial"/>
              </a:rPr>
              <a:t>while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116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empty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and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8" dirty="0">
                <a:latin typeface="Arial"/>
                <a:cs typeface="Arial"/>
              </a:rPr>
              <a:t>contradiction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do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5" dirty="0">
                <a:latin typeface="Times New Roman"/>
                <a:cs typeface="Times New Roman"/>
              </a:rPr>
              <a:t> </a:t>
            </a:r>
            <a:r>
              <a:rPr sz="2063" spc="-240" dirty="0">
                <a:latin typeface="Arial"/>
                <a:cs typeface="Arial"/>
              </a:rPr>
              <a:t>UNSTACK(Q)</a:t>
            </a:r>
            <a:endParaRPr sz="2063" dirty="0">
              <a:latin typeface="Arial"/>
              <a:cs typeface="Arial"/>
            </a:endParaRPr>
          </a:p>
          <a:p>
            <a:pPr marL="266700">
              <a:spcBef>
                <a:spcPts val="139"/>
              </a:spcBef>
            </a:pPr>
            <a:r>
              <a:rPr sz="2063" spc="-127" dirty="0">
                <a:latin typeface="Arial"/>
                <a:cs typeface="Arial"/>
              </a:rPr>
              <a:t>For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every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variable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375" dirty="0">
                <a:latin typeface="Arial"/>
                <a:cs typeface="Arial"/>
              </a:rPr>
              <a:t>Y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adjacent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do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ECCB18D-F59E-4245-A206-F581F5400E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4" dirty="0"/>
              <a:t>General</a:t>
            </a:r>
            <a:r>
              <a:rPr sz="2800" spc="-206" dirty="0"/>
              <a:t> </a:t>
            </a:r>
            <a:r>
              <a:rPr sz="2800" spc="-581" dirty="0"/>
              <a:t>C</a:t>
            </a:r>
            <a:r>
              <a:rPr lang="en-US" sz="2800" spc="-581" dirty="0"/>
              <a:t>            </a:t>
            </a:r>
            <a:r>
              <a:rPr sz="2800" spc="-581" dirty="0"/>
              <a:t>P</a:t>
            </a:r>
            <a:r>
              <a:rPr sz="2800" spc="-146" dirty="0"/>
              <a:t> </a:t>
            </a:r>
            <a:r>
              <a:rPr lang="en-US" sz="2800" spc="-146" dirty="0"/>
              <a:t> </a:t>
            </a:r>
            <a:r>
              <a:rPr sz="2800" dirty="0"/>
              <a:t>for</a:t>
            </a:r>
            <a:r>
              <a:rPr sz="2800" spc="-158" dirty="0"/>
              <a:t> </a:t>
            </a:r>
            <a:r>
              <a:rPr sz="2800" spc="-143" dirty="0"/>
              <a:t>Binary</a:t>
            </a:r>
            <a:r>
              <a:rPr sz="2800" spc="-217" dirty="0"/>
              <a:t> </a:t>
            </a:r>
            <a:r>
              <a:rPr sz="2800" spc="-120" dirty="0"/>
              <a:t>Constraints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458" y="-74712"/>
            <a:ext cx="5620703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84" dirty="0"/>
              <a:t>General</a:t>
            </a:r>
            <a:r>
              <a:rPr spc="-188" dirty="0"/>
              <a:t> </a:t>
            </a:r>
            <a:r>
              <a:rPr spc="-94" dirty="0"/>
              <a:t>Methods</a:t>
            </a:r>
            <a:r>
              <a:rPr spc="-165" dirty="0"/>
              <a:t> </a:t>
            </a:r>
            <a:r>
              <a:rPr dirty="0"/>
              <a:t>of</a:t>
            </a:r>
            <a:r>
              <a:rPr spc="-161" dirty="0"/>
              <a:t> </a:t>
            </a:r>
            <a:r>
              <a:rPr spc="-184" dirty="0"/>
              <a:t>Solving</a:t>
            </a:r>
            <a:r>
              <a:rPr spc="-203" dirty="0"/>
              <a:t> </a:t>
            </a:r>
            <a:r>
              <a:rPr spc="-593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5432" y="1138237"/>
            <a:ext cx="4645819" cy="3352777"/>
          </a:xfrm>
          <a:prstGeom prst="rect">
            <a:avLst/>
          </a:prstGeom>
        </p:spPr>
        <p:txBody>
          <a:bodyPr vert="horz" wrap="square" lIns="0" tIns="79058" rIns="0" bIns="0" rtlCol="0">
            <a:spAutoFit/>
          </a:bodyPr>
          <a:lstStyle/>
          <a:p>
            <a:pPr marL="266700" indent="-257651">
              <a:spcBef>
                <a:spcPts val="623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20" dirty="0">
                <a:latin typeface="Arial"/>
                <a:cs typeface="Arial"/>
              </a:rPr>
              <a:t>Generate-</a:t>
            </a:r>
            <a:r>
              <a:rPr sz="2400" spc="-90" dirty="0">
                <a:latin typeface="Arial"/>
                <a:cs typeface="Arial"/>
              </a:rPr>
              <a:t>and-</a:t>
            </a:r>
            <a:r>
              <a:rPr sz="2400" spc="-184" dirty="0">
                <a:latin typeface="Arial"/>
                <a:cs typeface="Arial"/>
              </a:rPr>
              <a:t>Test,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aka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Brute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Force</a:t>
            </a:r>
            <a:endParaRPr sz="2400">
              <a:latin typeface="Arial"/>
              <a:cs typeface="Arial"/>
            </a:endParaRPr>
          </a:p>
          <a:p>
            <a:pPr marL="266700" indent="-257651">
              <a:spcBef>
                <a:spcPts val="555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84" dirty="0">
                <a:latin typeface="Arial"/>
                <a:cs typeface="Arial"/>
              </a:rPr>
              <a:t>Search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(backtracking)</a:t>
            </a:r>
            <a:endParaRPr sz="2400">
              <a:latin typeface="Arial"/>
              <a:cs typeface="Arial"/>
            </a:endParaRPr>
          </a:p>
          <a:p>
            <a:pPr marL="266700" indent="-257651">
              <a:spcBef>
                <a:spcPts val="614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35" dirty="0">
                <a:solidFill>
                  <a:srgbClr val="C0504D"/>
                </a:solidFill>
                <a:latin typeface="Arial"/>
                <a:cs typeface="Arial"/>
              </a:rPr>
              <a:t>Consistency</a:t>
            </a:r>
            <a:r>
              <a:rPr sz="2400" spc="-263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C0504D"/>
                </a:solidFill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 marL="567214" lvl="1" indent="-214789">
              <a:spcBef>
                <a:spcPts val="555"/>
              </a:spcBef>
              <a:buChar char="–"/>
              <a:tabLst>
                <a:tab pos="567214" algn="l"/>
              </a:tabLst>
            </a:pPr>
            <a:r>
              <a:rPr sz="2063" spc="-86" dirty="0">
                <a:latin typeface="Arial"/>
                <a:cs typeface="Arial"/>
              </a:rPr>
              <a:t>Forward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checking</a:t>
            </a:r>
            <a:endParaRPr sz="2063">
              <a:latin typeface="Arial"/>
              <a:cs typeface="Arial"/>
            </a:endParaRPr>
          </a:p>
          <a:p>
            <a:pPr marL="567214" lvl="1" indent="-214789">
              <a:spcBef>
                <a:spcPts val="566"/>
              </a:spcBef>
              <a:buChar char="–"/>
              <a:tabLst>
                <a:tab pos="567214" algn="l"/>
              </a:tabLst>
            </a:pPr>
            <a:r>
              <a:rPr sz="2063" spc="-131" dirty="0">
                <a:latin typeface="Arial"/>
                <a:cs typeface="Arial"/>
              </a:rPr>
              <a:t>Arc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consistency</a:t>
            </a:r>
            <a:endParaRPr sz="2063">
              <a:latin typeface="Arial"/>
              <a:cs typeface="Arial"/>
            </a:endParaRPr>
          </a:p>
          <a:p>
            <a:pPr marL="567214" lvl="1" indent="-214789">
              <a:spcBef>
                <a:spcPts val="566"/>
              </a:spcBef>
              <a:buChar char="–"/>
              <a:tabLst>
                <a:tab pos="567214" algn="l"/>
              </a:tabLst>
            </a:pPr>
            <a:r>
              <a:rPr sz="2063" spc="-86" dirty="0">
                <a:latin typeface="Arial"/>
                <a:cs typeface="Arial"/>
              </a:rPr>
              <a:t>Domain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splitting</a:t>
            </a:r>
            <a:endParaRPr sz="2063">
              <a:latin typeface="Arial"/>
              <a:cs typeface="Arial"/>
            </a:endParaRPr>
          </a:p>
          <a:p>
            <a:pPr marL="567214" lvl="1" indent="-214789">
              <a:spcBef>
                <a:spcPts val="510"/>
              </a:spcBef>
              <a:buChar char="–"/>
              <a:tabLst>
                <a:tab pos="567214" algn="l"/>
              </a:tabLst>
            </a:pPr>
            <a:r>
              <a:rPr sz="2063" spc="-101" dirty="0">
                <a:latin typeface="Arial"/>
                <a:cs typeface="Arial"/>
              </a:rPr>
              <a:t>Variable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Elimination</a:t>
            </a:r>
            <a:endParaRPr sz="2063">
              <a:latin typeface="Arial"/>
              <a:cs typeface="Arial"/>
            </a:endParaRPr>
          </a:p>
          <a:p>
            <a:pPr marL="266700" indent="-257651">
              <a:spcBef>
                <a:spcPts val="566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43" dirty="0">
                <a:latin typeface="Arial"/>
                <a:cs typeface="Arial"/>
              </a:rPr>
              <a:t>Localized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" name="object 4"/>
          <p:cNvSpPr txBox="1"/>
          <p:nvPr/>
        </p:nvSpPr>
        <p:spPr>
          <a:xfrm>
            <a:off x="1647524" y="1392536"/>
            <a:ext cx="5051584" cy="2558907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 marR="2573655">
              <a:lnSpc>
                <a:spcPct val="113799"/>
              </a:lnSpc>
              <a:spcBef>
                <a:spcPts val="23"/>
              </a:spcBef>
            </a:pPr>
            <a:r>
              <a:rPr sz="2063" spc="-34" dirty="0">
                <a:latin typeface="Arial"/>
                <a:cs typeface="Arial"/>
              </a:rPr>
              <a:t>Algorithm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u="sng" spc="-24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AC3</a:t>
            </a:r>
            <a:r>
              <a:rPr sz="2063" spc="-2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contradiction</a:t>
            </a:r>
            <a:r>
              <a:rPr sz="2063" spc="23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09" dirty="0">
                <a:latin typeface="Times New Roman"/>
                <a:cs typeface="Times New Roman"/>
              </a:rPr>
              <a:t> </a:t>
            </a:r>
            <a:r>
              <a:rPr sz="2400" spc="-86" dirty="0"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  <a:p>
            <a:pPr marL="9525">
              <a:spcBef>
                <a:spcPts val="274"/>
              </a:spcBef>
            </a:pP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1" dirty="0">
                <a:latin typeface="Times New Roman"/>
                <a:cs typeface="Times New Roman"/>
              </a:rPr>
              <a:t> </a:t>
            </a:r>
            <a:r>
              <a:rPr sz="2063" spc="-105" dirty="0">
                <a:latin typeface="Arial"/>
                <a:cs typeface="Arial"/>
              </a:rPr>
              <a:t>stack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all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variables</a:t>
            </a:r>
            <a:endParaRPr sz="2063" dirty="0">
              <a:latin typeface="Arial"/>
              <a:cs typeface="Arial"/>
            </a:endParaRPr>
          </a:p>
          <a:p>
            <a:pPr marL="266700" marR="3810" indent="-200501">
              <a:lnSpc>
                <a:spcPts val="2813"/>
              </a:lnSpc>
              <a:spcBef>
                <a:spcPts val="98"/>
              </a:spcBef>
            </a:pPr>
            <a:r>
              <a:rPr sz="2063" spc="-15" dirty="0">
                <a:latin typeface="Arial"/>
                <a:cs typeface="Arial"/>
              </a:rPr>
              <a:t>while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116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empty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and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8" dirty="0">
                <a:latin typeface="Arial"/>
                <a:cs typeface="Arial"/>
              </a:rPr>
              <a:t>contradiction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do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5" dirty="0">
                <a:latin typeface="Times New Roman"/>
                <a:cs typeface="Times New Roman"/>
              </a:rPr>
              <a:t> </a:t>
            </a:r>
            <a:r>
              <a:rPr sz="2063" spc="-240" dirty="0">
                <a:latin typeface="Arial"/>
                <a:cs typeface="Arial"/>
              </a:rPr>
              <a:t>UNSTACK(Q)</a:t>
            </a:r>
            <a:endParaRPr sz="2063" dirty="0">
              <a:latin typeface="Arial"/>
              <a:cs typeface="Arial"/>
            </a:endParaRPr>
          </a:p>
          <a:p>
            <a:pPr marL="266700">
              <a:spcBef>
                <a:spcPts val="139"/>
              </a:spcBef>
            </a:pPr>
            <a:r>
              <a:rPr sz="2063" spc="-127" dirty="0">
                <a:latin typeface="Arial"/>
                <a:cs typeface="Arial"/>
              </a:rPr>
              <a:t>For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every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variable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375" dirty="0">
                <a:latin typeface="Arial"/>
                <a:cs typeface="Arial"/>
              </a:rPr>
              <a:t>Y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adjacent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do</a:t>
            </a:r>
            <a:endParaRPr sz="2063" dirty="0">
              <a:latin typeface="Arial"/>
              <a:cs typeface="Arial"/>
            </a:endParaRPr>
          </a:p>
          <a:p>
            <a:pPr marL="517208">
              <a:spcBef>
                <a:spcPts val="285"/>
              </a:spcBef>
            </a:pPr>
            <a:r>
              <a:rPr sz="2063" dirty="0">
                <a:latin typeface="Arial"/>
                <a:cs typeface="Arial"/>
              </a:rPr>
              <a:t>If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221" dirty="0">
                <a:latin typeface="Arial"/>
                <a:cs typeface="Arial"/>
              </a:rPr>
              <a:t>REMOVE-</a:t>
            </a:r>
            <a:r>
              <a:rPr sz="2063" spc="-255" dirty="0">
                <a:latin typeface="Arial"/>
                <a:cs typeface="Arial"/>
              </a:rPr>
              <a:t>ARC-</a:t>
            </a:r>
            <a:r>
              <a:rPr sz="2063" spc="-259" dirty="0">
                <a:latin typeface="Arial"/>
                <a:cs typeface="Arial"/>
              </a:rPr>
              <a:t>INCONSISTENCIES(X,Y)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EBACCE0-D4BE-AF49-B3DA-40BA041E6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4" dirty="0"/>
              <a:t>General</a:t>
            </a:r>
            <a:r>
              <a:rPr sz="2800" spc="-206" dirty="0"/>
              <a:t> </a:t>
            </a:r>
            <a:r>
              <a:rPr sz="2800" spc="-581" dirty="0"/>
              <a:t>C</a:t>
            </a:r>
            <a:r>
              <a:rPr lang="en-US" sz="2800" spc="-581" dirty="0"/>
              <a:t>            </a:t>
            </a:r>
            <a:r>
              <a:rPr sz="2800" spc="-581" dirty="0"/>
              <a:t>P</a:t>
            </a:r>
            <a:r>
              <a:rPr sz="2800" spc="-146" dirty="0"/>
              <a:t> </a:t>
            </a:r>
            <a:r>
              <a:rPr lang="en-US" sz="2800" spc="-146" dirty="0"/>
              <a:t> </a:t>
            </a:r>
            <a:r>
              <a:rPr sz="2800" dirty="0"/>
              <a:t>for</a:t>
            </a:r>
            <a:r>
              <a:rPr sz="2800" spc="-158" dirty="0"/>
              <a:t> </a:t>
            </a:r>
            <a:r>
              <a:rPr sz="2800" spc="-143" dirty="0"/>
              <a:t>Binary</a:t>
            </a:r>
            <a:r>
              <a:rPr sz="2800" spc="-217" dirty="0"/>
              <a:t> </a:t>
            </a:r>
            <a:r>
              <a:rPr sz="2800" spc="-120" dirty="0"/>
              <a:t>Constraints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" name="object 4"/>
          <p:cNvSpPr txBox="1"/>
          <p:nvPr/>
        </p:nvSpPr>
        <p:spPr>
          <a:xfrm>
            <a:off x="1731883" y="1237261"/>
            <a:ext cx="5080159" cy="3253391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 marR="2602230">
              <a:lnSpc>
                <a:spcPct val="113799"/>
              </a:lnSpc>
              <a:spcBef>
                <a:spcPts val="23"/>
              </a:spcBef>
            </a:pPr>
            <a:r>
              <a:rPr sz="2063" spc="-34" dirty="0">
                <a:latin typeface="Arial"/>
                <a:cs typeface="Arial"/>
              </a:rPr>
              <a:t>Algorithm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u="sng" spc="-24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AC3</a:t>
            </a:r>
            <a:r>
              <a:rPr sz="2063" spc="-2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contradiction</a:t>
            </a:r>
            <a:r>
              <a:rPr sz="2063" spc="23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09" dirty="0">
                <a:latin typeface="Times New Roman"/>
                <a:cs typeface="Times New Roman"/>
              </a:rPr>
              <a:t> </a:t>
            </a:r>
            <a:r>
              <a:rPr sz="2400" spc="-86" dirty="0"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  <a:p>
            <a:pPr marL="9525">
              <a:spcBef>
                <a:spcPts val="274"/>
              </a:spcBef>
            </a:pP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1" dirty="0">
                <a:latin typeface="Times New Roman"/>
                <a:cs typeface="Times New Roman"/>
              </a:rPr>
              <a:t> </a:t>
            </a:r>
            <a:r>
              <a:rPr sz="2063" spc="-105" dirty="0">
                <a:latin typeface="Arial"/>
                <a:cs typeface="Arial"/>
              </a:rPr>
              <a:t>stack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all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variables</a:t>
            </a:r>
            <a:endParaRPr sz="2063" dirty="0">
              <a:latin typeface="Arial"/>
              <a:cs typeface="Arial"/>
            </a:endParaRPr>
          </a:p>
          <a:p>
            <a:pPr marL="266700" marR="31909" indent="-200501">
              <a:lnSpc>
                <a:spcPts val="2813"/>
              </a:lnSpc>
              <a:spcBef>
                <a:spcPts val="98"/>
              </a:spcBef>
            </a:pPr>
            <a:r>
              <a:rPr sz="2063" spc="-15" dirty="0">
                <a:latin typeface="Arial"/>
                <a:cs typeface="Arial"/>
              </a:rPr>
              <a:t>while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116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empty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and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8" dirty="0">
                <a:latin typeface="Arial"/>
                <a:cs typeface="Arial"/>
              </a:rPr>
              <a:t>contradiction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do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5" dirty="0">
                <a:latin typeface="Times New Roman"/>
                <a:cs typeface="Times New Roman"/>
              </a:rPr>
              <a:t> </a:t>
            </a:r>
            <a:r>
              <a:rPr sz="2063" spc="-240" dirty="0">
                <a:latin typeface="Arial"/>
                <a:cs typeface="Arial"/>
              </a:rPr>
              <a:t>UNSTACK(Q)</a:t>
            </a:r>
            <a:endParaRPr sz="2063" dirty="0">
              <a:latin typeface="Arial"/>
              <a:cs typeface="Arial"/>
            </a:endParaRPr>
          </a:p>
          <a:p>
            <a:pPr marL="266700">
              <a:spcBef>
                <a:spcPts val="139"/>
              </a:spcBef>
            </a:pPr>
            <a:r>
              <a:rPr sz="2063" spc="-127" dirty="0">
                <a:latin typeface="Arial"/>
                <a:cs typeface="Arial"/>
              </a:rPr>
              <a:t>For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every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variable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375" dirty="0">
                <a:latin typeface="Arial"/>
                <a:cs typeface="Arial"/>
              </a:rPr>
              <a:t>Y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adjacent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do</a:t>
            </a:r>
            <a:endParaRPr sz="2063" dirty="0">
              <a:latin typeface="Arial"/>
              <a:cs typeface="Arial"/>
            </a:endParaRPr>
          </a:p>
          <a:p>
            <a:pPr marL="517208">
              <a:spcBef>
                <a:spcPts val="285"/>
              </a:spcBef>
            </a:pPr>
            <a:r>
              <a:rPr sz="2063" dirty="0">
                <a:latin typeface="Arial"/>
                <a:cs typeface="Arial"/>
              </a:rPr>
              <a:t>If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221" dirty="0">
                <a:latin typeface="Arial"/>
                <a:cs typeface="Arial"/>
              </a:rPr>
              <a:t>REMOVE-</a:t>
            </a:r>
            <a:r>
              <a:rPr sz="2063" spc="-255" dirty="0">
                <a:latin typeface="Arial"/>
                <a:cs typeface="Arial"/>
              </a:rPr>
              <a:t>ARC-</a:t>
            </a:r>
            <a:r>
              <a:rPr sz="2063" spc="-259" dirty="0">
                <a:latin typeface="Arial"/>
                <a:cs typeface="Arial"/>
              </a:rPr>
              <a:t>INCONSISTENCIES(X,Y)</a:t>
            </a:r>
            <a:endParaRPr sz="2063" dirty="0">
              <a:latin typeface="Arial"/>
              <a:cs typeface="Arial"/>
            </a:endParaRPr>
          </a:p>
          <a:p>
            <a:pPr marL="774383">
              <a:spcBef>
                <a:spcPts val="285"/>
              </a:spcBef>
            </a:pPr>
            <a:r>
              <a:rPr sz="1950" dirty="0">
                <a:latin typeface="Arial"/>
                <a:cs typeface="Arial"/>
              </a:rPr>
              <a:t>If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101" dirty="0">
                <a:latin typeface="Arial"/>
                <a:cs typeface="Arial"/>
              </a:rPr>
              <a:t>domain(Y)</a:t>
            </a:r>
            <a:r>
              <a:rPr sz="1950" spc="-105" dirty="0">
                <a:latin typeface="Arial"/>
                <a:cs typeface="Arial"/>
              </a:rPr>
              <a:t> is </a:t>
            </a:r>
            <a:r>
              <a:rPr sz="1950" spc="-71" dirty="0">
                <a:latin typeface="Arial"/>
                <a:cs typeface="Arial"/>
              </a:rPr>
              <a:t>non-</a:t>
            </a:r>
            <a:r>
              <a:rPr sz="1950" spc="-53" dirty="0">
                <a:latin typeface="Arial"/>
                <a:cs typeface="Arial"/>
              </a:rPr>
              <a:t>empty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38" dirty="0">
                <a:latin typeface="Arial"/>
                <a:cs typeface="Arial"/>
              </a:rPr>
              <a:t>then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lang="en-US" sz="1950" spc="-217" dirty="0">
                <a:latin typeface="Arial"/>
                <a:cs typeface="Arial"/>
              </a:rPr>
              <a:t>STACK(Y,Q)</a:t>
            </a:r>
            <a:endParaRPr sz="1950" dirty="0">
              <a:latin typeface="Arial"/>
              <a:cs typeface="Arial"/>
            </a:endParaRPr>
          </a:p>
          <a:p>
            <a:pPr marL="781526">
              <a:spcBef>
                <a:spcPts val="251"/>
              </a:spcBef>
            </a:pPr>
            <a:r>
              <a:rPr sz="2063" spc="-120" dirty="0">
                <a:latin typeface="Arial"/>
                <a:cs typeface="Arial"/>
              </a:rPr>
              <a:t>else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return</a:t>
            </a:r>
            <a:r>
              <a:rPr sz="2063" spc="-124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false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ADB591A-3566-C845-A4E9-65C174E86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4" dirty="0"/>
              <a:t>General</a:t>
            </a:r>
            <a:r>
              <a:rPr sz="2800" spc="-206" dirty="0"/>
              <a:t> </a:t>
            </a:r>
            <a:r>
              <a:rPr sz="2800" spc="-581" dirty="0"/>
              <a:t>C</a:t>
            </a:r>
            <a:r>
              <a:rPr lang="en-US" sz="2800" spc="-581" dirty="0"/>
              <a:t>            </a:t>
            </a:r>
            <a:r>
              <a:rPr sz="2800" spc="-581" dirty="0"/>
              <a:t>P</a:t>
            </a:r>
            <a:r>
              <a:rPr sz="2800" spc="-146" dirty="0"/>
              <a:t> </a:t>
            </a:r>
            <a:r>
              <a:rPr lang="en-US" sz="2800" spc="-146" dirty="0"/>
              <a:t> </a:t>
            </a:r>
            <a:r>
              <a:rPr sz="2800" dirty="0"/>
              <a:t>for</a:t>
            </a:r>
            <a:r>
              <a:rPr sz="2800" spc="-158" dirty="0"/>
              <a:t> </a:t>
            </a:r>
            <a:r>
              <a:rPr sz="2800" spc="-143" dirty="0"/>
              <a:t>Binary</a:t>
            </a:r>
            <a:r>
              <a:rPr sz="2800" spc="-217" dirty="0"/>
              <a:t> </a:t>
            </a:r>
            <a:r>
              <a:rPr sz="2800" spc="-120" dirty="0"/>
              <a:t>Constraints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31883" y="1082958"/>
            <a:ext cx="5080159" cy="3253391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 marR="2602230">
              <a:lnSpc>
                <a:spcPct val="113799"/>
              </a:lnSpc>
              <a:spcBef>
                <a:spcPts val="23"/>
              </a:spcBef>
            </a:pPr>
            <a:r>
              <a:rPr sz="2063" spc="-34" dirty="0">
                <a:latin typeface="Arial"/>
                <a:cs typeface="Arial"/>
              </a:rPr>
              <a:t>Algorithm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u="sng" spc="-24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AC3</a:t>
            </a:r>
            <a:r>
              <a:rPr sz="2063" spc="-2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contradiction</a:t>
            </a:r>
            <a:r>
              <a:rPr sz="2063" spc="23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09" dirty="0">
                <a:latin typeface="Times New Roman"/>
                <a:cs typeface="Times New Roman"/>
              </a:rPr>
              <a:t> </a:t>
            </a:r>
            <a:r>
              <a:rPr sz="2400" spc="-86" dirty="0"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  <a:p>
            <a:pPr marL="9525">
              <a:spcBef>
                <a:spcPts val="274"/>
              </a:spcBef>
            </a:pP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1" dirty="0">
                <a:latin typeface="Times New Roman"/>
                <a:cs typeface="Times New Roman"/>
              </a:rPr>
              <a:t> </a:t>
            </a:r>
            <a:r>
              <a:rPr sz="2063" spc="-105" dirty="0">
                <a:latin typeface="Arial"/>
                <a:cs typeface="Arial"/>
              </a:rPr>
              <a:t>stack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all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variables</a:t>
            </a:r>
            <a:endParaRPr sz="2063" dirty="0">
              <a:latin typeface="Arial"/>
              <a:cs typeface="Arial"/>
            </a:endParaRPr>
          </a:p>
          <a:p>
            <a:pPr marL="266700" marR="31909" indent="-200501">
              <a:lnSpc>
                <a:spcPts val="2813"/>
              </a:lnSpc>
              <a:spcBef>
                <a:spcPts val="98"/>
              </a:spcBef>
            </a:pPr>
            <a:r>
              <a:rPr sz="2063" spc="-15" dirty="0">
                <a:latin typeface="Arial"/>
                <a:cs typeface="Arial"/>
              </a:rPr>
              <a:t>while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116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empty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and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not</a:t>
            </a:r>
            <a:r>
              <a:rPr sz="2063" spc="-131" dirty="0">
                <a:latin typeface="Arial"/>
                <a:cs typeface="Arial"/>
              </a:rPr>
              <a:t> </a:t>
            </a:r>
            <a:r>
              <a:rPr sz="2063" spc="-38" dirty="0">
                <a:latin typeface="Arial"/>
                <a:cs typeface="Arial"/>
              </a:rPr>
              <a:t>contradiction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do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dirty="0">
                <a:latin typeface="Wingdings"/>
                <a:cs typeface="Wingdings"/>
              </a:rPr>
              <a:t></a:t>
            </a:r>
            <a:r>
              <a:rPr sz="2063" spc="-15" dirty="0">
                <a:latin typeface="Times New Roman"/>
                <a:cs typeface="Times New Roman"/>
              </a:rPr>
              <a:t> </a:t>
            </a:r>
            <a:r>
              <a:rPr sz="2063" spc="-240" dirty="0">
                <a:latin typeface="Arial"/>
                <a:cs typeface="Arial"/>
              </a:rPr>
              <a:t>UNSTACK(Q)</a:t>
            </a:r>
            <a:endParaRPr sz="2063" dirty="0">
              <a:latin typeface="Arial"/>
              <a:cs typeface="Arial"/>
            </a:endParaRPr>
          </a:p>
          <a:p>
            <a:pPr marL="266700">
              <a:spcBef>
                <a:spcPts val="139"/>
              </a:spcBef>
            </a:pPr>
            <a:r>
              <a:rPr sz="2063" spc="-127" dirty="0">
                <a:latin typeface="Arial"/>
                <a:cs typeface="Arial"/>
              </a:rPr>
              <a:t>For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every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variable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375" dirty="0">
                <a:latin typeface="Arial"/>
                <a:cs typeface="Arial"/>
              </a:rPr>
              <a:t>Y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adjacent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do</a:t>
            </a:r>
            <a:endParaRPr sz="2063" dirty="0">
              <a:latin typeface="Arial"/>
              <a:cs typeface="Arial"/>
            </a:endParaRPr>
          </a:p>
          <a:p>
            <a:pPr marL="517208">
              <a:spcBef>
                <a:spcPts val="285"/>
              </a:spcBef>
            </a:pPr>
            <a:r>
              <a:rPr sz="2063" dirty="0">
                <a:latin typeface="Arial"/>
                <a:cs typeface="Arial"/>
              </a:rPr>
              <a:t>If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221" dirty="0">
                <a:latin typeface="Arial"/>
                <a:cs typeface="Arial"/>
              </a:rPr>
              <a:t>REMOVE-</a:t>
            </a:r>
            <a:r>
              <a:rPr sz="2063" spc="-255" dirty="0">
                <a:latin typeface="Arial"/>
                <a:cs typeface="Arial"/>
              </a:rPr>
              <a:t>ARC-</a:t>
            </a:r>
            <a:r>
              <a:rPr sz="2063" spc="-259" dirty="0">
                <a:latin typeface="Arial"/>
                <a:cs typeface="Arial"/>
              </a:rPr>
              <a:t>INCONSISTENCIES(X,Y)</a:t>
            </a:r>
            <a:endParaRPr sz="2063" dirty="0">
              <a:latin typeface="Arial"/>
              <a:cs typeface="Arial"/>
            </a:endParaRPr>
          </a:p>
          <a:p>
            <a:pPr marL="774383">
              <a:spcBef>
                <a:spcPts val="285"/>
              </a:spcBef>
            </a:pPr>
            <a:r>
              <a:rPr sz="1950" dirty="0">
                <a:latin typeface="Arial"/>
                <a:cs typeface="Arial"/>
              </a:rPr>
              <a:t>If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101" dirty="0">
                <a:latin typeface="Arial"/>
                <a:cs typeface="Arial"/>
              </a:rPr>
              <a:t>domain(Y)</a:t>
            </a:r>
            <a:r>
              <a:rPr sz="1950" spc="-105" dirty="0">
                <a:latin typeface="Arial"/>
                <a:cs typeface="Arial"/>
              </a:rPr>
              <a:t> is </a:t>
            </a:r>
            <a:r>
              <a:rPr sz="1950" spc="-71" dirty="0">
                <a:latin typeface="Arial"/>
                <a:cs typeface="Arial"/>
              </a:rPr>
              <a:t>non-</a:t>
            </a:r>
            <a:r>
              <a:rPr sz="1950" spc="-53" dirty="0">
                <a:latin typeface="Arial"/>
                <a:cs typeface="Arial"/>
              </a:rPr>
              <a:t>empty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38" dirty="0">
                <a:latin typeface="Arial"/>
                <a:cs typeface="Arial"/>
              </a:rPr>
              <a:t>then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lang="en-US" sz="1950" spc="-217" dirty="0">
                <a:latin typeface="Arial"/>
                <a:cs typeface="Arial"/>
              </a:rPr>
              <a:t>STACK(Y,Q)</a:t>
            </a:r>
            <a:endParaRPr sz="1950" dirty="0">
              <a:latin typeface="Arial"/>
              <a:cs typeface="Arial"/>
            </a:endParaRPr>
          </a:p>
          <a:p>
            <a:pPr marL="781526">
              <a:spcBef>
                <a:spcPts val="251"/>
              </a:spcBef>
            </a:pPr>
            <a:r>
              <a:rPr sz="2063" spc="-120" dirty="0">
                <a:latin typeface="Arial"/>
                <a:cs typeface="Arial"/>
              </a:rPr>
              <a:t>else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return</a:t>
            </a:r>
            <a:r>
              <a:rPr sz="2063" spc="-124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false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6445" y="4825841"/>
            <a:ext cx="24050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9" dirty="0">
                <a:solidFill>
                  <a:srgbClr val="888888"/>
                </a:solidFill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3001" y="4336349"/>
            <a:ext cx="3014663" cy="708143"/>
          </a:xfrm>
          <a:prstGeom prst="rect">
            <a:avLst/>
          </a:prstGeom>
          <a:solidFill>
            <a:srgbClr val="F79546"/>
          </a:solidFill>
          <a:ln w="25400">
            <a:solidFill>
              <a:srgbClr val="E36C09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34303" marR="139065" algn="ctr">
              <a:lnSpc>
                <a:spcPct val="100899"/>
              </a:lnSpc>
              <a:spcBef>
                <a:spcPts val="630"/>
              </a:spcBef>
            </a:pPr>
            <a:r>
              <a:rPr sz="1350" spc="-94" dirty="0">
                <a:solidFill>
                  <a:srgbClr val="FFFFFF"/>
                </a:solidFill>
                <a:latin typeface="Arial"/>
                <a:cs typeface="Arial"/>
              </a:rPr>
              <a:t>Q:</a:t>
            </a:r>
            <a:r>
              <a:rPr sz="135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350"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6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35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41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350" spc="-1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50" spc="-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24" dirty="0">
                <a:solidFill>
                  <a:srgbClr val="FFFFFF"/>
                </a:solidFill>
                <a:latin typeface="Arial"/>
                <a:cs typeface="Arial"/>
              </a:rPr>
              <a:t>AC3? </a:t>
            </a: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50" spc="-124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#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50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endParaRPr sz="1350" dirty="0">
              <a:latin typeface="Arial"/>
              <a:cs typeface="Arial"/>
            </a:endParaRPr>
          </a:p>
          <a:p>
            <a:pPr algn="ctr">
              <a:spcBef>
                <a:spcPts val="11"/>
              </a:spcBef>
            </a:pPr>
            <a:r>
              <a:rPr sz="1350" spc="-5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5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24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50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350"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68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35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4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05A1AA7-4FE1-344F-B539-B59D7096D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532" y="590501"/>
            <a:ext cx="8229600" cy="64406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4" dirty="0"/>
              <a:t>General</a:t>
            </a:r>
            <a:r>
              <a:rPr sz="2800" spc="-206" dirty="0"/>
              <a:t> </a:t>
            </a:r>
            <a:r>
              <a:rPr sz="2800" spc="-581" dirty="0"/>
              <a:t>C</a:t>
            </a:r>
            <a:r>
              <a:rPr lang="en-US" sz="2800" spc="-581" dirty="0"/>
              <a:t>            </a:t>
            </a:r>
            <a:r>
              <a:rPr sz="2800" spc="-581" dirty="0"/>
              <a:t>P</a:t>
            </a:r>
            <a:r>
              <a:rPr sz="2800" spc="-146" dirty="0"/>
              <a:t> </a:t>
            </a:r>
            <a:r>
              <a:rPr lang="en-US" sz="2800" spc="-146" dirty="0"/>
              <a:t> </a:t>
            </a:r>
            <a:r>
              <a:rPr sz="2800" dirty="0"/>
              <a:t>for</a:t>
            </a:r>
            <a:r>
              <a:rPr sz="2800" spc="-158" dirty="0"/>
              <a:t> </a:t>
            </a:r>
            <a:r>
              <a:rPr sz="2800" spc="-143" dirty="0"/>
              <a:t>Binary</a:t>
            </a:r>
            <a:r>
              <a:rPr sz="2800" spc="-217" dirty="0"/>
              <a:t> </a:t>
            </a:r>
            <a:r>
              <a:rPr sz="2800" spc="-120" dirty="0"/>
              <a:t>Constraints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3" name="object 3"/>
          <p:cNvSpPr txBox="1"/>
          <p:nvPr/>
        </p:nvSpPr>
        <p:spPr>
          <a:xfrm>
            <a:off x="1804750" y="1356170"/>
            <a:ext cx="5408771" cy="297533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304800" indent="-257651">
              <a:spcBef>
                <a:spcPts val="626"/>
              </a:spcBef>
              <a:buChar char="•"/>
              <a:tabLst>
                <a:tab pos="304800" algn="l"/>
                <a:tab pos="305276" algn="l"/>
              </a:tabLst>
            </a:pPr>
            <a:r>
              <a:rPr sz="2400" spc="-139" dirty="0">
                <a:latin typeface="Arial"/>
                <a:cs typeface="Arial"/>
              </a:rPr>
              <a:t>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number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constraints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(edges)</a:t>
            </a:r>
            <a:endParaRPr sz="2400" dirty="0">
              <a:latin typeface="Arial"/>
              <a:cs typeface="Arial"/>
            </a:endParaRPr>
          </a:p>
          <a:p>
            <a:pPr marL="304800" indent="-257651">
              <a:spcBef>
                <a:spcPts val="559"/>
              </a:spcBef>
              <a:buChar char="•"/>
              <a:tabLst>
                <a:tab pos="304800" algn="l"/>
                <a:tab pos="305276" algn="l"/>
              </a:tabLst>
            </a:pPr>
            <a:r>
              <a:rPr sz="2400" spc="-71" dirty="0">
                <a:latin typeface="Arial"/>
                <a:cs typeface="Arial"/>
              </a:rPr>
              <a:t>d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number</a:t>
            </a:r>
            <a:r>
              <a:rPr sz="2400" spc="-20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values </a:t>
            </a:r>
            <a:r>
              <a:rPr sz="2400" spc="-60" dirty="0">
                <a:latin typeface="Arial"/>
                <a:cs typeface="Arial"/>
              </a:rPr>
              <a:t>per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variable</a:t>
            </a:r>
            <a:endParaRPr sz="2400" dirty="0">
              <a:latin typeface="Arial"/>
              <a:cs typeface="Arial"/>
            </a:endParaRPr>
          </a:p>
          <a:p>
            <a:pPr marL="304800" marR="13335" indent="-257651">
              <a:spcBef>
                <a:spcPts val="611"/>
              </a:spcBef>
              <a:buChar char="•"/>
              <a:tabLst>
                <a:tab pos="304800" algn="l"/>
                <a:tab pos="305276" algn="l"/>
              </a:tabLst>
            </a:pPr>
            <a:r>
              <a:rPr sz="2400" spc="-229" dirty="0">
                <a:latin typeface="Arial"/>
                <a:cs typeface="Arial"/>
              </a:rPr>
              <a:t>Each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variable</a:t>
            </a:r>
            <a:r>
              <a:rPr sz="2400" spc="-221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is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inserted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in</a:t>
            </a:r>
            <a:r>
              <a:rPr lang="en-US" sz="2400" spc="-116" dirty="0">
                <a:latin typeface="Arial"/>
                <a:cs typeface="Arial"/>
              </a:rPr>
              <a:t>to stack </a:t>
            </a:r>
            <a:r>
              <a:rPr sz="2400" spc="-64" dirty="0">
                <a:latin typeface="Arial"/>
                <a:cs typeface="Arial"/>
              </a:rPr>
              <a:t>up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d </a:t>
            </a:r>
            <a:r>
              <a:rPr sz="2400" spc="-8" dirty="0">
                <a:latin typeface="Arial"/>
                <a:cs typeface="Arial"/>
              </a:rPr>
              <a:t>times</a:t>
            </a:r>
            <a:endParaRPr sz="2400" dirty="0">
              <a:latin typeface="Arial"/>
              <a:cs typeface="Arial"/>
            </a:endParaRPr>
          </a:p>
          <a:p>
            <a:pPr marL="304800" marR="362903" indent="-257651">
              <a:lnSpc>
                <a:spcPct val="101699"/>
              </a:lnSpc>
              <a:spcBef>
                <a:spcPts val="499"/>
              </a:spcBef>
              <a:buChar char="•"/>
              <a:tabLst>
                <a:tab pos="304800" algn="l"/>
                <a:tab pos="305276" algn="l"/>
              </a:tabLst>
            </a:pPr>
            <a:r>
              <a:rPr sz="2063" spc="-217" dirty="0">
                <a:latin typeface="Arial"/>
                <a:cs typeface="Arial"/>
              </a:rPr>
              <a:t>REMOVE-</a:t>
            </a:r>
            <a:r>
              <a:rPr sz="2063" spc="-259" dirty="0">
                <a:latin typeface="Arial"/>
                <a:cs typeface="Arial"/>
              </a:rPr>
              <a:t>ARC-</a:t>
            </a:r>
            <a:r>
              <a:rPr sz="2063" spc="-263" dirty="0">
                <a:latin typeface="Arial"/>
                <a:cs typeface="Arial"/>
              </a:rPr>
              <a:t>INCONSISTENCY</a:t>
            </a:r>
            <a:r>
              <a:rPr sz="2063" spc="64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takes </a:t>
            </a:r>
            <a:r>
              <a:rPr sz="2400" spc="-64" dirty="0">
                <a:latin typeface="Arial"/>
                <a:cs typeface="Arial"/>
              </a:rPr>
              <a:t>O(d</a:t>
            </a:r>
            <a:r>
              <a:rPr sz="2363" spc="-95" baseline="25132" dirty="0">
                <a:latin typeface="Arial"/>
                <a:cs typeface="Arial"/>
              </a:rPr>
              <a:t>2</a:t>
            </a:r>
            <a:r>
              <a:rPr sz="2400" spc="-64" dirty="0">
                <a:latin typeface="Arial"/>
                <a:cs typeface="Arial"/>
              </a:rPr>
              <a:t>) </a:t>
            </a:r>
            <a:r>
              <a:rPr sz="2400" spc="-15" dirty="0"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  <a:p>
            <a:pPr marL="376238" indent="-329088">
              <a:spcBef>
                <a:spcPts val="559"/>
              </a:spcBef>
              <a:buChar char="•"/>
              <a:tabLst>
                <a:tab pos="376238" algn="l"/>
                <a:tab pos="376713" algn="l"/>
              </a:tabLst>
            </a:pPr>
            <a:r>
              <a:rPr sz="2400" spc="-405" dirty="0">
                <a:latin typeface="Arial"/>
                <a:cs typeface="Arial"/>
              </a:rPr>
              <a:t>CP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takes</a:t>
            </a:r>
            <a:r>
              <a:rPr sz="2400" spc="-131" dirty="0">
                <a:latin typeface="Arial"/>
                <a:cs typeface="Arial"/>
              </a:rPr>
              <a:t> O(ed</a:t>
            </a:r>
            <a:r>
              <a:rPr sz="2363" spc="-197" baseline="26455" dirty="0">
                <a:latin typeface="Arial"/>
                <a:cs typeface="Arial"/>
              </a:rPr>
              <a:t>3</a:t>
            </a:r>
            <a:r>
              <a:rPr sz="2400" spc="-131" dirty="0">
                <a:latin typeface="Arial"/>
                <a:cs typeface="Arial"/>
              </a:rPr>
              <a:t>)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C017A52-003B-E942-941D-D1402427D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65191" y="789193"/>
            <a:ext cx="4560228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84" dirty="0"/>
              <a:t>General</a:t>
            </a:r>
            <a:r>
              <a:rPr sz="2800" spc="-206" dirty="0"/>
              <a:t> </a:t>
            </a:r>
            <a:r>
              <a:rPr sz="2800" spc="-581" dirty="0"/>
              <a:t>C</a:t>
            </a:r>
            <a:r>
              <a:rPr lang="en-US" sz="2800" spc="-581" dirty="0"/>
              <a:t>            </a:t>
            </a:r>
            <a:r>
              <a:rPr sz="2800" spc="-581" dirty="0"/>
              <a:t>P</a:t>
            </a:r>
            <a:r>
              <a:rPr sz="2800" spc="-146" dirty="0"/>
              <a:t> </a:t>
            </a:r>
            <a:r>
              <a:rPr lang="en-US" sz="2800" spc="-146" dirty="0"/>
              <a:t> </a:t>
            </a:r>
            <a:r>
              <a:rPr sz="2800" dirty="0"/>
              <a:t>for</a:t>
            </a:r>
            <a:r>
              <a:rPr sz="2800" spc="-158" dirty="0"/>
              <a:t> </a:t>
            </a:r>
            <a:r>
              <a:rPr sz="2800" spc="-143" dirty="0"/>
              <a:t>Binary</a:t>
            </a:r>
            <a:r>
              <a:rPr sz="2800" spc="-217" dirty="0"/>
              <a:t> </a:t>
            </a:r>
            <a:r>
              <a:rPr sz="2800" spc="-120" dirty="0"/>
              <a:t>Constraints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108" y="557270"/>
            <a:ext cx="6116003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spc="-259" dirty="0"/>
              <a:t>A</a:t>
            </a:r>
            <a:r>
              <a:rPr sz="2963" spc="-135" dirty="0"/>
              <a:t> </a:t>
            </a:r>
            <a:r>
              <a:rPr sz="2963" spc="-169" dirty="0"/>
              <a:t>Poole</a:t>
            </a:r>
            <a:r>
              <a:rPr sz="2963" spc="-127" dirty="0"/>
              <a:t> </a:t>
            </a:r>
            <a:r>
              <a:rPr sz="2963" spc="56" dirty="0"/>
              <a:t>&amp;</a:t>
            </a:r>
            <a:r>
              <a:rPr sz="2963" spc="-109" dirty="0"/>
              <a:t> </a:t>
            </a:r>
            <a:r>
              <a:rPr sz="2963" spc="-56" dirty="0"/>
              <a:t>Mackworth</a:t>
            </a:r>
            <a:r>
              <a:rPr sz="2963" spc="-30" dirty="0"/>
              <a:t> </a:t>
            </a:r>
            <a:r>
              <a:rPr sz="2963" spc="-203" dirty="0"/>
              <a:t>Example</a:t>
            </a:r>
            <a:r>
              <a:rPr sz="2963" spc="-68" dirty="0"/>
              <a:t> </a:t>
            </a:r>
            <a:r>
              <a:rPr sz="2963" spc="-199" dirty="0"/>
              <a:t>(Fig</a:t>
            </a:r>
            <a:r>
              <a:rPr sz="2963" spc="-98" dirty="0"/>
              <a:t> </a:t>
            </a:r>
            <a:r>
              <a:rPr sz="2963" spc="-41" dirty="0"/>
              <a:t>4.4)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6057900" y="1193007"/>
            <a:ext cx="1828800" cy="63700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479" rIns="0" bIns="0" rtlCol="0">
            <a:spAutoFit/>
          </a:bodyPr>
          <a:lstStyle/>
          <a:p>
            <a:pPr marL="81439" marR="63341" algn="ctr">
              <a:lnSpc>
                <a:spcPct val="100800"/>
              </a:lnSpc>
              <a:spcBef>
                <a:spcPts val="161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35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B, 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D,</a:t>
            </a:r>
            <a:r>
              <a:rPr sz="1350" b="1" spc="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39" dirty="0">
                <a:solidFill>
                  <a:srgbClr val="FFFFFF"/>
                </a:solidFill>
                <a:latin typeface="Arial"/>
                <a:cs typeface="Arial"/>
              </a:rPr>
              <a:t>E)</a:t>
            </a:r>
            <a:r>
              <a:rPr sz="1350" b="1" spc="-1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350" b="1" spc="-9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900" y="2164557"/>
            <a:ext cx="1828800" cy="210410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813" rIns="0" bIns="0" rtlCol="0">
            <a:spAutoFit/>
          </a:bodyPr>
          <a:lstStyle/>
          <a:p>
            <a:pPr marL="10478" algn="ctr">
              <a:spcBef>
                <a:spcPts val="188"/>
              </a:spcBef>
            </a:pP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L="4286" algn="ctr">
              <a:spcBef>
                <a:spcPts val="1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4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3334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=</a:t>
            </a:r>
            <a:r>
              <a:rPr sz="1350" spc="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6191" algn="ctr">
              <a:spcBef>
                <a:spcPts val="1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≥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endParaRPr sz="1350">
              <a:latin typeface="STIXGeneral"/>
              <a:cs typeface="STIXGeneral"/>
            </a:endParaRPr>
          </a:p>
          <a:p>
            <a:pPr marL="4286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𝐷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4286" algn="ctr">
              <a:lnSpc>
                <a:spcPts val="1598"/>
              </a:lnSpc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4286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3334" algn="ctr">
              <a:lnSpc>
                <a:spcPts val="1598"/>
              </a:lnSpc>
              <a:spcBef>
                <a:spcPts val="68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1429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  <a:p>
            <a:pPr marL="3334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343" y="557270"/>
            <a:ext cx="6116003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spc="-259" dirty="0"/>
              <a:t>A</a:t>
            </a:r>
            <a:r>
              <a:rPr sz="2963" spc="-135" dirty="0"/>
              <a:t> </a:t>
            </a:r>
            <a:r>
              <a:rPr sz="2963" spc="-169" dirty="0"/>
              <a:t>Poole</a:t>
            </a:r>
            <a:r>
              <a:rPr sz="2963" spc="-127" dirty="0"/>
              <a:t> </a:t>
            </a:r>
            <a:r>
              <a:rPr sz="2963" spc="56" dirty="0"/>
              <a:t>&amp;</a:t>
            </a:r>
            <a:r>
              <a:rPr sz="2963" spc="-109" dirty="0"/>
              <a:t> </a:t>
            </a:r>
            <a:r>
              <a:rPr sz="2963" spc="-56" dirty="0"/>
              <a:t>Mackworth</a:t>
            </a:r>
            <a:r>
              <a:rPr sz="2963" spc="-30" dirty="0"/>
              <a:t> </a:t>
            </a:r>
            <a:r>
              <a:rPr sz="2963" spc="-203" dirty="0"/>
              <a:t>Example</a:t>
            </a:r>
            <a:r>
              <a:rPr sz="2963" spc="-68" dirty="0"/>
              <a:t> </a:t>
            </a:r>
            <a:r>
              <a:rPr sz="2963" spc="-199" dirty="0"/>
              <a:t>(Fig</a:t>
            </a:r>
            <a:r>
              <a:rPr sz="2963" spc="-98" dirty="0"/>
              <a:t> </a:t>
            </a:r>
            <a:r>
              <a:rPr sz="2963" spc="-41" dirty="0"/>
              <a:t>4.4)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6057900" y="1193007"/>
            <a:ext cx="1828800" cy="63700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479" rIns="0" bIns="0" rtlCol="0">
            <a:spAutoFit/>
          </a:bodyPr>
          <a:lstStyle/>
          <a:p>
            <a:pPr marL="81439" marR="63341" algn="ctr">
              <a:lnSpc>
                <a:spcPct val="100800"/>
              </a:lnSpc>
              <a:spcBef>
                <a:spcPts val="161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35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B, 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D,</a:t>
            </a:r>
            <a:r>
              <a:rPr sz="1350" b="1" spc="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39" dirty="0">
                <a:solidFill>
                  <a:srgbClr val="FFFFFF"/>
                </a:solidFill>
                <a:latin typeface="Arial"/>
                <a:cs typeface="Arial"/>
              </a:rPr>
              <a:t>E)</a:t>
            </a:r>
            <a:r>
              <a:rPr sz="1350" b="1" spc="-1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350" b="1" spc="-9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900" y="2164557"/>
            <a:ext cx="1828800" cy="25151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813" rIns="0" bIns="0" rtlCol="0">
            <a:spAutoFit/>
          </a:bodyPr>
          <a:lstStyle/>
          <a:p>
            <a:pPr marL="10478" algn="ctr">
              <a:spcBef>
                <a:spcPts val="188"/>
              </a:spcBef>
            </a:pP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L="4286" algn="ctr">
              <a:spcBef>
                <a:spcPts val="1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4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3334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=</a:t>
            </a:r>
            <a:r>
              <a:rPr sz="1350" spc="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6191" algn="ctr">
              <a:spcBef>
                <a:spcPts val="1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≥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endParaRPr sz="1350">
              <a:latin typeface="STIXGeneral"/>
              <a:cs typeface="STIXGeneral"/>
            </a:endParaRPr>
          </a:p>
          <a:p>
            <a:pPr marL="4286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𝐷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4286" algn="ctr">
              <a:lnSpc>
                <a:spcPts val="1598"/>
              </a:lnSpc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4286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3334" algn="ctr">
              <a:lnSpc>
                <a:spcPts val="1598"/>
              </a:lnSpc>
              <a:spcBef>
                <a:spcPts val="68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1429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  <a:p>
            <a:pPr marL="3334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15240" algn="ctr">
              <a:lnSpc>
                <a:spcPts val="1598"/>
              </a:lnSpc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3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3</a:t>
            </a:r>
            <a:endParaRPr sz="1350">
              <a:latin typeface="STIXGeneral"/>
              <a:cs typeface="STIXGeneral"/>
            </a:endParaRPr>
          </a:p>
          <a:p>
            <a:pPr marL="8096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1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2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3803" y="1018031"/>
            <a:ext cx="586264" cy="628650"/>
          </a:xfrm>
          <a:custGeom>
            <a:avLst/>
            <a:gdLst/>
            <a:ahLst/>
            <a:cxnLst/>
            <a:rect l="l" t="t" r="r" b="b"/>
            <a:pathLst>
              <a:path w="781685" h="838200">
                <a:moveTo>
                  <a:pt x="0" y="419100"/>
                </a:moveTo>
                <a:lnTo>
                  <a:pt x="2627" y="370213"/>
                </a:lnTo>
                <a:lnTo>
                  <a:pt x="10314" y="322985"/>
                </a:lnTo>
                <a:lnTo>
                  <a:pt x="22767" y="277731"/>
                </a:lnTo>
                <a:lnTo>
                  <a:pt x="39694" y="234764"/>
                </a:lnTo>
                <a:lnTo>
                  <a:pt x="60802" y="194399"/>
                </a:lnTo>
                <a:lnTo>
                  <a:pt x="85797" y="156949"/>
                </a:lnTo>
                <a:lnTo>
                  <a:pt x="114388" y="122729"/>
                </a:lnTo>
                <a:lnTo>
                  <a:pt x="146282" y="92053"/>
                </a:lnTo>
                <a:lnTo>
                  <a:pt x="181184" y="65234"/>
                </a:lnTo>
                <a:lnTo>
                  <a:pt x="218803" y="42587"/>
                </a:lnTo>
                <a:lnTo>
                  <a:pt x="258846" y="24426"/>
                </a:lnTo>
                <a:lnTo>
                  <a:pt x="301020" y="11065"/>
                </a:lnTo>
                <a:lnTo>
                  <a:pt x="345031" y="2818"/>
                </a:lnTo>
                <a:lnTo>
                  <a:pt x="390588" y="0"/>
                </a:lnTo>
                <a:lnTo>
                  <a:pt x="436125" y="2818"/>
                </a:lnTo>
                <a:lnTo>
                  <a:pt x="480121" y="11065"/>
                </a:lnTo>
                <a:lnTo>
                  <a:pt x="522282" y="24426"/>
                </a:lnTo>
                <a:lnTo>
                  <a:pt x="562316" y="42587"/>
                </a:lnTo>
                <a:lnTo>
                  <a:pt x="599928" y="65234"/>
                </a:lnTo>
                <a:lnTo>
                  <a:pt x="634827" y="92053"/>
                </a:lnTo>
                <a:lnTo>
                  <a:pt x="666718" y="122729"/>
                </a:lnTo>
                <a:lnTo>
                  <a:pt x="695308" y="156949"/>
                </a:lnTo>
                <a:lnTo>
                  <a:pt x="720304" y="194399"/>
                </a:lnTo>
                <a:lnTo>
                  <a:pt x="741413" y="234764"/>
                </a:lnTo>
                <a:lnTo>
                  <a:pt x="758342" y="277731"/>
                </a:lnTo>
                <a:lnTo>
                  <a:pt x="770797" y="322985"/>
                </a:lnTo>
                <a:lnTo>
                  <a:pt x="778485" y="370213"/>
                </a:lnTo>
                <a:lnTo>
                  <a:pt x="781113" y="419100"/>
                </a:lnTo>
                <a:lnTo>
                  <a:pt x="778485" y="467963"/>
                </a:lnTo>
                <a:lnTo>
                  <a:pt x="770797" y="515174"/>
                </a:lnTo>
                <a:lnTo>
                  <a:pt x="758342" y="560417"/>
                </a:lnTo>
                <a:lnTo>
                  <a:pt x="741413" y="603379"/>
                </a:lnTo>
                <a:lnTo>
                  <a:pt x="720304" y="643744"/>
                </a:lnTo>
                <a:lnTo>
                  <a:pt x="695308" y="681196"/>
                </a:lnTo>
                <a:lnTo>
                  <a:pt x="666718" y="715422"/>
                </a:lnTo>
                <a:lnTo>
                  <a:pt x="634827" y="746106"/>
                </a:lnTo>
                <a:lnTo>
                  <a:pt x="599928" y="772934"/>
                </a:lnTo>
                <a:lnTo>
                  <a:pt x="562316" y="795590"/>
                </a:lnTo>
                <a:lnTo>
                  <a:pt x="522282" y="813759"/>
                </a:lnTo>
                <a:lnTo>
                  <a:pt x="480121" y="827127"/>
                </a:lnTo>
                <a:lnTo>
                  <a:pt x="436125" y="835379"/>
                </a:lnTo>
                <a:lnTo>
                  <a:pt x="390588" y="838200"/>
                </a:lnTo>
                <a:lnTo>
                  <a:pt x="345031" y="835379"/>
                </a:lnTo>
                <a:lnTo>
                  <a:pt x="301020" y="827127"/>
                </a:lnTo>
                <a:lnTo>
                  <a:pt x="258846" y="813759"/>
                </a:lnTo>
                <a:lnTo>
                  <a:pt x="218803" y="795590"/>
                </a:lnTo>
                <a:lnTo>
                  <a:pt x="181184" y="772934"/>
                </a:lnTo>
                <a:lnTo>
                  <a:pt x="146282" y="746106"/>
                </a:lnTo>
                <a:lnTo>
                  <a:pt x="114388" y="715422"/>
                </a:lnTo>
                <a:lnTo>
                  <a:pt x="85797" y="681196"/>
                </a:lnTo>
                <a:lnTo>
                  <a:pt x="60802" y="643744"/>
                </a:lnTo>
                <a:lnTo>
                  <a:pt x="39694" y="603379"/>
                </a:lnTo>
                <a:lnTo>
                  <a:pt x="22767" y="560417"/>
                </a:lnTo>
                <a:lnTo>
                  <a:pt x="10314" y="515174"/>
                </a:lnTo>
                <a:lnTo>
                  <a:pt x="2627" y="467963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079546" y="1205436"/>
            <a:ext cx="1185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0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1345" y="1060894"/>
            <a:ext cx="592931" cy="628650"/>
          </a:xfrm>
          <a:custGeom>
            <a:avLst/>
            <a:gdLst/>
            <a:ahLst/>
            <a:cxnLst/>
            <a:rect l="l" t="t" r="r" b="b"/>
            <a:pathLst>
              <a:path w="790575" h="838200">
                <a:moveTo>
                  <a:pt x="0" y="419100"/>
                </a:moveTo>
                <a:lnTo>
                  <a:pt x="2658" y="370213"/>
                </a:lnTo>
                <a:lnTo>
                  <a:pt x="10436" y="322985"/>
                </a:lnTo>
                <a:lnTo>
                  <a:pt x="23037" y="277731"/>
                </a:lnTo>
                <a:lnTo>
                  <a:pt x="40164" y="234764"/>
                </a:lnTo>
                <a:lnTo>
                  <a:pt x="61522" y="194399"/>
                </a:lnTo>
                <a:lnTo>
                  <a:pt x="86814" y="156949"/>
                </a:lnTo>
                <a:lnTo>
                  <a:pt x="115744" y="122729"/>
                </a:lnTo>
                <a:lnTo>
                  <a:pt x="148016" y="92053"/>
                </a:lnTo>
                <a:lnTo>
                  <a:pt x="183332" y="65234"/>
                </a:lnTo>
                <a:lnTo>
                  <a:pt x="221398" y="42587"/>
                </a:lnTo>
                <a:lnTo>
                  <a:pt x="261916" y="24426"/>
                </a:lnTo>
                <a:lnTo>
                  <a:pt x="304591" y="11065"/>
                </a:lnTo>
                <a:lnTo>
                  <a:pt x="349125" y="2818"/>
                </a:lnTo>
                <a:lnTo>
                  <a:pt x="395224" y="0"/>
                </a:lnTo>
                <a:lnTo>
                  <a:pt x="441324" y="2818"/>
                </a:lnTo>
                <a:lnTo>
                  <a:pt x="485863" y="11065"/>
                </a:lnTo>
                <a:lnTo>
                  <a:pt x="528546" y="24426"/>
                </a:lnTo>
                <a:lnTo>
                  <a:pt x="569074" y="42587"/>
                </a:lnTo>
                <a:lnTo>
                  <a:pt x="607152" y="65234"/>
                </a:lnTo>
                <a:lnTo>
                  <a:pt x="642481" y="92053"/>
                </a:lnTo>
                <a:lnTo>
                  <a:pt x="674766" y="122729"/>
                </a:lnTo>
                <a:lnTo>
                  <a:pt x="703710" y="156949"/>
                </a:lnTo>
                <a:lnTo>
                  <a:pt x="729015" y="194399"/>
                </a:lnTo>
                <a:lnTo>
                  <a:pt x="750385" y="234764"/>
                </a:lnTo>
                <a:lnTo>
                  <a:pt x="767522" y="277731"/>
                </a:lnTo>
                <a:lnTo>
                  <a:pt x="780131" y="322985"/>
                </a:lnTo>
                <a:lnTo>
                  <a:pt x="787914" y="370213"/>
                </a:lnTo>
                <a:lnTo>
                  <a:pt x="790575" y="419100"/>
                </a:lnTo>
                <a:lnTo>
                  <a:pt x="787914" y="467963"/>
                </a:lnTo>
                <a:lnTo>
                  <a:pt x="780131" y="515174"/>
                </a:lnTo>
                <a:lnTo>
                  <a:pt x="767522" y="560417"/>
                </a:lnTo>
                <a:lnTo>
                  <a:pt x="750385" y="603379"/>
                </a:lnTo>
                <a:lnTo>
                  <a:pt x="729015" y="643744"/>
                </a:lnTo>
                <a:lnTo>
                  <a:pt x="703710" y="681196"/>
                </a:lnTo>
                <a:lnTo>
                  <a:pt x="674766" y="715422"/>
                </a:lnTo>
                <a:lnTo>
                  <a:pt x="642481" y="746106"/>
                </a:lnTo>
                <a:lnTo>
                  <a:pt x="607152" y="772934"/>
                </a:lnTo>
                <a:lnTo>
                  <a:pt x="569074" y="795590"/>
                </a:lnTo>
                <a:lnTo>
                  <a:pt x="528546" y="813759"/>
                </a:lnTo>
                <a:lnTo>
                  <a:pt x="485863" y="827127"/>
                </a:lnTo>
                <a:lnTo>
                  <a:pt x="441324" y="835379"/>
                </a:lnTo>
                <a:lnTo>
                  <a:pt x="395224" y="838200"/>
                </a:lnTo>
                <a:lnTo>
                  <a:pt x="349125" y="835379"/>
                </a:lnTo>
                <a:lnTo>
                  <a:pt x="304591" y="827127"/>
                </a:lnTo>
                <a:lnTo>
                  <a:pt x="261916" y="813759"/>
                </a:lnTo>
                <a:lnTo>
                  <a:pt x="221398" y="795590"/>
                </a:lnTo>
                <a:lnTo>
                  <a:pt x="183332" y="772934"/>
                </a:lnTo>
                <a:lnTo>
                  <a:pt x="148016" y="746106"/>
                </a:lnTo>
                <a:lnTo>
                  <a:pt x="115744" y="715422"/>
                </a:lnTo>
                <a:lnTo>
                  <a:pt x="86814" y="681196"/>
                </a:lnTo>
                <a:lnTo>
                  <a:pt x="61522" y="643744"/>
                </a:lnTo>
                <a:lnTo>
                  <a:pt x="40164" y="603379"/>
                </a:lnTo>
                <a:lnTo>
                  <a:pt x="23037" y="560417"/>
                </a:lnTo>
                <a:lnTo>
                  <a:pt x="10436" y="515174"/>
                </a:lnTo>
                <a:lnTo>
                  <a:pt x="2658" y="467963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4898899" y="1246584"/>
            <a:ext cx="11287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69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1345" y="2739676"/>
            <a:ext cx="592931" cy="628650"/>
          </a:xfrm>
          <a:custGeom>
            <a:avLst/>
            <a:gdLst/>
            <a:ahLst/>
            <a:cxnLst/>
            <a:rect l="l" t="t" r="r" b="b"/>
            <a:pathLst>
              <a:path w="790575" h="838200">
                <a:moveTo>
                  <a:pt x="0" y="419100"/>
                </a:moveTo>
                <a:lnTo>
                  <a:pt x="2658" y="370213"/>
                </a:lnTo>
                <a:lnTo>
                  <a:pt x="10436" y="322985"/>
                </a:lnTo>
                <a:lnTo>
                  <a:pt x="23037" y="277731"/>
                </a:lnTo>
                <a:lnTo>
                  <a:pt x="40164" y="234764"/>
                </a:lnTo>
                <a:lnTo>
                  <a:pt x="61522" y="194399"/>
                </a:lnTo>
                <a:lnTo>
                  <a:pt x="86814" y="156949"/>
                </a:lnTo>
                <a:lnTo>
                  <a:pt x="115744" y="122729"/>
                </a:lnTo>
                <a:lnTo>
                  <a:pt x="148016" y="92053"/>
                </a:lnTo>
                <a:lnTo>
                  <a:pt x="183332" y="65234"/>
                </a:lnTo>
                <a:lnTo>
                  <a:pt x="221398" y="42587"/>
                </a:lnTo>
                <a:lnTo>
                  <a:pt x="261916" y="24426"/>
                </a:lnTo>
                <a:lnTo>
                  <a:pt x="304591" y="11065"/>
                </a:lnTo>
                <a:lnTo>
                  <a:pt x="349125" y="2818"/>
                </a:lnTo>
                <a:lnTo>
                  <a:pt x="395224" y="0"/>
                </a:lnTo>
                <a:lnTo>
                  <a:pt x="441324" y="2818"/>
                </a:lnTo>
                <a:lnTo>
                  <a:pt x="485863" y="11065"/>
                </a:lnTo>
                <a:lnTo>
                  <a:pt x="528546" y="24426"/>
                </a:lnTo>
                <a:lnTo>
                  <a:pt x="569074" y="42587"/>
                </a:lnTo>
                <a:lnTo>
                  <a:pt x="607152" y="65234"/>
                </a:lnTo>
                <a:lnTo>
                  <a:pt x="642481" y="92053"/>
                </a:lnTo>
                <a:lnTo>
                  <a:pt x="674766" y="122729"/>
                </a:lnTo>
                <a:lnTo>
                  <a:pt x="703710" y="156949"/>
                </a:lnTo>
                <a:lnTo>
                  <a:pt x="729015" y="194399"/>
                </a:lnTo>
                <a:lnTo>
                  <a:pt x="750385" y="234764"/>
                </a:lnTo>
                <a:lnTo>
                  <a:pt x="767522" y="277731"/>
                </a:lnTo>
                <a:lnTo>
                  <a:pt x="780131" y="322985"/>
                </a:lnTo>
                <a:lnTo>
                  <a:pt x="787914" y="370213"/>
                </a:lnTo>
                <a:lnTo>
                  <a:pt x="790575" y="419100"/>
                </a:lnTo>
                <a:lnTo>
                  <a:pt x="787914" y="467963"/>
                </a:lnTo>
                <a:lnTo>
                  <a:pt x="780131" y="515174"/>
                </a:lnTo>
                <a:lnTo>
                  <a:pt x="767522" y="560417"/>
                </a:lnTo>
                <a:lnTo>
                  <a:pt x="750385" y="603379"/>
                </a:lnTo>
                <a:lnTo>
                  <a:pt x="729015" y="643744"/>
                </a:lnTo>
                <a:lnTo>
                  <a:pt x="703710" y="681196"/>
                </a:lnTo>
                <a:lnTo>
                  <a:pt x="674766" y="715422"/>
                </a:lnTo>
                <a:lnTo>
                  <a:pt x="642481" y="746106"/>
                </a:lnTo>
                <a:lnTo>
                  <a:pt x="607152" y="772934"/>
                </a:lnTo>
                <a:lnTo>
                  <a:pt x="569074" y="795590"/>
                </a:lnTo>
                <a:lnTo>
                  <a:pt x="528546" y="813759"/>
                </a:lnTo>
                <a:lnTo>
                  <a:pt x="485863" y="827127"/>
                </a:lnTo>
                <a:lnTo>
                  <a:pt x="441324" y="835379"/>
                </a:lnTo>
                <a:lnTo>
                  <a:pt x="395224" y="838200"/>
                </a:lnTo>
                <a:lnTo>
                  <a:pt x="349125" y="835379"/>
                </a:lnTo>
                <a:lnTo>
                  <a:pt x="304591" y="827127"/>
                </a:lnTo>
                <a:lnTo>
                  <a:pt x="261916" y="813759"/>
                </a:lnTo>
                <a:lnTo>
                  <a:pt x="221398" y="795590"/>
                </a:lnTo>
                <a:lnTo>
                  <a:pt x="183332" y="772934"/>
                </a:lnTo>
                <a:lnTo>
                  <a:pt x="148016" y="746106"/>
                </a:lnTo>
                <a:lnTo>
                  <a:pt x="115744" y="715422"/>
                </a:lnTo>
                <a:lnTo>
                  <a:pt x="86814" y="681196"/>
                </a:lnTo>
                <a:lnTo>
                  <a:pt x="61522" y="643744"/>
                </a:lnTo>
                <a:lnTo>
                  <a:pt x="40164" y="603379"/>
                </a:lnTo>
                <a:lnTo>
                  <a:pt x="23037" y="560417"/>
                </a:lnTo>
                <a:lnTo>
                  <a:pt x="10436" y="515174"/>
                </a:lnTo>
                <a:lnTo>
                  <a:pt x="2658" y="467963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4898899" y="2928890"/>
            <a:ext cx="11096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5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61170" y="4175570"/>
            <a:ext cx="592931" cy="628650"/>
          </a:xfrm>
          <a:custGeom>
            <a:avLst/>
            <a:gdLst/>
            <a:ahLst/>
            <a:cxnLst/>
            <a:rect l="l" t="t" r="r" b="b"/>
            <a:pathLst>
              <a:path w="790575" h="838200">
                <a:moveTo>
                  <a:pt x="0" y="419036"/>
                </a:moveTo>
                <a:lnTo>
                  <a:pt x="2658" y="370162"/>
                </a:lnTo>
                <a:lnTo>
                  <a:pt x="10436" y="322945"/>
                </a:lnTo>
                <a:lnTo>
                  <a:pt x="23037" y="277700"/>
                </a:lnTo>
                <a:lnTo>
                  <a:pt x="40164" y="234741"/>
                </a:lnTo>
                <a:lnTo>
                  <a:pt x="61522" y="194382"/>
                </a:lnTo>
                <a:lnTo>
                  <a:pt x="86814" y="156937"/>
                </a:lnTo>
                <a:lnTo>
                  <a:pt x="115744" y="122721"/>
                </a:lnTo>
                <a:lnTo>
                  <a:pt x="148016" y="92048"/>
                </a:lnTo>
                <a:lnTo>
                  <a:pt x="183332" y="65231"/>
                </a:lnTo>
                <a:lnTo>
                  <a:pt x="221398" y="42586"/>
                </a:lnTo>
                <a:lnTo>
                  <a:pt x="261916" y="24426"/>
                </a:lnTo>
                <a:lnTo>
                  <a:pt x="304591" y="11065"/>
                </a:lnTo>
                <a:lnTo>
                  <a:pt x="349125" y="2818"/>
                </a:lnTo>
                <a:lnTo>
                  <a:pt x="395224" y="0"/>
                </a:lnTo>
                <a:lnTo>
                  <a:pt x="441324" y="2818"/>
                </a:lnTo>
                <a:lnTo>
                  <a:pt x="485863" y="11065"/>
                </a:lnTo>
                <a:lnTo>
                  <a:pt x="528546" y="24426"/>
                </a:lnTo>
                <a:lnTo>
                  <a:pt x="569074" y="42586"/>
                </a:lnTo>
                <a:lnTo>
                  <a:pt x="607152" y="65231"/>
                </a:lnTo>
                <a:lnTo>
                  <a:pt x="642481" y="92048"/>
                </a:lnTo>
                <a:lnTo>
                  <a:pt x="674766" y="122721"/>
                </a:lnTo>
                <a:lnTo>
                  <a:pt x="703710" y="156937"/>
                </a:lnTo>
                <a:lnTo>
                  <a:pt x="729015" y="194382"/>
                </a:lnTo>
                <a:lnTo>
                  <a:pt x="750385" y="234741"/>
                </a:lnTo>
                <a:lnTo>
                  <a:pt x="767522" y="277700"/>
                </a:lnTo>
                <a:lnTo>
                  <a:pt x="780131" y="322945"/>
                </a:lnTo>
                <a:lnTo>
                  <a:pt x="787914" y="370162"/>
                </a:lnTo>
                <a:lnTo>
                  <a:pt x="790575" y="419036"/>
                </a:lnTo>
                <a:lnTo>
                  <a:pt x="787914" y="467911"/>
                </a:lnTo>
                <a:lnTo>
                  <a:pt x="780131" y="515130"/>
                </a:lnTo>
                <a:lnTo>
                  <a:pt x="767522" y="560379"/>
                </a:lnTo>
                <a:lnTo>
                  <a:pt x="750385" y="603343"/>
                </a:lnTo>
                <a:lnTo>
                  <a:pt x="729015" y="643708"/>
                </a:lnTo>
                <a:lnTo>
                  <a:pt x="703710" y="681160"/>
                </a:lnTo>
                <a:lnTo>
                  <a:pt x="674766" y="715383"/>
                </a:lnTo>
                <a:lnTo>
                  <a:pt x="642481" y="746063"/>
                </a:lnTo>
                <a:lnTo>
                  <a:pt x="607152" y="772886"/>
                </a:lnTo>
                <a:lnTo>
                  <a:pt x="569074" y="795537"/>
                </a:lnTo>
                <a:lnTo>
                  <a:pt x="528546" y="813703"/>
                </a:lnTo>
                <a:lnTo>
                  <a:pt x="485863" y="827067"/>
                </a:lnTo>
                <a:lnTo>
                  <a:pt x="441324" y="835316"/>
                </a:lnTo>
                <a:lnTo>
                  <a:pt x="395224" y="838136"/>
                </a:lnTo>
                <a:lnTo>
                  <a:pt x="349125" y="835316"/>
                </a:lnTo>
                <a:lnTo>
                  <a:pt x="304591" y="827067"/>
                </a:lnTo>
                <a:lnTo>
                  <a:pt x="261916" y="813703"/>
                </a:lnTo>
                <a:lnTo>
                  <a:pt x="221398" y="795537"/>
                </a:lnTo>
                <a:lnTo>
                  <a:pt x="183332" y="772886"/>
                </a:lnTo>
                <a:lnTo>
                  <a:pt x="148016" y="746063"/>
                </a:lnTo>
                <a:lnTo>
                  <a:pt x="115744" y="715383"/>
                </a:lnTo>
                <a:lnTo>
                  <a:pt x="86814" y="681160"/>
                </a:lnTo>
                <a:lnTo>
                  <a:pt x="61522" y="643708"/>
                </a:lnTo>
                <a:lnTo>
                  <a:pt x="40164" y="603343"/>
                </a:lnTo>
                <a:lnTo>
                  <a:pt x="23037" y="560379"/>
                </a:lnTo>
                <a:lnTo>
                  <a:pt x="10436" y="515130"/>
                </a:lnTo>
                <a:lnTo>
                  <a:pt x="2658" y="467911"/>
                </a:lnTo>
                <a:lnTo>
                  <a:pt x="0" y="41903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499771" y="4363164"/>
            <a:ext cx="1033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44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3803" y="2739676"/>
            <a:ext cx="586264" cy="628650"/>
          </a:xfrm>
          <a:custGeom>
            <a:avLst/>
            <a:gdLst/>
            <a:ahLst/>
            <a:cxnLst/>
            <a:rect l="l" t="t" r="r" b="b"/>
            <a:pathLst>
              <a:path w="781685" h="838200">
                <a:moveTo>
                  <a:pt x="0" y="419100"/>
                </a:moveTo>
                <a:lnTo>
                  <a:pt x="2627" y="370213"/>
                </a:lnTo>
                <a:lnTo>
                  <a:pt x="10314" y="322985"/>
                </a:lnTo>
                <a:lnTo>
                  <a:pt x="22767" y="277731"/>
                </a:lnTo>
                <a:lnTo>
                  <a:pt x="39694" y="234764"/>
                </a:lnTo>
                <a:lnTo>
                  <a:pt x="60802" y="194399"/>
                </a:lnTo>
                <a:lnTo>
                  <a:pt x="85797" y="156949"/>
                </a:lnTo>
                <a:lnTo>
                  <a:pt x="114388" y="122729"/>
                </a:lnTo>
                <a:lnTo>
                  <a:pt x="146282" y="92053"/>
                </a:lnTo>
                <a:lnTo>
                  <a:pt x="181184" y="65234"/>
                </a:lnTo>
                <a:lnTo>
                  <a:pt x="218803" y="42587"/>
                </a:lnTo>
                <a:lnTo>
                  <a:pt x="258846" y="24426"/>
                </a:lnTo>
                <a:lnTo>
                  <a:pt x="301020" y="11065"/>
                </a:lnTo>
                <a:lnTo>
                  <a:pt x="345031" y="2818"/>
                </a:lnTo>
                <a:lnTo>
                  <a:pt x="390588" y="0"/>
                </a:lnTo>
                <a:lnTo>
                  <a:pt x="436125" y="2818"/>
                </a:lnTo>
                <a:lnTo>
                  <a:pt x="480121" y="11065"/>
                </a:lnTo>
                <a:lnTo>
                  <a:pt x="522282" y="24426"/>
                </a:lnTo>
                <a:lnTo>
                  <a:pt x="562316" y="42587"/>
                </a:lnTo>
                <a:lnTo>
                  <a:pt x="599928" y="65234"/>
                </a:lnTo>
                <a:lnTo>
                  <a:pt x="634827" y="92053"/>
                </a:lnTo>
                <a:lnTo>
                  <a:pt x="666718" y="122729"/>
                </a:lnTo>
                <a:lnTo>
                  <a:pt x="695308" y="156949"/>
                </a:lnTo>
                <a:lnTo>
                  <a:pt x="720304" y="194399"/>
                </a:lnTo>
                <a:lnTo>
                  <a:pt x="741413" y="234764"/>
                </a:lnTo>
                <a:lnTo>
                  <a:pt x="758342" y="277731"/>
                </a:lnTo>
                <a:lnTo>
                  <a:pt x="770797" y="322985"/>
                </a:lnTo>
                <a:lnTo>
                  <a:pt x="778485" y="370213"/>
                </a:lnTo>
                <a:lnTo>
                  <a:pt x="781113" y="419100"/>
                </a:lnTo>
                <a:lnTo>
                  <a:pt x="778485" y="467963"/>
                </a:lnTo>
                <a:lnTo>
                  <a:pt x="770797" y="515174"/>
                </a:lnTo>
                <a:lnTo>
                  <a:pt x="758342" y="560417"/>
                </a:lnTo>
                <a:lnTo>
                  <a:pt x="741413" y="603379"/>
                </a:lnTo>
                <a:lnTo>
                  <a:pt x="720304" y="643744"/>
                </a:lnTo>
                <a:lnTo>
                  <a:pt x="695308" y="681196"/>
                </a:lnTo>
                <a:lnTo>
                  <a:pt x="666718" y="715422"/>
                </a:lnTo>
                <a:lnTo>
                  <a:pt x="634827" y="746106"/>
                </a:lnTo>
                <a:lnTo>
                  <a:pt x="599928" y="772934"/>
                </a:lnTo>
                <a:lnTo>
                  <a:pt x="562316" y="795590"/>
                </a:lnTo>
                <a:lnTo>
                  <a:pt x="522282" y="813759"/>
                </a:lnTo>
                <a:lnTo>
                  <a:pt x="480121" y="827127"/>
                </a:lnTo>
                <a:lnTo>
                  <a:pt x="436125" y="835379"/>
                </a:lnTo>
                <a:lnTo>
                  <a:pt x="390588" y="838200"/>
                </a:lnTo>
                <a:lnTo>
                  <a:pt x="345031" y="835379"/>
                </a:lnTo>
                <a:lnTo>
                  <a:pt x="301020" y="827127"/>
                </a:lnTo>
                <a:lnTo>
                  <a:pt x="258846" y="813759"/>
                </a:lnTo>
                <a:lnTo>
                  <a:pt x="218803" y="795590"/>
                </a:lnTo>
                <a:lnTo>
                  <a:pt x="181184" y="772934"/>
                </a:lnTo>
                <a:lnTo>
                  <a:pt x="146282" y="746106"/>
                </a:lnTo>
                <a:lnTo>
                  <a:pt x="114388" y="715422"/>
                </a:lnTo>
                <a:lnTo>
                  <a:pt x="85797" y="681196"/>
                </a:lnTo>
                <a:lnTo>
                  <a:pt x="60802" y="643744"/>
                </a:lnTo>
                <a:lnTo>
                  <a:pt x="39694" y="603379"/>
                </a:lnTo>
                <a:lnTo>
                  <a:pt x="22767" y="560417"/>
                </a:lnTo>
                <a:lnTo>
                  <a:pt x="10314" y="515174"/>
                </a:lnTo>
                <a:lnTo>
                  <a:pt x="2627" y="467963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2079545" y="2928890"/>
            <a:ext cx="12477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46" dirty="0"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343" y="569190"/>
            <a:ext cx="6116003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spc="-259" dirty="0"/>
              <a:t>A</a:t>
            </a:r>
            <a:r>
              <a:rPr sz="2963" spc="-135" dirty="0"/>
              <a:t> </a:t>
            </a:r>
            <a:r>
              <a:rPr sz="2963" spc="-169" dirty="0"/>
              <a:t>Poole</a:t>
            </a:r>
            <a:r>
              <a:rPr sz="2963" spc="-127" dirty="0"/>
              <a:t> </a:t>
            </a:r>
            <a:r>
              <a:rPr sz="2963" spc="56" dirty="0"/>
              <a:t>&amp;</a:t>
            </a:r>
            <a:r>
              <a:rPr sz="2963" spc="-109" dirty="0"/>
              <a:t> </a:t>
            </a:r>
            <a:r>
              <a:rPr sz="2963" spc="-56" dirty="0"/>
              <a:t>Mackworth</a:t>
            </a:r>
            <a:r>
              <a:rPr sz="2963" spc="-30" dirty="0"/>
              <a:t> </a:t>
            </a:r>
            <a:r>
              <a:rPr sz="2963" spc="-203" dirty="0"/>
              <a:t>Example</a:t>
            </a:r>
            <a:r>
              <a:rPr sz="2963" spc="-68" dirty="0"/>
              <a:t> </a:t>
            </a:r>
            <a:r>
              <a:rPr sz="2963" spc="-199" dirty="0"/>
              <a:t>(Fig</a:t>
            </a:r>
            <a:r>
              <a:rPr sz="2963" spc="-98" dirty="0"/>
              <a:t> </a:t>
            </a:r>
            <a:r>
              <a:rPr sz="2963" spc="-41" dirty="0"/>
              <a:t>4.4)</a:t>
            </a:r>
            <a:endParaRPr sz="2963" dirty="0"/>
          </a:p>
        </p:txBody>
      </p:sp>
      <p:grpSp>
        <p:nvGrpSpPr>
          <p:cNvPr id="3" name="object 3"/>
          <p:cNvGrpSpPr/>
          <p:nvPr/>
        </p:nvGrpSpPr>
        <p:grpSpPr>
          <a:xfrm>
            <a:off x="1143000" y="971550"/>
            <a:ext cx="4829175" cy="3779044"/>
            <a:chOff x="0" y="1295400"/>
            <a:chExt cx="6438900" cy="5038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95400"/>
              <a:ext cx="6438899" cy="5038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7737" y="1357376"/>
              <a:ext cx="781685" cy="838200"/>
            </a:xfrm>
            <a:custGeom>
              <a:avLst/>
              <a:gdLst/>
              <a:ahLst/>
              <a:cxnLst/>
              <a:rect l="l" t="t" r="r" b="b"/>
              <a:pathLst>
                <a:path w="781685" h="838200">
                  <a:moveTo>
                    <a:pt x="390588" y="0"/>
                  </a:moveTo>
                  <a:lnTo>
                    <a:pt x="345031" y="2818"/>
                  </a:lnTo>
                  <a:lnTo>
                    <a:pt x="301020" y="11065"/>
                  </a:lnTo>
                  <a:lnTo>
                    <a:pt x="258846" y="24426"/>
                  </a:lnTo>
                  <a:lnTo>
                    <a:pt x="218803" y="42587"/>
                  </a:lnTo>
                  <a:lnTo>
                    <a:pt x="181184" y="65234"/>
                  </a:lnTo>
                  <a:lnTo>
                    <a:pt x="146282" y="92053"/>
                  </a:lnTo>
                  <a:lnTo>
                    <a:pt x="114388" y="122729"/>
                  </a:lnTo>
                  <a:lnTo>
                    <a:pt x="85797" y="156949"/>
                  </a:lnTo>
                  <a:lnTo>
                    <a:pt x="60802" y="194399"/>
                  </a:lnTo>
                  <a:lnTo>
                    <a:pt x="39694" y="234764"/>
                  </a:lnTo>
                  <a:lnTo>
                    <a:pt x="22767" y="277731"/>
                  </a:lnTo>
                  <a:lnTo>
                    <a:pt x="10314" y="322985"/>
                  </a:lnTo>
                  <a:lnTo>
                    <a:pt x="2627" y="370213"/>
                  </a:lnTo>
                  <a:lnTo>
                    <a:pt x="0" y="419100"/>
                  </a:lnTo>
                  <a:lnTo>
                    <a:pt x="2627" y="467963"/>
                  </a:lnTo>
                  <a:lnTo>
                    <a:pt x="10314" y="515174"/>
                  </a:lnTo>
                  <a:lnTo>
                    <a:pt x="22767" y="560417"/>
                  </a:lnTo>
                  <a:lnTo>
                    <a:pt x="39694" y="603379"/>
                  </a:lnTo>
                  <a:lnTo>
                    <a:pt x="60802" y="643744"/>
                  </a:lnTo>
                  <a:lnTo>
                    <a:pt x="85797" y="681196"/>
                  </a:lnTo>
                  <a:lnTo>
                    <a:pt x="114388" y="715422"/>
                  </a:lnTo>
                  <a:lnTo>
                    <a:pt x="146282" y="746106"/>
                  </a:lnTo>
                  <a:lnTo>
                    <a:pt x="181184" y="772934"/>
                  </a:lnTo>
                  <a:lnTo>
                    <a:pt x="218803" y="795590"/>
                  </a:lnTo>
                  <a:lnTo>
                    <a:pt x="258846" y="813759"/>
                  </a:lnTo>
                  <a:lnTo>
                    <a:pt x="301020" y="827127"/>
                  </a:lnTo>
                  <a:lnTo>
                    <a:pt x="345031" y="835379"/>
                  </a:lnTo>
                  <a:lnTo>
                    <a:pt x="390588" y="838200"/>
                  </a:lnTo>
                  <a:lnTo>
                    <a:pt x="436125" y="835379"/>
                  </a:lnTo>
                  <a:lnTo>
                    <a:pt x="480121" y="827127"/>
                  </a:lnTo>
                  <a:lnTo>
                    <a:pt x="522282" y="813759"/>
                  </a:lnTo>
                  <a:lnTo>
                    <a:pt x="562316" y="795590"/>
                  </a:lnTo>
                  <a:lnTo>
                    <a:pt x="599928" y="772934"/>
                  </a:lnTo>
                  <a:lnTo>
                    <a:pt x="634827" y="746106"/>
                  </a:lnTo>
                  <a:lnTo>
                    <a:pt x="666718" y="715422"/>
                  </a:lnTo>
                  <a:lnTo>
                    <a:pt x="695308" y="681196"/>
                  </a:lnTo>
                  <a:lnTo>
                    <a:pt x="720304" y="643744"/>
                  </a:lnTo>
                  <a:lnTo>
                    <a:pt x="741413" y="603379"/>
                  </a:lnTo>
                  <a:lnTo>
                    <a:pt x="758342" y="560417"/>
                  </a:lnTo>
                  <a:lnTo>
                    <a:pt x="770797" y="515174"/>
                  </a:lnTo>
                  <a:lnTo>
                    <a:pt x="778485" y="467963"/>
                  </a:lnTo>
                  <a:lnTo>
                    <a:pt x="781113" y="419100"/>
                  </a:lnTo>
                  <a:lnTo>
                    <a:pt x="778485" y="370213"/>
                  </a:lnTo>
                  <a:lnTo>
                    <a:pt x="770797" y="322985"/>
                  </a:lnTo>
                  <a:lnTo>
                    <a:pt x="758342" y="277731"/>
                  </a:lnTo>
                  <a:lnTo>
                    <a:pt x="741413" y="234764"/>
                  </a:lnTo>
                  <a:lnTo>
                    <a:pt x="720304" y="194399"/>
                  </a:lnTo>
                  <a:lnTo>
                    <a:pt x="695308" y="156949"/>
                  </a:lnTo>
                  <a:lnTo>
                    <a:pt x="666718" y="122729"/>
                  </a:lnTo>
                  <a:lnTo>
                    <a:pt x="634827" y="92053"/>
                  </a:lnTo>
                  <a:lnTo>
                    <a:pt x="599928" y="65234"/>
                  </a:lnTo>
                  <a:lnTo>
                    <a:pt x="562316" y="42587"/>
                  </a:lnTo>
                  <a:lnTo>
                    <a:pt x="522282" y="24426"/>
                  </a:lnTo>
                  <a:lnTo>
                    <a:pt x="480121" y="11065"/>
                  </a:lnTo>
                  <a:lnTo>
                    <a:pt x="436125" y="2818"/>
                  </a:lnTo>
                  <a:lnTo>
                    <a:pt x="390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947737" y="1357376"/>
              <a:ext cx="781685" cy="838200"/>
            </a:xfrm>
            <a:custGeom>
              <a:avLst/>
              <a:gdLst/>
              <a:ahLst/>
              <a:cxnLst/>
              <a:rect l="l" t="t" r="r" b="b"/>
              <a:pathLst>
                <a:path w="781685" h="838200">
                  <a:moveTo>
                    <a:pt x="0" y="419100"/>
                  </a:moveTo>
                  <a:lnTo>
                    <a:pt x="2627" y="370213"/>
                  </a:lnTo>
                  <a:lnTo>
                    <a:pt x="10314" y="322985"/>
                  </a:lnTo>
                  <a:lnTo>
                    <a:pt x="22767" y="277731"/>
                  </a:lnTo>
                  <a:lnTo>
                    <a:pt x="39694" y="234764"/>
                  </a:lnTo>
                  <a:lnTo>
                    <a:pt x="60802" y="194399"/>
                  </a:lnTo>
                  <a:lnTo>
                    <a:pt x="85797" y="156949"/>
                  </a:lnTo>
                  <a:lnTo>
                    <a:pt x="114388" y="122729"/>
                  </a:lnTo>
                  <a:lnTo>
                    <a:pt x="146282" y="92053"/>
                  </a:lnTo>
                  <a:lnTo>
                    <a:pt x="181184" y="65234"/>
                  </a:lnTo>
                  <a:lnTo>
                    <a:pt x="218803" y="42587"/>
                  </a:lnTo>
                  <a:lnTo>
                    <a:pt x="258846" y="24426"/>
                  </a:lnTo>
                  <a:lnTo>
                    <a:pt x="301020" y="11065"/>
                  </a:lnTo>
                  <a:lnTo>
                    <a:pt x="345031" y="2818"/>
                  </a:lnTo>
                  <a:lnTo>
                    <a:pt x="390588" y="0"/>
                  </a:lnTo>
                  <a:lnTo>
                    <a:pt x="436125" y="2818"/>
                  </a:lnTo>
                  <a:lnTo>
                    <a:pt x="480121" y="11065"/>
                  </a:lnTo>
                  <a:lnTo>
                    <a:pt x="522282" y="24426"/>
                  </a:lnTo>
                  <a:lnTo>
                    <a:pt x="562316" y="42587"/>
                  </a:lnTo>
                  <a:lnTo>
                    <a:pt x="599928" y="65234"/>
                  </a:lnTo>
                  <a:lnTo>
                    <a:pt x="634827" y="92053"/>
                  </a:lnTo>
                  <a:lnTo>
                    <a:pt x="666718" y="122729"/>
                  </a:lnTo>
                  <a:lnTo>
                    <a:pt x="695308" y="156949"/>
                  </a:lnTo>
                  <a:lnTo>
                    <a:pt x="720304" y="194399"/>
                  </a:lnTo>
                  <a:lnTo>
                    <a:pt x="741413" y="234764"/>
                  </a:lnTo>
                  <a:lnTo>
                    <a:pt x="758342" y="277731"/>
                  </a:lnTo>
                  <a:lnTo>
                    <a:pt x="770797" y="322985"/>
                  </a:lnTo>
                  <a:lnTo>
                    <a:pt x="778485" y="370213"/>
                  </a:lnTo>
                  <a:lnTo>
                    <a:pt x="781113" y="419100"/>
                  </a:lnTo>
                  <a:lnTo>
                    <a:pt x="778485" y="467963"/>
                  </a:lnTo>
                  <a:lnTo>
                    <a:pt x="770797" y="515174"/>
                  </a:lnTo>
                  <a:lnTo>
                    <a:pt x="758342" y="560417"/>
                  </a:lnTo>
                  <a:lnTo>
                    <a:pt x="741413" y="603379"/>
                  </a:lnTo>
                  <a:lnTo>
                    <a:pt x="720304" y="643744"/>
                  </a:lnTo>
                  <a:lnTo>
                    <a:pt x="695308" y="681196"/>
                  </a:lnTo>
                  <a:lnTo>
                    <a:pt x="666718" y="715422"/>
                  </a:lnTo>
                  <a:lnTo>
                    <a:pt x="634827" y="746106"/>
                  </a:lnTo>
                  <a:lnTo>
                    <a:pt x="599928" y="772934"/>
                  </a:lnTo>
                  <a:lnTo>
                    <a:pt x="562316" y="795590"/>
                  </a:lnTo>
                  <a:lnTo>
                    <a:pt x="522282" y="813759"/>
                  </a:lnTo>
                  <a:lnTo>
                    <a:pt x="480121" y="827127"/>
                  </a:lnTo>
                  <a:lnTo>
                    <a:pt x="436125" y="835379"/>
                  </a:lnTo>
                  <a:lnTo>
                    <a:pt x="390588" y="838200"/>
                  </a:lnTo>
                  <a:lnTo>
                    <a:pt x="345031" y="835379"/>
                  </a:lnTo>
                  <a:lnTo>
                    <a:pt x="301020" y="827127"/>
                  </a:lnTo>
                  <a:lnTo>
                    <a:pt x="258846" y="813759"/>
                  </a:lnTo>
                  <a:lnTo>
                    <a:pt x="218803" y="795590"/>
                  </a:lnTo>
                  <a:lnTo>
                    <a:pt x="181184" y="772934"/>
                  </a:lnTo>
                  <a:lnTo>
                    <a:pt x="146282" y="746106"/>
                  </a:lnTo>
                  <a:lnTo>
                    <a:pt x="114388" y="715422"/>
                  </a:lnTo>
                  <a:lnTo>
                    <a:pt x="85797" y="681196"/>
                  </a:lnTo>
                  <a:lnTo>
                    <a:pt x="60802" y="643744"/>
                  </a:lnTo>
                  <a:lnTo>
                    <a:pt x="39694" y="603379"/>
                  </a:lnTo>
                  <a:lnTo>
                    <a:pt x="22767" y="560417"/>
                  </a:lnTo>
                  <a:lnTo>
                    <a:pt x="10314" y="515174"/>
                  </a:lnTo>
                  <a:lnTo>
                    <a:pt x="2627" y="467963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57900" y="1193007"/>
            <a:ext cx="1828800" cy="63700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479" rIns="0" bIns="0" rtlCol="0">
            <a:spAutoFit/>
          </a:bodyPr>
          <a:lstStyle/>
          <a:p>
            <a:pPr marL="81439" marR="63341" algn="ctr">
              <a:lnSpc>
                <a:spcPct val="100800"/>
              </a:lnSpc>
              <a:spcBef>
                <a:spcPts val="161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35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B, 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D,</a:t>
            </a:r>
            <a:r>
              <a:rPr sz="1350" b="1" spc="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39" dirty="0">
                <a:solidFill>
                  <a:srgbClr val="FFFFFF"/>
                </a:solidFill>
                <a:latin typeface="Arial"/>
                <a:cs typeface="Arial"/>
              </a:rPr>
              <a:t>E)</a:t>
            </a:r>
            <a:r>
              <a:rPr sz="1350" b="1" spc="-1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350" b="1" spc="-9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7900" y="2164557"/>
            <a:ext cx="1828800" cy="25151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813" rIns="0" bIns="0" rtlCol="0">
            <a:spAutoFit/>
          </a:bodyPr>
          <a:lstStyle/>
          <a:p>
            <a:pPr marL="10478" algn="ctr">
              <a:spcBef>
                <a:spcPts val="188"/>
              </a:spcBef>
            </a:pP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L="4286" algn="ctr">
              <a:spcBef>
                <a:spcPts val="1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4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3334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=</a:t>
            </a:r>
            <a:r>
              <a:rPr sz="1350" spc="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6191" algn="ctr">
              <a:spcBef>
                <a:spcPts val="1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≥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endParaRPr sz="1350">
              <a:latin typeface="STIXGeneral"/>
              <a:cs typeface="STIXGeneral"/>
            </a:endParaRPr>
          </a:p>
          <a:p>
            <a:pPr marL="4286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𝐷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4286" algn="ctr">
              <a:lnSpc>
                <a:spcPts val="1598"/>
              </a:lnSpc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4286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3334" algn="ctr">
              <a:lnSpc>
                <a:spcPts val="1598"/>
              </a:lnSpc>
              <a:spcBef>
                <a:spcPts val="68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1429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  <a:p>
            <a:pPr marL="3334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15240" algn="ctr">
              <a:lnSpc>
                <a:spcPts val="1598"/>
              </a:lnSpc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3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3</a:t>
            </a:r>
            <a:endParaRPr sz="1350">
              <a:latin typeface="STIXGeneral"/>
              <a:cs typeface="STIXGeneral"/>
            </a:endParaRPr>
          </a:p>
          <a:p>
            <a:pPr marL="8096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1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2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9546" y="1205436"/>
            <a:ext cx="1185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0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51820" y="1051369"/>
            <a:ext cx="611981" cy="647700"/>
            <a:chOff x="4678426" y="1401825"/>
            <a:chExt cx="815975" cy="863600"/>
          </a:xfrm>
        </p:grpSpPr>
        <p:sp>
          <p:nvSpPr>
            <p:cNvPr id="11" name="object 11"/>
            <p:cNvSpPr/>
            <p:nvPr/>
          </p:nvSpPr>
          <p:spPr>
            <a:xfrm>
              <a:off x="4691126" y="1414525"/>
              <a:ext cx="790575" cy="838200"/>
            </a:xfrm>
            <a:custGeom>
              <a:avLst/>
              <a:gdLst/>
              <a:ahLst/>
              <a:cxnLst/>
              <a:rect l="l" t="t" r="r" b="b"/>
              <a:pathLst>
                <a:path w="790575" h="838200">
                  <a:moveTo>
                    <a:pt x="395224" y="0"/>
                  </a:moveTo>
                  <a:lnTo>
                    <a:pt x="349125" y="2818"/>
                  </a:lnTo>
                  <a:lnTo>
                    <a:pt x="304591" y="11065"/>
                  </a:lnTo>
                  <a:lnTo>
                    <a:pt x="261916" y="24426"/>
                  </a:lnTo>
                  <a:lnTo>
                    <a:pt x="221398" y="42587"/>
                  </a:lnTo>
                  <a:lnTo>
                    <a:pt x="183332" y="65234"/>
                  </a:lnTo>
                  <a:lnTo>
                    <a:pt x="148016" y="92053"/>
                  </a:lnTo>
                  <a:lnTo>
                    <a:pt x="115744" y="122729"/>
                  </a:lnTo>
                  <a:lnTo>
                    <a:pt x="86814" y="156949"/>
                  </a:lnTo>
                  <a:lnTo>
                    <a:pt x="61522" y="194399"/>
                  </a:lnTo>
                  <a:lnTo>
                    <a:pt x="40164" y="234764"/>
                  </a:lnTo>
                  <a:lnTo>
                    <a:pt x="23037" y="277731"/>
                  </a:lnTo>
                  <a:lnTo>
                    <a:pt x="10436" y="322985"/>
                  </a:lnTo>
                  <a:lnTo>
                    <a:pt x="2658" y="370213"/>
                  </a:lnTo>
                  <a:lnTo>
                    <a:pt x="0" y="419100"/>
                  </a:lnTo>
                  <a:lnTo>
                    <a:pt x="2658" y="467963"/>
                  </a:lnTo>
                  <a:lnTo>
                    <a:pt x="10436" y="515174"/>
                  </a:lnTo>
                  <a:lnTo>
                    <a:pt x="23037" y="560417"/>
                  </a:lnTo>
                  <a:lnTo>
                    <a:pt x="40164" y="603379"/>
                  </a:lnTo>
                  <a:lnTo>
                    <a:pt x="61522" y="643744"/>
                  </a:lnTo>
                  <a:lnTo>
                    <a:pt x="86814" y="681196"/>
                  </a:lnTo>
                  <a:lnTo>
                    <a:pt x="115744" y="715422"/>
                  </a:lnTo>
                  <a:lnTo>
                    <a:pt x="148016" y="746106"/>
                  </a:lnTo>
                  <a:lnTo>
                    <a:pt x="183332" y="772934"/>
                  </a:lnTo>
                  <a:lnTo>
                    <a:pt x="221398" y="795590"/>
                  </a:lnTo>
                  <a:lnTo>
                    <a:pt x="261916" y="813759"/>
                  </a:lnTo>
                  <a:lnTo>
                    <a:pt x="304591" y="827127"/>
                  </a:lnTo>
                  <a:lnTo>
                    <a:pt x="349125" y="835379"/>
                  </a:lnTo>
                  <a:lnTo>
                    <a:pt x="395224" y="838200"/>
                  </a:lnTo>
                  <a:lnTo>
                    <a:pt x="441324" y="835379"/>
                  </a:lnTo>
                  <a:lnTo>
                    <a:pt x="485863" y="827127"/>
                  </a:lnTo>
                  <a:lnTo>
                    <a:pt x="528546" y="813759"/>
                  </a:lnTo>
                  <a:lnTo>
                    <a:pt x="569074" y="795590"/>
                  </a:lnTo>
                  <a:lnTo>
                    <a:pt x="607152" y="772934"/>
                  </a:lnTo>
                  <a:lnTo>
                    <a:pt x="642481" y="746106"/>
                  </a:lnTo>
                  <a:lnTo>
                    <a:pt x="674766" y="715422"/>
                  </a:lnTo>
                  <a:lnTo>
                    <a:pt x="703710" y="681196"/>
                  </a:lnTo>
                  <a:lnTo>
                    <a:pt x="729015" y="643744"/>
                  </a:lnTo>
                  <a:lnTo>
                    <a:pt x="750385" y="603379"/>
                  </a:lnTo>
                  <a:lnTo>
                    <a:pt x="767522" y="560417"/>
                  </a:lnTo>
                  <a:lnTo>
                    <a:pt x="780131" y="515174"/>
                  </a:lnTo>
                  <a:lnTo>
                    <a:pt x="787914" y="467963"/>
                  </a:lnTo>
                  <a:lnTo>
                    <a:pt x="790575" y="419100"/>
                  </a:lnTo>
                  <a:lnTo>
                    <a:pt x="787914" y="370213"/>
                  </a:lnTo>
                  <a:lnTo>
                    <a:pt x="780131" y="322985"/>
                  </a:lnTo>
                  <a:lnTo>
                    <a:pt x="767522" y="277731"/>
                  </a:lnTo>
                  <a:lnTo>
                    <a:pt x="750385" y="234764"/>
                  </a:lnTo>
                  <a:lnTo>
                    <a:pt x="729015" y="194399"/>
                  </a:lnTo>
                  <a:lnTo>
                    <a:pt x="703710" y="156949"/>
                  </a:lnTo>
                  <a:lnTo>
                    <a:pt x="674766" y="122729"/>
                  </a:lnTo>
                  <a:lnTo>
                    <a:pt x="642481" y="92053"/>
                  </a:lnTo>
                  <a:lnTo>
                    <a:pt x="607152" y="65234"/>
                  </a:lnTo>
                  <a:lnTo>
                    <a:pt x="569074" y="42587"/>
                  </a:lnTo>
                  <a:lnTo>
                    <a:pt x="528546" y="24426"/>
                  </a:lnTo>
                  <a:lnTo>
                    <a:pt x="485863" y="11065"/>
                  </a:lnTo>
                  <a:lnTo>
                    <a:pt x="441324" y="2818"/>
                  </a:lnTo>
                  <a:lnTo>
                    <a:pt x="395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1126" y="1414525"/>
              <a:ext cx="790575" cy="838200"/>
            </a:xfrm>
            <a:custGeom>
              <a:avLst/>
              <a:gdLst/>
              <a:ahLst/>
              <a:cxnLst/>
              <a:rect l="l" t="t" r="r" b="b"/>
              <a:pathLst>
                <a:path w="790575" h="838200">
                  <a:moveTo>
                    <a:pt x="0" y="419100"/>
                  </a:moveTo>
                  <a:lnTo>
                    <a:pt x="2658" y="370213"/>
                  </a:lnTo>
                  <a:lnTo>
                    <a:pt x="10436" y="322985"/>
                  </a:lnTo>
                  <a:lnTo>
                    <a:pt x="23037" y="277731"/>
                  </a:lnTo>
                  <a:lnTo>
                    <a:pt x="40164" y="234764"/>
                  </a:lnTo>
                  <a:lnTo>
                    <a:pt x="61522" y="194399"/>
                  </a:lnTo>
                  <a:lnTo>
                    <a:pt x="86814" y="156949"/>
                  </a:lnTo>
                  <a:lnTo>
                    <a:pt x="115744" y="122729"/>
                  </a:lnTo>
                  <a:lnTo>
                    <a:pt x="148016" y="92053"/>
                  </a:lnTo>
                  <a:lnTo>
                    <a:pt x="183332" y="65234"/>
                  </a:lnTo>
                  <a:lnTo>
                    <a:pt x="221398" y="42587"/>
                  </a:lnTo>
                  <a:lnTo>
                    <a:pt x="261916" y="24426"/>
                  </a:lnTo>
                  <a:lnTo>
                    <a:pt x="304591" y="11065"/>
                  </a:lnTo>
                  <a:lnTo>
                    <a:pt x="349125" y="2818"/>
                  </a:lnTo>
                  <a:lnTo>
                    <a:pt x="395224" y="0"/>
                  </a:lnTo>
                  <a:lnTo>
                    <a:pt x="441324" y="2818"/>
                  </a:lnTo>
                  <a:lnTo>
                    <a:pt x="485863" y="11065"/>
                  </a:lnTo>
                  <a:lnTo>
                    <a:pt x="528546" y="24426"/>
                  </a:lnTo>
                  <a:lnTo>
                    <a:pt x="569074" y="42587"/>
                  </a:lnTo>
                  <a:lnTo>
                    <a:pt x="607152" y="65234"/>
                  </a:lnTo>
                  <a:lnTo>
                    <a:pt x="642481" y="92053"/>
                  </a:lnTo>
                  <a:lnTo>
                    <a:pt x="674766" y="122729"/>
                  </a:lnTo>
                  <a:lnTo>
                    <a:pt x="703710" y="156949"/>
                  </a:lnTo>
                  <a:lnTo>
                    <a:pt x="729015" y="194399"/>
                  </a:lnTo>
                  <a:lnTo>
                    <a:pt x="750385" y="234764"/>
                  </a:lnTo>
                  <a:lnTo>
                    <a:pt x="767522" y="277731"/>
                  </a:lnTo>
                  <a:lnTo>
                    <a:pt x="780131" y="322985"/>
                  </a:lnTo>
                  <a:lnTo>
                    <a:pt x="787914" y="370213"/>
                  </a:lnTo>
                  <a:lnTo>
                    <a:pt x="790575" y="419100"/>
                  </a:lnTo>
                  <a:lnTo>
                    <a:pt x="787914" y="467963"/>
                  </a:lnTo>
                  <a:lnTo>
                    <a:pt x="780131" y="515174"/>
                  </a:lnTo>
                  <a:lnTo>
                    <a:pt x="767522" y="560417"/>
                  </a:lnTo>
                  <a:lnTo>
                    <a:pt x="750385" y="603379"/>
                  </a:lnTo>
                  <a:lnTo>
                    <a:pt x="729015" y="643744"/>
                  </a:lnTo>
                  <a:lnTo>
                    <a:pt x="703710" y="681196"/>
                  </a:lnTo>
                  <a:lnTo>
                    <a:pt x="674766" y="715422"/>
                  </a:lnTo>
                  <a:lnTo>
                    <a:pt x="642481" y="746106"/>
                  </a:lnTo>
                  <a:lnTo>
                    <a:pt x="607152" y="772934"/>
                  </a:lnTo>
                  <a:lnTo>
                    <a:pt x="569074" y="795590"/>
                  </a:lnTo>
                  <a:lnTo>
                    <a:pt x="528546" y="813759"/>
                  </a:lnTo>
                  <a:lnTo>
                    <a:pt x="485863" y="827127"/>
                  </a:lnTo>
                  <a:lnTo>
                    <a:pt x="441324" y="835379"/>
                  </a:lnTo>
                  <a:lnTo>
                    <a:pt x="395224" y="838200"/>
                  </a:lnTo>
                  <a:lnTo>
                    <a:pt x="349125" y="835379"/>
                  </a:lnTo>
                  <a:lnTo>
                    <a:pt x="304591" y="827127"/>
                  </a:lnTo>
                  <a:lnTo>
                    <a:pt x="261916" y="813759"/>
                  </a:lnTo>
                  <a:lnTo>
                    <a:pt x="221398" y="795590"/>
                  </a:lnTo>
                  <a:lnTo>
                    <a:pt x="183332" y="772934"/>
                  </a:lnTo>
                  <a:lnTo>
                    <a:pt x="148016" y="746106"/>
                  </a:lnTo>
                  <a:lnTo>
                    <a:pt x="115744" y="715422"/>
                  </a:lnTo>
                  <a:lnTo>
                    <a:pt x="86814" y="681196"/>
                  </a:lnTo>
                  <a:lnTo>
                    <a:pt x="61522" y="643744"/>
                  </a:lnTo>
                  <a:lnTo>
                    <a:pt x="40164" y="603379"/>
                  </a:lnTo>
                  <a:lnTo>
                    <a:pt x="23037" y="560417"/>
                  </a:lnTo>
                  <a:lnTo>
                    <a:pt x="10436" y="515174"/>
                  </a:lnTo>
                  <a:lnTo>
                    <a:pt x="2658" y="467963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98899" y="1246584"/>
            <a:ext cx="11287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69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51820" y="2730151"/>
            <a:ext cx="611981" cy="647700"/>
            <a:chOff x="4678426" y="3640201"/>
            <a:chExt cx="815975" cy="863600"/>
          </a:xfrm>
        </p:grpSpPr>
        <p:sp>
          <p:nvSpPr>
            <p:cNvPr id="15" name="object 15"/>
            <p:cNvSpPr/>
            <p:nvPr/>
          </p:nvSpPr>
          <p:spPr>
            <a:xfrm>
              <a:off x="4691126" y="3652901"/>
              <a:ext cx="790575" cy="838200"/>
            </a:xfrm>
            <a:custGeom>
              <a:avLst/>
              <a:gdLst/>
              <a:ahLst/>
              <a:cxnLst/>
              <a:rect l="l" t="t" r="r" b="b"/>
              <a:pathLst>
                <a:path w="790575" h="838200">
                  <a:moveTo>
                    <a:pt x="395224" y="0"/>
                  </a:moveTo>
                  <a:lnTo>
                    <a:pt x="349125" y="2818"/>
                  </a:lnTo>
                  <a:lnTo>
                    <a:pt x="304591" y="11065"/>
                  </a:lnTo>
                  <a:lnTo>
                    <a:pt x="261916" y="24426"/>
                  </a:lnTo>
                  <a:lnTo>
                    <a:pt x="221398" y="42587"/>
                  </a:lnTo>
                  <a:lnTo>
                    <a:pt x="183332" y="65234"/>
                  </a:lnTo>
                  <a:lnTo>
                    <a:pt x="148016" y="92053"/>
                  </a:lnTo>
                  <a:lnTo>
                    <a:pt x="115744" y="122729"/>
                  </a:lnTo>
                  <a:lnTo>
                    <a:pt x="86814" y="156949"/>
                  </a:lnTo>
                  <a:lnTo>
                    <a:pt x="61522" y="194399"/>
                  </a:lnTo>
                  <a:lnTo>
                    <a:pt x="40164" y="234764"/>
                  </a:lnTo>
                  <a:lnTo>
                    <a:pt x="23037" y="277731"/>
                  </a:lnTo>
                  <a:lnTo>
                    <a:pt x="10436" y="322985"/>
                  </a:lnTo>
                  <a:lnTo>
                    <a:pt x="2658" y="370213"/>
                  </a:lnTo>
                  <a:lnTo>
                    <a:pt x="0" y="419100"/>
                  </a:lnTo>
                  <a:lnTo>
                    <a:pt x="2658" y="467963"/>
                  </a:lnTo>
                  <a:lnTo>
                    <a:pt x="10436" y="515174"/>
                  </a:lnTo>
                  <a:lnTo>
                    <a:pt x="23037" y="560417"/>
                  </a:lnTo>
                  <a:lnTo>
                    <a:pt x="40164" y="603379"/>
                  </a:lnTo>
                  <a:lnTo>
                    <a:pt x="61522" y="643744"/>
                  </a:lnTo>
                  <a:lnTo>
                    <a:pt x="86814" y="681196"/>
                  </a:lnTo>
                  <a:lnTo>
                    <a:pt x="115744" y="715422"/>
                  </a:lnTo>
                  <a:lnTo>
                    <a:pt x="148016" y="746106"/>
                  </a:lnTo>
                  <a:lnTo>
                    <a:pt x="183332" y="772934"/>
                  </a:lnTo>
                  <a:lnTo>
                    <a:pt x="221398" y="795590"/>
                  </a:lnTo>
                  <a:lnTo>
                    <a:pt x="261916" y="813759"/>
                  </a:lnTo>
                  <a:lnTo>
                    <a:pt x="304591" y="827127"/>
                  </a:lnTo>
                  <a:lnTo>
                    <a:pt x="349125" y="835379"/>
                  </a:lnTo>
                  <a:lnTo>
                    <a:pt x="395224" y="838200"/>
                  </a:lnTo>
                  <a:lnTo>
                    <a:pt x="441324" y="835379"/>
                  </a:lnTo>
                  <a:lnTo>
                    <a:pt x="485863" y="827127"/>
                  </a:lnTo>
                  <a:lnTo>
                    <a:pt x="528546" y="813759"/>
                  </a:lnTo>
                  <a:lnTo>
                    <a:pt x="569074" y="795590"/>
                  </a:lnTo>
                  <a:lnTo>
                    <a:pt x="607152" y="772934"/>
                  </a:lnTo>
                  <a:lnTo>
                    <a:pt x="642481" y="746106"/>
                  </a:lnTo>
                  <a:lnTo>
                    <a:pt x="674766" y="715422"/>
                  </a:lnTo>
                  <a:lnTo>
                    <a:pt x="703710" y="681196"/>
                  </a:lnTo>
                  <a:lnTo>
                    <a:pt x="729015" y="643744"/>
                  </a:lnTo>
                  <a:lnTo>
                    <a:pt x="750385" y="603379"/>
                  </a:lnTo>
                  <a:lnTo>
                    <a:pt x="767522" y="560417"/>
                  </a:lnTo>
                  <a:lnTo>
                    <a:pt x="780131" y="515174"/>
                  </a:lnTo>
                  <a:lnTo>
                    <a:pt x="787914" y="467963"/>
                  </a:lnTo>
                  <a:lnTo>
                    <a:pt x="790575" y="419100"/>
                  </a:lnTo>
                  <a:lnTo>
                    <a:pt x="787914" y="370213"/>
                  </a:lnTo>
                  <a:lnTo>
                    <a:pt x="780131" y="322985"/>
                  </a:lnTo>
                  <a:lnTo>
                    <a:pt x="767522" y="277731"/>
                  </a:lnTo>
                  <a:lnTo>
                    <a:pt x="750385" y="234764"/>
                  </a:lnTo>
                  <a:lnTo>
                    <a:pt x="729015" y="194399"/>
                  </a:lnTo>
                  <a:lnTo>
                    <a:pt x="703710" y="156949"/>
                  </a:lnTo>
                  <a:lnTo>
                    <a:pt x="674766" y="122729"/>
                  </a:lnTo>
                  <a:lnTo>
                    <a:pt x="642481" y="92053"/>
                  </a:lnTo>
                  <a:lnTo>
                    <a:pt x="607152" y="65234"/>
                  </a:lnTo>
                  <a:lnTo>
                    <a:pt x="569074" y="42587"/>
                  </a:lnTo>
                  <a:lnTo>
                    <a:pt x="528546" y="24426"/>
                  </a:lnTo>
                  <a:lnTo>
                    <a:pt x="485863" y="11065"/>
                  </a:lnTo>
                  <a:lnTo>
                    <a:pt x="441324" y="2818"/>
                  </a:lnTo>
                  <a:lnTo>
                    <a:pt x="395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691126" y="3652901"/>
              <a:ext cx="790575" cy="838200"/>
            </a:xfrm>
            <a:custGeom>
              <a:avLst/>
              <a:gdLst/>
              <a:ahLst/>
              <a:cxnLst/>
              <a:rect l="l" t="t" r="r" b="b"/>
              <a:pathLst>
                <a:path w="790575" h="838200">
                  <a:moveTo>
                    <a:pt x="0" y="419100"/>
                  </a:moveTo>
                  <a:lnTo>
                    <a:pt x="2658" y="370213"/>
                  </a:lnTo>
                  <a:lnTo>
                    <a:pt x="10436" y="322985"/>
                  </a:lnTo>
                  <a:lnTo>
                    <a:pt x="23037" y="277731"/>
                  </a:lnTo>
                  <a:lnTo>
                    <a:pt x="40164" y="234764"/>
                  </a:lnTo>
                  <a:lnTo>
                    <a:pt x="61522" y="194399"/>
                  </a:lnTo>
                  <a:lnTo>
                    <a:pt x="86814" y="156949"/>
                  </a:lnTo>
                  <a:lnTo>
                    <a:pt x="115744" y="122729"/>
                  </a:lnTo>
                  <a:lnTo>
                    <a:pt x="148016" y="92053"/>
                  </a:lnTo>
                  <a:lnTo>
                    <a:pt x="183332" y="65234"/>
                  </a:lnTo>
                  <a:lnTo>
                    <a:pt x="221398" y="42587"/>
                  </a:lnTo>
                  <a:lnTo>
                    <a:pt x="261916" y="24426"/>
                  </a:lnTo>
                  <a:lnTo>
                    <a:pt x="304591" y="11065"/>
                  </a:lnTo>
                  <a:lnTo>
                    <a:pt x="349125" y="2818"/>
                  </a:lnTo>
                  <a:lnTo>
                    <a:pt x="395224" y="0"/>
                  </a:lnTo>
                  <a:lnTo>
                    <a:pt x="441324" y="2818"/>
                  </a:lnTo>
                  <a:lnTo>
                    <a:pt x="485863" y="11065"/>
                  </a:lnTo>
                  <a:lnTo>
                    <a:pt x="528546" y="24426"/>
                  </a:lnTo>
                  <a:lnTo>
                    <a:pt x="569074" y="42587"/>
                  </a:lnTo>
                  <a:lnTo>
                    <a:pt x="607152" y="65234"/>
                  </a:lnTo>
                  <a:lnTo>
                    <a:pt x="642481" y="92053"/>
                  </a:lnTo>
                  <a:lnTo>
                    <a:pt x="674766" y="122729"/>
                  </a:lnTo>
                  <a:lnTo>
                    <a:pt x="703710" y="156949"/>
                  </a:lnTo>
                  <a:lnTo>
                    <a:pt x="729015" y="194399"/>
                  </a:lnTo>
                  <a:lnTo>
                    <a:pt x="750385" y="234764"/>
                  </a:lnTo>
                  <a:lnTo>
                    <a:pt x="767522" y="277731"/>
                  </a:lnTo>
                  <a:lnTo>
                    <a:pt x="780131" y="322985"/>
                  </a:lnTo>
                  <a:lnTo>
                    <a:pt x="787914" y="370213"/>
                  </a:lnTo>
                  <a:lnTo>
                    <a:pt x="790575" y="419100"/>
                  </a:lnTo>
                  <a:lnTo>
                    <a:pt x="787914" y="467963"/>
                  </a:lnTo>
                  <a:lnTo>
                    <a:pt x="780131" y="515174"/>
                  </a:lnTo>
                  <a:lnTo>
                    <a:pt x="767522" y="560417"/>
                  </a:lnTo>
                  <a:lnTo>
                    <a:pt x="750385" y="603379"/>
                  </a:lnTo>
                  <a:lnTo>
                    <a:pt x="729015" y="643744"/>
                  </a:lnTo>
                  <a:lnTo>
                    <a:pt x="703710" y="681196"/>
                  </a:lnTo>
                  <a:lnTo>
                    <a:pt x="674766" y="715422"/>
                  </a:lnTo>
                  <a:lnTo>
                    <a:pt x="642481" y="746106"/>
                  </a:lnTo>
                  <a:lnTo>
                    <a:pt x="607152" y="772934"/>
                  </a:lnTo>
                  <a:lnTo>
                    <a:pt x="569074" y="795590"/>
                  </a:lnTo>
                  <a:lnTo>
                    <a:pt x="528546" y="813759"/>
                  </a:lnTo>
                  <a:lnTo>
                    <a:pt x="485863" y="827127"/>
                  </a:lnTo>
                  <a:lnTo>
                    <a:pt x="441324" y="835379"/>
                  </a:lnTo>
                  <a:lnTo>
                    <a:pt x="395224" y="838200"/>
                  </a:lnTo>
                  <a:lnTo>
                    <a:pt x="349125" y="835379"/>
                  </a:lnTo>
                  <a:lnTo>
                    <a:pt x="304591" y="827127"/>
                  </a:lnTo>
                  <a:lnTo>
                    <a:pt x="261916" y="813759"/>
                  </a:lnTo>
                  <a:lnTo>
                    <a:pt x="221398" y="795590"/>
                  </a:lnTo>
                  <a:lnTo>
                    <a:pt x="183332" y="772934"/>
                  </a:lnTo>
                  <a:lnTo>
                    <a:pt x="148016" y="746106"/>
                  </a:lnTo>
                  <a:lnTo>
                    <a:pt x="115744" y="715422"/>
                  </a:lnTo>
                  <a:lnTo>
                    <a:pt x="86814" y="681196"/>
                  </a:lnTo>
                  <a:lnTo>
                    <a:pt x="61522" y="643744"/>
                  </a:lnTo>
                  <a:lnTo>
                    <a:pt x="40164" y="603379"/>
                  </a:lnTo>
                  <a:lnTo>
                    <a:pt x="23037" y="560417"/>
                  </a:lnTo>
                  <a:lnTo>
                    <a:pt x="10436" y="515174"/>
                  </a:lnTo>
                  <a:lnTo>
                    <a:pt x="2658" y="467963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98899" y="2928890"/>
            <a:ext cx="11096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5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51645" y="4166045"/>
            <a:ext cx="611981" cy="647700"/>
            <a:chOff x="2811526" y="5554726"/>
            <a:chExt cx="815975" cy="863600"/>
          </a:xfrm>
        </p:grpSpPr>
        <p:sp>
          <p:nvSpPr>
            <p:cNvPr id="19" name="object 19"/>
            <p:cNvSpPr/>
            <p:nvPr/>
          </p:nvSpPr>
          <p:spPr>
            <a:xfrm>
              <a:off x="2824226" y="5567426"/>
              <a:ext cx="790575" cy="838200"/>
            </a:xfrm>
            <a:custGeom>
              <a:avLst/>
              <a:gdLst/>
              <a:ahLst/>
              <a:cxnLst/>
              <a:rect l="l" t="t" r="r" b="b"/>
              <a:pathLst>
                <a:path w="790575" h="838200">
                  <a:moveTo>
                    <a:pt x="395224" y="0"/>
                  </a:moveTo>
                  <a:lnTo>
                    <a:pt x="349125" y="2818"/>
                  </a:lnTo>
                  <a:lnTo>
                    <a:pt x="304591" y="11065"/>
                  </a:lnTo>
                  <a:lnTo>
                    <a:pt x="261916" y="24426"/>
                  </a:lnTo>
                  <a:lnTo>
                    <a:pt x="221398" y="42586"/>
                  </a:lnTo>
                  <a:lnTo>
                    <a:pt x="183332" y="65231"/>
                  </a:lnTo>
                  <a:lnTo>
                    <a:pt x="148016" y="92048"/>
                  </a:lnTo>
                  <a:lnTo>
                    <a:pt x="115744" y="122721"/>
                  </a:lnTo>
                  <a:lnTo>
                    <a:pt x="86814" y="156937"/>
                  </a:lnTo>
                  <a:lnTo>
                    <a:pt x="61522" y="194382"/>
                  </a:lnTo>
                  <a:lnTo>
                    <a:pt x="40164" y="234741"/>
                  </a:lnTo>
                  <a:lnTo>
                    <a:pt x="23037" y="277700"/>
                  </a:lnTo>
                  <a:lnTo>
                    <a:pt x="10436" y="322945"/>
                  </a:lnTo>
                  <a:lnTo>
                    <a:pt x="2658" y="370162"/>
                  </a:lnTo>
                  <a:lnTo>
                    <a:pt x="0" y="419036"/>
                  </a:lnTo>
                  <a:lnTo>
                    <a:pt x="2658" y="467911"/>
                  </a:lnTo>
                  <a:lnTo>
                    <a:pt x="10436" y="515130"/>
                  </a:lnTo>
                  <a:lnTo>
                    <a:pt x="23037" y="560379"/>
                  </a:lnTo>
                  <a:lnTo>
                    <a:pt x="40164" y="603343"/>
                  </a:lnTo>
                  <a:lnTo>
                    <a:pt x="61522" y="643708"/>
                  </a:lnTo>
                  <a:lnTo>
                    <a:pt x="86814" y="681160"/>
                  </a:lnTo>
                  <a:lnTo>
                    <a:pt x="115744" y="715383"/>
                  </a:lnTo>
                  <a:lnTo>
                    <a:pt x="148016" y="746063"/>
                  </a:lnTo>
                  <a:lnTo>
                    <a:pt x="183332" y="772886"/>
                  </a:lnTo>
                  <a:lnTo>
                    <a:pt x="221398" y="795537"/>
                  </a:lnTo>
                  <a:lnTo>
                    <a:pt x="261916" y="813703"/>
                  </a:lnTo>
                  <a:lnTo>
                    <a:pt x="304591" y="827067"/>
                  </a:lnTo>
                  <a:lnTo>
                    <a:pt x="349125" y="835316"/>
                  </a:lnTo>
                  <a:lnTo>
                    <a:pt x="395224" y="838136"/>
                  </a:lnTo>
                  <a:lnTo>
                    <a:pt x="441324" y="835316"/>
                  </a:lnTo>
                  <a:lnTo>
                    <a:pt x="485863" y="827067"/>
                  </a:lnTo>
                  <a:lnTo>
                    <a:pt x="528546" y="813703"/>
                  </a:lnTo>
                  <a:lnTo>
                    <a:pt x="569074" y="795537"/>
                  </a:lnTo>
                  <a:lnTo>
                    <a:pt x="607152" y="772886"/>
                  </a:lnTo>
                  <a:lnTo>
                    <a:pt x="642481" y="746063"/>
                  </a:lnTo>
                  <a:lnTo>
                    <a:pt x="674766" y="715383"/>
                  </a:lnTo>
                  <a:lnTo>
                    <a:pt x="703710" y="681160"/>
                  </a:lnTo>
                  <a:lnTo>
                    <a:pt x="729015" y="643708"/>
                  </a:lnTo>
                  <a:lnTo>
                    <a:pt x="750385" y="603343"/>
                  </a:lnTo>
                  <a:lnTo>
                    <a:pt x="767522" y="560379"/>
                  </a:lnTo>
                  <a:lnTo>
                    <a:pt x="780131" y="515130"/>
                  </a:lnTo>
                  <a:lnTo>
                    <a:pt x="787914" y="467911"/>
                  </a:lnTo>
                  <a:lnTo>
                    <a:pt x="790575" y="419036"/>
                  </a:lnTo>
                  <a:lnTo>
                    <a:pt x="787914" y="370162"/>
                  </a:lnTo>
                  <a:lnTo>
                    <a:pt x="780131" y="322945"/>
                  </a:lnTo>
                  <a:lnTo>
                    <a:pt x="767522" y="277700"/>
                  </a:lnTo>
                  <a:lnTo>
                    <a:pt x="750385" y="234741"/>
                  </a:lnTo>
                  <a:lnTo>
                    <a:pt x="729015" y="194382"/>
                  </a:lnTo>
                  <a:lnTo>
                    <a:pt x="703710" y="156937"/>
                  </a:lnTo>
                  <a:lnTo>
                    <a:pt x="674766" y="122721"/>
                  </a:lnTo>
                  <a:lnTo>
                    <a:pt x="642481" y="92048"/>
                  </a:lnTo>
                  <a:lnTo>
                    <a:pt x="607152" y="65231"/>
                  </a:lnTo>
                  <a:lnTo>
                    <a:pt x="569074" y="42586"/>
                  </a:lnTo>
                  <a:lnTo>
                    <a:pt x="528546" y="24426"/>
                  </a:lnTo>
                  <a:lnTo>
                    <a:pt x="485863" y="11065"/>
                  </a:lnTo>
                  <a:lnTo>
                    <a:pt x="441324" y="2818"/>
                  </a:lnTo>
                  <a:lnTo>
                    <a:pt x="395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24226" y="5567426"/>
              <a:ext cx="790575" cy="838200"/>
            </a:xfrm>
            <a:custGeom>
              <a:avLst/>
              <a:gdLst/>
              <a:ahLst/>
              <a:cxnLst/>
              <a:rect l="l" t="t" r="r" b="b"/>
              <a:pathLst>
                <a:path w="790575" h="838200">
                  <a:moveTo>
                    <a:pt x="0" y="419036"/>
                  </a:moveTo>
                  <a:lnTo>
                    <a:pt x="2658" y="370162"/>
                  </a:lnTo>
                  <a:lnTo>
                    <a:pt x="10436" y="322945"/>
                  </a:lnTo>
                  <a:lnTo>
                    <a:pt x="23037" y="277700"/>
                  </a:lnTo>
                  <a:lnTo>
                    <a:pt x="40164" y="234741"/>
                  </a:lnTo>
                  <a:lnTo>
                    <a:pt x="61522" y="194382"/>
                  </a:lnTo>
                  <a:lnTo>
                    <a:pt x="86814" y="156937"/>
                  </a:lnTo>
                  <a:lnTo>
                    <a:pt x="115744" y="122721"/>
                  </a:lnTo>
                  <a:lnTo>
                    <a:pt x="148016" y="92048"/>
                  </a:lnTo>
                  <a:lnTo>
                    <a:pt x="183332" y="65231"/>
                  </a:lnTo>
                  <a:lnTo>
                    <a:pt x="221398" y="42586"/>
                  </a:lnTo>
                  <a:lnTo>
                    <a:pt x="261916" y="24426"/>
                  </a:lnTo>
                  <a:lnTo>
                    <a:pt x="304591" y="11065"/>
                  </a:lnTo>
                  <a:lnTo>
                    <a:pt x="349125" y="2818"/>
                  </a:lnTo>
                  <a:lnTo>
                    <a:pt x="395224" y="0"/>
                  </a:lnTo>
                  <a:lnTo>
                    <a:pt x="441324" y="2818"/>
                  </a:lnTo>
                  <a:lnTo>
                    <a:pt x="485863" y="11065"/>
                  </a:lnTo>
                  <a:lnTo>
                    <a:pt x="528546" y="24426"/>
                  </a:lnTo>
                  <a:lnTo>
                    <a:pt x="569074" y="42586"/>
                  </a:lnTo>
                  <a:lnTo>
                    <a:pt x="607152" y="65231"/>
                  </a:lnTo>
                  <a:lnTo>
                    <a:pt x="642481" y="92048"/>
                  </a:lnTo>
                  <a:lnTo>
                    <a:pt x="674766" y="122721"/>
                  </a:lnTo>
                  <a:lnTo>
                    <a:pt x="703710" y="156937"/>
                  </a:lnTo>
                  <a:lnTo>
                    <a:pt x="729015" y="194382"/>
                  </a:lnTo>
                  <a:lnTo>
                    <a:pt x="750385" y="234741"/>
                  </a:lnTo>
                  <a:lnTo>
                    <a:pt x="767522" y="277700"/>
                  </a:lnTo>
                  <a:lnTo>
                    <a:pt x="780131" y="322945"/>
                  </a:lnTo>
                  <a:lnTo>
                    <a:pt x="787914" y="370162"/>
                  </a:lnTo>
                  <a:lnTo>
                    <a:pt x="790575" y="419036"/>
                  </a:lnTo>
                  <a:lnTo>
                    <a:pt x="787914" y="467911"/>
                  </a:lnTo>
                  <a:lnTo>
                    <a:pt x="780131" y="515130"/>
                  </a:lnTo>
                  <a:lnTo>
                    <a:pt x="767522" y="560379"/>
                  </a:lnTo>
                  <a:lnTo>
                    <a:pt x="750385" y="603343"/>
                  </a:lnTo>
                  <a:lnTo>
                    <a:pt x="729015" y="643708"/>
                  </a:lnTo>
                  <a:lnTo>
                    <a:pt x="703710" y="681160"/>
                  </a:lnTo>
                  <a:lnTo>
                    <a:pt x="674766" y="715383"/>
                  </a:lnTo>
                  <a:lnTo>
                    <a:pt x="642481" y="746063"/>
                  </a:lnTo>
                  <a:lnTo>
                    <a:pt x="607152" y="772886"/>
                  </a:lnTo>
                  <a:lnTo>
                    <a:pt x="569074" y="795537"/>
                  </a:lnTo>
                  <a:lnTo>
                    <a:pt x="528546" y="813703"/>
                  </a:lnTo>
                  <a:lnTo>
                    <a:pt x="485863" y="827067"/>
                  </a:lnTo>
                  <a:lnTo>
                    <a:pt x="441324" y="835316"/>
                  </a:lnTo>
                  <a:lnTo>
                    <a:pt x="395224" y="838136"/>
                  </a:lnTo>
                  <a:lnTo>
                    <a:pt x="349125" y="835316"/>
                  </a:lnTo>
                  <a:lnTo>
                    <a:pt x="304591" y="827067"/>
                  </a:lnTo>
                  <a:lnTo>
                    <a:pt x="261916" y="813703"/>
                  </a:lnTo>
                  <a:lnTo>
                    <a:pt x="221398" y="795537"/>
                  </a:lnTo>
                  <a:lnTo>
                    <a:pt x="183332" y="772886"/>
                  </a:lnTo>
                  <a:lnTo>
                    <a:pt x="148016" y="746063"/>
                  </a:lnTo>
                  <a:lnTo>
                    <a:pt x="115744" y="715383"/>
                  </a:lnTo>
                  <a:lnTo>
                    <a:pt x="86814" y="681160"/>
                  </a:lnTo>
                  <a:lnTo>
                    <a:pt x="61522" y="643708"/>
                  </a:lnTo>
                  <a:lnTo>
                    <a:pt x="40164" y="603343"/>
                  </a:lnTo>
                  <a:lnTo>
                    <a:pt x="23037" y="560379"/>
                  </a:lnTo>
                  <a:lnTo>
                    <a:pt x="10436" y="515130"/>
                  </a:lnTo>
                  <a:lnTo>
                    <a:pt x="2658" y="467911"/>
                  </a:lnTo>
                  <a:lnTo>
                    <a:pt x="0" y="4190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99771" y="4363164"/>
            <a:ext cx="1033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44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44278" y="2730151"/>
            <a:ext cx="605314" cy="647700"/>
            <a:chOff x="935037" y="3640201"/>
            <a:chExt cx="807085" cy="863600"/>
          </a:xfrm>
        </p:grpSpPr>
        <p:sp>
          <p:nvSpPr>
            <p:cNvPr id="23" name="object 23"/>
            <p:cNvSpPr/>
            <p:nvPr/>
          </p:nvSpPr>
          <p:spPr>
            <a:xfrm>
              <a:off x="947737" y="3652901"/>
              <a:ext cx="781685" cy="838200"/>
            </a:xfrm>
            <a:custGeom>
              <a:avLst/>
              <a:gdLst/>
              <a:ahLst/>
              <a:cxnLst/>
              <a:rect l="l" t="t" r="r" b="b"/>
              <a:pathLst>
                <a:path w="781685" h="838200">
                  <a:moveTo>
                    <a:pt x="390588" y="0"/>
                  </a:moveTo>
                  <a:lnTo>
                    <a:pt x="345031" y="2818"/>
                  </a:lnTo>
                  <a:lnTo>
                    <a:pt x="301020" y="11065"/>
                  </a:lnTo>
                  <a:lnTo>
                    <a:pt x="258846" y="24426"/>
                  </a:lnTo>
                  <a:lnTo>
                    <a:pt x="218803" y="42587"/>
                  </a:lnTo>
                  <a:lnTo>
                    <a:pt x="181184" y="65234"/>
                  </a:lnTo>
                  <a:lnTo>
                    <a:pt x="146282" y="92053"/>
                  </a:lnTo>
                  <a:lnTo>
                    <a:pt x="114388" y="122729"/>
                  </a:lnTo>
                  <a:lnTo>
                    <a:pt x="85797" y="156949"/>
                  </a:lnTo>
                  <a:lnTo>
                    <a:pt x="60802" y="194399"/>
                  </a:lnTo>
                  <a:lnTo>
                    <a:pt x="39694" y="234764"/>
                  </a:lnTo>
                  <a:lnTo>
                    <a:pt x="22767" y="277731"/>
                  </a:lnTo>
                  <a:lnTo>
                    <a:pt x="10314" y="322985"/>
                  </a:lnTo>
                  <a:lnTo>
                    <a:pt x="2627" y="370213"/>
                  </a:lnTo>
                  <a:lnTo>
                    <a:pt x="0" y="419100"/>
                  </a:lnTo>
                  <a:lnTo>
                    <a:pt x="2627" y="467963"/>
                  </a:lnTo>
                  <a:lnTo>
                    <a:pt x="10314" y="515174"/>
                  </a:lnTo>
                  <a:lnTo>
                    <a:pt x="22767" y="560417"/>
                  </a:lnTo>
                  <a:lnTo>
                    <a:pt x="39694" y="603379"/>
                  </a:lnTo>
                  <a:lnTo>
                    <a:pt x="60802" y="643744"/>
                  </a:lnTo>
                  <a:lnTo>
                    <a:pt x="85797" y="681196"/>
                  </a:lnTo>
                  <a:lnTo>
                    <a:pt x="114388" y="715422"/>
                  </a:lnTo>
                  <a:lnTo>
                    <a:pt x="146282" y="746106"/>
                  </a:lnTo>
                  <a:lnTo>
                    <a:pt x="181184" y="772934"/>
                  </a:lnTo>
                  <a:lnTo>
                    <a:pt x="218803" y="795590"/>
                  </a:lnTo>
                  <a:lnTo>
                    <a:pt x="258846" y="813759"/>
                  </a:lnTo>
                  <a:lnTo>
                    <a:pt x="301020" y="827127"/>
                  </a:lnTo>
                  <a:lnTo>
                    <a:pt x="345031" y="835379"/>
                  </a:lnTo>
                  <a:lnTo>
                    <a:pt x="390588" y="838200"/>
                  </a:lnTo>
                  <a:lnTo>
                    <a:pt x="436125" y="835379"/>
                  </a:lnTo>
                  <a:lnTo>
                    <a:pt x="480121" y="827127"/>
                  </a:lnTo>
                  <a:lnTo>
                    <a:pt x="522282" y="813759"/>
                  </a:lnTo>
                  <a:lnTo>
                    <a:pt x="562316" y="795590"/>
                  </a:lnTo>
                  <a:lnTo>
                    <a:pt x="599928" y="772934"/>
                  </a:lnTo>
                  <a:lnTo>
                    <a:pt x="634827" y="746106"/>
                  </a:lnTo>
                  <a:lnTo>
                    <a:pt x="666718" y="715422"/>
                  </a:lnTo>
                  <a:lnTo>
                    <a:pt x="695308" y="681196"/>
                  </a:lnTo>
                  <a:lnTo>
                    <a:pt x="720304" y="643744"/>
                  </a:lnTo>
                  <a:lnTo>
                    <a:pt x="741413" y="603379"/>
                  </a:lnTo>
                  <a:lnTo>
                    <a:pt x="758342" y="560417"/>
                  </a:lnTo>
                  <a:lnTo>
                    <a:pt x="770797" y="515174"/>
                  </a:lnTo>
                  <a:lnTo>
                    <a:pt x="778485" y="467963"/>
                  </a:lnTo>
                  <a:lnTo>
                    <a:pt x="781113" y="419100"/>
                  </a:lnTo>
                  <a:lnTo>
                    <a:pt x="778485" y="370213"/>
                  </a:lnTo>
                  <a:lnTo>
                    <a:pt x="770797" y="322985"/>
                  </a:lnTo>
                  <a:lnTo>
                    <a:pt x="758342" y="277731"/>
                  </a:lnTo>
                  <a:lnTo>
                    <a:pt x="741413" y="234764"/>
                  </a:lnTo>
                  <a:lnTo>
                    <a:pt x="720304" y="194399"/>
                  </a:lnTo>
                  <a:lnTo>
                    <a:pt x="695308" y="156949"/>
                  </a:lnTo>
                  <a:lnTo>
                    <a:pt x="666718" y="122729"/>
                  </a:lnTo>
                  <a:lnTo>
                    <a:pt x="634827" y="92053"/>
                  </a:lnTo>
                  <a:lnTo>
                    <a:pt x="599928" y="65234"/>
                  </a:lnTo>
                  <a:lnTo>
                    <a:pt x="562316" y="42587"/>
                  </a:lnTo>
                  <a:lnTo>
                    <a:pt x="522282" y="24426"/>
                  </a:lnTo>
                  <a:lnTo>
                    <a:pt x="480121" y="11065"/>
                  </a:lnTo>
                  <a:lnTo>
                    <a:pt x="436125" y="2818"/>
                  </a:lnTo>
                  <a:lnTo>
                    <a:pt x="390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947737" y="3652901"/>
              <a:ext cx="781685" cy="838200"/>
            </a:xfrm>
            <a:custGeom>
              <a:avLst/>
              <a:gdLst/>
              <a:ahLst/>
              <a:cxnLst/>
              <a:rect l="l" t="t" r="r" b="b"/>
              <a:pathLst>
                <a:path w="781685" h="838200">
                  <a:moveTo>
                    <a:pt x="0" y="419100"/>
                  </a:moveTo>
                  <a:lnTo>
                    <a:pt x="2627" y="370213"/>
                  </a:lnTo>
                  <a:lnTo>
                    <a:pt x="10314" y="322985"/>
                  </a:lnTo>
                  <a:lnTo>
                    <a:pt x="22767" y="277731"/>
                  </a:lnTo>
                  <a:lnTo>
                    <a:pt x="39694" y="234764"/>
                  </a:lnTo>
                  <a:lnTo>
                    <a:pt x="60802" y="194399"/>
                  </a:lnTo>
                  <a:lnTo>
                    <a:pt x="85797" y="156949"/>
                  </a:lnTo>
                  <a:lnTo>
                    <a:pt x="114388" y="122729"/>
                  </a:lnTo>
                  <a:lnTo>
                    <a:pt x="146282" y="92053"/>
                  </a:lnTo>
                  <a:lnTo>
                    <a:pt x="181184" y="65234"/>
                  </a:lnTo>
                  <a:lnTo>
                    <a:pt x="218803" y="42587"/>
                  </a:lnTo>
                  <a:lnTo>
                    <a:pt x="258846" y="24426"/>
                  </a:lnTo>
                  <a:lnTo>
                    <a:pt x="301020" y="11065"/>
                  </a:lnTo>
                  <a:lnTo>
                    <a:pt x="345031" y="2818"/>
                  </a:lnTo>
                  <a:lnTo>
                    <a:pt x="390588" y="0"/>
                  </a:lnTo>
                  <a:lnTo>
                    <a:pt x="436125" y="2818"/>
                  </a:lnTo>
                  <a:lnTo>
                    <a:pt x="480121" y="11065"/>
                  </a:lnTo>
                  <a:lnTo>
                    <a:pt x="522282" y="24426"/>
                  </a:lnTo>
                  <a:lnTo>
                    <a:pt x="562316" y="42587"/>
                  </a:lnTo>
                  <a:lnTo>
                    <a:pt x="599928" y="65234"/>
                  </a:lnTo>
                  <a:lnTo>
                    <a:pt x="634827" y="92053"/>
                  </a:lnTo>
                  <a:lnTo>
                    <a:pt x="666718" y="122729"/>
                  </a:lnTo>
                  <a:lnTo>
                    <a:pt x="695308" y="156949"/>
                  </a:lnTo>
                  <a:lnTo>
                    <a:pt x="720304" y="194399"/>
                  </a:lnTo>
                  <a:lnTo>
                    <a:pt x="741413" y="234764"/>
                  </a:lnTo>
                  <a:lnTo>
                    <a:pt x="758342" y="277731"/>
                  </a:lnTo>
                  <a:lnTo>
                    <a:pt x="770797" y="322985"/>
                  </a:lnTo>
                  <a:lnTo>
                    <a:pt x="778485" y="370213"/>
                  </a:lnTo>
                  <a:lnTo>
                    <a:pt x="781113" y="419100"/>
                  </a:lnTo>
                  <a:lnTo>
                    <a:pt x="778485" y="467963"/>
                  </a:lnTo>
                  <a:lnTo>
                    <a:pt x="770797" y="515174"/>
                  </a:lnTo>
                  <a:lnTo>
                    <a:pt x="758342" y="560417"/>
                  </a:lnTo>
                  <a:lnTo>
                    <a:pt x="741413" y="603379"/>
                  </a:lnTo>
                  <a:lnTo>
                    <a:pt x="720304" y="643744"/>
                  </a:lnTo>
                  <a:lnTo>
                    <a:pt x="695308" y="681196"/>
                  </a:lnTo>
                  <a:lnTo>
                    <a:pt x="666718" y="715422"/>
                  </a:lnTo>
                  <a:lnTo>
                    <a:pt x="634827" y="746106"/>
                  </a:lnTo>
                  <a:lnTo>
                    <a:pt x="599928" y="772934"/>
                  </a:lnTo>
                  <a:lnTo>
                    <a:pt x="562316" y="795590"/>
                  </a:lnTo>
                  <a:lnTo>
                    <a:pt x="522282" y="813759"/>
                  </a:lnTo>
                  <a:lnTo>
                    <a:pt x="480121" y="827127"/>
                  </a:lnTo>
                  <a:lnTo>
                    <a:pt x="436125" y="835379"/>
                  </a:lnTo>
                  <a:lnTo>
                    <a:pt x="390588" y="838200"/>
                  </a:lnTo>
                  <a:lnTo>
                    <a:pt x="345031" y="835379"/>
                  </a:lnTo>
                  <a:lnTo>
                    <a:pt x="301020" y="827127"/>
                  </a:lnTo>
                  <a:lnTo>
                    <a:pt x="258846" y="813759"/>
                  </a:lnTo>
                  <a:lnTo>
                    <a:pt x="218803" y="795590"/>
                  </a:lnTo>
                  <a:lnTo>
                    <a:pt x="181184" y="772934"/>
                  </a:lnTo>
                  <a:lnTo>
                    <a:pt x="146282" y="746106"/>
                  </a:lnTo>
                  <a:lnTo>
                    <a:pt x="114388" y="715422"/>
                  </a:lnTo>
                  <a:lnTo>
                    <a:pt x="85797" y="681196"/>
                  </a:lnTo>
                  <a:lnTo>
                    <a:pt x="60802" y="643744"/>
                  </a:lnTo>
                  <a:lnTo>
                    <a:pt x="39694" y="603379"/>
                  </a:lnTo>
                  <a:lnTo>
                    <a:pt x="22767" y="560417"/>
                  </a:lnTo>
                  <a:lnTo>
                    <a:pt x="10314" y="515174"/>
                  </a:lnTo>
                  <a:lnTo>
                    <a:pt x="2627" y="467963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79545" y="2928890"/>
            <a:ext cx="12477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46" dirty="0"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482" y="557270"/>
            <a:ext cx="6116003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spc="-259" dirty="0"/>
              <a:t>A</a:t>
            </a:r>
            <a:r>
              <a:rPr sz="2963" spc="-135" dirty="0"/>
              <a:t> </a:t>
            </a:r>
            <a:r>
              <a:rPr sz="2963" spc="-169" dirty="0"/>
              <a:t>Poole</a:t>
            </a:r>
            <a:r>
              <a:rPr sz="2963" spc="-127" dirty="0"/>
              <a:t> </a:t>
            </a:r>
            <a:r>
              <a:rPr sz="2963" spc="56" dirty="0"/>
              <a:t>&amp;</a:t>
            </a:r>
            <a:r>
              <a:rPr sz="2963" spc="-109" dirty="0"/>
              <a:t> </a:t>
            </a:r>
            <a:r>
              <a:rPr sz="2963" spc="-56" dirty="0"/>
              <a:t>Mackworth</a:t>
            </a:r>
            <a:r>
              <a:rPr sz="2963" spc="-30" dirty="0"/>
              <a:t> </a:t>
            </a:r>
            <a:r>
              <a:rPr sz="2963" spc="-203" dirty="0"/>
              <a:t>Example</a:t>
            </a:r>
            <a:r>
              <a:rPr sz="2963" spc="-68" dirty="0"/>
              <a:t> </a:t>
            </a:r>
            <a:r>
              <a:rPr sz="2963" spc="-199" dirty="0"/>
              <a:t>(Fig</a:t>
            </a:r>
            <a:r>
              <a:rPr sz="2963" spc="-98" dirty="0"/>
              <a:t> </a:t>
            </a:r>
            <a:r>
              <a:rPr sz="2963" spc="-41" dirty="0"/>
              <a:t>4.4)</a:t>
            </a:r>
            <a:endParaRPr sz="2963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1" y="971550"/>
            <a:ext cx="4829174" cy="3779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57900" y="1193007"/>
            <a:ext cx="1828800" cy="63700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479" rIns="0" bIns="0" rtlCol="0">
            <a:spAutoFit/>
          </a:bodyPr>
          <a:lstStyle/>
          <a:p>
            <a:pPr marL="81439" marR="63341" algn="ctr">
              <a:lnSpc>
                <a:spcPct val="100800"/>
              </a:lnSpc>
              <a:spcBef>
                <a:spcPts val="161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35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B, 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z="1350" b="1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D,</a:t>
            </a:r>
            <a:r>
              <a:rPr sz="1350" b="1" spc="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39" dirty="0">
                <a:solidFill>
                  <a:srgbClr val="FFFFFF"/>
                </a:solidFill>
                <a:latin typeface="Arial"/>
                <a:cs typeface="Arial"/>
              </a:rPr>
              <a:t>E)</a:t>
            </a:r>
            <a:r>
              <a:rPr sz="1350" b="1" spc="-1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350" b="1" spc="-9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900" y="2164557"/>
            <a:ext cx="1828800" cy="25151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813" rIns="0" bIns="0" rtlCol="0">
            <a:spAutoFit/>
          </a:bodyPr>
          <a:lstStyle/>
          <a:p>
            <a:pPr marL="10478" algn="ctr">
              <a:spcBef>
                <a:spcPts val="188"/>
              </a:spcBef>
            </a:pP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L="4286" algn="ctr">
              <a:spcBef>
                <a:spcPts val="1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4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3334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=</a:t>
            </a:r>
            <a:r>
              <a:rPr sz="1350" spc="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6191" algn="ctr">
              <a:spcBef>
                <a:spcPts val="1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≥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endParaRPr sz="1350">
              <a:latin typeface="STIXGeneral"/>
              <a:cs typeface="STIXGeneral"/>
            </a:endParaRPr>
          </a:p>
          <a:p>
            <a:pPr marL="4286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𝐷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4286" algn="ctr">
              <a:lnSpc>
                <a:spcPts val="1598"/>
              </a:lnSpc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-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4286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marL="3334" algn="ctr">
              <a:lnSpc>
                <a:spcPts val="1598"/>
              </a:lnSpc>
              <a:spcBef>
                <a:spcPts val="68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1429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  <a:p>
            <a:pPr marL="3334" algn="ctr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𝐸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-5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𝐷</a:t>
            </a:r>
            <a:endParaRPr sz="1350">
              <a:latin typeface="STIXGeneral"/>
              <a:cs typeface="STIXGeneral"/>
            </a:endParaRPr>
          </a:p>
          <a:p>
            <a:pPr marL="15240" algn="ctr">
              <a:lnSpc>
                <a:spcPts val="1598"/>
              </a:lnSpc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34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3</a:t>
            </a:r>
            <a:endParaRPr sz="1350">
              <a:latin typeface="STIXGeneral"/>
              <a:cs typeface="STIXGeneral"/>
            </a:endParaRPr>
          </a:p>
          <a:p>
            <a:pPr marL="8096"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r>
              <a:rPr sz="1350" spc="4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≠</a:t>
            </a:r>
            <a:r>
              <a:rPr sz="1350" spc="1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2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8950" y="4786312"/>
            <a:ext cx="2800350" cy="300038"/>
          </a:xfrm>
          <a:custGeom>
            <a:avLst/>
            <a:gdLst/>
            <a:ahLst/>
            <a:cxnLst/>
            <a:rect l="l" t="t" r="r" b="b"/>
            <a:pathLst>
              <a:path w="3733800" h="400050">
                <a:moveTo>
                  <a:pt x="3733800" y="0"/>
                </a:moveTo>
                <a:lnTo>
                  <a:pt x="0" y="0"/>
                </a:lnTo>
                <a:lnTo>
                  <a:pt x="0" y="400050"/>
                </a:lnTo>
                <a:lnTo>
                  <a:pt x="3733800" y="400050"/>
                </a:lnTo>
                <a:lnTo>
                  <a:pt x="37338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476625" y="4803457"/>
            <a:ext cx="1904524" cy="2428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500" spc="-90" dirty="0">
                <a:latin typeface="Arial"/>
                <a:cs typeface="Arial"/>
              </a:rPr>
              <a:t>Q: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101" dirty="0">
                <a:latin typeface="Arial"/>
                <a:cs typeface="Arial"/>
              </a:rPr>
              <a:t>Is</a:t>
            </a:r>
            <a:r>
              <a:rPr sz="1500" spc="-109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this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arc</a:t>
            </a:r>
            <a:r>
              <a:rPr sz="1500" spc="-98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consistent?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6445" y="4825841"/>
            <a:ext cx="24050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9" dirty="0">
                <a:solidFill>
                  <a:srgbClr val="888888"/>
                </a:solidFill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488" y="671625"/>
            <a:ext cx="5720715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01" dirty="0"/>
              <a:t>Improving</a:t>
            </a:r>
            <a:r>
              <a:rPr sz="2800" spc="-236" dirty="0"/>
              <a:t> </a:t>
            </a:r>
            <a:r>
              <a:rPr sz="2800" spc="-135" dirty="0"/>
              <a:t>backtracking</a:t>
            </a:r>
            <a:r>
              <a:rPr sz="2800" spc="-176" dirty="0"/>
              <a:t> </a:t>
            </a:r>
            <a:r>
              <a:rPr sz="2800" spc="-79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7119" y="1356675"/>
            <a:ext cx="5623084" cy="243053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66700" marR="160020" indent="-257651">
              <a:lnSpc>
                <a:spcPct val="111500"/>
              </a:lnSpc>
              <a:spcBef>
                <a:spcPts val="68"/>
              </a:spcBef>
              <a:buChar char="•"/>
              <a:tabLst>
                <a:tab pos="266700" algn="l"/>
                <a:tab pos="267176" algn="l"/>
              </a:tabLst>
            </a:pPr>
            <a:r>
              <a:rPr spc="-199" dirty="0">
                <a:latin typeface="Arial"/>
                <a:cs typeface="Arial"/>
              </a:rPr>
              <a:t>Some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standard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techniques</a:t>
            </a:r>
            <a:r>
              <a:rPr spc="-23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improve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the </a:t>
            </a:r>
            <a:r>
              <a:rPr spc="-79" dirty="0">
                <a:latin typeface="Arial"/>
                <a:cs typeface="Arial"/>
              </a:rPr>
              <a:t>efficiency</a:t>
            </a:r>
            <a:r>
              <a:rPr spc="-15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backtracking</a:t>
            </a:r>
            <a:endParaRPr dirty="0">
              <a:latin typeface="Arial"/>
              <a:cs typeface="Arial"/>
            </a:endParaRPr>
          </a:p>
          <a:p>
            <a:pPr marL="523875" lvl="1" indent="-257651">
              <a:spcBef>
                <a:spcPts val="836"/>
              </a:spcBef>
              <a:buChar char="–"/>
              <a:tabLst>
                <a:tab pos="523875" algn="l"/>
                <a:tab pos="524351" algn="l"/>
              </a:tabLst>
            </a:pPr>
            <a:r>
              <a:rPr spc="-191" dirty="0">
                <a:latin typeface="Arial"/>
                <a:cs typeface="Arial"/>
              </a:rPr>
              <a:t>Can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we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26" dirty="0">
                <a:latin typeface="Arial"/>
                <a:cs typeface="Arial"/>
              </a:rPr>
              <a:t>detect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inevitable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failure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early?</a:t>
            </a:r>
            <a:endParaRPr dirty="0">
              <a:latin typeface="Arial"/>
              <a:cs typeface="Arial"/>
            </a:endParaRPr>
          </a:p>
          <a:p>
            <a:pPr marL="523875" lvl="1" indent="-257651">
              <a:spcBef>
                <a:spcPts val="791"/>
              </a:spcBef>
              <a:buChar char="–"/>
              <a:tabLst>
                <a:tab pos="523875" algn="l"/>
                <a:tab pos="524351" algn="l"/>
              </a:tabLst>
            </a:pPr>
            <a:r>
              <a:rPr spc="-75" dirty="0">
                <a:latin typeface="Arial"/>
                <a:cs typeface="Arial"/>
              </a:rPr>
              <a:t>Which </a:t>
            </a:r>
            <a:r>
              <a:rPr spc="-71" dirty="0">
                <a:latin typeface="Arial"/>
                <a:cs typeface="Arial"/>
              </a:rPr>
              <a:t>variable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should</a:t>
            </a:r>
            <a:r>
              <a:rPr spc="-23" dirty="0">
                <a:latin typeface="Arial"/>
                <a:cs typeface="Arial"/>
              </a:rPr>
              <a:t> </a:t>
            </a:r>
            <a:r>
              <a:rPr spc="-94" dirty="0">
                <a:latin typeface="Arial"/>
                <a:cs typeface="Arial"/>
              </a:rPr>
              <a:t>be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assigned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next?</a:t>
            </a:r>
            <a:endParaRPr dirty="0">
              <a:latin typeface="Arial"/>
              <a:cs typeface="Arial"/>
            </a:endParaRPr>
          </a:p>
          <a:p>
            <a:pPr marL="523875" lvl="1" indent="-257651">
              <a:spcBef>
                <a:spcPts val="791"/>
              </a:spcBef>
              <a:buChar char="–"/>
              <a:tabLst>
                <a:tab pos="523875" algn="l"/>
                <a:tab pos="524351" algn="l"/>
              </a:tabLst>
            </a:pPr>
            <a:r>
              <a:rPr spc="-71" dirty="0">
                <a:latin typeface="Arial"/>
                <a:cs typeface="Arial"/>
              </a:rPr>
              <a:t>In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what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order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should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its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values</a:t>
            </a:r>
            <a:r>
              <a:rPr spc="-26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be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tried?</a:t>
            </a:r>
            <a:endParaRPr dirty="0">
              <a:latin typeface="Arial"/>
              <a:cs typeface="Arial"/>
            </a:endParaRPr>
          </a:p>
          <a:p>
            <a:pPr marL="266700" marR="3810" indent="-257651">
              <a:lnSpc>
                <a:spcPct val="109500"/>
              </a:lnSpc>
              <a:spcBef>
                <a:spcPts val="578"/>
              </a:spcBef>
              <a:buChar char="•"/>
              <a:tabLst>
                <a:tab pos="266700" algn="l"/>
                <a:tab pos="267176" algn="l"/>
              </a:tabLst>
            </a:pPr>
            <a:r>
              <a:rPr spc="-109" dirty="0">
                <a:latin typeface="Arial"/>
                <a:cs typeface="Arial"/>
              </a:rPr>
              <a:t>Combining</a:t>
            </a:r>
            <a:r>
              <a:rPr spc="-233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constraint</a:t>
            </a:r>
            <a:r>
              <a:rPr spc="-240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propagation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with </a:t>
            </a:r>
            <a:r>
              <a:rPr spc="-105" dirty="0">
                <a:latin typeface="Arial"/>
                <a:cs typeface="Arial"/>
              </a:rPr>
              <a:t>these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heuristics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72" dirty="0">
                <a:latin typeface="Arial"/>
                <a:cs typeface="Arial"/>
              </a:rPr>
              <a:t>makes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1000-</a:t>
            </a:r>
            <a:r>
              <a:rPr spc="-101" dirty="0">
                <a:latin typeface="Arial"/>
                <a:cs typeface="Arial"/>
              </a:rPr>
              <a:t>queen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puzzles </a:t>
            </a:r>
            <a:r>
              <a:rPr spc="-8" dirty="0">
                <a:latin typeface="Arial"/>
                <a:cs typeface="Arial"/>
              </a:rPr>
              <a:t>feasible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31" y="656863"/>
            <a:ext cx="4460081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60" dirty="0"/>
              <a:t>Most</a:t>
            </a:r>
            <a:r>
              <a:rPr sz="2800" spc="-113" dirty="0"/>
              <a:t> </a:t>
            </a:r>
            <a:r>
              <a:rPr sz="2800" spc="-120" dirty="0"/>
              <a:t>constrained</a:t>
            </a:r>
            <a:r>
              <a:rPr sz="2800" spc="-289" dirty="0"/>
              <a:t> </a:t>
            </a:r>
            <a:r>
              <a:rPr sz="2800" spc="-86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5432" y="1136427"/>
            <a:ext cx="5519261" cy="645369"/>
          </a:xfrm>
          <a:prstGeom prst="rect">
            <a:avLst/>
          </a:prstGeom>
        </p:spPr>
        <p:txBody>
          <a:bodyPr vert="horz" wrap="square" lIns="0" tIns="52388" rIns="0" bIns="0" rtlCol="0">
            <a:spAutoFit/>
          </a:bodyPr>
          <a:lstStyle/>
          <a:p>
            <a:pPr marL="266700" indent="-257651">
              <a:spcBef>
                <a:spcPts val="413"/>
              </a:spcBef>
              <a:buChar char="•"/>
              <a:tabLst>
                <a:tab pos="266700" algn="l"/>
                <a:tab pos="267176" algn="l"/>
              </a:tabLst>
            </a:pPr>
            <a:r>
              <a:rPr spc="-19" dirty="0">
                <a:latin typeface="Arial"/>
                <a:cs typeface="Arial"/>
              </a:rPr>
              <a:t>Most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constrained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variable:</a:t>
            </a:r>
            <a:endParaRPr dirty="0">
              <a:latin typeface="Arial"/>
              <a:cs typeface="Arial"/>
            </a:endParaRPr>
          </a:p>
          <a:p>
            <a:pPr marL="352425">
              <a:spcBef>
                <a:spcPts val="341"/>
              </a:spcBef>
            </a:pPr>
            <a:r>
              <a:rPr spc="-113" dirty="0">
                <a:latin typeface="Arial"/>
                <a:cs typeface="Arial"/>
              </a:rPr>
              <a:t>choose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with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fewest</a:t>
            </a:r>
            <a:r>
              <a:rPr spc="-26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legal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values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431" y="2910602"/>
            <a:ext cx="5614035" cy="12921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266700" indent="-257651">
              <a:spcBef>
                <a:spcPts val="356"/>
              </a:spcBef>
              <a:buChar char="•"/>
              <a:tabLst>
                <a:tab pos="266700" algn="l"/>
                <a:tab pos="267176" algn="l"/>
              </a:tabLst>
            </a:pPr>
            <a:r>
              <a:rPr spc="-98" dirty="0">
                <a:latin typeface="Arial"/>
                <a:cs typeface="Arial"/>
              </a:rPr>
              <a:t>a.k.a.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minimum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remaining</a:t>
            </a:r>
            <a:r>
              <a:rPr spc="-11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values</a:t>
            </a:r>
            <a:r>
              <a:rPr spc="-23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(MRV)</a:t>
            </a:r>
            <a:r>
              <a:rPr spc="-2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heuristic</a:t>
            </a:r>
            <a:endParaRPr dirty="0">
              <a:latin typeface="Arial"/>
              <a:cs typeface="Arial"/>
            </a:endParaRPr>
          </a:p>
          <a:p>
            <a:pPr marL="266700" marR="3810" indent="-257651">
              <a:lnSpc>
                <a:spcPts val="2250"/>
              </a:lnSpc>
              <a:spcBef>
                <a:spcPts val="548"/>
              </a:spcBef>
              <a:buChar char="•"/>
              <a:tabLst>
                <a:tab pos="266700" algn="l"/>
                <a:tab pos="267176" algn="l"/>
              </a:tabLst>
            </a:pPr>
            <a:r>
              <a:rPr spc="-15" dirty="0">
                <a:latin typeface="Arial"/>
                <a:cs typeface="Arial"/>
              </a:rPr>
              <a:t>After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assigning</a:t>
            </a:r>
            <a:r>
              <a:rPr spc="71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value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58" dirty="0">
                <a:latin typeface="Arial"/>
                <a:cs typeface="Arial"/>
              </a:rPr>
              <a:t>WA,</a:t>
            </a:r>
            <a:r>
              <a:rPr spc="-2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both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206" dirty="0">
                <a:latin typeface="Arial"/>
                <a:cs typeface="Arial"/>
              </a:rPr>
              <a:t>NT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and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307" dirty="0">
                <a:latin typeface="Arial"/>
                <a:cs typeface="Arial"/>
              </a:rPr>
              <a:t>SA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have </a:t>
            </a:r>
            <a:r>
              <a:rPr spc="-49" dirty="0">
                <a:latin typeface="Arial"/>
                <a:cs typeface="Arial"/>
              </a:rPr>
              <a:t>only</a:t>
            </a:r>
            <a:r>
              <a:rPr spc="-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two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values</a:t>
            </a:r>
            <a:r>
              <a:rPr spc="-2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8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their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domains</a:t>
            </a:r>
            <a:endParaRPr dirty="0">
              <a:latin typeface="Arial"/>
              <a:cs typeface="Arial"/>
            </a:endParaRPr>
          </a:p>
          <a:p>
            <a:pPr marL="266700">
              <a:spcBef>
                <a:spcPts val="304"/>
              </a:spcBef>
            </a:pPr>
            <a:r>
              <a:rPr spc="-120" dirty="0">
                <a:latin typeface="Arial"/>
                <a:cs typeface="Arial"/>
              </a:rPr>
              <a:t>–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choose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one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them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26" dirty="0">
                <a:latin typeface="Arial"/>
                <a:cs typeface="Arial"/>
              </a:rPr>
              <a:t>rather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than</a:t>
            </a:r>
            <a:r>
              <a:rPr spc="-11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Q,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240" dirty="0">
                <a:latin typeface="Arial"/>
                <a:cs typeface="Arial"/>
              </a:rPr>
              <a:t>NSW,</a:t>
            </a:r>
            <a:r>
              <a:rPr spc="-26" dirty="0">
                <a:latin typeface="Arial"/>
                <a:cs typeface="Arial"/>
              </a:rPr>
              <a:t> </a:t>
            </a:r>
            <a:r>
              <a:rPr spc="-210" dirty="0">
                <a:latin typeface="Arial"/>
                <a:cs typeface="Arial"/>
              </a:rPr>
              <a:t>V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or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293" dirty="0"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9624" y="2114551"/>
            <a:ext cx="4568369" cy="7321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9325" y="613172"/>
            <a:ext cx="1914525" cy="158591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905" y="615528"/>
            <a:ext cx="3069431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53" dirty="0"/>
              <a:t>Forward</a:t>
            </a:r>
            <a:r>
              <a:rPr sz="2800" spc="-143" dirty="0"/>
              <a:t> </a:t>
            </a:r>
            <a:r>
              <a:rPr sz="2800" spc="-221" dirty="0"/>
              <a:t>Checking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9360" y="1157240"/>
            <a:ext cx="1835944" cy="1836420"/>
            <a:chOff x="6381813" y="1542986"/>
            <a:chExt cx="2447925" cy="2448560"/>
          </a:xfrm>
        </p:grpSpPr>
        <p:sp>
          <p:nvSpPr>
            <p:cNvPr id="4" name="object 4"/>
            <p:cNvSpPr/>
            <p:nvPr/>
          </p:nvSpPr>
          <p:spPr>
            <a:xfrm>
              <a:off x="6386576" y="1547749"/>
              <a:ext cx="2438400" cy="2438400"/>
            </a:xfrm>
            <a:custGeom>
              <a:avLst/>
              <a:gdLst/>
              <a:ahLst/>
              <a:cxnLst/>
              <a:rect l="l" t="t" r="r" b="b"/>
              <a:pathLst>
                <a:path w="2438400" h="2438400">
                  <a:moveTo>
                    <a:pt x="0" y="2438400"/>
                  </a:moveTo>
                  <a:lnTo>
                    <a:pt x="2438400" y="243840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85201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5201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76057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76057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82153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3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105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105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5201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5201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53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53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05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9105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6057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6057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3009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3009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9961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9961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6913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6913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65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3865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6913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6913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9961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9961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3009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3009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9961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69961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3009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3009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6057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6057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9105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79105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3865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65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3009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009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7" name="object 47"/>
            <p:cNvSpPr/>
            <p:nvPr/>
          </p:nvSpPr>
          <p:spPr>
            <a:xfrm>
              <a:off x="66913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8" name="object 48"/>
            <p:cNvSpPr/>
            <p:nvPr/>
          </p:nvSpPr>
          <p:spPr>
            <a:xfrm>
              <a:off x="66913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9" name="object 49"/>
            <p:cNvSpPr/>
            <p:nvPr/>
          </p:nvSpPr>
          <p:spPr>
            <a:xfrm>
              <a:off x="69961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50"/>
            <p:cNvSpPr/>
            <p:nvPr/>
          </p:nvSpPr>
          <p:spPr>
            <a:xfrm>
              <a:off x="69961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63865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63865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3" name="object 53"/>
            <p:cNvSpPr/>
            <p:nvPr/>
          </p:nvSpPr>
          <p:spPr>
            <a:xfrm>
              <a:off x="66913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4" name="object 54"/>
            <p:cNvSpPr/>
            <p:nvPr/>
          </p:nvSpPr>
          <p:spPr>
            <a:xfrm>
              <a:off x="66913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5" name="object 55"/>
            <p:cNvSpPr/>
            <p:nvPr/>
          </p:nvSpPr>
          <p:spPr>
            <a:xfrm>
              <a:off x="63865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6" name="object 56"/>
            <p:cNvSpPr/>
            <p:nvPr/>
          </p:nvSpPr>
          <p:spPr>
            <a:xfrm>
              <a:off x="63865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7" name="object 57"/>
            <p:cNvSpPr/>
            <p:nvPr/>
          </p:nvSpPr>
          <p:spPr>
            <a:xfrm>
              <a:off x="85201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8" name="object 58"/>
            <p:cNvSpPr/>
            <p:nvPr/>
          </p:nvSpPr>
          <p:spPr>
            <a:xfrm>
              <a:off x="85201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9" name="object 59"/>
            <p:cNvSpPr/>
            <p:nvPr/>
          </p:nvSpPr>
          <p:spPr>
            <a:xfrm>
              <a:off x="85201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0" name="object 60"/>
            <p:cNvSpPr/>
            <p:nvPr/>
          </p:nvSpPr>
          <p:spPr>
            <a:xfrm>
              <a:off x="85201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1" name="object 61"/>
            <p:cNvSpPr/>
            <p:nvPr/>
          </p:nvSpPr>
          <p:spPr>
            <a:xfrm>
              <a:off x="82153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2" name="object 62"/>
            <p:cNvSpPr/>
            <p:nvPr/>
          </p:nvSpPr>
          <p:spPr>
            <a:xfrm>
              <a:off x="82153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3" name="object 63"/>
            <p:cNvSpPr/>
            <p:nvPr/>
          </p:nvSpPr>
          <p:spPr>
            <a:xfrm>
              <a:off x="82153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4" name="object 64"/>
            <p:cNvSpPr/>
            <p:nvPr/>
          </p:nvSpPr>
          <p:spPr>
            <a:xfrm>
              <a:off x="82153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5" name="object 65"/>
            <p:cNvSpPr/>
            <p:nvPr/>
          </p:nvSpPr>
          <p:spPr>
            <a:xfrm>
              <a:off x="79105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9105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7" name="object 67"/>
            <p:cNvSpPr/>
            <p:nvPr/>
          </p:nvSpPr>
          <p:spPr>
            <a:xfrm>
              <a:off x="76057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6057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9" name="object 69"/>
            <p:cNvSpPr/>
            <p:nvPr/>
          </p:nvSpPr>
          <p:spPr>
            <a:xfrm>
              <a:off x="63865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25349" y="125349"/>
                  </a:lnTo>
                  <a:lnTo>
                    <a:pt x="0" y="152400"/>
                  </a:lnTo>
                  <a:lnTo>
                    <a:pt x="125349" y="179324"/>
                  </a:lnTo>
                  <a:lnTo>
                    <a:pt x="152400" y="304800"/>
                  </a:lnTo>
                  <a:lnTo>
                    <a:pt x="179324" y="179324"/>
                  </a:lnTo>
                  <a:lnTo>
                    <a:pt x="304800" y="152400"/>
                  </a:lnTo>
                  <a:lnTo>
                    <a:pt x="179324" y="12534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817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0" name="object 70"/>
            <p:cNvSpPr/>
            <p:nvPr/>
          </p:nvSpPr>
          <p:spPr>
            <a:xfrm>
              <a:off x="63865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125349" y="125349"/>
                  </a:lnTo>
                  <a:lnTo>
                    <a:pt x="152400" y="0"/>
                  </a:lnTo>
                  <a:lnTo>
                    <a:pt x="179324" y="125349"/>
                  </a:lnTo>
                  <a:lnTo>
                    <a:pt x="304800" y="152400"/>
                  </a:lnTo>
                  <a:lnTo>
                    <a:pt x="179324" y="179324"/>
                  </a:lnTo>
                  <a:lnTo>
                    <a:pt x="152400" y="304800"/>
                  </a:lnTo>
                  <a:lnTo>
                    <a:pt x="125349" y="17932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CC66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1" name="object 71"/>
            <p:cNvSpPr/>
            <p:nvPr/>
          </p:nvSpPr>
          <p:spPr>
            <a:xfrm>
              <a:off x="66913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2" name="object 72"/>
            <p:cNvSpPr/>
            <p:nvPr/>
          </p:nvSpPr>
          <p:spPr>
            <a:xfrm>
              <a:off x="66913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3009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300976" y="36814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9961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6" name="object 76"/>
            <p:cNvSpPr/>
            <p:nvPr/>
          </p:nvSpPr>
          <p:spPr>
            <a:xfrm>
              <a:off x="6996176" y="337667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7" name="object 77"/>
            <p:cNvSpPr/>
            <p:nvPr/>
          </p:nvSpPr>
          <p:spPr>
            <a:xfrm>
              <a:off x="73009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300976" y="18526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9" name="object 79"/>
            <p:cNvSpPr/>
            <p:nvPr/>
          </p:nvSpPr>
          <p:spPr>
            <a:xfrm>
              <a:off x="69961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0" name="object 80"/>
            <p:cNvSpPr/>
            <p:nvPr/>
          </p:nvSpPr>
          <p:spPr>
            <a:xfrm>
              <a:off x="6996176" y="21574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1" name="object 81"/>
            <p:cNvSpPr/>
            <p:nvPr/>
          </p:nvSpPr>
          <p:spPr>
            <a:xfrm>
              <a:off x="66913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2" name="object 82"/>
            <p:cNvSpPr/>
            <p:nvPr/>
          </p:nvSpPr>
          <p:spPr>
            <a:xfrm>
              <a:off x="6691376" y="24622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3" name="object 83"/>
            <p:cNvSpPr/>
            <p:nvPr/>
          </p:nvSpPr>
          <p:spPr>
            <a:xfrm>
              <a:off x="85201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4" name="object 84"/>
            <p:cNvSpPr/>
            <p:nvPr/>
          </p:nvSpPr>
          <p:spPr>
            <a:xfrm>
              <a:off x="85201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5" name="object 85"/>
            <p:cNvSpPr/>
            <p:nvPr/>
          </p:nvSpPr>
          <p:spPr>
            <a:xfrm>
              <a:off x="82153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6" name="object 86"/>
            <p:cNvSpPr/>
            <p:nvPr/>
          </p:nvSpPr>
          <p:spPr>
            <a:xfrm>
              <a:off x="82153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7" name="object 87"/>
            <p:cNvSpPr/>
            <p:nvPr/>
          </p:nvSpPr>
          <p:spPr>
            <a:xfrm>
              <a:off x="79105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8" name="object 88"/>
            <p:cNvSpPr/>
            <p:nvPr/>
          </p:nvSpPr>
          <p:spPr>
            <a:xfrm>
              <a:off x="79105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9" name="object 89"/>
            <p:cNvSpPr/>
            <p:nvPr/>
          </p:nvSpPr>
          <p:spPr>
            <a:xfrm>
              <a:off x="76057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0" name="object 90"/>
            <p:cNvSpPr/>
            <p:nvPr/>
          </p:nvSpPr>
          <p:spPr>
            <a:xfrm>
              <a:off x="76057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1" name="object 91"/>
            <p:cNvSpPr/>
            <p:nvPr/>
          </p:nvSpPr>
          <p:spPr>
            <a:xfrm>
              <a:off x="73009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3009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3" name="object 93"/>
            <p:cNvSpPr/>
            <p:nvPr/>
          </p:nvSpPr>
          <p:spPr>
            <a:xfrm>
              <a:off x="69961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4" name="object 94"/>
            <p:cNvSpPr/>
            <p:nvPr/>
          </p:nvSpPr>
          <p:spPr>
            <a:xfrm>
              <a:off x="6996176" y="2767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5" name="object 95"/>
            <p:cNvSpPr/>
            <p:nvPr/>
          </p:nvSpPr>
          <p:spPr>
            <a:xfrm>
              <a:off x="66913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6" name="object 96"/>
            <p:cNvSpPr/>
            <p:nvPr/>
          </p:nvSpPr>
          <p:spPr>
            <a:xfrm>
              <a:off x="6691376" y="3071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7" name="object 97"/>
            <p:cNvSpPr/>
            <p:nvPr/>
          </p:nvSpPr>
          <p:spPr>
            <a:xfrm>
              <a:off x="76057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34"/>
                  </a:lnTo>
                  <a:lnTo>
                    <a:pt x="29394" y="242364"/>
                  </a:lnTo>
                  <a:lnTo>
                    <a:pt x="62380" y="275368"/>
                  </a:lnTo>
                  <a:lnTo>
                    <a:pt x="104217" y="297021"/>
                  </a:lnTo>
                  <a:lnTo>
                    <a:pt x="152400" y="304800"/>
                  </a:lnTo>
                  <a:lnTo>
                    <a:pt x="200534" y="297021"/>
                  </a:lnTo>
                  <a:lnTo>
                    <a:pt x="242364" y="275368"/>
                  </a:lnTo>
                  <a:lnTo>
                    <a:pt x="275368" y="242364"/>
                  </a:lnTo>
                  <a:lnTo>
                    <a:pt x="297021" y="200534"/>
                  </a:lnTo>
                  <a:lnTo>
                    <a:pt x="304800" y="152400"/>
                  </a:ln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8" name="object 98"/>
            <p:cNvSpPr/>
            <p:nvPr/>
          </p:nvSpPr>
          <p:spPr>
            <a:xfrm>
              <a:off x="7605776" y="15478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90621" y="1190779"/>
            <a:ext cx="5042311" cy="28152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marR="1734026">
              <a:lnSpc>
                <a:spcPct val="100200"/>
              </a:lnSpc>
              <a:spcBef>
                <a:spcPts val="90"/>
              </a:spcBef>
            </a:pPr>
            <a:r>
              <a:rPr spc="-34" dirty="0">
                <a:latin typeface="Arial"/>
                <a:cs typeface="Arial"/>
              </a:rPr>
              <a:t>After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variable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353" dirty="0">
                <a:solidFill>
                  <a:srgbClr val="F81705"/>
                </a:solidFill>
                <a:latin typeface="Arial"/>
                <a:cs typeface="Arial"/>
              </a:rPr>
              <a:t>X</a:t>
            </a:r>
            <a:r>
              <a:rPr spc="-101" dirty="0">
                <a:solidFill>
                  <a:srgbClr val="F81705"/>
                </a:solidFill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is </a:t>
            </a:r>
            <a:r>
              <a:rPr spc="-150" dirty="0">
                <a:latin typeface="Arial"/>
                <a:cs typeface="Arial"/>
              </a:rPr>
              <a:t>assigned</a:t>
            </a:r>
            <a:r>
              <a:rPr spc="-236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to </a:t>
            </a:r>
            <a:r>
              <a:rPr spc="-109" dirty="0">
                <a:latin typeface="Arial"/>
                <a:cs typeface="Arial"/>
              </a:rPr>
              <a:t>value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191" dirty="0">
                <a:solidFill>
                  <a:srgbClr val="F81705"/>
                </a:solidFill>
                <a:latin typeface="Arial"/>
                <a:cs typeface="Arial"/>
              </a:rPr>
              <a:t>v</a:t>
            </a:r>
            <a:r>
              <a:rPr spc="-191" dirty="0">
                <a:latin typeface="Arial"/>
                <a:cs typeface="Arial"/>
              </a:rPr>
              <a:t>,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examine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153" dirty="0">
                <a:latin typeface="Arial"/>
                <a:cs typeface="Arial"/>
              </a:rPr>
              <a:t>each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unassigned </a:t>
            </a:r>
            <a:r>
              <a:rPr spc="-79" dirty="0">
                <a:latin typeface="Arial"/>
                <a:cs typeface="Arial"/>
              </a:rPr>
              <a:t>variable</a:t>
            </a:r>
            <a:r>
              <a:rPr spc="-153" dirty="0">
                <a:latin typeface="Arial"/>
                <a:cs typeface="Arial"/>
              </a:rPr>
              <a:t> </a:t>
            </a:r>
            <a:r>
              <a:rPr spc="-435" dirty="0">
                <a:solidFill>
                  <a:srgbClr val="339933"/>
                </a:solidFill>
                <a:latin typeface="Arial"/>
                <a:cs typeface="Arial"/>
              </a:rPr>
              <a:t>Y</a:t>
            </a:r>
            <a:r>
              <a:rPr spc="-139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connected</a:t>
            </a:r>
            <a:r>
              <a:rPr spc="-17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353" dirty="0">
                <a:solidFill>
                  <a:srgbClr val="F81705"/>
                </a:solidFill>
                <a:latin typeface="Arial"/>
                <a:cs typeface="Arial"/>
              </a:rPr>
              <a:t>X</a:t>
            </a:r>
            <a:r>
              <a:rPr spc="-153" dirty="0">
                <a:solidFill>
                  <a:srgbClr val="F81705"/>
                </a:solidFill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by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a </a:t>
            </a:r>
            <a:r>
              <a:rPr spc="-56" dirty="0">
                <a:latin typeface="Arial"/>
                <a:cs typeface="Arial"/>
              </a:rPr>
              <a:t>constraint</a:t>
            </a:r>
            <a:r>
              <a:rPr spc="-270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and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delete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139" dirty="0">
                <a:latin typeface="Arial"/>
                <a:cs typeface="Arial"/>
              </a:rPr>
              <a:t>values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from </a:t>
            </a:r>
            <a:r>
              <a:rPr spc="-244" dirty="0">
                <a:solidFill>
                  <a:srgbClr val="339933"/>
                </a:solidFill>
                <a:latin typeface="Arial"/>
                <a:cs typeface="Arial"/>
              </a:rPr>
              <a:t>Y</a:t>
            </a:r>
            <a:r>
              <a:rPr spc="-244" dirty="0">
                <a:latin typeface="Arial"/>
                <a:cs typeface="Arial"/>
              </a:rPr>
              <a:t>’s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domain</a:t>
            </a:r>
            <a:r>
              <a:rPr spc="-206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inconsistent</a:t>
            </a:r>
            <a:r>
              <a:rPr spc="-26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38" dirty="0">
                <a:solidFill>
                  <a:srgbClr val="F81705"/>
                </a:solidFill>
                <a:latin typeface="Arial"/>
                <a:cs typeface="Arial"/>
              </a:rPr>
              <a:t>v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 marL="57150" marR="3810" algn="just">
              <a:lnSpc>
                <a:spcPct val="110500"/>
              </a:lnSpc>
              <a:spcBef>
                <a:spcPts val="1875"/>
              </a:spcBef>
            </a:pPr>
            <a:r>
              <a:rPr spc="-184" dirty="0">
                <a:latin typeface="Arial"/>
                <a:cs typeface="Arial"/>
              </a:rPr>
              <a:t>Using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forward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43" dirty="0">
                <a:latin typeface="Arial"/>
                <a:cs typeface="Arial"/>
              </a:rPr>
              <a:t>checking</a:t>
            </a:r>
            <a:r>
              <a:rPr spc="-11" dirty="0">
                <a:latin typeface="Arial"/>
                <a:cs typeface="Arial"/>
              </a:rPr>
              <a:t> </a:t>
            </a:r>
            <a:r>
              <a:rPr spc="-161" dirty="0">
                <a:latin typeface="Arial"/>
                <a:cs typeface="Arial"/>
              </a:rPr>
              <a:t>and</a:t>
            </a:r>
            <a:r>
              <a:rPr spc="38" dirty="0">
                <a:latin typeface="Arial"/>
                <a:cs typeface="Arial"/>
              </a:rPr>
              <a:t> </a:t>
            </a:r>
            <a:r>
              <a:rPr spc="-131" dirty="0">
                <a:latin typeface="Arial"/>
                <a:cs typeface="Arial"/>
              </a:rPr>
              <a:t>backward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checking </a:t>
            </a:r>
            <a:r>
              <a:rPr spc="-83" dirty="0">
                <a:latin typeface="Arial"/>
                <a:cs typeface="Arial"/>
              </a:rPr>
              <a:t>roughly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doubles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the</a:t>
            </a:r>
            <a:r>
              <a:rPr spc="-153" dirty="0">
                <a:latin typeface="Arial"/>
                <a:cs typeface="Arial"/>
              </a:rPr>
              <a:t> </a:t>
            </a:r>
            <a:r>
              <a:rPr spc="-229" dirty="0">
                <a:latin typeface="Arial"/>
                <a:cs typeface="Arial"/>
              </a:rPr>
              <a:t>size</a:t>
            </a:r>
            <a:r>
              <a:rPr spc="6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N-</a:t>
            </a:r>
            <a:r>
              <a:rPr spc="-153" dirty="0">
                <a:latin typeface="Arial"/>
                <a:cs typeface="Arial"/>
              </a:rPr>
              <a:t>queens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problems </a:t>
            </a:r>
            <a:r>
              <a:rPr dirty="0">
                <a:latin typeface="Arial"/>
                <a:cs typeface="Arial"/>
              </a:rPr>
              <a:t>that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can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be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practically</a:t>
            </a:r>
            <a:r>
              <a:rPr spc="-21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solved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8410" y="643223"/>
            <a:ext cx="1885590" cy="15569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120" y="622886"/>
            <a:ext cx="4551045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60" dirty="0"/>
              <a:t>Most</a:t>
            </a:r>
            <a:r>
              <a:rPr sz="2800" spc="-120" dirty="0"/>
              <a:t> </a:t>
            </a:r>
            <a:r>
              <a:rPr sz="2800" spc="-116" dirty="0"/>
              <a:t>constraining</a:t>
            </a:r>
            <a:r>
              <a:rPr sz="2800" spc="-225" dirty="0"/>
              <a:t> </a:t>
            </a:r>
            <a:r>
              <a:rPr sz="2800" spc="-86" dirty="0"/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7120" y="1306610"/>
            <a:ext cx="5722619" cy="969817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marL="266700" indent="-257651">
              <a:spcBef>
                <a:spcPts val="638"/>
              </a:spcBef>
              <a:buChar char="•"/>
              <a:tabLst>
                <a:tab pos="266700" algn="l"/>
                <a:tab pos="267176" algn="l"/>
              </a:tabLst>
            </a:pPr>
            <a:r>
              <a:rPr spc="-131" dirty="0">
                <a:latin typeface="Arial"/>
                <a:cs typeface="Arial"/>
              </a:rPr>
              <a:t>Tie-</a:t>
            </a:r>
            <a:r>
              <a:rPr spc="-64" dirty="0">
                <a:latin typeface="Arial"/>
                <a:cs typeface="Arial"/>
              </a:rPr>
              <a:t>breaker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among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most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constrained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variables</a:t>
            </a:r>
            <a:endParaRPr dirty="0">
              <a:latin typeface="Arial"/>
              <a:cs typeface="Arial"/>
            </a:endParaRPr>
          </a:p>
          <a:p>
            <a:pPr marL="266700" marR="3810" indent="-257651">
              <a:lnSpc>
                <a:spcPct val="102400"/>
              </a:lnSpc>
              <a:spcBef>
                <a:spcPts val="506"/>
              </a:spcBef>
              <a:buChar char="•"/>
              <a:tabLst>
                <a:tab pos="266700" algn="l"/>
                <a:tab pos="267176" algn="l"/>
              </a:tabLst>
            </a:pPr>
            <a:r>
              <a:rPr spc="-153" dirty="0">
                <a:latin typeface="Arial"/>
                <a:cs typeface="Arial"/>
              </a:rPr>
              <a:t>Choose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variable</a:t>
            </a:r>
            <a:r>
              <a:rPr spc="-23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involved</a:t>
            </a:r>
            <a:r>
              <a:rPr spc="-5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largest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#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constraints </a:t>
            </a:r>
            <a:r>
              <a:rPr spc="-49" dirty="0">
                <a:latin typeface="Arial"/>
                <a:cs typeface="Arial"/>
              </a:rPr>
              <a:t>on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remaining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variables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797" y="2357438"/>
            <a:ext cx="5701553" cy="9152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02832" y="3512999"/>
            <a:ext cx="5904071" cy="1367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051"/>
              </a:lnSpc>
            </a:pPr>
            <a:r>
              <a:rPr sz="2063" spc="307" dirty="0">
                <a:latin typeface="Arial"/>
                <a:cs typeface="Arial"/>
              </a:rPr>
              <a:t>•</a:t>
            </a:r>
            <a:r>
              <a:rPr sz="2063" spc="-27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After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assigning</a:t>
            </a:r>
            <a:r>
              <a:rPr spc="60" dirty="0">
                <a:latin typeface="Arial"/>
                <a:cs typeface="Arial"/>
              </a:rPr>
              <a:t> </a:t>
            </a:r>
            <a:r>
              <a:rPr spc="-307" dirty="0">
                <a:latin typeface="Arial"/>
                <a:cs typeface="Arial"/>
              </a:rPr>
              <a:t>SA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be</a:t>
            </a:r>
            <a:r>
              <a:rPr spc="-53" dirty="0">
                <a:latin typeface="Arial"/>
                <a:cs typeface="Arial"/>
              </a:rPr>
              <a:t> blue,</a:t>
            </a:r>
            <a:r>
              <a:rPr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WA,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229" dirty="0">
                <a:latin typeface="Arial"/>
                <a:cs typeface="Arial"/>
              </a:rPr>
              <a:t>NT,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Q,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225" dirty="0">
                <a:latin typeface="Arial"/>
                <a:cs typeface="Arial"/>
              </a:rPr>
              <a:t>NSW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and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248" dirty="0">
                <a:latin typeface="Arial"/>
                <a:cs typeface="Arial"/>
              </a:rPr>
              <a:t>V</a:t>
            </a:r>
            <a:endParaRPr dirty="0">
              <a:latin typeface="Arial"/>
              <a:cs typeface="Arial"/>
            </a:endParaRPr>
          </a:p>
          <a:p>
            <a:pPr marL="180975">
              <a:spcBef>
                <a:spcPts val="56"/>
              </a:spcBef>
            </a:pPr>
            <a:r>
              <a:rPr spc="-49" dirty="0">
                <a:latin typeface="Arial"/>
                <a:cs typeface="Arial"/>
              </a:rPr>
              <a:t>all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have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just</a:t>
            </a:r>
            <a:r>
              <a:rPr spc="-8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two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values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left.</a:t>
            </a:r>
            <a:endParaRPr dirty="0">
              <a:latin typeface="Arial"/>
              <a:cs typeface="Arial"/>
            </a:endParaRPr>
          </a:p>
          <a:p>
            <a:pPr marL="180975" marR="40958" indent="-171450">
              <a:spcBef>
                <a:spcPts val="570"/>
              </a:spcBef>
            </a:pPr>
            <a:r>
              <a:rPr spc="307" dirty="0">
                <a:latin typeface="Arial"/>
                <a:cs typeface="Arial"/>
              </a:rPr>
              <a:t>•</a:t>
            </a:r>
            <a:r>
              <a:rPr spc="-263" dirty="0">
                <a:latin typeface="Arial"/>
                <a:cs typeface="Arial"/>
              </a:rPr>
              <a:t> </a:t>
            </a:r>
            <a:r>
              <a:rPr spc="-195" dirty="0">
                <a:latin typeface="Arial"/>
                <a:cs typeface="Arial"/>
              </a:rPr>
              <a:t>WA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and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210" dirty="0">
                <a:latin typeface="Arial"/>
                <a:cs typeface="Arial"/>
              </a:rPr>
              <a:t>V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have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only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one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constraint </a:t>
            </a:r>
            <a:r>
              <a:rPr spc="-41" dirty="0">
                <a:latin typeface="Arial"/>
                <a:cs typeface="Arial"/>
              </a:rPr>
              <a:t>on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remaining </a:t>
            </a:r>
            <a:r>
              <a:rPr spc="-86" dirty="0">
                <a:latin typeface="Arial"/>
                <a:cs typeface="Arial"/>
              </a:rPr>
              <a:t>variables</a:t>
            </a:r>
            <a:r>
              <a:rPr spc="-11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and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255" dirty="0">
                <a:latin typeface="Arial"/>
                <a:cs typeface="Arial"/>
              </a:rPr>
              <a:t>T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none,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53" dirty="0">
                <a:latin typeface="Arial"/>
                <a:cs typeface="Arial"/>
              </a:rPr>
              <a:t>so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choose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one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229" dirty="0">
                <a:latin typeface="Arial"/>
                <a:cs typeface="Arial"/>
              </a:rPr>
              <a:t>NT,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210" dirty="0">
                <a:latin typeface="Arial"/>
                <a:cs typeface="Arial"/>
              </a:rPr>
              <a:t>Q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41" dirty="0">
                <a:latin typeface="Arial"/>
                <a:cs typeface="Arial"/>
              </a:rPr>
              <a:t>&amp;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244" dirty="0">
                <a:latin typeface="Arial"/>
                <a:cs typeface="Arial"/>
              </a:rPr>
              <a:t>NSW</a:t>
            </a:r>
            <a:endParaRPr dirty="0">
              <a:latin typeface="Arial"/>
              <a:cs typeface="Arial"/>
            </a:endParaRPr>
          </a:p>
          <a:p>
            <a:pPr marR="3810" algn="r">
              <a:spcBef>
                <a:spcPts val="311"/>
              </a:spcBef>
            </a:pPr>
            <a:r>
              <a:rPr sz="900" spc="-8" dirty="0">
                <a:solidFill>
                  <a:srgbClr val="888888"/>
                </a:solidFill>
                <a:latin typeface="Arial"/>
                <a:cs typeface="Arial"/>
              </a:rPr>
              <a:t>Slide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972" y="1045940"/>
            <a:ext cx="5722619" cy="1090235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marL="266700" indent="-257651">
              <a:spcBef>
                <a:spcPts val="638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131" dirty="0">
                <a:latin typeface="Arial"/>
                <a:cs typeface="Arial"/>
              </a:rPr>
              <a:t>Tie-</a:t>
            </a:r>
            <a:r>
              <a:rPr sz="2063" spc="-64" dirty="0">
                <a:latin typeface="Arial"/>
                <a:cs typeface="Arial"/>
              </a:rPr>
              <a:t>breaker</a:t>
            </a:r>
            <a:r>
              <a:rPr sz="2063" spc="-4" dirty="0">
                <a:latin typeface="Arial"/>
                <a:cs typeface="Arial"/>
              </a:rPr>
              <a:t> </a:t>
            </a:r>
            <a:r>
              <a:rPr sz="2063" spc="-101" dirty="0">
                <a:latin typeface="Arial"/>
                <a:cs typeface="Arial"/>
              </a:rPr>
              <a:t>among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53" dirty="0">
                <a:latin typeface="Arial"/>
                <a:cs typeface="Arial"/>
              </a:rPr>
              <a:t>most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constrained</a:t>
            </a:r>
            <a:r>
              <a:rPr sz="2063" spc="4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variables</a:t>
            </a:r>
            <a:endParaRPr sz="2063">
              <a:latin typeface="Arial"/>
              <a:cs typeface="Arial"/>
            </a:endParaRPr>
          </a:p>
          <a:p>
            <a:pPr marL="266700" marR="3810" indent="-257651">
              <a:lnSpc>
                <a:spcPct val="102400"/>
              </a:lnSpc>
              <a:spcBef>
                <a:spcPts val="506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153" dirty="0">
                <a:latin typeface="Arial"/>
                <a:cs typeface="Arial"/>
              </a:rPr>
              <a:t>Choose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variable</a:t>
            </a:r>
            <a:r>
              <a:rPr sz="2063" spc="-23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involved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in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largest</a:t>
            </a:r>
            <a:r>
              <a:rPr sz="2063" spc="4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#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constraints </a:t>
            </a:r>
            <a:r>
              <a:rPr sz="2063" spc="-49" dirty="0">
                <a:latin typeface="Arial"/>
                <a:cs typeface="Arial"/>
              </a:rPr>
              <a:t>on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remaining</a:t>
            </a:r>
            <a:r>
              <a:rPr sz="2063" spc="-15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variables</a:t>
            </a:r>
            <a:endParaRPr sz="2063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649" y="2357438"/>
            <a:ext cx="5701553" cy="9152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983510" y="1677788"/>
            <a:ext cx="247650" cy="290513"/>
            <a:chOff x="8488426" y="1401825"/>
            <a:chExt cx="330200" cy="387350"/>
          </a:xfrm>
        </p:grpSpPr>
        <p:sp>
          <p:nvSpPr>
            <p:cNvPr id="5" name="object 5"/>
            <p:cNvSpPr/>
            <p:nvPr/>
          </p:nvSpPr>
          <p:spPr>
            <a:xfrm>
              <a:off x="8510651" y="1424050"/>
              <a:ext cx="285750" cy="342900"/>
            </a:xfrm>
            <a:custGeom>
              <a:avLst/>
              <a:gdLst/>
              <a:ahLst/>
              <a:cxnLst/>
              <a:rect l="l" t="t" r="r" b="b"/>
              <a:pathLst>
                <a:path w="285750" h="342900">
                  <a:moveTo>
                    <a:pt x="2857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285750" y="3429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510651" y="1424050"/>
              <a:ext cx="285750" cy="342900"/>
            </a:xfrm>
            <a:custGeom>
              <a:avLst/>
              <a:gdLst/>
              <a:ahLst/>
              <a:cxnLst/>
              <a:rect l="l" t="t" r="r" b="b"/>
              <a:pathLst>
                <a:path w="285750" h="342900">
                  <a:moveTo>
                    <a:pt x="0" y="342900"/>
                  </a:moveTo>
                  <a:lnTo>
                    <a:pt x="285750" y="342900"/>
                  </a:lnTo>
                  <a:lnTo>
                    <a:pt x="28575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63710" y="1719651"/>
            <a:ext cx="11953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ahoma"/>
                <a:cs typeface="Tahoma"/>
              </a:rPr>
              <a:t>T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76166" y="1027708"/>
            <a:ext cx="390525" cy="283369"/>
            <a:chOff x="6345301" y="535051"/>
            <a:chExt cx="520700" cy="377825"/>
          </a:xfrm>
        </p:grpSpPr>
        <p:sp>
          <p:nvSpPr>
            <p:cNvPr id="9" name="object 9"/>
            <p:cNvSpPr/>
            <p:nvPr/>
          </p:nvSpPr>
          <p:spPr>
            <a:xfrm>
              <a:off x="6367526" y="557276"/>
              <a:ext cx="476250" cy="333375"/>
            </a:xfrm>
            <a:custGeom>
              <a:avLst/>
              <a:gdLst/>
              <a:ahLst/>
              <a:cxnLst/>
              <a:rect l="l" t="t" r="r" b="b"/>
              <a:pathLst>
                <a:path w="476250" h="333375">
                  <a:moveTo>
                    <a:pt x="476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476250" y="33337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1350" dirty="0"/>
                <a:t>WA</a:t>
              </a:r>
              <a:endParaRPr sz="1350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7526" y="557276"/>
              <a:ext cx="476250" cy="333375"/>
            </a:xfrm>
            <a:custGeom>
              <a:avLst/>
              <a:gdLst/>
              <a:ahLst/>
              <a:cxnLst/>
              <a:rect l="l" t="t" r="r" b="b"/>
              <a:pathLst>
                <a:path w="476250" h="333375">
                  <a:moveTo>
                    <a:pt x="0" y="333375"/>
                  </a:moveTo>
                  <a:lnTo>
                    <a:pt x="476250" y="333375"/>
                  </a:lnTo>
                  <a:lnTo>
                    <a:pt x="476250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3283" y="767522"/>
            <a:ext cx="4772501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8575">
              <a:spcBef>
                <a:spcPts val="98"/>
              </a:spcBef>
            </a:pPr>
            <a:r>
              <a:rPr sz="2800" spc="-60" dirty="0"/>
              <a:t>Most</a:t>
            </a:r>
            <a:r>
              <a:rPr sz="2800" spc="-120" dirty="0"/>
              <a:t> </a:t>
            </a:r>
            <a:r>
              <a:rPr sz="2800" spc="-116" dirty="0"/>
              <a:t>constraining</a:t>
            </a:r>
            <a:r>
              <a:rPr sz="2800" spc="-225" dirty="0"/>
              <a:t> </a:t>
            </a:r>
            <a:r>
              <a:rPr sz="2800" spc="-86" dirty="0"/>
              <a:t>v</a:t>
            </a:r>
            <a:r>
              <a:rPr sz="2800" spc="-56" dirty="0"/>
              <a:t>a</a:t>
            </a:r>
            <a:r>
              <a:rPr sz="2800" spc="-19" dirty="0"/>
              <a:t>ri</a:t>
            </a:r>
            <a:r>
              <a:rPr sz="2800" spc="-56" dirty="0"/>
              <a:t>a</a:t>
            </a:r>
            <a:r>
              <a:rPr sz="2800" spc="-45" dirty="0"/>
              <a:t>b</a:t>
            </a:r>
            <a:r>
              <a:rPr sz="2800" spc="-79" dirty="0"/>
              <a:t>l</a:t>
            </a:r>
            <a:r>
              <a:rPr sz="2800" spc="-614" dirty="0"/>
              <a:t>e</a:t>
            </a:r>
            <a:endParaRPr sz="2800" baseline="61728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7197" y="715764"/>
            <a:ext cx="314325" cy="239007"/>
          </a:xfrm>
          <a:prstGeom prst="rect">
            <a:avLst/>
          </a:prstGeom>
          <a:solidFill>
            <a:srgbClr val="00FF00"/>
          </a:solidFill>
          <a:ln w="44450">
            <a:solidFill>
              <a:srgbClr val="000000"/>
            </a:solidFill>
          </a:ln>
        </p:spPr>
        <p:txBody>
          <a:bodyPr vert="horz" wrap="square" lIns="0" tIns="30956" rIns="0" bIns="0" rtlCol="0">
            <a:spAutoFit/>
          </a:bodyPr>
          <a:lstStyle/>
          <a:p>
            <a:pPr marL="70961">
              <a:spcBef>
                <a:spcPts val="244"/>
              </a:spcBef>
            </a:pPr>
            <a:r>
              <a:rPr sz="1350" spc="-19" dirty="0">
                <a:latin typeface="Tahoma"/>
                <a:cs typeface="Tahoma"/>
              </a:rPr>
              <a:t>NT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90541" y="1313457"/>
            <a:ext cx="333375" cy="283369"/>
            <a:chOff x="7297801" y="916050"/>
            <a:chExt cx="444500" cy="377825"/>
          </a:xfrm>
        </p:grpSpPr>
        <p:sp>
          <p:nvSpPr>
            <p:cNvPr id="14" name="object 14"/>
            <p:cNvSpPr/>
            <p:nvPr/>
          </p:nvSpPr>
          <p:spPr>
            <a:xfrm>
              <a:off x="7320026" y="938275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4000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400050" y="333375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20026" y="938275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0" y="333375"/>
                  </a:moveTo>
                  <a:lnTo>
                    <a:pt x="400050" y="333375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69312" y="1351224"/>
            <a:ext cx="2124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9" dirty="0">
                <a:latin typeface="Tahoma"/>
                <a:cs typeface="Tahoma"/>
              </a:rPr>
              <a:t>SA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90591" y="849113"/>
            <a:ext cx="269081" cy="290513"/>
            <a:chOff x="7831201" y="296925"/>
            <a:chExt cx="358775" cy="387350"/>
          </a:xfrm>
        </p:grpSpPr>
        <p:sp>
          <p:nvSpPr>
            <p:cNvPr id="18" name="object 18"/>
            <p:cNvSpPr/>
            <p:nvPr/>
          </p:nvSpPr>
          <p:spPr>
            <a:xfrm>
              <a:off x="7853426" y="319150"/>
              <a:ext cx="314325" cy="342900"/>
            </a:xfrm>
            <a:custGeom>
              <a:avLst/>
              <a:gdLst/>
              <a:ahLst/>
              <a:cxnLst/>
              <a:rect l="l" t="t" r="r" b="b"/>
              <a:pathLst>
                <a:path w="314325" h="342900">
                  <a:moveTo>
                    <a:pt x="314325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314325" y="34290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3426" y="319150"/>
              <a:ext cx="314325" cy="342900"/>
            </a:xfrm>
            <a:custGeom>
              <a:avLst/>
              <a:gdLst/>
              <a:ahLst/>
              <a:cxnLst/>
              <a:rect l="l" t="t" r="r" b="b"/>
              <a:pathLst>
                <a:path w="314325" h="342900">
                  <a:moveTo>
                    <a:pt x="0" y="342900"/>
                  </a:moveTo>
                  <a:lnTo>
                    <a:pt x="314325" y="34290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71934" y="890500"/>
            <a:ext cx="14097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ahoma"/>
                <a:cs typeface="Tahoma"/>
              </a:rPr>
              <a:t>Q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47778" y="1263451"/>
            <a:ext cx="476250" cy="283369"/>
            <a:chOff x="8307451" y="849375"/>
            <a:chExt cx="635000" cy="377825"/>
          </a:xfrm>
        </p:grpSpPr>
        <p:sp>
          <p:nvSpPr>
            <p:cNvPr id="22" name="object 22"/>
            <p:cNvSpPr/>
            <p:nvPr/>
          </p:nvSpPr>
          <p:spPr>
            <a:xfrm>
              <a:off x="8329676" y="871600"/>
              <a:ext cx="590550" cy="333375"/>
            </a:xfrm>
            <a:custGeom>
              <a:avLst/>
              <a:gdLst/>
              <a:ahLst/>
              <a:cxnLst/>
              <a:rect l="l" t="t" r="r" b="b"/>
              <a:pathLst>
                <a:path w="590550" h="333375">
                  <a:moveTo>
                    <a:pt x="5905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590550" y="333375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9676" y="871600"/>
              <a:ext cx="590550" cy="333375"/>
            </a:xfrm>
            <a:custGeom>
              <a:avLst/>
              <a:gdLst/>
              <a:ahLst/>
              <a:cxnLst/>
              <a:rect l="l" t="t" r="r" b="b"/>
              <a:pathLst>
                <a:path w="590550" h="333375">
                  <a:moveTo>
                    <a:pt x="0" y="333375"/>
                  </a:moveTo>
                  <a:lnTo>
                    <a:pt x="590550" y="333375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24358" y="1300075"/>
            <a:ext cx="3814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9" dirty="0">
                <a:latin typeface="Tahoma"/>
                <a:cs typeface="Tahoma"/>
              </a:rPr>
              <a:t>NSW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90591" y="1570632"/>
            <a:ext cx="254794" cy="283369"/>
            <a:chOff x="7831201" y="1258950"/>
            <a:chExt cx="339725" cy="377825"/>
          </a:xfrm>
        </p:grpSpPr>
        <p:sp>
          <p:nvSpPr>
            <p:cNvPr id="26" name="object 26"/>
            <p:cNvSpPr/>
            <p:nvPr/>
          </p:nvSpPr>
          <p:spPr>
            <a:xfrm>
              <a:off x="7853426" y="1281175"/>
              <a:ext cx="295275" cy="333375"/>
            </a:xfrm>
            <a:custGeom>
              <a:avLst/>
              <a:gdLst/>
              <a:ahLst/>
              <a:cxnLst/>
              <a:rect l="l" t="t" r="r" b="b"/>
              <a:pathLst>
                <a:path w="295275" h="333375">
                  <a:moveTo>
                    <a:pt x="295275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295275" y="33337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53426" y="1281175"/>
              <a:ext cx="295275" cy="333375"/>
            </a:xfrm>
            <a:custGeom>
              <a:avLst/>
              <a:gdLst/>
              <a:ahLst/>
              <a:cxnLst/>
              <a:rect l="l" t="t" r="r" b="b"/>
              <a:pathLst>
                <a:path w="295275" h="333375">
                  <a:moveTo>
                    <a:pt x="0" y="333375"/>
                  </a:moveTo>
                  <a:lnTo>
                    <a:pt x="295275" y="333375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07260" y="1587300"/>
            <a:ext cx="221456" cy="237566"/>
          </a:xfrm>
          <a:prstGeom prst="rect">
            <a:avLst/>
          </a:prstGeom>
        </p:spPr>
        <p:txBody>
          <a:bodyPr vert="horz" wrap="square" lIns="0" tIns="29528" rIns="0" bIns="0" rtlCol="0">
            <a:spAutoFit/>
          </a:bodyPr>
          <a:lstStyle/>
          <a:p>
            <a:pPr marL="73819">
              <a:spcBef>
                <a:spcPts val="233"/>
              </a:spcBef>
            </a:pPr>
            <a:r>
              <a:rPr sz="1350" dirty="0">
                <a:latin typeface="Tahoma"/>
                <a:cs typeface="Tahoma"/>
              </a:rPr>
              <a:t>V</a:t>
            </a:r>
          </a:p>
        </p:txBody>
      </p:sp>
      <p:sp>
        <p:nvSpPr>
          <p:cNvPr id="29" name="object 29"/>
          <p:cNvSpPr/>
          <p:nvPr/>
        </p:nvSpPr>
        <p:spPr>
          <a:xfrm>
            <a:off x="6757166" y="815776"/>
            <a:ext cx="1321594" cy="921544"/>
          </a:xfrm>
          <a:custGeom>
            <a:avLst/>
            <a:gdLst/>
            <a:ahLst/>
            <a:cxnLst/>
            <a:rect l="l" t="t" r="r" b="b"/>
            <a:pathLst>
              <a:path w="1762125" h="1228725">
                <a:moveTo>
                  <a:pt x="0" y="476250"/>
                </a:moveTo>
                <a:lnTo>
                  <a:pt x="333375" y="0"/>
                </a:lnTo>
              </a:path>
              <a:path w="1762125" h="1228725">
                <a:moveTo>
                  <a:pt x="0" y="476250"/>
                </a:moveTo>
                <a:lnTo>
                  <a:pt x="466725" y="885825"/>
                </a:lnTo>
              </a:path>
              <a:path w="1762125" h="1228725">
                <a:moveTo>
                  <a:pt x="533400" y="209550"/>
                </a:moveTo>
                <a:lnTo>
                  <a:pt x="666750" y="685800"/>
                </a:lnTo>
              </a:path>
              <a:path w="1762125" h="1228725">
                <a:moveTo>
                  <a:pt x="666750" y="1028700"/>
                </a:moveTo>
                <a:lnTo>
                  <a:pt x="1000125" y="1228725"/>
                </a:lnTo>
              </a:path>
              <a:path w="1762125" h="1228725">
                <a:moveTo>
                  <a:pt x="1343025" y="276225"/>
                </a:moveTo>
                <a:lnTo>
                  <a:pt x="1743075" y="619125"/>
                </a:lnTo>
              </a:path>
              <a:path w="1762125" h="1228725">
                <a:moveTo>
                  <a:pt x="762000" y="47625"/>
                </a:moveTo>
                <a:lnTo>
                  <a:pt x="1019175" y="257175"/>
                </a:lnTo>
              </a:path>
              <a:path w="1762125" h="1228725">
                <a:moveTo>
                  <a:pt x="1295400" y="1209675"/>
                </a:moveTo>
                <a:lnTo>
                  <a:pt x="1762125" y="952500"/>
                </a:lnTo>
              </a:path>
              <a:path w="1762125" h="1228725">
                <a:moveTo>
                  <a:pt x="990600" y="409575"/>
                </a:moveTo>
                <a:lnTo>
                  <a:pt x="657225" y="685800"/>
                </a:lnTo>
              </a:path>
              <a:path w="1762125" h="1228725">
                <a:moveTo>
                  <a:pt x="857250" y="819150"/>
                </a:moveTo>
                <a:lnTo>
                  <a:pt x="1457325" y="81915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805684" y="3512999"/>
            <a:ext cx="5904071" cy="1488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051"/>
              </a:lnSpc>
            </a:pPr>
            <a:r>
              <a:rPr sz="2063" spc="307" dirty="0">
                <a:latin typeface="Arial"/>
                <a:cs typeface="Arial"/>
              </a:rPr>
              <a:t>•</a:t>
            </a:r>
            <a:r>
              <a:rPr sz="2063" spc="-270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After</a:t>
            </a:r>
            <a:r>
              <a:rPr sz="2063" spc="-139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assigning</a:t>
            </a:r>
            <a:r>
              <a:rPr sz="2063" spc="60" dirty="0">
                <a:latin typeface="Arial"/>
                <a:cs typeface="Arial"/>
              </a:rPr>
              <a:t> </a:t>
            </a:r>
            <a:r>
              <a:rPr sz="2063" spc="-307" dirty="0">
                <a:latin typeface="Arial"/>
                <a:cs typeface="Arial"/>
              </a:rPr>
              <a:t>SA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</a:t>
            </a:r>
            <a:r>
              <a:rPr sz="2063" spc="-120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be</a:t>
            </a:r>
            <a:r>
              <a:rPr sz="2063" spc="-53" dirty="0">
                <a:latin typeface="Arial"/>
                <a:cs typeface="Arial"/>
              </a:rPr>
              <a:t> blue,</a:t>
            </a:r>
            <a:r>
              <a:rPr sz="2063" dirty="0">
                <a:latin typeface="Arial"/>
                <a:cs typeface="Arial"/>
              </a:rPr>
              <a:t> </a:t>
            </a:r>
            <a:r>
              <a:rPr sz="2063" spc="-146" dirty="0">
                <a:latin typeface="Arial"/>
                <a:cs typeface="Arial"/>
              </a:rPr>
              <a:t>WA,</a:t>
            </a:r>
            <a:r>
              <a:rPr sz="2063" spc="4" dirty="0">
                <a:latin typeface="Arial"/>
                <a:cs typeface="Arial"/>
              </a:rPr>
              <a:t> </a:t>
            </a:r>
            <a:r>
              <a:rPr sz="2063" spc="-229" dirty="0">
                <a:latin typeface="Arial"/>
                <a:cs typeface="Arial"/>
              </a:rPr>
              <a:t>NT,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Q,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225" dirty="0">
                <a:latin typeface="Arial"/>
                <a:cs typeface="Arial"/>
              </a:rPr>
              <a:t>NSW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spc="-101" dirty="0">
                <a:latin typeface="Arial"/>
                <a:cs typeface="Arial"/>
              </a:rPr>
              <a:t>and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248" dirty="0">
                <a:latin typeface="Arial"/>
                <a:cs typeface="Arial"/>
              </a:rPr>
              <a:t>V</a:t>
            </a:r>
            <a:endParaRPr sz="2063">
              <a:latin typeface="Arial"/>
              <a:cs typeface="Arial"/>
            </a:endParaRPr>
          </a:p>
          <a:p>
            <a:pPr marL="180975">
              <a:spcBef>
                <a:spcPts val="56"/>
              </a:spcBef>
            </a:pPr>
            <a:r>
              <a:rPr sz="2063" spc="-49" dirty="0">
                <a:latin typeface="Arial"/>
                <a:cs typeface="Arial"/>
              </a:rPr>
              <a:t>all</a:t>
            </a:r>
            <a:r>
              <a:rPr sz="2063" spc="-105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have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just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two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113" dirty="0">
                <a:latin typeface="Arial"/>
                <a:cs typeface="Arial"/>
              </a:rPr>
              <a:t>values</a:t>
            </a:r>
            <a:r>
              <a:rPr sz="2063" spc="4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left.</a:t>
            </a:r>
            <a:endParaRPr sz="2063">
              <a:latin typeface="Arial"/>
              <a:cs typeface="Arial"/>
            </a:endParaRPr>
          </a:p>
          <a:p>
            <a:pPr marL="180975" marR="40958" indent="-171450">
              <a:spcBef>
                <a:spcPts val="570"/>
              </a:spcBef>
            </a:pPr>
            <a:r>
              <a:rPr sz="2063" spc="307" dirty="0">
                <a:latin typeface="Arial"/>
                <a:cs typeface="Arial"/>
              </a:rPr>
              <a:t>•</a:t>
            </a:r>
            <a:r>
              <a:rPr sz="2063" spc="-263" dirty="0">
                <a:latin typeface="Arial"/>
                <a:cs typeface="Arial"/>
              </a:rPr>
              <a:t> </a:t>
            </a:r>
            <a:r>
              <a:rPr sz="2063" spc="-195" dirty="0">
                <a:latin typeface="Arial"/>
                <a:cs typeface="Arial"/>
              </a:rPr>
              <a:t>WA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01" dirty="0">
                <a:latin typeface="Arial"/>
                <a:cs typeface="Arial"/>
              </a:rPr>
              <a:t>and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210" dirty="0">
                <a:latin typeface="Arial"/>
                <a:cs typeface="Arial"/>
              </a:rPr>
              <a:t>V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have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45" dirty="0">
                <a:latin typeface="Arial"/>
                <a:cs typeface="Arial"/>
              </a:rPr>
              <a:t>only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one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constraint </a:t>
            </a:r>
            <a:r>
              <a:rPr sz="2063" spc="-41" dirty="0">
                <a:latin typeface="Arial"/>
                <a:cs typeface="Arial"/>
              </a:rPr>
              <a:t>on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remaining </a:t>
            </a:r>
            <a:r>
              <a:rPr sz="2063" spc="-86" dirty="0">
                <a:latin typeface="Arial"/>
                <a:cs typeface="Arial"/>
              </a:rPr>
              <a:t>variables</a:t>
            </a:r>
            <a:r>
              <a:rPr sz="2063" spc="-11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and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255" dirty="0">
                <a:latin typeface="Arial"/>
                <a:cs typeface="Arial"/>
              </a:rPr>
              <a:t>T</a:t>
            </a:r>
            <a:r>
              <a:rPr sz="2063" spc="-75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none,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153" dirty="0">
                <a:latin typeface="Arial"/>
                <a:cs typeface="Arial"/>
              </a:rPr>
              <a:t>so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113" dirty="0">
                <a:latin typeface="Arial"/>
                <a:cs typeface="Arial"/>
              </a:rPr>
              <a:t>choose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one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spc="-229" dirty="0">
                <a:latin typeface="Arial"/>
                <a:cs typeface="Arial"/>
              </a:rPr>
              <a:t>NT,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210" dirty="0">
                <a:latin typeface="Arial"/>
                <a:cs typeface="Arial"/>
              </a:rPr>
              <a:t>Q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41" dirty="0">
                <a:latin typeface="Arial"/>
                <a:cs typeface="Arial"/>
              </a:rPr>
              <a:t>&amp;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244" dirty="0">
                <a:latin typeface="Arial"/>
                <a:cs typeface="Arial"/>
              </a:rPr>
              <a:t>NSW</a:t>
            </a:r>
            <a:endParaRPr sz="2063">
              <a:latin typeface="Arial"/>
              <a:cs typeface="Arial"/>
            </a:endParaRPr>
          </a:p>
          <a:p>
            <a:pPr marR="3810" algn="r">
              <a:spcBef>
                <a:spcPts val="311"/>
              </a:spcBef>
            </a:pPr>
            <a:r>
              <a:rPr sz="900" spc="-8" dirty="0">
                <a:solidFill>
                  <a:srgbClr val="888888"/>
                </a:solidFill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4028" y="501361"/>
            <a:ext cx="6077785" cy="689612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229" dirty="0"/>
              <a:t>Least</a:t>
            </a:r>
            <a:r>
              <a:rPr spc="-135" dirty="0"/>
              <a:t> </a:t>
            </a:r>
            <a:r>
              <a:rPr spc="-116" dirty="0"/>
              <a:t>constraining</a:t>
            </a:r>
            <a:r>
              <a:rPr spc="-263" dirty="0"/>
              <a:t> </a:t>
            </a:r>
            <a:r>
              <a:rPr spc="-94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0856" y="1253859"/>
            <a:ext cx="5364956" cy="912108"/>
          </a:xfrm>
          <a:prstGeom prst="rect">
            <a:avLst/>
          </a:prstGeom>
        </p:spPr>
        <p:txBody>
          <a:bodyPr vert="horz" wrap="square" lIns="0" tIns="48577" rIns="0" bIns="0" rtlCol="0">
            <a:spAutoFit/>
          </a:bodyPr>
          <a:lstStyle/>
          <a:p>
            <a:pPr marL="266700" indent="-257651">
              <a:spcBef>
                <a:spcPts val="382"/>
              </a:spcBef>
              <a:buChar char="•"/>
              <a:tabLst>
                <a:tab pos="266700" algn="l"/>
                <a:tab pos="267176" algn="l"/>
              </a:tabLst>
            </a:pPr>
            <a:r>
              <a:rPr sz="2025" spc="-124" dirty="0">
                <a:latin typeface="Arial"/>
                <a:cs typeface="Arial"/>
              </a:rPr>
              <a:t>Given</a:t>
            </a:r>
            <a:r>
              <a:rPr sz="2025" spc="-79" dirty="0">
                <a:latin typeface="Arial"/>
                <a:cs typeface="Arial"/>
              </a:rPr>
              <a:t> </a:t>
            </a:r>
            <a:r>
              <a:rPr sz="2025" spc="-165" dirty="0">
                <a:latin typeface="Arial"/>
                <a:cs typeface="Arial"/>
              </a:rPr>
              <a:t>a</a:t>
            </a:r>
            <a:r>
              <a:rPr sz="2025" spc="-105" dirty="0">
                <a:latin typeface="Arial"/>
                <a:cs typeface="Arial"/>
              </a:rPr>
              <a:t> </a:t>
            </a:r>
            <a:r>
              <a:rPr sz="2025" spc="-86" dirty="0">
                <a:latin typeface="Arial"/>
                <a:cs typeface="Arial"/>
              </a:rPr>
              <a:t>variable,</a:t>
            </a:r>
            <a:r>
              <a:rPr sz="2025" spc="-23" dirty="0">
                <a:latin typeface="Arial"/>
                <a:cs typeface="Arial"/>
              </a:rPr>
              <a:t> </a:t>
            </a:r>
            <a:r>
              <a:rPr sz="2025" spc="-131" dirty="0">
                <a:latin typeface="Arial"/>
                <a:cs typeface="Arial"/>
              </a:rPr>
              <a:t>choose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spc="-86" dirty="0">
                <a:latin typeface="Arial"/>
                <a:cs typeface="Arial"/>
              </a:rPr>
              <a:t>least</a:t>
            </a:r>
            <a:r>
              <a:rPr sz="2025" spc="-94" dirty="0">
                <a:latin typeface="Arial"/>
                <a:cs typeface="Arial"/>
              </a:rPr>
              <a:t> </a:t>
            </a:r>
            <a:r>
              <a:rPr sz="2025" spc="-83" dirty="0">
                <a:latin typeface="Arial"/>
                <a:cs typeface="Arial"/>
              </a:rPr>
              <a:t>constraining </a:t>
            </a:r>
            <a:r>
              <a:rPr sz="2025" spc="-45" dirty="0">
                <a:latin typeface="Arial"/>
                <a:cs typeface="Arial"/>
              </a:rPr>
              <a:t>value:</a:t>
            </a:r>
            <a:endParaRPr sz="2025">
              <a:latin typeface="Arial"/>
              <a:cs typeface="Arial"/>
            </a:endParaRPr>
          </a:p>
          <a:p>
            <a:pPr marL="352425">
              <a:lnSpc>
                <a:spcPts val="2036"/>
              </a:lnSpc>
              <a:spcBef>
                <a:spcPts val="278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the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one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that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rules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out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the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fewest</a:t>
            </a:r>
            <a:r>
              <a:rPr spc="-199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values</a:t>
            </a:r>
            <a:r>
              <a:rPr spc="-11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in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  <a:p>
            <a:pPr marL="566738">
              <a:lnSpc>
                <a:spcPts val="2036"/>
              </a:lnSpc>
            </a:pPr>
            <a:r>
              <a:rPr spc="-71" dirty="0">
                <a:latin typeface="Arial"/>
                <a:cs typeface="Arial"/>
              </a:rPr>
              <a:t>remaining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variables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855" y="3696368"/>
            <a:ext cx="5211604" cy="945771"/>
          </a:xfrm>
          <a:prstGeom prst="rect">
            <a:avLst/>
          </a:prstGeom>
        </p:spPr>
        <p:txBody>
          <a:bodyPr vert="horz" wrap="square" lIns="0" tIns="43814" rIns="0" bIns="0" rtlCol="0">
            <a:spAutoFit/>
          </a:bodyPr>
          <a:lstStyle/>
          <a:p>
            <a:pPr marL="266700" marR="3810" indent="-257651">
              <a:lnSpc>
                <a:spcPts val="2198"/>
              </a:lnSpc>
              <a:spcBef>
                <a:spcPts val="344"/>
              </a:spcBef>
              <a:buChar char="•"/>
              <a:tabLst>
                <a:tab pos="266700" algn="l"/>
                <a:tab pos="267176" algn="l"/>
              </a:tabLst>
            </a:pPr>
            <a:r>
              <a:rPr sz="2025" spc="-105" dirty="0">
                <a:latin typeface="Arial"/>
                <a:cs typeface="Arial"/>
              </a:rPr>
              <a:t>Combining</a:t>
            </a:r>
            <a:r>
              <a:rPr sz="2025" spc="-94" dirty="0">
                <a:latin typeface="Arial"/>
                <a:cs typeface="Arial"/>
              </a:rPr>
              <a:t> these </a:t>
            </a:r>
            <a:r>
              <a:rPr sz="2025" spc="-79" dirty="0">
                <a:latin typeface="Arial"/>
                <a:cs typeface="Arial"/>
              </a:rPr>
              <a:t>heuristics</a:t>
            </a:r>
            <a:r>
              <a:rPr sz="2025" spc="-101" dirty="0">
                <a:latin typeface="Arial"/>
                <a:cs typeface="Arial"/>
              </a:rPr>
              <a:t> </a:t>
            </a:r>
            <a:r>
              <a:rPr sz="2025" spc="-150" dirty="0">
                <a:latin typeface="Arial"/>
                <a:cs typeface="Arial"/>
              </a:rPr>
              <a:t>makes</a:t>
            </a:r>
            <a:r>
              <a:rPr sz="2025" spc="-101" dirty="0">
                <a:latin typeface="Arial"/>
                <a:cs typeface="Arial"/>
              </a:rPr>
              <a:t> </a:t>
            </a:r>
            <a:r>
              <a:rPr sz="2025" spc="-120" dirty="0">
                <a:latin typeface="Arial"/>
                <a:cs typeface="Arial"/>
              </a:rPr>
              <a:t>1000</a:t>
            </a:r>
            <a:r>
              <a:rPr sz="2025" spc="-53" dirty="0">
                <a:latin typeface="Arial"/>
                <a:cs typeface="Arial"/>
              </a:rPr>
              <a:t> </a:t>
            </a:r>
            <a:r>
              <a:rPr sz="2025" spc="-75" dirty="0">
                <a:latin typeface="Arial"/>
                <a:cs typeface="Arial"/>
              </a:rPr>
              <a:t>queens </a:t>
            </a:r>
            <a:r>
              <a:rPr sz="2025" spc="-8" dirty="0">
                <a:latin typeface="Arial"/>
                <a:cs typeface="Arial"/>
              </a:rPr>
              <a:t>feasible</a:t>
            </a:r>
            <a:endParaRPr sz="2025" dirty="0">
              <a:latin typeface="Arial"/>
              <a:cs typeface="Arial"/>
            </a:endParaRPr>
          </a:p>
          <a:p>
            <a:pPr marL="266700" indent="-257651">
              <a:spcBef>
                <a:spcPts val="184"/>
              </a:spcBef>
              <a:buChar char="•"/>
              <a:tabLst>
                <a:tab pos="266700" algn="l"/>
                <a:tab pos="267176" algn="l"/>
              </a:tabLst>
            </a:pPr>
            <a:r>
              <a:rPr sz="2025" spc="-79" dirty="0">
                <a:latin typeface="Arial"/>
                <a:cs typeface="Arial"/>
              </a:rPr>
              <a:t>What’s</a:t>
            </a:r>
            <a:r>
              <a:rPr sz="2025" spc="-113" dirty="0">
                <a:latin typeface="Arial"/>
                <a:cs typeface="Arial"/>
              </a:rPr>
              <a:t> </a:t>
            </a:r>
            <a:r>
              <a:rPr sz="2025" spc="-127" dirty="0">
                <a:latin typeface="Arial"/>
                <a:cs typeface="Arial"/>
              </a:rPr>
              <a:t>an</a:t>
            </a:r>
            <a:r>
              <a:rPr sz="2025" spc="-101" dirty="0">
                <a:latin typeface="Arial"/>
                <a:cs typeface="Arial"/>
              </a:rPr>
              <a:t> </a:t>
            </a:r>
            <a:r>
              <a:rPr sz="2025" spc="-23" dirty="0">
                <a:latin typeface="Arial"/>
                <a:cs typeface="Arial"/>
              </a:rPr>
              <a:t>intuitive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spc="-79" dirty="0">
                <a:latin typeface="Arial"/>
                <a:cs typeface="Arial"/>
              </a:rPr>
              <a:t>explanation</a:t>
            </a:r>
            <a:r>
              <a:rPr sz="2025" spc="-49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for</a:t>
            </a:r>
            <a:r>
              <a:rPr sz="2025" spc="-86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this?</a:t>
            </a:r>
            <a:endParaRPr sz="2025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952" y="2422686"/>
            <a:ext cx="5242017" cy="12481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678" y="-74712"/>
            <a:ext cx="2859881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50" dirty="0"/>
              <a:t>Domain</a:t>
            </a:r>
            <a:r>
              <a:rPr spc="-188" dirty="0"/>
              <a:t> </a:t>
            </a:r>
            <a:r>
              <a:rPr spc="-64" dirty="0"/>
              <a:t>Splitting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0322" y="1752038"/>
            <a:ext cx="5652135" cy="163942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135" dirty="0">
                <a:latin typeface="Arial"/>
                <a:cs typeface="Arial"/>
              </a:rPr>
              <a:t>Also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called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“case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analysis”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3488">
              <a:latin typeface="Arial"/>
              <a:cs typeface="Arial"/>
            </a:endParaRPr>
          </a:p>
          <a:p>
            <a:pPr marL="9525">
              <a:lnSpc>
                <a:spcPts val="2876"/>
              </a:lnSpc>
            </a:pPr>
            <a:r>
              <a:rPr sz="2400" spc="-75" dirty="0">
                <a:latin typeface="Arial"/>
                <a:cs typeface="Arial"/>
              </a:rPr>
              <a:t>Split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variable’s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domain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disjoint</a:t>
            </a:r>
            <a:r>
              <a:rPr sz="2400" spc="-221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subsets,</a:t>
            </a:r>
            <a:endParaRPr sz="2400">
              <a:latin typeface="Arial"/>
              <a:cs typeface="Arial"/>
            </a:endParaRPr>
          </a:p>
          <a:p>
            <a:pPr marL="9525">
              <a:lnSpc>
                <a:spcPts val="2876"/>
              </a:lnSpc>
            </a:pPr>
            <a:r>
              <a:rPr sz="2400" spc="-101" dirty="0">
                <a:latin typeface="Arial"/>
                <a:cs typeface="Arial"/>
              </a:rPr>
              <a:t>and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consider</a:t>
            </a:r>
            <a:r>
              <a:rPr sz="2400" spc="-251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them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each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separately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678" y="-74712"/>
            <a:ext cx="2859881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50" dirty="0"/>
              <a:t>Domain</a:t>
            </a:r>
            <a:r>
              <a:rPr spc="-188" dirty="0"/>
              <a:t> </a:t>
            </a:r>
            <a:r>
              <a:rPr spc="-64" dirty="0"/>
              <a:t>Splitting</a:t>
            </a:r>
          </a:p>
        </p:txBody>
      </p:sp>
      <p:sp>
        <p:nvSpPr>
          <p:cNvPr id="3" name="object 3"/>
          <p:cNvSpPr/>
          <p:nvPr/>
        </p:nvSpPr>
        <p:spPr>
          <a:xfrm>
            <a:off x="2856452" y="2962465"/>
            <a:ext cx="413385" cy="244793"/>
          </a:xfrm>
          <a:custGeom>
            <a:avLst/>
            <a:gdLst/>
            <a:ahLst/>
            <a:cxnLst/>
            <a:rect l="l" t="t" r="r" b="b"/>
            <a:pathLst>
              <a:path w="551180" h="326389">
                <a:moveTo>
                  <a:pt x="446913" y="0"/>
                </a:moveTo>
                <a:lnTo>
                  <a:pt x="442214" y="13208"/>
                </a:lnTo>
                <a:lnTo>
                  <a:pt x="461150" y="21447"/>
                </a:lnTo>
                <a:lnTo>
                  <a:pt x="477408" y="32829"/>
                </a:lnTo>
                <a:lnTo>
                  <a:pt x="502031" y="65024"/>
                </a:lnTo>
                <a:lnTo>
                  <a:pt x="516429" y="108331"/>
                </a:lnTo>
                <a:lnTo>
                  <a:pt x="521208" y="161544"/>
                </a:lnTo>
                <a:lnTo>
                  <a:pt x="520013" y="190384"/>
                </a:lnTo>
                <a:lnTo>
                  <a:pt x="510385" y="240018"/>
                </a:lnTo>
                <a:lnTo>
                  <a:pt x="490926" y="278784"/>
                </a:lnTo>
                <a:lnTo>
                  <a:pt x="461398" y="304970"/>
                </a:lnTo>
                <a:lnTo>
                  <a:pt x="442849" y="313182"/>
                </a:lnTo>
                <a:lnTo>
                  <a:pt x="446913" y="326390"/>
                </a:lnTo>
                <a:lnTo>
                  <a:pt x="491474" y="305546"/>
                </a:lnTo>
                <a:lnTo>
                  <a:pt x="524129" y="269367"/>
                </a:lnTo>
                <a:lnTo>
                  <a:pt x="544306" y="220964"/>
                </a:lnTo>
                <a:lnTo>
                  <a:pt x="551053" y="163322"/>
                </a:lnTo>
                <a:lnTo>
                  <a:pt x="549364" y="133393"/>
                </a:lnTo>
                <a:lnTo>
                  <a:pt x="535890" y="80347"/>
                </a:lnTo>
                <a:lnTo>
                  <a:pt x="509170" y="37201"/>
                </a:lnTo>
                <a:lnTo>
                  <a:pt x="470586" y="8574"/>
                </a:lnTo>
                <a:lnTo>
                  <a:pt x="446913" y="0"/>
                </a:lnTo>
                <a:close/>
              </a:path>
              <a:path w="551180" h="326389">
                <a:moveTo>
                  <a:pt x="104140" y="0"/>
                </a:moveTo>
                <a:lnTo>
                  <a:pt x="59674" y="20970"/>
                </a:lnTo>
                <a:lnTo>
                  <a:pt x="26924" y="57277"/>
                </a:lnTo>
                <a:lnTo>
                  <a:pt x="6746" y="105727"/>
                </a:lnTo>
                <a:lnTo>
                  <a:pt x="0" y="163322"/>
                </a:lnTo>
                <a:lnTo>
                  <a:pt x="1668" y="193303"/>
                </a:lnTo>
                <a:lnTo>
                  <a:pt x="15055" y="246314"/>
                </a:lnTo>
                <a:lnTo>
                  <a:pt x="41703" y="289367"/>
                </a:lnTo>
                <a:lnTo>
                  <a:pt x="80375" y="317890"/>
                </a:lnTo>
                <a:lnTo>
                  <a:pt x="104140" y="326390"/>
                </a:lnTo>
                <a:lnTo>
                  <a:pt x="108204" y="313182"/>
                </a:lnTo>
                <a:lnTo>
                  <a:pt x="89636" y="304970"/>
                </a:lnTo>
                <a:lnTo>
                  <a:pt x="73580" y="293497"/>
                </a:lnTo>
                <a:lnTo>
                  <a:pt x="49149" y="260858"/>
                </a:lnTo>
                <a:lnTo>
                  <a:pt x="34575" y="216535"/>
                </a:lnTo>
                <a:lnTo>
                  <a:pt x="29718" y="161544"/>
                </a:lnTo>
                <a:lnTo>
                  <a:pt x="30932" y="133711"/>
                </a:lnTo>
                <a:lnTo>
                  <a:pt x="40647" y="85427"/>
                </a:lnTo>
                <a:lnTo>
                  <a:pt x="60098" y="47355"/>
                </a:lnTo>
                <a:lnTo>
                  <a:pt x="89904" y="21447"/>
                </a:lnTo>
                <a:lnTo>
                  <a:pt x="108712" y="13208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659885" y="2961990"/>
            <a:ext cx="1228248" cy="246221"/>
          </a:xfrm>
          <a:custGeom>
            <a:avLst/>
            <a:gdLst/>
            <a:ahLst/>
            <a:cxnLst/>
            <a:rect l="l" t="t" r="r" b="b"/>
            <a:pathLst>
              <a:path w="1637664" h="328295">
                <a:moveTo>
                  <a:pt x="1532001" y="0"/>
                </a:moveTo>
                <a:lnTo>
                  <a:pt x="1527428" y="0"/>
                </a:lnTo>
                <a:lnTo>
                  <a:pt x="1527428" y="13080"/>
                </a:lnTo>
                <a:lnTo>
                  <a:pt x="1530096" y="13080"/>
                </a:lnTo>
                <a:lnTo>
                  <a:pt x="1541885" y="13890"/>
                </a:lnTo>
                <a:lnTo>
                  <a:pt x="1575252" y="33581"/>
                </a:lnTo>
                <a:lnTo>
                  <a:pt x="1583181" y="68960"/>
                </a:lnTo>
                <a:lnTo>
                  <a:pt x="1582967" y="75318"/>
                </a:lnTo>
                <a:lnTo>
                  <a:pt x="1582324" y="82391"/>
                </a:lnTo>
                <a:lnTo>
                  <a:pt x="1581253" y="90177"/>
                </a:lnTo>
                <a:lnTo>
                  <a:pt x="1579752" y="98678"/>
                </a:lnTo>
                <a:lnTo>
                  <a:pt x="1578252" y="106916"/>
                </a:lnTo>
                <a:lnTo>
                  <a:pt x="1577181" y="113903"/>
                </a:lnTo>
                <a:lnTo>
                  <a:pt x="1576538" y="119628"/>
                </a:lnTo>
                <a:lnTo>
                  <a:pt x="1576324" y="124078"/>
                </a:lnTo>
                <a:lnTo>
                  <a:pt x="1576869" y="131008"/>
                </a:lnTo>
                <a:lnTo>
                  <a:pt x="1605406" y="161924"/>
                </a:lnTo>
                <a:lnTo>
                  <a:pt x="1605406" y="164972"/>
                </a:lnTo>
                <a:lnTo>
                  <a:pt x="1576869" y="195818"/>
                </a:lnTo>
                <a:lnTo>
                  <a:pt x="1576324" y="202818"/>
                </a:lnTo>
                <a:lnTo>
                  <a:pt x="1576538" y="207250"/>
                </a:lnTo>
                <a:lnTo>
                  <a:pt x="1577181" y="212931"/>
                </a:lnTo>
                <a:lnTo>
                  <a:pt x="1578252" y="219874"/>
                </a:lnTo>
                <a:lnTo>
                  <a:pt x="1579752" y="228091"/>
                </a:lnTo>
                <a:lnTo>
                  <a:pt x="1581253" y="236612"/>
                </a:lnTo>
                <a:lnTo>
                  <a:pt x="1582324" y="244443"/>
                </a:lnTo>
                <a:lnTo>
                  <a:pt x="1582967" y="251559"/>
                </a:lnTo>
                <a:lnTo>
                  <a:pt x="1583181" y="257936"/>
                </a:lnTo>
                <a:lnTo>
                  <a:pt x="1582300" y="272341"/>
                </a:lnTo>
                <a:lnTo>
                  <a:pt x="1561367" y="307693"/>
                </a:lnTo>
                <a:lnTo>
                  <a:pt x="1530096" y="315086"/>
                </a:lnTo>
                <a:lnTo>
                  <a:pt x="1527428" y="315086"/>
                </a:lnTo>
                <a:lnTo>
                  <a:pt x="1527428" y="328167"/>
                </a:lnTo>
                <a:lnTo>
                  <a:pt x="1532001" y="328167"/>
                </a:lnTo>
                <a:lnTo>
                  <a:pt x="1550929" y="326717"/>
                </a:lnTo>
                <a:lnTo>
                  <a:pt x="1592452" y="309625"/>
                </a:lnTo>
                <a:lnTo>
                  <a:pt x="1611258" y="272103"/>
                </a:lnTo>
                <a:lnTo>
                  <a:pt x="1612518" y="254761"/>
                </a:lnTo>
                <a:lnTo>
                  <a:pt x="1612259" y="247378"/>
                </a:lnTo>
                <a:lnTo>
                  <a:pt x="1611487" y="239506"/>
                </a:lnTo>
                <a:lnTo>
                  <a:pt x="1610215" y="231134"/>
                </a:lnTo>
                <a:lnTo>
                  <a:pt x="1608454" y="222249"/>
                </a:lnTo>
                <a:lnTo>
                  <a:pt x="1605788" y="210184"/>
                </a:lnTo>
                <a:lnTo>
                  <a:pt x="1604390" y="201929"/>
                </a:lnTo>
                <a:lnTo>
                  <a:pt x="1604390" y="189991"/>
                </a:lnTo>
                <a:lnTo>
                  <a:pt x="1607057" y="183514"/>
                </a:lnTo>
                <a:lnTo>
                  <a:pt x="1637284" y="170433"/>
                </a:lnTo>
                <a:lnTo>
                  <a:pt x="1637284" y="156336"/>
                </a:lnTo>
                <a:lnTo>
                  <a:pt x="1604390" y="136905"/>
                </a:lnTo>
                <a:lnTo>
                  <a:pt x="1604390" y="124840"/>
                </a:lnTo>
                <a:lnTo>
                  <a:pt x="1605788" y="116712"/>
                </a:lnTo>
                <a:lnTo>
                  <a:pt x="1608454" y="104520"/>
                </a:lnTo>
                <a:lnTo>
                  <a:pt x="1610215" y="95690"/>
                </a:lnTo>
                <a:lnTo>
                  <a:pt x="1611487" y="87312"/>
                </a:lnTo>
                <a:lnTo>
                  <a:pt x="1612259" y="79410"/>
                </a:lnTo>
                <a:lnTo>
                  <a:pt x="1612518" y="72008"/>
                </a:lnTo>
                <a:lnTo>
                  <a:pt x="1611258" y="55241"/>
                </a:lnTo>
                <a:lnTo>
                  <a:pt x="1592452" y="18414"/>
                </a:lnTo>
                <a:lnTo>
                  <a:pt x="1550929" y="1377"/>
                </a:lnTo>
                <a:lnTo>
                  <a:pt x="1532001" y="0"/>
                </a:lnTo>
                <a:close/>
              </a:path>
              <a:path w="1637664" h="328295">
                <a:moveTo>
                  <a:pt x="109727" y="0"/>
                </a:moveTo>
                <a:lnTo>
                  <a:pt x="105282" y="0"/>
                </a:lnTo>
                <a:lnTo>
                  <a:pt x="86354" y="1377"/>
                </a:lnTo>
                <a:lnTo>
                  <a:pt x="44830" y="18414"/>
                </a:lnTo>
                <a:lnTo>
                  <a:pt x="26007" y="55187"/>
                </a:lnTo>
                <a:lnTo>
                  <a:pt x="24873" y="75191"/>
                </a:lnTo>
                <a:lnTo>
                  <a:pt x="25007" y="79265"/>
                </a:lnTo>
                <a:lnTo>
                  <a:pt x="25749" y="87137"/>
                </a:lnTo>
                <a:lnTo>
                  <a:pt x="27015" y="95509"/>
                </a:lnTo>
                <a:lnTo>
                  <a:pt x="28828" y="104393"/>
                </a:lnTo>
                <a:lnTo>
                  <a:pt x="31496" y="116585"/>
                </a:lnTo>
                <a:lnTo>
                  <a:pt x="32892" y="124713"/>
                </a:lnTo>
                <a:lnTo>
                  <a:pt x="32892" y="136778"/>
                </a:lnTo>
                <a:lnTo>
                  <a:pt x="30099" y="143255"/>
                </a:lnTo>
                <a:lnTo>
                  <a:pt x="0" y="156209"/>
                </a:lnTo>
                <a:lnTo>
                  <a:pt x="0" y="170306"/>
                </a:lnTo>
                <a:lnTo>
                  <a:pt x="32892" y="189737"/>
                </a:lnTo>
                <a:lnTo>
                  <a:pt x="32892" y="201802"/>
                </a:lnTo>
                <a:lnTo>
                  <a:pt x="31496" y="209930"/>
                </a:lnTo>
                <a:lnTo>
                  <a:pt x="28828" y="222122"/>
                </a:lnTo>
                <a:lnTo>
                  <a:pt x="27015" y="231007"/>
                </a:lnTo>
                <a:lnTo>
                  <a:pt x="25749" y="239379"/>
                </a:lnTo>
                <a:lnTo>
                  <a:pt x="25007" y="247251"/>
                </a:lnTo>
                <a:lnTo>
                  <a:pt x="24764" y="254634"/>
                </a:lnTo>
                <a:lnTo>
                  <a:pt x="26007" y="271996"/>
                </a:lnTo>
                <a:lnTo>
                  <a:pt x="44830" y="309625"/>
                </a:lnTo>
                <a:lnTo>
                  <a:pt x="86354" y="326717"/>
                </a:lnTo>
                <a:lnTo>
                  <a:pt x="105282" y="328167"/>
                </a:lnTo>
                <a:lnTo>
                  <a:pt x="109727" y="328167"/>
                </a:lnTo>
                <a:lnTo>
                  <a:pt x="109727" y="315086"/>
                </a:lnTo>
                <a:lnTo>
                  <a:pt x="107187" y="315086"/>
                </a:lnTo>
                <a:lnTo>
                  <a:pt x="95378" y="314257"/>
                </a:lnTo>
                <a:lnTo>
                  <a:pt x="61904" y="294384"/>
                </a:lnTo>
                <a:lnTo>
                  <a:pt x="53975" y="257682"/>
                </a:lnTo>
                <a:lnTo>
                  <a:pt x="54189" y="251325"/>
                </a:lnTo>
                <a:lnTo>
                  <a:pt x="54832" y="244252"/>
                </a:lnTo>
                <a:lnTo>
                  <a:pt x="55903" y="236466"/>
                </a:lnTo>
                <a:lnTo>
                  <a:pt x="57403" y="227964"/>
                </a:lnTo>
                <a:lnTo>
                  <a:pt x="58904" y="219747"/>
                </a:lnTo>
                <a:lnTo>
                  <a:pt x="59975" y="212804"/>
                </a:lnTo>
                <a:lnTo>
                  <a:pt x="60618" y="207123"/>
                </a:lnTo>
                <a:lnTo>
                  <a:pt x="60832" y="202691"/>
                </a:lnTo>
                <a:lnTo>
                  <a:pt x="60307" y="195691"/>
                </a:lnTo>
                <a:lnTo>
                  <a:pt x="31750" y="164845"/>
                </a:lnTo>
                <a:lnTo>
                  <a:pt x="31750" y="161670"/>
                </a:lnTo>
                <a:lnTo>
                  <a:pt x="60307" y="130825"/>
                </a:lnTo>
                <a:lnTo>
                  <a:pt x="60832" y="123824"/>
                </a:lnTo>
                <a:lnTo>
                  <a:pt x="60618" y="119393"/>
                </a:lnTo>
                <a:lnTo>
                  <a:pt x="59975" y="113712"/>
                </a:lnTo>
                <a:lnTo>
                  <a:pt x="58904" y="106769"/>
                </a:lnTo>
                <a:lnTo>
                  <a:pt x="57403" y="98551"/>
                </a:lnTo>
                <a:lnTo>
                  <a:pt x="55903" y="90050"/>
                </a:lnTo>
                <a:lnTo>
                  <a:pt x="54832" y="82264"/>
                </a:lnTo>
                <a:lnTo>
                  <a:pt x="54189" y="75191"/>
                </a:lnTo>
                <a:lnTo>
                  <a:pt x="53975" y="68833"/>
                </a:lnTo>
                <a:lnTo>
                  <a:pt x="54856" y="54949"/>
                </a:lnTo>
                <a:lnTo>
                  <a:pt x="75809" y="20367"/>
                </a:lnTo>
                <a:lnTo>
                  <a:pt x="107187" y="13080"/>
                </a:lnTo>
                <a:lnTo>
                  <a:pt x="109727" y="13080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507331" y="1205198"/>
            <a:ext cx="6092190" cy="3092321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47625">
              <a:spcBef>
                <a:spcPts val="98"/>
              </a:spcBef>
            </a:pPr>
            <a:r>
              <a:rPr sz="2400" spc="-135" dirty="0">
                <a:latin typeface="Arial"/>
                <a:cs typeface="Arial"/>
              </a:rPr>
              <a:t>Also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called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“case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analysis”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3488">
              <a:latin typeface="Arial"/>
              <a:cs typeface="Arial"/>
            </a:endParaRPr>
          </a:p>
          <a:p>
            <a:pPr marL="47625">
              <a:lnSpc>
                <a:spcPts val="2876"/>
              </a:lnSpc>
            </a:pPr>
            <a:r>
              <a:rPr sz="2400" spc="-75" dirty="0">
                <a:latin typeface="Arial"/>
                <a:cs typeface="Arial"/>
              </a:rPr>
              <a:t>Split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variable’s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domain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disjoint</a:t>
            </a:r>
            <a:r>
              <a:rPr sz="2400" spc="-22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subsets,</a:t>
            </a:r>
            <a:endParaRPr sz="2400">
              <a:latin typeface="Arial"/>
              <a:cs typeface="Arial"/>
            </a:endParaRPr>
          </a:p>
          <a:p>
            <a:pPr marL="47625">
              <a:lnSpc>
                <a:spcPts val="2876"/>
              </a:lnSpc>
            </a:pPr>
            <a:r>
              <a:rPr sz="2400" spc="-101" dirty="0">
                <a:latin typeface="Arial"/>
                <a:cs typeface="Arial"/>
              </a:rPr>
              <a:t>and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consider</a:t>
            </a:r>
            <a:r>
              <a:rPr sz="2400" spc="-251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them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each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separately</a:t>
            </a:r>
            <a:endParaRPr sz="2400">
              <a:latin typeface="Arial"/>
              <a:cs typeface="Arial"/>
            </a:endParaRPr>
          </a:p>
          <a:p>
            <a:pPr marL="605314" marR="41910" indent="-214789">
              <a:lnSpc>
                <a:spcPct val="102400"/>
              </a:lnSpc>
              <a:spcBef>
                <a:spcPts val="495"/>
              </a:spcBef>
              <a:buChar char="–"/>
              <a:tabLst>
                <a:tab pos="605314" algn="l"/>
                <a:tab pos="1434465" algn="l"/>
                <a:tab pos="1863566" algn="l"/>
                <a:tab pos="2006441" algn="l"/>
                <a:tab pos="2242661" algn="l"/>
                <a:tab pos="3393758" algn="l"/>
              </a:tabLst>
            </a:pPr>
            <a:r>
              <a:rPr sz="2063" dirty="0">
                <a:latin typeface="Arial"/>
                <a:cs typeface="Arial"/>
              </a:rPr>
              <a:t>If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101" dirty="0">
                <a:latin typeface="STIXGeneral"/>
                <a:cs typeface="STIXGeneral"/>
              </a:rPr>
              <a:t>dom</a:t>
            </a:r>
            <a:r>
              <a:rPr sz="2063" dirty="0">
                <a:latin typeface="STIXGeneral"/>
                <a:cs typeface="STIXGeneral"/>
              </a:rPr>
              <a:t>	</a:t>
            </a:r>
            <a:r>
              <a:rPr sz="2063" spc="-26" dirty="0">
                <a:latin typeface="STIXGeneral"/>
                <a:cs typeface="STIXGeneral"/>
              </a:rPr>
              <a:t>𝑋</a:t>
            </a:r>
            <a:r>
              <a:rPr sz="2250" spc="-39" baseline="-16666" dirty="0">
                <a:latin typeface="STIXGeneral"/>
                <a:cs typeface="STIXGeneral"/>
              </a:rPr>
              <a:t>𝑖</a:t>
            </a:r>
            <a:r>
              <a:rPr sz="2250" baseline="-16666" dirty="0">
                <a:latin typeface="STIXGeneral"/>
                <a:cs typeface="STIXGeneral"/>
              </a:rPr>
              <a:t>	</a:t>
            </a:r>
            <a:r>
              <a:rPr sz="2063" spc="101" dirty="0">
                <a:latin typeface="STIXGeneral"/>
                <a:cs typeface="STIXGeneral"/>
              </a:rPr>
              <a:t>=</a:t>
            </a:r>
            <a:r>
              <a:rPr sz="2063" dirty="0">
                <a:latin typeface="STIXGeneral"/>
                <a:cs typeface="STIXGeneral"/>
              </a:rPr>
              <a:t>	</a:t>
            </a:r>
            <a:r>
              <a:rPr sz="2063" spc="83" dirty="0">
                <a:latin typeface="STIXGeneral"/>
                <a:cs typeface="STIXGeneral"/>
              </a:rPr>
              <a:t>𝑎</a:t>
            </a:r>
            <a:r>
              <a:rPr sz="2250" spc="124" baseline="-16666" dirty="0">
                <a:latin typeface="STIXGeneral"/>
                <a:cs typeface="STIXGeneral"/>
              </a:rPr>
              <a:t>1</a:t>
            </a:r>
            <a:r>
              <a:rPr sz="2063" spc="83" dirty="0">
                <a:latin typeface="STIXGeneral"/>
                <a:cs typeface="STIXGeneral"/>
              </a:rPr>
              <a:t>,</a:t>
            </a:r>
            <a:r>
              <a:rPr sz="2063" spc="-214" dirty="0">
                <a:latin typeface="STIXGeneral"/>
                <a:cs typeface="STIXGeneral"/>
              </a:rPr>
              <a:t> </a:t>
            </a:r>
            <a:r>
              <a:rPr sz="2063" spc="-495" dirty="0">
                <a:latin typeface="STIXGeneral"/>
                <a:cs typeface="STIXGeneral"/>
              </a:rPr>
              <a:t>…</a:t>
            </a:r>
            <a:r>
              <a:rPr sz="2063" spc="-165" dirty="0">
                <a:latin typeface="STIXGeneral"/>
                <a:cs typeface="STIXGeneral"/>
              </a:rPr>
              <a:t> </a:t>
            </a:r>
            <a:r>
              <a:rPr sz="2063" spc="-98" dirty="0">
                <a:latin typeface="STIXGeneral"/>
                <a:cs typeface="STIXGeneral"/>
              </a:rPr>
              <a:t>,</a:t>
            </a:r>
            <a:r>
              <a:rPr sz="2063" spc="-153" dirty="0">
                <a:latin typeface="STIXGeneral"/>
                <a:cs typeface="STIXGeneral"/>
              </a:rPr>
              <a:t> </a:t>
            </a:r>
            <a:r>
              <a:rPr sz="2063" spc="-19" dirty="0">
                <a:latin typeface="STIXGeneral"/>
                <a:cs typeface="STIXGeneral"/>
              </a:rPr>
              <a:t>𝑎</a:t>
            </a:r>
            <a:r>
              <a:rPr sz="2250" spc="-28" baseline="-16666" dirty="0">
                <a:latin typeface="STIXGeneral"/>
                <a:cs typeface="STIXGeneral"/>
              </a:rPr>
              <a:t>𝑀</a:t>
            </a:r>
            <a:r>
              <a:rPr sz="2250" baseline="-16666" dirty="0">
                <a:latin typeface="STIXGeneral"/>
                <a:cs typeface="STIXGeneral"/>
              </a:rPr>
              <a:t>	</a:t>
            </a:r>
            <a:r>
              <a:rPr sz="2063" dirty="0">
                <a:latin typeface="Arial"/>
                <a:cs typeface="Arial"/>
              </a:rPr>
              <a:t>,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then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each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possible </a:t>
            </a:r>
            <a:r>
              <a:rPr sz="2063" spc="-41" dirty="0">
                <a:latin typeface="Arial"/>
                <a:cs typeface="Arial"/>
              </a:rPr>
              <a:t>setting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spc="-19" dirty="0">
                <a:latin typeface="STIXGeneral"/>
                <a:cs typeface="STIXGeneral"/>
              </a:rPr>
              <a:t>𝑋</a:t>
            </a:r>
            <a:r>
              <a:rPr sz="2250" spc="-28" baseline="-16666" dirty="0">
                <a:latin typeface="STIXGeneral"/>
                <a:cs typeface="STIXGeneral"/>
              </a:rPr>
              <a:t>𝑖</a:t>
            </a:r>
            <a:r>
              <a:rPr sz="2250" baseline="-16666" dirty="0">
                <a:latin typeface="STIXGeneral"/>
                <a:cs typeface="STIXGeneral"/>
              </a:rPr>
              <a:t>	</a:t>
            </a:r>
            <a:r>
              <a:rPr sz="2063" spc="139" dirty="0">
                <a:latin typeface="STIXGeneral"/>
                <a:cs typeface="STIXGeneral"/>
              </a:rPr>
              <a:t>=</a:t>
            </a:r>
            <a:r>
              <a:rPr sz="2063" spc="11" dirty="0">
                <a:latin typeface="STIXGeneral"/>
                <a:cs typeface="STIXGeneral"/>
              </a:rPr>
              <a:t> </a:t>
            </a:r>
            <a:r>
              <a:rPr sz="2063" spc="176" dirty="0">
                <a:latin typeface="STIXGeneral"/>
                <a:cs typeface="STIXGeneral"/>
              </a:rPr>
              <a:t>𝑎</a:t>
            </a:r>
            <a:r>
              <a:rPr sz="2250" spc="264" baseline="-16666" dirty="0">
                <a:latin typeface="STIXGeneral"/>
                <a:cs typeface="STIXGeneral"/>
              </a:rPr>
              <a:t>𝑚</a:t>
            </a:r>
            <a:r>
              <a:rPr sz="2063" spc="176" dirty="0">
                <a:latin typeface="Arial"/>
                <a:cs typeface="Arial"/>
              </a:rPr>
              <a:t>,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find</a:t>
            </a:r>
            <a:r>
              <a:rPr sz="2063" spc="-15" dirty="0">
                <a:latin typeface="Arial"/>
                <a:cs typeface="Arial"/>
              </a:rPr>
              <a:t> </a:t>
            </a:r>
            <a:r>
              <a:rPr sz="2063" spc="-105" dirty="0">
                <a:latin typeface="Arial"/>
                <a:cs typeface="Arial"/>
              </a:rPr>
              <a:t>an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101" dirty="0">
                <a:latin typeface="Arial"/>
                <a:cs typeface="Arial"/>
              </a:rPr>
              <a:t>assignment</a:t>
            </a:r>
            <a:r>
              <a:rPr sz="2063" spc="41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</a:t>
            </a:r>
            <a:r>
              <a:rPr sz="2063" spc="-127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all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other </a:t>
            </a:r>
            <a:r>
              <a:rPr sz="2063" spc="-86" dirty="0">
                <a:latin typeface="Arial"/>
                <a:cs typeface="Arial"/>
              </a:rPr>
              <a:t>variables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that</a:t>
            </a:r>
            <a:r>
              <a:rPr sz="2063" spc="-79" dirty="0">
                <a:latin typeface="Arial"/>
                <a:cs typeface="Arial"/>
              </a:rPr>
              <a:t> satisfy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constraints</a:t>
            </a:r>
            <a:endParaRPr sz="2063">
              <a:latin typeface="Arial"/>
              <a:cs typeface="Arial"/>
            </a:endParaRPr>
          </a:p>
          <a:p>
            <a:pPr marL="605314" indent="-214789">
              <a:spcBef>
                <a:spcPts val="566"/>
              </a:spcBef>
              <a:buChar char="–"/>
              <a:tabLst>
                <a:tab pos="605314" algn="l"/>
              </a:tabLst>
            </a:pPr>
            <a:r>
              <a:rPr sz="2063" spc="-150" dirty="0">
                <a:latin typeface="Arial"/>
                <a:cs typeface="Arial"/>
              </a:rPr>
              <a:t>This</a:t>
            </a:r>
            <a:r>
              <a:rPr sz="2063" spc="-23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23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solved</a:t>
            </a:r>
            <a:r>
              <a:rPr sz="2063" spc="-23" dirty="0">
                <a:latin typeface="Arial"/>
                <a:cs typeface="Arial"/>
              </a:rPr>
              <a:t> </a:t>
            </a:r>
            <a:r>
              <a:rPr sz="2063" spc="-153" dirty="0">
                <a:latin typeface="Arial"/>
                <a:cs typeface="Arial"/>
              </a:rPr>
              <a:t>a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b="1" spc="-146" dirty="0">
                <a:latin typeface="Arial"/>
                <a:cs typeface="Arial"/>
              </a:rPr>
              <a:t>reduced</a:t>
            </a:r>
            <a:r>
              <a:rPr sz="2063" b="1" spc="-4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problem</a:t>
            </a:r>
            <a:endParaRPr sz="2063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678" y="-74712"/>
            <a:ext cx="2859881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50" dirty="0"/>
              <a:t>Domain</a:t>
            </a:r>
            <a:r>
              <a:rPr spc="-188" dirty="0"/>
              <a:t> </a:t>
            </a:r>
            <a:r>
              <a:rPr spc="-64" dirty="0"/>
              <a:t>Splitting</a:t>
            </a:r>
          </a:p>
        </p:txBody>
      </p:sp>
      <p:sp>
        <p:nvSpPr>
          <p:cNvPr id="3" name="object 3"/>
          <p:cNvSpPr/>
          <p:nvPr/>
        </p:nvSpPr>
        <p:spPr>
          <a:xfrm>
            <a:off x="2805208" y="2686812"/>
            <a:ext cx="388619" cy="231934"/>
          </a:xfrm>
          <a:custGeom>
            <a:avLst/>
            <a:gdLst/>
            <a:ahLst/>
            <a:cxnLst/>
            <a:rect l="l" t="t" r="r" b="b"/>
            <a:pathLst>
              <a:path w="518160" h="309245">
                <a:moveTo>
                  <a:pt x="419354" y="0"/>
                </a:moveTo>
                <a:lnTo>
                  <a:pt x="415036" y="12573"/>
                </a:lnTo>
                <a:lnTo>
                  <a:pt x="432919" y="20284"/>
                </a:lnTo>
                <a:lnTo>
                  <a:pt x="448278" y="31019"/>
                </a:lnTo>
                <a:lnTo>
                  <a:pt x="471424" y="61468"/>
                </a:lnTo>
                <a:lnTo>
                  <a:pt x="485139" y="102504"/>
                </a:lnTo>
                <a:lnTo>
                  <a:pt x="489712" y="152781"/>
                </a:lnTo>
                <a:lnTo>
                  <a:pt x="488569" y="180074"/>
                </a:lnTo>
                <a:lnTo>
                  <a:pt x="479425" y="227040"/>
                </a:lnTo>
                <a:lnTo>
                  <a:pt x="461067" y="263715"/>
                </a:lnTo>
                <a:lnTo>
                  <a:pt x="415544" y="296291"/>
                </a:lnTo>
                <a:lnTo>
                  <a:pt x="419354" y="308737"/>
                </a:lnTo>
                <a:lnTo>
                  <a:pt x="461549" y="289036"/>
                </a:lnTo>
                <a:lnTo>
                  <a:pt x="492506" y="254762"/>
                </a:lnTo>
                <a:lnTo>
                  <a:pt x="511540" y="209026"/>
                </a:lnTo>
                <a:lnTo>
                  <a:pt x="517906" y="154432"/>
                </a:lnTo>
                <a:lnTo>
                  <a:pt x="516310" y="126146"/>
                </a:lnTo>
                <a:lnTo>
                  <a:pt x="503547" y="75957"/>
                </a:lnTo>
                <a:lnTo>
                  <a:pt x="478254" y="35147"/>
                </a:lnTo>
                <a:lnTo>
                  <a:pt x="441765" y="8096"/>
                </a:lnTo>
                <a:lnTo>
                  <a:pt x="419354" y="0"/>
                </a:lnTo>
                <a:close/>
              </a:path>
              <a:path w="518160" h="309245">
                <a:moveTo>
                  <a:pt x="98425" y="0"/>
                </a:moveTo>
                <a:lnTo>
                  <a:pt x="56435" y="19812"/>
                </a:lnTo>
                <a:lnTo>
                  <a:pt x="25400" y="54102"/>
                </a:lnTo>
                <a:lnTo>
                  <a:pt x="6365" y="99980"/>
                </a:lnTo>
                <a:lnTo>
                  <a:pt x="0" y="154432"/>
                </a:lnTo>
                <a:lnTo>
                  <a:pt x="1575" y="182842"/>
                </a:lnTo>
                <a:lnTo>
                  <a:pt x="14251" y="232995"/>
                </a:lnTo>
                <a:lnTo>
                  <a:pt x="39471" y="273714"/>
                </a:lnTo>
                <a:lnTo>
                  <a:pt x="75995" y="300714"/>
                </a:lnTo>
                <a:lnTo>
                  <a:pt x="98425" y="308737"/>
                </a:lnTo>
                <a:lnTo>
                  <a:pt x="102362" y="296291"/>
                </a:lnTo>
                <a:lnTo>
                  <a:pt x="84790" y="288480"/>
                </a:lnTo>
                <a:lnTo>
                  <a:pt x="69611" y="277622"/>
                </a:lnTo>
                <a:lnTo>
                  <a:pt x="46481" y="246761"/>
                </a:lnTo>
                <a:lnTo>
                  <a:pt x="32702" y="204819"/>
                </a:lnTo>
                <a:lnTo>
                  <a:pt x="28067" y="152781"/>
                </a:lnTo>
                <a:lnTo>
                  <a:pt x="29229" y="126493"/>
                </a:lnTo>
                <a:lnTo>
                  <a:pt x="38461" y="80825"/>
                </a:lnTo>
                <a:lnTo>
                  <a:pt x="56864" y="44755"/>
                </a:lnTo>
                <a:lnTo>
                  <a:pt x="102870" y="12573"/>
                </a:lnTo>
                <a:lnTo>
                  <a:pt x="98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44919" y="2686336"/>
            <a:ext cx="1145381" cy="232886"/>
          </a:xfrm>
          <a:custGeom>
            <a:avLst/>
            <a:gdLst/>
            <a:ahLst/>
            <a:cxnLst/>
            <a:rect l="l" t="t" r="r" b="b"/>
            <a:pathLst>
              <a:path w="1527175" h="310514">
                <a:moveTo>
                  <a:pt x="1427226" y="0"/>
                </a:moveTo>
                <a:lnTo>
                  <a:pt x="1423035" y="0"/>
                </a:lnTo>
                <a:lnTo>
                  <a:pt x="1423035" y="12319"/>
                </a:lnTo>
                <a:lnTo>
                  <a:pt x="1425448" y="12319"/>
                </a:lnTo>
                <a:lnTo>
                  <a:pt x="1436616" y="13082"/>
                </a:lnTo>
                <a:lnTo>
                  <a:pt x="1472406" y="40909"/>
                </a:lnTo>
                <a:lnTo>
                  <a:pt x="1475740" y="65278"/>
                </a:lnTo>
                <a:lnTo>
                  <a:pt x="1475547" y="71306"/>
                </a:lnTo>
                <a:lnTo>
                  <a:pt x="1474962" y="77978"/>
                </a:lnTo>
                <a:lnTo>
                  <a:pt x="1473971" y="85316"/>
                </a:lnTo>
                <a:lnTo>
                  <a:pt x="1472565" y="93345"/>
                </a:lnTo>
                <a:lnTo>
                  <a:pt x="1470279" y="104521"/>
                </a:lnTo>
                <a:lnTo>
                  <a:pt x="1469263" y="112522"/>
                </a:lnTo>
                <a:lnTo>
                  <a:pt x="1469263" y="126619"/>
                </a:lnTo>
                <a:lnTo>
                  <a:pt x="1471930" y="134112"/>
                </a:lnTo>
                <a:lnTo>
                  <a:pt x="1477391" y="140081"/>
                </a:lnTo>
                <a:lnTo>
                  <a:pt x="1482852" y="145923"/>
                </a:lnTo>
                <a:lnTo>
                  <a:pt x="1489329" y="150368"/>
                </a:lnTo>
                <a:lnTo>
                  <a:pt x="1496821" y="153162"/>
                </a:lnTo>
                <a:lnTo>
                  <a:pt x="1496821" y="156083"/>
                </a:lnTo>
                <a:lnTo>
                  <a:pt x="1469263" y="182626"/>
                </a:lnTo>
                <a:lnTo>
                  <a:pt x="1469263" y="196723"/>
                </a:lnTo>
                <a:lnTo>
                  <a:pt x="1470279" y="204597"/>
                </a:lnTo>
                <a:lnTo>
                  <a:pt x="1472565" y="215773"/>
                </a:lnTo>
                <a:lnTo>
                  <a:pt x="1473971" y="223821"/>
                </a:lnTo>
                <a:lnTo>
                  <a:pt x="1474962" y="231203"/>
                </a:lnTo>
                <a:lnTo>
                  <a:pt x="1475547" y="237918"/>
                </a:lnTo>
                <a:lnTo>
                  <a:pt x="1475740" y="243967"/>
                </a:lnTo>
                <a:lnTo>
                  <a:pt x="1474906" y="257639"/>
                </a:lnTo>
                <a:lnTo>
                  <a:pt x="1455094" y="291103"/>
                </a:lnTo>
                <a:lnTo>
                  <a:pt x="1425448" y="298069"/>
                </a:lnTo>
                <a:lnTo>
                  <a:pt x="1423035" y="298069"/>
                </a:lnTo>
                <a:lnTo>
                  <a:pt x="1423035" y="310388"/>
                </a:lnTo>
                <a:lnTo>
                  <a:pt x="1427226" y="310388"/>
                </a:lnTo>
                <a:lnTo>
                  <a:pt x="1445158" y="309078"/>
                </a:lnTo>
                <a:lnTo>
                  <a:pt x="1484503" y="292862"/>
                </a:lnTo>
                <a:lnTo>
                  <a:pt x="1502237" y="257429"/>
                </a:lnTo>
                <a:lnTo>
                  <a:pt x="1503426" y="241046"/>
                </a:lnTo>
                <a:lnTo>
                  <a:pt x="1503187" y="234047"/>
                </a:lnTo>
                <a:lnTo>
                  <a:pt x="1502473" y="226583"/>
                </a:lnTo>
                <a:lnTo>
                  <a:pt x="1501282" y="218668"/>
                </a:lnTo>
                <a:lnTo>
                  <a:pt x="1499616" y="210312"/>
                </a:lnTo>
                <a:lnTo>
                  <a:pt x="1497076" y="198755"/>
                </a:lnTo>
                <a:lnTo>
                  <a:pt x="1495806" y="191135"/>
                </a:lnTo>
                <a:lnTo>
                  <a:pt x="1495806" y="179705"/>
                </a:lnTo>
                <a:lnTo>
                  <a:pt x="1498345" y="173609"/>
                </a:lnTo>
                <a:lnTo>
                  <a:pt x="1503553" y="168910"/>
                </a:lnTo>
                <a:lnTo>
                  <a:pt x="1508633" y="164084"/>
                </a:lnTo>
                <a:lnTo>
                  <a:pt x="1516507" y="161671"/>
                </a:lnTo>
                <a:lnTo>
                  <a:pt x="1526920" y="161290"/>
                </a:lnTo>
                <a:lnTo>
                  <a:pt x="1526920" y="147955"/>
                </a:lnTo>
                <a:lnTo>
                  <a:pt x="1516507" y="147574"/>
                </a:lnTo>
                <a:lnTo>
                  <a:pt x="1508633" y="145034"/>
                </a:lnTo>
                <a:lnTo>
                  <a:pt x="1503553" y="140335"/>
                </a:lnTo>
                <a:lnTo>
                  <a:pt x="1498345" y="135636"/>
                </a:lnTo>
                <a:lnTo>
                  <a:pt x="1495806" y="129540"/>
                </a:lnTo>
                <a:lnTo>
                  <a:pt x="1495806" y="118110"/>
                </a:lnTo>
                <a:lnTo>
                  <a:pt x="1497076" y="110490"/>
                </a:lnTo>
                <a:lnTo>
                  <a:pt x="1499616" y="98933"/>
                </a:lnTo>
                <a:lnTo>
                  <a:pt x="1501282" y="90523"/>
                </a:lnTo>
                <a:lnTo>
                  <a:pt x="1502473" y="82613"/>
                </a:lnTo>
                <a:lnTo>
                  <a:pt x="1503187" y="75180"/>
                </a:lnTo>
                <a:lnTo>
                  <a:pt x="1503426" y="68199"/>
                </a:lnTo>
                <a:lnTo>
                  <a:pt x="1502237" y="52316"/>
                </a:lnTo>
                <a:lnTo>
                  <a:pt x="1484503" y="17526"/>
                </a:lnTo>
                <a:lnTo>
                  <a:pt x="1445158" y="1309"/>
                </a:lnTo>
                <a:lnTo>
                  <a:pt x="1427226" y="0"/>
                </a:lnTo>
                <a:close/>
              </a:path>
              <a:path w="1527175" h="310514">
                <a:moveTo>
                  <a:pt x="103886" y="0"/>
                </a:moveTo>
                <a:lnTo>
                  <a:pt x="99568" y="0"/>
                </a:lnTo>
                <a:lnTo>
                  <a:pt x="81637" y="1309"/>
                </a:lnTo>
                <a:lnTo>
                  <a:pt x="42418" y="17526"/>
                </a:lnTo>
                <a:lnTo>
                  <a:pt x="24558" y="52262"/>
                </a:lnTo>
                <a:lnTo>
                  <a:pt x="23471" y="71072"/>
                </a:lnTo>
                <a:lnTo>
                  <a:pt x="23606" y="74999"/>
                </a:lnTo>
                <a:lnTo>
                  <a:pt x="24320" y="82438"/>
                </a:lnTo>
                <a:lnTo>
                  <a:pt x="25511" y="90378"/>
                </a:lnTo>
                <a:lnTo>
                  <a:pt x="27178" y="98806"/>
                </a:lnTo>
                <a:lnTo>
                  <a:pt x="29845" y="110236"/>
                </a:lnTo>
                <a:lnTo>
                  <a:pt x="31115" y="117983"/>
                </a:lnTo>
                <a:lnTo>
                  <a:pt x="31115" y="129413"/>
                </a:lnTo>
                <a:lnTo>
                  <a:pt x="28448" y="135509"/>
                </a:lnTo>
                <a:lnTo>
                  <a:pt x="23368" y="140208"/>
                </a:lnTo>
                <a:lnTo>
                  <a:pt x="18161" y="144907"/>
                </a:lnTo>
                <a:lnTo>
                  <a:pt x="10414" y="147447"/>
                </a:lnTo>
                <a:lnTo>
                  <a:pt x="0" y="147828"/>
                </a:lnTo>
                <a:lnTo>
                  <a:pt x="0" y="161163"/>
                </a:lnTo>
                <a:lnTo>
                  <a:pt x="31115" y="179578"/>
                </a:lnTo>
                <a:lnTo>
                  <a:pt x="31115" y="190881"/>
                </a:lnTo>
                <a:lnTo>
                  <a:pt x="29845" y="198628"/>
                </a:lnTo>
                <a:lnTo>
                  <a:pt x="27178" y="210058"/>
                </a:lnTo>
                <a:lnTo>
                  <a:pt x="25511" y="218487"/>
                </a:lnTo>
                <a:lnTo>
                  <a:pt x="24320" y="226441"/>
                </a:lnTo>
                <a:lnTo>
                  <a:pt x="23606" y="233918"/>
                </a:lnTo>
                <a:lnTo>
                  <a:pt x="23368" y="240919"/>
                </a:lnTo>
                <a:lnTo>
                  <a:pt x="24558" y="257321"/>
                </a:lnTo>
                <a:lnTo>
                  <a:pt x="42418" y="292862"/>
                </a:lnTo>
                <a:lnTo>
                  <a:pt x="81637" y="309078"/>
                </a:lnTo>
                <a:lnTo>
                  <a:pt x="99568" y="310388"/>
                </a:lnTo>
                <a:lnTo>
                  <a:pt x="103886" y="310388"/>
                </a:lnTo>
                <a:lnTo>
                  <a:pt x="103886" y="298069"/>
                </a:lnTo>
                <a:lnTo>
                  <a:pt x="101345" y="298069"/>
                </a:lnTo>
                <a:lnTo>
                  <a:pt x="90177" y="297287"/>
                </a:lnTo>
                <a:lnTo>
                  <a:pt x="54387" y="269081"/>
                </a:lnTo>
                <a:lnTo>
                  <a:pt x="51054" y="243840"/>
                </a:lnTo>
                <a:lnTo>
                  <a:pt x="51266" y="237791"/>
                </a:lnTo>
                <a:lnTo>
                  <a:pt x="51895" y="231076"/>
                </a:lnTo>
                <a:lnTo>
                  <a:pt x="52929" y="223694"/>
                </a:lnTo>
                <a:lnTo>
                  <a:pt x="54356" y="215646"/>
                </a:lnTo>
                <a:lnTo>
                  <a:pt x="56515" y="204470"/>
                </a:lnTo>
                <a:lnTo>
                  <a:pt x="57657" y="196469"/>
                </a:lnTo>
                <a:lnTo>
                  <a:pt x="57657" y="182499"/>
                </a:lnTo>
                <a:lnTo>
                  <a:pt x="54864" y="174879"/>
                </a:lnTo>
                <a:lnTo>
                  <a:pt x="49403" y="169037"/>
                </a:lnTo>
                <a:lnTo>
                  <a:pt x="44068" y="163068"/>
                </a:lnTo>
                <a:lnTo>
                  <a:pt x="37592" y="158750"/>
                </a:lnTo>
                <a:lnTo>
                  <a:pt x="30099" y="155956"/>
                </a:lnTo>
                <a:lnTo>
                  <a:pt x="30099" y="153035"/>
                </a:lnTo>
                <a:lnTo>
                  <a:pt x="37592" y="150114"/>
                </a:lnTo>
                <a:lnTo>
                  <a:pt x="44068" y="145796"/>
                </a:lnTo>
                <a:lnTo>
                  <a:pt x="49403" y="139827"/>
                </a:lnTo>
                <a:lnTo>
                  <a:pt x="54864" y="133985"/>
                </a:lnTo>
                <a:lnTo>
                  <a:pt x="57657" y="126365"/>
                </a:lnTo>
                <a:lnTo>
                  <a:pt x="57657" y="112395"/>
                </a:lnTo>
                <a:lnTo>
                  <a:pt x="56515" y="104394"/>
                </a:lnTo>
                <a:lnTo>
                  <a:pt x="54356" y="93218"/>
                </a:lnTo>
                <a:lnTo>
                  <a:pt x="52929" y="85169"/>
                </a:lnTo>
                <a:lnTo>
                  <a:pt x="51895" y="77787"/>
                </a:lnTo>
                <a:lnTo>
                  <a:pt x="51266" y="71072"/>
                </a:lnTo>
                <a:lnTo>
                  <a:pt x="51054" y="65024"/>
                </a:lnTo>
                <a:lnTo>
                  <a:pt x="51887" y="51980"/>
                </a:lnTo>
                <a:lnTo>
                  <a:pt x="71699" y="19230"/>
                </a:lnTo>
                <a:lnTo>
                  <a:pt x="101345" y="12319"/>
                </a:lnTo>
                <a:lnTo>
                  <a:pt x="103886" y="12319"/>
                </a:lnTo>
                <a:lnTo>
                  <a:pt x="103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516856" y="1176861"/>
            <a:ext cx="5825013" cy="33878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spcBef>
                <a:spcPts val="75"/>
              </a:spcBef>
            </a:pPr>
            <a:r>
              <a:rPr sz="2250" spc="-139" dirty="0">
                <a:latin typeface="Arial"/>
                <a:cs typeface="Arial"/>
              </a:rPr>
              <a:t>Also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called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31" dirty="0">
                <a:latin typeface="Arial"/>
                <a:cs typeface="Arial"/>
              </a:rPr>
              <a:t>“case</a:t>
            </a:r>
            <a:r>
              <a:rPr sz="2250" spc="-153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analysis”</a:t>
            </a:r>
            <a:endParaRPr sz="225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775">
              <a:latin typeface="Arial"/>
              <a:cs typeface="Arial"/>
            </a:endParaRPr>
          </a:p>
          <a:p>
            <a:pPr marL="38100">
              <a:lnSpc>
                <a:spcPts val="2561"/>
              </a:lnSpc>
            </a:pPr>
            <a:r>
              <a:rPr sz="2250" spc="-94" dirty="0">
                <a:latin typeface="Arial"/>
                <a:cs typeface="Arial"/>
              </a:rPr>
              <a:t>Split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variable’s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domain</a:t>
            </a:r>
            <a:r>
              <a:rPr sz="2250" spc="-38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into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41" dirty="0">
                <a:latin typeface="Arial"/>
                <a:cs typeface="Arial"/>
              </a:rPr>
              <a:t>disjoint</a:t>
            </a:r>
            <a:r>
              <a:rPr sz="2250" spc="-176" dirty="0">
                <a:latin typeface="Arial"/>
                <a:cs typeface="Arial"/>
              </a:rPr>
              <a:t> </a:t>
            </a:r>
            <a:r>
              <a:rPr sz="2250" spc="-127" dirty="0">
                <a:latin typeface="Arial"/>
                <a:cs typeface="Arial"/>
              </a:rPr>
              <a:t>subsets,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and</a:t>
            </a:r>
            <a:endParaRPr sz="2250">
              <a:latin typeface="Arial"/>
              <a:cs typeface="Arial"/>
            </a:endParaRPr>
          </a:p>
          <a:p>
            <a:pPr marL="38100">
              <a:lnSpc>
                <a:spcPts val="2561"/>
              </a:lnSpc>
            </a:pPr>
            <a:r>
              <a:rPr sz="2250" spc="-101" dirty="0">
                <a:latin typeface="Arial"/>
                <a:cs typeface="Arial"/>
              </a:rPr>
              <a:t>consider</a:t>
            </a:r>
            <a:r>
              <a:rPr sz="2250" spc="-139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them</a:t>
            </a:r>
            <a:r>
              <a:rPr sz="2250" spc="-83" dirty="0">
                <a:latin typeface="Arial"/>
                <a:cs typeface="Arial"/>
              </a:rPr>
              <a:t> </a:t>
            </a:r>
            <a:r>
              <a:rPr sz="2250" spc="-153" dirty="0">
                <a:latin typeface="Arial"/>
                <a:cs typeface="Arial"/>
              </a:rPr>
              <a:t>each</a:t>
            </a:r>
            <a:r>
              <a:rPr sz="2250" spc="-79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separately</a:t>
            </a:r>
            <a:endParaRPr sz="2250">
              <a:latin typeface="Arial"/>
              <a:cs typeface="Arial"/>
            </a:endParaRPr>
          </a:p>
          <a:p>
            <a:pPr marL="595789" marR="164306" indent="-214789">
              <a:lnSpc>
                <a:spcPct val="89100"/>
              </a:lnSpc>
              <a:spcBef>
                <a:spcPts val="559"/>
              </a:spcBef>
              <a:buChar char="–"/>
              <a:tabLst>
                <a:tab pos="595789" algn="l"/>
                <a:tab pos="1374934" algn="l"/>
                <a:tab pos="1768316" algn="l"/>
                <a:tab pos="2118836" algn="l"/>
                <a:tab pos="3184208" algn="l"/>
              </a:tabLst>
            </a:pPr>
            <a:r>
              <a:rPr sz="1950" dirty="0">
                <a:latin typeface="Arial"/>
                <a:cs typeface="Arial"/>
              </a:rPr>
              <a:t>If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79" dirty="0">
                <a:latin typeface="STIXGeneral"/>
                <a:cs typeface="STIXGeneral"/>
              </a:rPr>
              <a:t>dom</a:t>
            </a:r>
            <a:r>
              <a:rPr sz="1950" dirty="0">
                <a:latin typeface="STIXGeneral"/>
                <a:cs typeface="STIXGeneral"/>
              </a:rPr>
              <a:t>	</a:t>
            </a:r>
            <a:r>
              <a:rPr sz="1950" spc="-19" dirty="0">
                <a:latin typeface="STIXGeneral"/>
                <a:cs typeface="STIXGeneral"/>
              </a:rPr>
              <a:t>𝑋</a:t>
            </a:r>
            <a:r>
              <a:rPr sz="2194" spc="-28" baseline="-15669" dirty="0">
                <a:latin typeface="STIXGeneral"/>
                <a:cs typeface="STIXGeneral"/>
              </a:rPr>
              <a:t>𝑖</a:t>
            </a:r>
            <a:r>
              <a:rPr sz="2194" baseline="-15669" dirty="0">
                <a:latin typeface="STIXGeneral"/>
                <a:cs typeface="STIXGeneral"/>
              </a:rPr>
              <a:t>	</a:t>
            </a:r>
            <a:r>
              <a:rPr sz="1950" spc="94" dirty="0">
                <a:latin typeface="STIXGeneral"/>
                <a:cs typeface="STIXGeneral"/>
              </a:rPr>
              <a:t>=</a:t>
            </a:r>
            <a:r>
              <a:rPr sz="1950" dirty="0">
                <a:latin typeface="STIXGeneral"/>
                <a:cs typeface="STIXGeneral"/>
              </a:rPr>
              <a:t>	</a:t>
            </a:r>
            <a:r>
              <a:rPr sz="1950" spc="53" dirty="0">
                <a:latin typeface="STIXGeneral"/>
                <a:cs typeface="STIXGeneral"/>
              </a:rPr>
              <a:t>𝑎</a:t>
            </a:r>
            <a:r>
              <a:rPr sz="2194" spc="78" baseline="-15669" dirty="0">
                <a:latin typeface="STIXGeneral"/>
                <a:cs typeface="STIXGeneral"/>
              </a:rPr>
              <a:t>1</a:t>
            </a:r>
            <a:r>
              <a:rPr sz="1950" spc="53" dirty="0">
                <a:latin typeface="STIXGeneral"/>
                <a:cs typeface="STIXGeneral"/>
              </a:rPr>
              <a:t>,</a:t>
            </a:r>
            <a:r>
              <a:rPr sz="1950" spc="-217" dirty="0">
                <a:latin typeface="STIXGeneral"/>
                <a:cs typeface="STIXGeneral"/>
              </a:rPr>
              <a:t> </a:t>
            </a:r>
            <a:r>
              <a:rPr sz="1950" spc="-488" dirty="0">
                <a:latin typeface="STIXGeneral"/>
                <a:cs typeface="STIXGeneral"/>
              </a:rPr>
              <a:t>…</a:t>
            </a:r>
            <a:r>
              <a:rPr sz="1950" spc="-165" dirty="0">
                <a:latin typeface="STIXGeneral"/>
                <a:cs typeface="STIXGeneral"/>
              </a:rPr>
              <a:t> </a:t>
            </a:r>
            <a:r>
              <a:rPr sz="1950" spc="-94" dirty="0">
                <a:latin typeface="STIXGeneral"/>
                <a:cs typeface="STIXGeneral"/>
              </a:rPr>
              <a:t>,</a:t>
            </a:r>
            <a:r>
              <a:rPr sz="1950" spc="-158" dirty="0">
                <a:latin typeface="STIXGeneral"/>
                <a:cs typeface="STIXGeneral"/>
              </a:rPr>
              <a:t> </a:t>
            </a:r>
            <a:r>
              <a:rPr sz="1950" spc="-26" dirty="0">
                <a:latin typeface="STIXGeneral"/>
                <a:cs typeface="STIXGeneral"/>
              </a:rPr>
              <a:t>𝑎</a:t>
            </a:r>
            <a:r>
              <a:rPr sz="2194" spc="-39" baseline="-15669" dirty="0">
                <a:latin typeface="STIXGeneral"/>
                <a:cs typeface="STIXGeneral"/>
              </a:rPr>
              <a:t>𝑀</a:t>
            </a:r>
            <a:r>
              <a:rPr sz="2194" baseline="-15669" dirty="0">
                <a:latin typeface="STIXGeneral"/>
                <a:cs typeface="STIXGeneral"/>
              </a:rPr>
              <a:t>	</a:t>
            </a:r>
            <a:r>
              <a:rPr sz="1950" spc="-56" dirty="0">
                <a:latin typeface="Arial"/>
                <a:cs typeface="Arial"/>
              </a:rPr>
              <a:t>,</a:t>
            </a:r>
            <a:r>
              <a:rPr sz="1950" spc="-131" dirty="0">
                <a:latin typeface="Arial"/>
                <a:cs typeface="Arial"/>
              </a:rPr>
              <a:t> </a:t>
            </a:r>
            <a:r>
              <a:rPr sz="1950" spc="-38" dirty="0">
                <a:latin typeface="Arial"/>
                <a:cs typeface="Arial"/>
              </a:rPr>
              <a:t>then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</a:t>
            </a:r>
            <a:r>
              <a:rPr sz="1950" spc="-49" dirty="0">
                <a:latin typeface="Arial"/>
                <a:cs typeface="Arial"/>
              </a:rPr>
              <a:t> </a:t>
            </a:r>
            <a:r>
              <a:rPr sz="1950" spc="-120" dirty="0">
                <a:latin typeface="Arial"/>
                <a:cs typeface="Arial"/>
              </a:rPr>
              <a:t>each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possible </a:t>
            </a:r>
            <a:r>
              <a:rPr sz="1950" spc="-49" dirty="0">
                <a:latin typeface="Arial"/>
                <a:cs typeface="Arial"/>
              </a:rPr>
              <a:t>setting</a:t>
            </a:r>
            <a:r>
              <a:rPr sz="1950" spc="-176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of</a:t>
            </a:r>
            <a:r>
              <a:rPr sz="1950" spc="-127" dirty="0">
                <a:latin typeface="Arial"/>
                <a:cs typeface="Arial"/>
              </a:rPr>
              <a:t> </a:t>
            </a:r>
            <a:r>
              <a:rPr sz="1950" spc="-45" dirty="0">
                <a:latin typeface="STIXGeneral"/>
                <a:cs typeface="STIXGeneral"/>
              </a:rPr>
              <a:t>𝑋</a:t>
            </a:r>
            <a:r>
              <a:rPr sz="2194" spc="-67" baseline="-15669" dirty="0">
                <a:latin typeface="STIXGeneral"/>
                <a:cs typeface="STIXGeneral"/>
              </a:rPr>
              <a:t>𝑖</a:t>
            </a:r>
            <a:r>
              <a:rPr sz="2194" spc="455" baseline="-15669" dirty="0">
                <a:latin typeface="STIXGeneral"/>
                <a:cs typeface="STIXGeneral"/>
              </a:rPr>
              <a:t> </a:t>
            </a:r>
            <a:r>
              <a:rPr sz="1950" spc="131" dirty="0">
                <a:latin typeface="STIXGeneral"/>
                <a:cs typeface="STIXGeneral"/>
              </a:rPr>
              <a:t>=</a:t>
            </a:r>
            <a:r>
              <a:rPr sz="1950" spc="11" dirty="0">
                <a:latin typeface="STIXGeneral"/>
                <a:cs typeface="STIXGeneral"/>
              </a:rPr>
              <a:t> </a:t>
            </a:r>
            <a:r>
              <a:rPr sz="1950" spc="150" dirty="0">
                <a:latin typeface="STIXGeneral"/>
                <a:cs typeface="STIXGeneral"/>
              </a:rPr>
              <a:t>𝑎</a:t>
            </a:r>
            <a:r>
              <a:rPr sz="2194" spc="225" baseline="-15669" dirty="0">
                <a:latin typeface="STIXGeneral"/>
                <a:cs typeface="STIXGeneral"/>
              </a:rPr>
              <a:t>𝑚</a:t>
            </a:r>
            <a:r>
              <a:rPr sz="1950" spc="150" dirty="0">
                <a:latin typeface="Arial"/>
                <a:cs typeface="Arial"/>
              </a:rPr>
              <a:t>,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find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an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assignment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-38" dirty="0">
                <a:latin typeface="Arial"/>
                <a:cs typeface="Arial"/>
              </a:rPr>
              <a:t>all</a:t>
            </a:r>
            <a:r>
              <a:rPr sz="1950" spc="-146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other </a:t>
            </a:r>
            <a:r>
              <a:rPr sz="1950" spc="-90" dirty="0">
                <a:latin typeface="Arial"/>
                <a:cs typeface="Arial"/>
              </a:rPr>
              <a:t>variables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that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satisfy</a:t>
            </a:r>
            <a:r>
              <a:rPr sz="1950" spc="-240" dirty="0">
                <a:latin typeface="Arial"/>
                <a:cs typeface="Arial"/>
              </a:rPr>
              <a:t> </a:t>
            </a:r>
            <a:r>
              <a:rPr sz="1950" spc="-26" dirty="0">
                <a:latin typeface="Arial"/>
                <a:cs typeface="Arial"/>
              </a:rPr>
              <a:t>the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constraints</a:t>
            </a:r>
            <a:endParaRPr sz="1950">
              <a:latin typeface="Arial"/>
              <a:cs typeface="Arial"/>
            </a:endParaRPr>
          </a:p>
          <a:p>
            <a:pPr marL="595789" indent="-214789">
              <a:spcBef>
                <a:spcPts val="251"/>
              </a:spcBef>
              <a:buChar char="–"/>
              <a:tabLst>
                <a:tab pos="595789" algn="l"/>
              </a:tabLst>
            </a:pPr>
            <a:r>
              <a:rPr sz="1950" spc="-135" dirty="0">
                <a:latin typeface="Arial"/>
                <a:cs typeface="Arial"/>
              </a:rPr>
              <a:t>This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56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solved</a:t>
            </a:r>
            <a:r>
              <a:rPr sz="1950" spc="-146" dirty="0">
                <a:latin typeface="Arial"/>
                <a:cs typeface="Arial"/>
              </a:rPr>
              <a:t> a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b="1" spc="-135" dirty="0">
                <a:latin typeface="Arial"/>
                <a:cs typeface="Arial"/>
              </a:rPr>
              <a:t>reduced</a:t>
            </a:r>
            <a:r>
              <a:rPr sz="1950" b="1" spc="-16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problem</a:t>
            </a:r>
            <a:endParaRPr sz="195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438">
              <a:latin typeface="Arial"/>
              <a:cs typeface="Arial"/>
            </a:endParaRPr>
          </a:p>
          <a:p>
            <a:pPr marL="284321" algn="ctr"/>
            <a:r>
              <a:rPr sz="2250" spc="-135" dirty="0">
                <a:solidFill>
                  <a:srgbClr val="8063A1"/>
                </a:solidFill>
                <a:latin typeface="Arial"/>
                <a:cs typeface="Arial"/>
              </a:rPr>
              <a:t>Q:</a:t>
            </a:r>
            <a:r>
              <a:rPr sz="2250" spc="-139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2250" spc="-64" dirty="0">
                <a:solidFill>
                  <a:srgbClr val="8063A1"/>
                </a:solidFill>
                <a:latin typeface="Arial"/>
                <a:cs typeface="Arial"/>
              </a:rPr>
              <a:t>how</a:t>
            </a:r>
            <a:r>
              <a:rPr sz="2250" spc="-79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2250" spc="-143" dirty="0">
                <a:solidFill>
                  <a:srgbClr val="8063A1"/>
                </a:solidFill>
                <a:latin typeface="Arial"/>
                <a:cs typeface="Arial"/>
              </a:rPr>
              <a:t>does</a:t>
            </a:r>
            <a:r>
              <a:rPr sz="2250" spc="-75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2250" spc="-56" dirty="0">
                <a:solidFill>
                  <a:srgbClr val="8063A1"/>
                </a:solidFill>
                <a:latin typeface="Arial"/>
                <a:cs typeface="Arial"/>
              </a:rPr>
              <a:t>this</a:t>
            </a:r>
            <a:r>
              <a:rPr sz="2250" spc="-83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2250" spc="-68" dirty="0">
                <a:solidFill>
                  <a:srgbClr val="8063A1"/>
                </a:solidFill>
                <a:latin typeface="Arial"/>
                <a:cs typeface="Arial"/>
              </a:rPr>
              <a:t>relate</a:t>
            </a:r>
            <a:r>
              <a:rPr sz="2250" spc="-94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8063A1"/>
                </a:solidFill>
                <a:latin typeface="Arial"/>
                <a:cs typeface="Arial"/>
              </a:rPr>
              <a:t>to</a:t>
            </a:r>
            <a:r>
              <a:rPr sz="2250" spc="-101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2250" spc="-34" dirty="0">
                <a:solidFill>
                  <a:srgbClr val="8063A1"/>
                </a:solidFill>
                <a:latin typeface="Arial"/>
                <a:cs typeface="Arial"/>
              </a:rPr>
              <a:t>search?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49506" y="546542"/>
            <a:ext cx="6364506" cy="504946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200" spc="-158" dirty="0"/>
              <a:t>Domain</a:t>
            </a:r>
            <a:r>
              <a:rPr sz="3200" spc="-139" dirty="0"/>
              <a:t> </a:t>
            </a:r>
            <a:r>
              <a:rPr sz="3200" spc="-83" dirty="0"/>
              <a:t>Splitting</a:t>
            </a:r>
            <a:r>
              <a:rPr sz="3200" spc="-304" dirty="0"/>
              <a:t> </a:t>
            </a:r>
            <a:r>
              <a:rPr sz="3200" spc="-217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750" y="1821656"/>
            <a:ext cx="1828800" cy="6379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431" rIns="0" bIns="0" rtlCol="0">
            <a:spAutoFit/>
          </a:bodyPr>
          <a:lstStyle/>
          <a:p>
            <a:pPr marL="262414" marR="262414" indent="14288" algn="just">
              <a:lnSpc>
                <a:spcPct val="100800"/>
              </a:lnSpc>
              <a:spcBef>
                <a:spcPts val="169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4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5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6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6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750" y="2793207"/>
            <a:ext cx="1828800" cy="65610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88" rIns="0" bIns="0" rtlCol="0">
            <a:spAutoFit/>
          </a:bodyPr>
          <a:lstStyle/>
          <a:p>
            <a:pPr marL="953" algn="ctr">
              <a:spcBef>
                <a:spcPts val="191"/>
              </a:spcBef>
            </a:pP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R="34766" algn="ctr">
              <a:lnSpc>
                <a:spcPts val="1598"/>
              </a:lnSpc>
              <a:spcBef>
                <a:spcPts val="7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6288" y="985837"/>
            <a:ext cx="2550319" cy="271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05402" y="1330118"/>
            <a:ext cx="685800" cy="41469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50006">
              <a:lnSpc>
                <a:spcPct val="100800"/>
              </a:lnSpc>
              <a:spcBef>
                <a:spcPts val="64"/>
              </a:spcBef>
            </a:pPr>
            <a:r>
              <a:rPr sz="1350" spc="-8" dirty="0">
                <a:latin typeface="Arial"/>
                <a:cs typeface="Arial"/>
              </a:rPr>
              <a:t>Original </a:t>
            </a:r>
            <a:r>
              <a:rPr sz="1350" spc="-68" dirty="0">
                <a:latin typeface="Arial"/>
                <a:cs typeface="Arial"/>
              </a:rPr>
              <a:t>Domains: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1984" y="1396127"/>
            <a:ext cx="6038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9" dirty="0"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6127" y="1387269"/>
            <a:ext cx="6038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9" dirty="0"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3214" y="1396127"/>
            <a:ext cx="6019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9" dirty="0"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6625" y="2074021"/>
            <a:ext cx="880110" cy="41469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28588">
              <a:lnSpc>
                <a:spcPct val="100800"/>
              </a:lnSpc>
              <a:spcBef>
                <a:spcPts val="64"/>
              </a:spcBef>
            </a:pPr>
            <a:r>
              <a:rPr sz="1350" spc="-19" dirty="0">
                <a:latin typeface="Arial"/>
                <a:cs typeface="Arial"/>
              </a:rPr>
              <a:t>After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arc </a:t>
            </a:r>
            <a:r>
              <a:rPr sz="1350" spc="-64" dirty="0">
                <a:latin typeface="Arial"/>
                <a:cs typeface="Arial"/>
              </a:rPr>
              <a:t>consistency: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0857" y="2197465"/>
            <a:ext cx="3448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{1,2}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5000" y="2188607"/>
            <a:ext cx="3448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{2,3}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2088" y="2197465"/>
            <a:ext cx="3448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{3,4}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20150"/>
              </p:ext>
            </p:extLst>
          </p:nvPr>
        </p:nvGraphicFramePr>
        <p:xfrm>
          <a:off x="4556570" y="3611225"/>
          <a:ext cx="2604611" cy="911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{1,</a:t>
                      </a:r>
                      <a:r>
                        <a:rPr sz="1400" strike="sngStrike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00" strike="noStrike" spc="-10" dirty="0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2290" algn="r">
                        <a:lnSpc>
                          <a:spcPts val="171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{2}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{3,4}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{1,2}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8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542290" algn="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{3}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8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24765" algn="r">
                        <a:lnSpc>
                          <a:spcPts val="215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1400" strike="sngStrike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1400" strike="noStrike" spc="-10" dirty="0">
                          <a:latin typeface="Arial"/>
                          <a:cs typeface="Arial"/>
                        </a:rPr>
                        <a:t>, 4</a:t>
                      </a:r>
                      <a:r>
                        <a:rPr sz="1400" strike="noStrike" spc="-10" dirty="0">
                          <a:latin typeface="Arial"/>
                          <a:cs typeface="Arial"/>
                        </a:rPr>
                        <a:t>}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708845" y="3480245"/>
            <a:ext cx="647700" cy="304800"/>
            <a:chOff x="3421126" y="4640326"/>
            <a:chExt cx="863600" cy="406400"/>
          </a:xfrm>
        </p:grpSpPr>
        <p:sp>
          <p:nvSpPr>
            <p:cNvPr id="16" name="object 16"/>
            <p:cNvSpPr/>
            <p:nvPr/>
          </p:nvSpPr>
          <p:spPr>
            <a:xfrm>
              <a:off x="3433826" y="46530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742950" y="333375"/>
                  </a:lnTo>
                  <a:lnTo>
                    <a:pt x="742950" y="381000"/>
                  </a:lnTo>
                  <a:lnTo>
                    <a:pt x="838200" y="285750"/>
                  </a:lnTo>
                  <a:lnTo>
                    <a:pt x="742950" y="190500"/>
                  </a:lnTo>
                  <a:lnTo>
                    <a:pt x="7429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33826" y="46530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95250" y="238125"/>
                  </a:lnTo>
                  <a:lnTo>
                    <a:pt x="742950" y="238125"/>
                  </a:lnTo>
                  <a:lnTo>
                    <a:pt x="742950" y="190500"/>
                  </a:lnTo>
                  <a:lnTo>
                    <a:pt x="838200" y="285750"/>
                  </a:lnTo>
                  <a:lnTo>
                    <a:pt x="742950" y="381000"/>
                  </a:lnTo>
                  <a:lnTo>
                    <a:pt x="7429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91115" y="2932509"/>
            <a:ext cx="671513" cy="73811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24288" indent="35719">
              <a:lnSpc>
                <a:spcPct val="100800"/>
              </a:lnSpc>
              <a:spcBef>
                <a:spcPts val="64"/>
              </a:spcBef>
            </a:pPr>
            <a:r>
              <a:rPr sz="1350" spc="-8" dirty="0">
                <a:latin typeface="Arial"/>
                <a:cs typeface="Arial"/>
              </a:rPr>
              <a:t>Domain </a:t>
            </a:r>
            <a:r>
              <a:rPr sz="1350" spc="-30" dirty="0">
                <a:latin typeface="Arial"/>
                <a:cs typeface="Arial"/>
              </a:rPr>
              <a:t>Splitting:</a:t>
            </a:r>
            <a:endParaRPr sz="1350">
              <a:latin typeface="Arial"/>
              <a:cs typeface="Arial"/>
            </a:endParaRPr>
          </a:p>
          <a:p>
            <a:pPr marL="395288">
              <a:spcBef>
                <a:spcPts val="776"/>
              </a:spcBef>
            </a:pPr>
            <a:r>
              <a:rPr sz="1350" spc="-105" dirty="0">
                <a:latin typeface="Arial"/>
                <a:cs typeface="Arial"/>
              </a:rPr>
              <a:t>B=2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08845" y="4166045"/>
            <a:ext cx="647700" cy="304800"/>
            <a:chOff x="3421126" y="5554726"/>
            <a:chExt cx="863600" cy="406400"/>
          </a:xfrm>
        </p:grpSpPr>
        <p:sp>
          <p:nvSpPr>
            <p:cNvPr id="20" name="object 20"/>
            <p:cNvSpPr/>
            <p:nvPr/>
          </p:nvSpPr>
          <p:spPr>
            <a:xfrm>
              <a:off x="3433826" y="55674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11"/>
                  </a:lnTo>
                  <a:lnTo>
                    <a:pt x="742950" y="333311"/>
                  </a:lnTo>
                  <a:lnTo>
                    <a:pt x="742950" y="380936"/>
                  </a:lnTo>
                  <a:lnTo>
                    <a:pt x="838200" y="285686"/>
                  </a:lnTo>
                  <a:lnTo>
                    <a:pt x="742950" y="190436"/>
                  </a:lnTo>
                  <a:lnTo>
                    <a:pt x="742950" y="238061"/>
                  </a:lnTo>
                  <a:lnTo>
                    <a:pt x="95250" y="23806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33826" y="55674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95250" y="238061"/>
                  </a:lnTo>
                  <a:lnTo>
                    <a:pt x="742950" y="238061"/>
                  </a:lnTo>
                  <a:lnTo>
                    <a:pt x="742950" y="190436"/>
                  </a:lnTo>
                  <a:lnTo>
                    <a:pt x="838200" y="285686"/>
                  </a:lnTo>
                  <a:lnTo>
                    <a:pt x="742950" y="380936"/>
                  </a:lnTo>
                  <a:lnTo>
                    <a:pt x="742950" y="333311"/>
                  </a:lnTo>
                  <a:lnTo>
                    <a:pt x="0" y="333311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77163" y="4139803"/>
            <a:ext cx="2852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B=3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36</a:t>
            </a:fld>
            <a:endParaRPr spc="-19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679" y="-74712"/>
            <a:ext cx="4383881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58" dirty="0"/>
              <a:t>Domain</a:t>
            </a:r>
            <a:r>
              <a:rPr spc="-139" dirty="0"/>
              <a:t> </a:t>
            </a:r>
            <a:r>
              <a:rPr spc="-83" dirty="0"/>
              <a:t>Splitting</a:t>
            </a:r>
            <a:r>
              <a:rPr spc="-304" dirty="0"/>
              <a:t> </a:t>
            </a:r>
            <a:r>
              <a:rPr spc="-217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750" y="1821656"/>
            <a:ext cx="1828800" cy="6379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431" rIns="0" bIns="0" rtlCol="0">
            <a:spAutoFit/>
          </a:bodyPr>
          <a:lstStyle/>
          <a:p>
            <a:pPr marL="262414" marR="262414" indent="14288" algn="just">
              <a:lnSpc>
                <a:spcPct val="100800"/>
              </a:lnSpc>
              <a:spcBef>
                <a:spcPts val="169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4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5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6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6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750" y="2793207"/>
            <a:ext cx="1828800" cy="65610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88" rIns="0" bIns="0" rtlCol="0">
            <a:spAutoFit/>
          </a:bodyPr>
          <a:lstStyle/>
          <a:p>
            <a:pPr marL="953" algn="ctr">
              <a:spcBef>
                <a:spcPts val="191"/>
              </a:spcBef>
            </a:pP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R="34766" algn="ctr">
              <a:lnSpc>
                <a:spcPts val="1598"/>
              </a:lnSpc>
              <a:spcBef>
                <a:spcPts val="7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5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6288" y="985837"/>
            <a:ext cx="2550319" cy="271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05402" y="1330118"/>
            <a:ext cx="685800" cy="41469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50006">
              <a:lnSpc>
                <a:spcPct val="100800"/>
              </a:lnSpc>
              <a:spcBef>
                <a:spcPts val="64"/>
              </a:spcBef>
            </a:pPr>
            <a:r>
              <a:rPr sz="1350" spc="-8" dirty="0">
                <a:latin typeface="Arial"/>
                <a:cs typeface="Arial"/>
              </a:rPr>
              <a:t>Original </a:t>
            </a:r>
            <a:r>
              <a:rPr sz="1350" spc="-68" dirty="0">
                <a:latin typeface="Arial"/>
                <a:cs typeface="Arial"/>
              </a:rPr>
              <a:t>Domains: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1984" y="1396127"/>
            <a:ext cx="6038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9" dirty="0"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6127" y="1387269"/>
            <a:ext cx="6038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9" dirty="0"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3214" y="1396127"/>
            <a:ext cx="6019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9" dirty="0"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6625" y="2074021"/>
            <a:ext cx="880110" cy="41469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28588">
              <a:lnSpc>
                <a:spcPct val="100800"/>
              </a:lnSpc>
              <a:spcBef>
                <a:spcPts val="64"/>
              </a:spcBef>
            </a:pPr>
            <a:r>
              <a:rPr sz="1350" spc="-19" dirty="0">
                <a:latin typeface="Arial"/>
                <a:cs typeface="Arial"/>
              </a:rPr>
              <a:t>After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arc </a:t>
            </a:r>
            <a:r>
              <a:rPr sz="1350" spc="-64" dirty="0">
                <a:latin typeface="Arial"/>
                <a:cs typeface="Arial"/>
              </a:rPr>
              <a:t>consistency: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0857" y="2197465"/>
            <a:ext cx="3448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{1,2}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5000" y="2188607"/>
            <a:ext cx="3448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{2,3}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2088" y="2197465"/>
            <a:ext cx="3448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{3,4}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1115" y="2932509"/>
            <a:ext cx="650558" cy="41469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35719">
              <a:lnSpc>
                <a:spcPct val="100800"/>
              </a:lnSpc>
              <a:spcBef>
                <a:spcPts val="64"/>
              </a:spcBef>
            </a:pPr>
            <a:r>
              <a:rPr sz="1350" spc="-8" dirty="0">
                <a:latin typeface="Arial"/>
                <a:cs typeface="Arial"/>
              </a:rPr>
              <a:t>Domain </a:t>
            </a:r>
            <a:r>
              <a:rPr sz="1350" spc="-30" dirty="0">
                <a:latin typeface="Arial"/>
                <a:cs typeface="Arial"/>
              </a:rPr>
              <a:t>Splitting: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0857" y="3558778"/>
            <a:ext cx="3448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{1,</a:t>
            </a:r>
            <a:r>
              <a:rPr sz="1350" strike="sngStrike" spc="-41" dirty="0">
                <a:latin typeface="Arial"/>
                <a:cs typeface="Arial"/>
              </a:rPr>
              <a:t>2</a:t>
            </a:r>
            <a:r>
              <a:rPr sz="1350" spc="-41" dirty="0">
                <a:latin typeface="Arial"/>
                <a:cs typeface="Arial"/>
              </a:rPr>
              <a:t>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9294" y="3558778"/>
            <a:ext cx="21669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{2}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2088" y="3567351"/>
            <a:ext cx="8334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587693" algn="l"/>
              </a:tabLst>
            </a:pPr>
            <a:r>
              <a:rPr sz="1350" spc="-8" dirty="0">
                <a:latin typeface="Arial"/>
                <a:cs typeface="Arial"/>
              </a:rPr>
              <a:t>{3</a:t>
            </a:r>
            <a:r>
              <a:rPr lang="en-US" sz="1350" spc="-8" dirty="0">
                <a:latin typeface="Arial"/>
                <a:cs typeface="Arial"/>
              </a:rPr>
              <a:t>,</a:t>
            </a:r>
            <a:r>
              <a:rPr lang="en-US" sz="1350" strike="sngStrike" spc="-8" dirty="0">
                <a:latin typeface="Arial"/>
                <a:cs typeface="Arial"/>
              </a:rPr>
              <a:t> 4</a:t>
            </a:r>
            <a:r>
              <a:rPr sz="1350" spc="-8" dirty="0">
                <a:latin typeface="Arial"/>
                <a:cs typeface="Arial"/>
              </a:rPr>
              <a:t>}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668" dirty="0">
                <a:solidFill>
                  <a:srgbClr val="9BBA58"/>
                </a:solidFill>
                <a:latin typeface="Arial Unicode MS"/>
                <a:cs typeface="Arial Unicode MS"/>
              </a:rPr>
              <a:t>✔</a:t>
            </a:r>
            <a:endParaRPr sz="1350" dirty="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6570" y="3902154"/>
            <a:ext cx="38052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{1,</a:t>
            </a:r>
            <a:r>
              <a:rPr sz="1350" strike="sngStrike" spc="-56" dirty="0">
                <a:latin typeface="Arial"/>
                <a:cs typeface="Arial"/>
              </a:rPr>
              <a:t> </a:t>
            </a:r>
            <a:r>
              <a:rPr sz="1350" strike="sngStrike" spc="-30" dirty="0">
                <a:latin typeface="Arial"/>
                <a:cs typeface="Arial"/>
              </a:rPr>
              <a:t>2</a:t>
            </a:r>
            <a:r>
              <a:rPr sz="1350" spc="-30" dirty="0">
                <a:latin typeface="Arial"/>
                <a:cs typeface="Arial"/>
              </a:rPr>
              <a:t>}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9294" y="3902154"/>
            <a:ext cx="21669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{2}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02088" y="3910727"/>
            <a:ext cx="8334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587693" algn="l"/>
              </a:tabLst>
            </a:pPr>
            <a:r>
              <a:rPr sz="1350" spc="-8" dirty="0">
                <a:latin typeface="Arial"/>
                <a:cs typeface="Arial"/>
              </a:rPr>
              <a:t>{</a:t>
            </a:r>
            <a:r>
              <a:rPr sz="1350" strike="sngStrike" spc="-8" dirty="0">
                <a:latin typeface="Arial"/>
                <a:cs typeface="Arial"/>
              </a:rPr>
              <a:t>3</a:t>
            </a:r>
            <a:r>
              <a:rPr sz="1350" spc="-8" dirty="0">
                <a:latin typeface="Arial"/>
                <a:cs typeface="Arial"/>
              </a:rPr>
              <a:t>,4}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668" dirty="0">
                <a:solidFill>
                  <a:srgbClr val="9BBA58"/>
                </a:solidFill>
                <a:latin typeface="Arial Unicode MS"/>
                <a:cs typeface="Arial Unicode MS"/>
              </a:rPr>
              <a:t>✔</a:t>
            </a:r>
            <a:endParaRPr sz="1350" dirty="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6570" y="4245531"/>
            <a:ext cx="38052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{1,</a:t>
            </a:r>
            <a:r>
              <a:rPr sz="1350" strike="sngStrike" spc="-56" dirty="0">
                <a:latin typeface="Arial"/>
                <a:cs typeface="Arial"/>
              </a:rPr>
              <a:t> </a:t>
            </a:r>
            <a:r>
              <a:rPr sz="1350" strike="sngStrike" spc="-30" dirty="0">
                <a:latin typeface="Arial"/>
                <a:cs typeface="Arial"/>
              </a:rPr>
              <a:t>2</a:t>
            </a:r>
            <a:r>
              <a:rPr sz="1350" spc="-30" dirty="0">
                <a:latin typeface="Arial"/>
                <a:cs typeface="Arial"/>
              </a:rPr>
              <a:t>}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79294" y="4245531"/>
            <a:ext cx="21669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{3}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2088" y="4254103"/>
            <a:ext cx="8334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587693" algn="l"/>
              </a:tabLst>
            </a:pPr>
            <a:r>
              <a:rPr sz="1350" spc="-8" dirty="0">
                <a:latin typeface="Arial"/>
                <a:cs typeface="Arial"/>
              </a:rPr>
              <a:t>{</a:t>
            </a:r>
            <a:r>
              <a:rPr sz="1350" strike="sngStrike" spc="-8" dirty="0">
                <a:latin typeface="Arial"/>
                <a:cs typeface="Arial"/>
              </a:rPr>
              <a:t>3</a:t>
            </a:r>
            <a:r>
              <a:rPr sz="1350" spc="-8" dirty="0">
                <a:latin typeface="Arial"/>
                <a:cs typeface="Arial"/>
              </a:rPr>
              <a:t>,4}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668" dirty="0">
                <a:solidFill>
                  <a:srgbClr val="9BBA58"/>
                </a:solidFill>
                <a:latin typeface="Arial Unicode MS"/>
                <a:cs typeface="Arial Unicode MS"/>
              </a:rPr>
              <a:t>✔</a:t>
            </a:r>
            <a:endParaRPr sz="1350" dirty="0">
              <a:latin typeface="Arial Unicode MS"/>
              <a:cs typeface="Arial Unicode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08845" y="3480245"/>
            <a:ext cx="647700" cy="304800"/>
            <a:chOff x="3421126" y="4640326"/>
            <a:chExt cx="863600" cy="406400"/>
          </a:xfrm>
        </p:grpSpPr>
        <p:sp>
          <p:nvSpPr>
            <p:cNvPr id="25" name="object 25"/>
            <p:cNvSpPr/>
            <p:nvPr/>
          </p:nvSpPr>
          <p:spPr>
            <a:xfrm>
              <a:off x="3433826" y="46530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742950" y="333375"/>
                  </a:lnTo>
                  <a:lnTo>
                    <a:pt x="742950" y="381000"/>
                  </a:lnTo>
                  <a:lnTo>
                    <a:pt x="838200" y="285750"/>
                  </a:lnTo>
                  <a:lnTo>
                    <a:pt x="742950" y="190500"/>
                  </a:lnTo>
                  <a:lnTo>
                    <a:pt x="7429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433826" y="46530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95250" y="238125"/>
                  </a:lnTo>
                  <a:lnTo>
                    <a:pt x="742950" y="238125"/>
                  </a:lnTo>
                  <a:lnTo>
                    <a:pt x="742950" y="190500"/>
                  </a:lnTo>
                  <a:lnTo>
                    <a:pt x="838200" y="285750"/>
                  </a:lnTo>
                  <a:lnTo>
                    <a:pt x="742950" y="381000"/>
                  </a:lnTo>
                  <a:lnTo>
                    <a:pt x="7429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708845" y="3823145"/>
            <a:ext cx="647700" cy="304800"/>
            <a:chOff x="3421126" y="5097526"/>
            <a:chExt cx="863600" cy="406400"/>
          </a:xfrm>
        </p:grpSpPr>
        <p:sp>
          <p:nvSpPr>
            <p:cNvPr id="28" name="object 28"/>
            <p:cNvSpPr/>
            <p:nvPr/>
          </p:nvSpPr>
          <p:spPr>
            <a:xfrm>
              <a:off x="3433826" y="51102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742950" y="333375"/>
                  </a:lnTo>
                  <a:lnTo>
                    <a:pt x="742950" y="381000"/>
                  </a:lnTo>
                  <a:lnTo>
                    <a:pt x="838200" y="285750"/>
                  </a:lnTo>
                  <a:lnTo>
                    <a:pt x="742950" y="190500"/>
                  </a:lnTo>
                  <a:lnTo>
                    <a:pt x="7429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433826" y="51102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95250" y="238125"/>
                  </a:lnTo>
                  <a:lnTo>
                    <a:pt x="742950" y="238125"/>
                  </a:lnTo>
                  <a:lnTo>
                    <a:pt x="742950" y="190500"/>
                  </a:lnTo>
                  <a:lnTo>
                    <a:pt x="838200" y="285750"/>
                  </a:lnTo>
                  <a:lnTo>
                    <a:pt x="742950" y="381000"/>
                  </a:lnTo>
                  <a:lnTo>
                    <a:pt x="7429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708845" y="4166045"/>
            <a:ext cx="647700" cy="304800"/>
            <a:chOff x="3421126" y="5554726"/>
            <a:chExt cx="863600" cy="406400"/>
          </a:xfrm>
        </p:grpSpPr>
        <p:sp>
          <p:nvSpPr>
            <p:cNvPr id="31" name="object 31"/>
            <p:cNvSpPr/>
            <p:nvPr/>
          </p:nvSpPr>
          <p:spPr>
            <a:xfrm>
              <a:off x="3433826" y="55674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11"/>
                  </a:lnTo>
                  <a:lnTo>
                    <a:pt x="742950" y="333311"/>
                  </a:lnTo>
                  <a:lnTo>
                    <a:pt x="742950" y="380936"/>
                  </a:lnTo>
                  <a:lnTo>
                    <a:pt x="838200" y="285686"/>
                  </a:lnTo>
                  <a:lnTo>
                    <a:pt x="742950" y="190436"/>
                  </a:lnTo>
                  <a:lnTo>
                    <a:pt x="742950" y="238061"/>
                  </a:lnTo>
                  <a:lnTo>
                    <a:pt x="95250" y="23806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433826" y="5567426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95250" y="238061"/>
                  </a:lnTo>
                  <a:lnTo>
                    <a:pt x="742950" y="238061"/>
                  </a:lnTo>
                  <a:lnTo>
                    <a:pt x="742950" y="190436"/>
                  </a:lnTo>
                  <a:lnTo>
                    <a:pt x="838200" y="285686"/>
                  </a:lnTo>
                  <a:lnTo>
                    <a:pt x="742950" y="380936"/>
                  </a:lnTo>
                  <a:lnTo>
                    <a:pt x="742950" y="333311"/>
                  </a:lnTo>
                  <a:lnTo>
                    <a:pt x="0" y="333311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708845" y="4566047"/>
            <a:ext cx="647700" cy="304800"/>
            <a:chOff x="3421126" y="6088062"/>
            <a:chExt cx="863600" cy="406400"/>
          </a:xfrm>
        </p:grpSpPr>
        <p:sp>
          <p:nvSpPr>
            <p:cNvPr id="34" name="object 34"/>
            <p:cNvSpPr/>
            <p:nvPr/>
          </p:nvSpPr>
          <p:spPr>
            <a:xfrm>
              <a:off x="3433826" y="6100762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742950" y="333375"/>
                  </a:lnTo>
                  <a:lnTo>
                    <a:pt x="742950" y="381000"/>
                  </a:lnTo>
                  <a:lnTo>
                    <a:pt x="838200" y="285750"/>
                  </a:lnTo>
                  <a:lnTo>
                    <a:pt x="742950" y="190500"/>
                  </a:lnTo>
                  <a:lnTo>
                    <a:pt x="7429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33826" y="6100762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95250" y="0"/>
                  </a:moveTo>
                  <a:lnTo>
                    <a:pt x="95250" y="238125"/>
                  </a:lnTo>
                  <a:lnTo>
                    <a:pt x="742950" y="238125"/>
                  </a:lnTo>
                  <a:lnTo>
                    <a:pt x="742950" y="190500"/>
                  </a:lnTo>
                  <a:lnTo>
                    <a:pt x="838200" y="285750"/>
                  </a:lnTo>
                  <a:lnTo>
                    <a:pt x="742950" y="381000"/>
                  </a:lnTo>
                  <a:lnTo>
                    <a:pt x="7429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798570" y="3444192"/>
            <a:ext cx="63436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B=2,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-127" dirty="0">
                <a:latin typeface="Arial"/>
                <a:cs typeface="Arial"/>
              </a:rPr>
              <a:t>C=3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37</a:t>
            </a:fld>
            <a:endParaRPr spc="-19" dirty="0"/>
          </a:p>
        </p:txBody>
      </p:sp>
      <p:sp>
        <p:nvSpPr>
          <p:cNvPr id="37" name="object 37"/>
          <p:cNvSpPr txBox="1"/>
          <p:nvPr/>
        </p:nvSpPr>
        <p:spPr>
          <a:xfrm>
            <a:off x="3798570" y="3796427"/>
            <a:ext cx="63436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B=2,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-127" dirty="0">
                <a:latin typeface="Arial"/>
                <a:cs typeface="Arial"/>
              </a:rPr>
              <a:t>C=4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98569" y="4139803"/>
            <a:ext cx="6415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B=3,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A=1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8569" y="4540329"/>
            <a:ext cx="6415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B=3,</a:t>
            </a:r>
            <a:r>
              <a:rPr sz="1350" spc="-26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A=2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70857" y="4646057"/>
            <a:ext cx="3448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{</a:t>
            </a:r>
            <a:r>
              <a:rPr sz="1350" strike="sngStrike" spc="-41" dirty="0">
                <a:latin typeface="Arial"/>
                <a:cs typeface="Arial"/>
              </a:rPr>
              <a:t>1</a:t>
            </a:r>
            <a:r>
              <a:rPr sz="1350" spc="-41" dirty="0">
                <a:latin typeface="Arial"/>
                <a:cs typeface="Arial"/>
              </a:rPr>
              <a:t>,2}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79294" y="4646057"/>
            <a:ext cx="21669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{3}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02088" y="4654868"/>
            <a:ext cx="3448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{</a:t>
            </a:r>
            <a:r>
              <a:rPr sz="1350" strike="sngStrike" spc="-41" dirty="0">
                <a:latin typeface="Arial"/>
                <a:cs typeface="Arial"/>
              </a:rPr>
              <a:t>3</a:t>
            </a:r>
            <a:r>
              <a:rPr sz="1350" spc="-41" dirty="0">
                <a:latin typeface="Arial"/>
                <a:cs typeface="Arial"/>
              </a:rPr>
              <a:t>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80732" y="4596051"/>
            <a:ext cx="25479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713" dirty="0">
                <a:solidFill>
                  <a:srgbClr val="9BBA58"/>
                </a:solidFill>
                <a:latin typeface="Arial Unicode MS"/>
                <a:cs typeface="Arial Unicode MS"/>
              </a:rPr>
              <a:t>✔</a:t>
            </a:r>
            <a:endParaRPr sz="13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642" y="-74712"/>
            <a:ext cx="3438525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58" dirty="0"/>
              <a:t>Variable</a:t>
            </a:r>
            <a:r>
              <a:rPr spc="-217" dirty="0"/>
              <a:t> </a:t>
            </a:r>
            <a:r>
              <a:rPr spc="-71" dirty="0"/>
              <a:t>Elimination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5432" y="1205198"/>
            <a:ext cx="6036944" cy="1447480"/>
          </a:xfrm>
          <a:prstGeom prst="rect">
            <a:avLst/>
          </a:prstGeom>
        </p:spPr>
        <p:txBody>
          <a:bodyPr vert="horz" wrap="square" lIns="0" tIns="25241" rIns="0" bIns="0" rtlCol="0">
            <a:spAutoFit/>
          </a:bodyPr>
          <a:lstStyle/>
          <a:p>
            <a:pPr marL="266700" marR="1060133" indent="-257651">
              <a:lnSpc>
                <a:spcPts val="2872"/>
              </a:lnSpc>
              <a:spcBef>
                <a:spcPts val="199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83" dirty="0">
                <a:latin typeface="Arial"/>
                <a:cs typeface="Arial"/>
              </a:rPr>
              <a:t>Simplify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the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network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by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incrementally </a:t>
            </a:r>
            <a:r>
              <a:rPr sz="2400" spc="-94" dirty="0">
                <a:latin typeface="Arial"/>
                <a:cs typeface="Arial"/>
              </a:rPr>
              <a:t>removing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567214" marR="3810" indent="-214789">
              <a:lnSpc>
                <a:spcPct val="102499"/>
              </a:lnSpc>
              <a:spcBef>
                <a:spcPts val="398"/>
              </a:spcBef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146" dirty="0">
                <a:latin typeface="Arial"/>
                <a:cs typeface="Arial"/>
              </a:rPr>
              <a:t>Remove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153" dirty="0">
                <a:latin typeface="Arial"/>
                <a:cs typeface="Arial"/>
              </a:rPr>
              <a:t>a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variable,</a:t>
            </a:r>
            <a:r>
              <a:rPr sz="2063" spc="26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and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create</a:t>
            </a:r>
            <a:r>
              <a:rPr sz="2063" spc="-150" dirty="0">
                <a:latin typeface="Arial"/>
                <a:cs typeface="Arial"/>
              </a:rPr>
              <a:t> </a:t>
            </a:r>
            <a:r>
              <a:rPr sz="2063" spc="-153" dirty="0">
                <a:latin typeface="Arial"/>
                <a:cs typeface="Arial"/>
              </a:rPr>
              <a:t>a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64" dirty="0">
                <a:latin typeface="Arial"/>
                <a:cs typeface="Arial"/>
              </a:rPr>
              <a:t>new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constraint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on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120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remaining</a:t>
            </a:r>
            <a:r>
              <a:rPr sz="2063" spc="-23" dirty="0">
                <a:latin typeface="Arial"/>
                <a:cs typeface="Arial"/>
              </a:rPr>
              <a:t> </a:t>
            </a:r>
            <a:r>
              <a:rPr sz="2063" spc="-86" dirty="0">
                <a:latin typeface="Arial"/>
                <a:cs typeface="Arial"/>
              </a:rPr>
              <a:t>variables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account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its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removal</a:t>
            </a:r>
            <a:endParaRPr sz="206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6445" y="4825841"/>
            <a:ext cx="24050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9" dirty="0">
                <a:solidFill>
                  <a:srgbClr val="888888"/>
                </a:solidFill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91939"/>
            <a:ext cx="2799578" cy="148983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200" spc="-158" dirty="0"/>
              <a:t>Variable</a:t>
            </a:r>
            <a:r>
              <a:rPr sz="3200" spc="-210" dirty="0"/>
              <a:t> </a:t>
            </a:r>
            <a:r>
              <a:rPr sz="3200" spc="-90" dirty="0"/>
              <a:t>Elimination</a:t>
            </a:r>
            <a:r>
              <a:rPr sz="3200" spc="-255" dirty="0"/>
              <a:t> </a:t>
            </a:r>
            <a:r>
              <a:rPr sz="3200" spc="-34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2255" y="879893"/>
            <a:ext cx="5734050" cy="4014216"/>
            <a:chOff x="677862" y="1219200"/>
            <a:chExt cx="7645400" cy="5351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219200"/>
              <a:ext cx="7620000" cy="5334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0562" y="4195762"/>
              <a:ext cx="7620000" cy="2362200"/>
            </a:xfrm>
            <a:custGeom>
              <a:avLst/>
              <a:gdLst/>
              <a:ahLst/>
              <a:cxnLst/>
              <a:rect l="l" t="t" r="r" b="b"/>
              <a:pathLst>
                <a:path w="7620000" h="2362200">
                  <a:moveTo>
                    <a:pt x="76200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7620000" y="23622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E2D2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690562" y="4195762"/>
              <a:ext cx="7620000" cy="2362200"/>
            </a:xfrm>
            <a:custGeom>
              <a:avLst/>
              <a:gdLst/>
              <a:ahLst/>
              <a:cxnLst/>
              <a:rect l="l" t="t" r="r" b="b"/>
              <a:pathLst>
                <a:path w="7620000" h="2362200">
                  <a:moveTo>
                    <a:pt x="0" y="2362200"/>
                  </a:moveTo>
                  <a:lnTo>
                    <a:pt x="7620000" y="23622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39</a:t>
            </a:fld>
            <a:endParaRPr spc="-1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490" y="681234"/>
            <a:ext cx="3027045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46" dirty="0"/>
              <a:t>Forward</a:t>
            </a:r>
            <a:r>
              <a:rPr sz="2800" spc="-188" dirty="0"/>
              <a:t> </a:t>
            </a:r>
            <a:r>
              <a:rPr sz="2800" spc="-146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7119" y="3378518"/>
            <a:ext cx="5262563" cy="135806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66700" marR="445770" indent="-257651">
              <a:lnSpc>
                <a:spcPts val="2422"/>
              </a:lnSpc>
              <a:spcBef>
                <a:spcPts val="390"/>
              </a:spcBef>
              <a:buChar char="•"/>
              <a:tabLst>
                <a:tab pos="266700" algn="l"/>
                <a:tab pos="267176" algn="l"/>
              </a:tabLst>
            </a:pPr>
            <a:r>
              <a:rPr sz="2250" spc="-184" dirty="0">
                <a:latin typeface="Arial"/>
                <a:cs typeface="Arial"/>
              </a:rPr>
              <a:t>Keep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track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64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remaining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13" dirty="0">
                <a:latin typeface="Arial"/>
                <a:cs typeface="Arial"/>
              </a:rPr>
              <a:t>legal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spc="-146" dirty="0">
                <a:latin typeface="Arial"/>
                <a:cs typeface="Arial"/>
              </a:rPr>
              <a:t>values</a:t>
            </a:r>
            <a:r>
              <a:rPr sz="2250" spc="-86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for </a:t>
            </a:r>
            <a:r>
              <a:rPr sz="2250" spc="-139" dirty="0">
                <a:latin typeface="Arial"/>
                <a:cs typeface="Arial"/>
              </a:rPr>
              <a:t>unassigned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23" dirty="0">
                <a:latin typeface="Arial"/>
                <a:cs typeface="Arial"/>
              </a:rPr>
              <a:t>variables</a:t>
            </a:r>
            <a:endParaRPr sz="2250">
              <a:latin typeface="Arial"/>
              <a:cs typeface="Arial"/>
            </a:endParaRPr>
          </a:p>
          <a:p>
            <a:pPr marL="266700" marR="3810" indent="-257651">
              <a:lnSpc>
                <a:spcPts val="2422"/>
              </a:lnSpc>
              <a:spcBef>
                <a:spcPts val="563"/>
              </a:spcBef>
              <a:buChar char="•"/>
              <a:tabLst>
                <a:tab pos="266700" algn="l"/>
                <a:tab pos="267176" algn="l"/>
              </a:tabLst>
            </a:pPr>
            <a:r>
              <a:rPr sz="2250" spc="-116" dirty="0">
                <a:latin typeface="Arial"/>
                <a:cs typeface="Arial"/>
              </a:rPr>
              <a:t>Terminate</a:t>
            </a:r>
            <a:r>
              <a:rPr sz="2250" spc="-146" dirty="0">
                <a:latin typeface="Arial"/>
                <a:cs typeface="Arial"/>
              </a:rPr>
              <a:t> </a:t>
            </a:r>
            <a:r>
              <a:rPr sz="2250" spc="-150" dirty="0">
                <a:latin typeface="Arial"/>
                <a:cs typeface="Arial"/>
              </a:rPr>
              <a:t>search</a:t>
            </a:r>
            <a:r>
              <a:rPr sz="2250" spc="-86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when</a:t>
            </a:r>
            <a:r>
              <a:rPr sz="2250" spc="-86" dirty="0">
                <a:latin typeface="Arial"/>
                <a:cs typeface="Arial"/>
              </a:rPr>
              <a:t> </a:t>
            </a:r>
            <a:r>
              <a:rPr sz="2250" spc="-153" dirty="0">
                <a:latin typeface="Arial"/>
                <a:cs typeface="Arial"/>
              </a:rPr>
              <a:t>any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variable</a:t>
            </a:r>
            <a:r>
              <a:rPr sz="2250" spc="-26" dirty="0">
                <a:latin typeface="Arial"/>
                <a:cs typeface="Arial"/>
              </a:rPr>
              <a:t> </a:t>
            </a:r>
            <a:r>
              <a:rPr sz="2250" spc="-176" dirty="0">
                <a:latin typeface="Arial"/>
                <a:cs typeface="Arial"/>
              </a:rPr>
              <a:t>has</a:t>
            </a:r>
            <a:r>
              <a:rPr sz="2250" spc="-68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no </a:t>
            </a:r>
            <a:r>
              <a:rPr sz="2250" spc="-109" dirty="0">
                <a:latin typeface="Arial"/>
                <a:cs typeface="Arial"/>
              </a:rPr>
              <a:t>legal</a:t>
            </a:r>
            <a:r>
              <a:rPr sz="2250" spc="-127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values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077" y="1321594"/>
            <a:ext cx="6175010" cy="16629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91939"/>
            <a:ext cx="2799578" cy="148983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200" spc="-158" dirty="0"/>
              <a:t>Variable</a:t>
            </a:r>
            <a:r>
              <a:rPr sz="3200" spc="-210" dirty="0"/>
              <a:t> </a:t>
            </a:r>
            <a:r>
              <a:rPr sz="3200" spc="-90" dirty="0"/>
              <a:t>Elimination</a:t>
            </a:r>
            <a:r>
              <a:rPr sz="3200" spc="-255" dirty="0"/>
              <a:t> </a:t>
            </a:r>
            <a:r>
              <a:rPr sz="3200" spc="-34" dirty="0"/>
              <a:t>Algorithm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40</a:t>
            </a:fld>
            <a:endParaRPr spc="-19" dirty="0"/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B0BE9820-FA35-7246-9B2D-51CBD9447AC4}"/>
              </a:ext>
            </a:extLst>
          </p:cNvPr>
          <p:cNvGrpSpPr/>
          <p:nvPr/>
        </p:nvGrpSpPr>
        <p:grpSpPr>
          <a:xfrm>
            <a:off x="2802255" y="914400"/>
            <a:ext cx="5734050" cy="4013835"/>
            <a:chOff x="677862" y="1219200"/>
            <a:chExt cx="7645400" cy="5351780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CDEB2B57-D3F8-DD41-9AD7-8971F3B5062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219200"/>
              <a:ext cx="7620000" cy="5334000"/>
            </a:xfrm>
            <a:prstGeom prst="rect">
              <a:avLst/>
            </a:prstGeom>
          </p:spPr>
        </p:pic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7081FE4-DFD6-AE4B-AF19-2E368D817B32}"/>
                </a:ext>
              </a:extLst>
            </p:cNvPr>
            <p:cNvSpPr/>
            <p:nvPr/>
          </p:nvSpPr>
          <p:spPr>
            <a:xfrm>
              <a:off x="690562" y="4500562"/>
              <a:ext cx="7620000" cy="2057400"/>
            </a:xfrm>
            <a:custGeom>
              <a:avLst/>
              <a:gdLst/>
              <a:ahLst/>
              <a:cxnLst/>
              <a:rect l="l" t="t" r="r" b="b"/>
              <a:pathLst>
                <a:path w="7620000" h="2057400">
                  <a:moveTo>
                    <a:pt x="76200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7620000" y="20574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E2D2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10E6847A-FBBD-024B-A72F-AE0FE377EDE7}"/>
                </a:ext>
              </a:extLst>
            </p:cNvPr>
            <p:cNvSpPr/>
            <p:nvPr/>
          </p:nvSpPr>
          <p:spPr>
            <a:xfrm>
              <a:off x="690562" y="4500562"/>
              <a:ext cx="7620000" cy="2057400"/>
            </a:xfrm>
            <a:custGeom>
              <a:avLst/>
              <a:gdLst/>
              <a:ahLst/>
              <a:cxnLst/>
              <a:rect l="l" t="t" r="r" b="b"/>
              <a:pathLst>
                <a:path w="7620000" h="2057400">
                  <a:moveTo>
                    <a:pt x="0" y="2057400"/>
                  </a:moveTo>
                  <a:lnTo>
                    <a:pt x="7620000" y="20574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874582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91939"/>
            <a:ext cx="2799578" cy="148983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200" spc="-158" dirty="0"/>
              <a:t>Variable</a:t>
            </a:r>
            <a:r>
              <a:rPr sz="3200" spc="-210" dirty="0"/>
              <a:t> </a:t>
            </a:r>
            <a:r>
              <a:rPr sz="3200" spc="-90" dirty="0"/>
              <a:t>Elimination</a:t>
            </a:r>
            <a:r>
              <a:rPr sz="3200" spc="-255" dirty="0"/>
              <a:t> </a:t>
            </a:r>
            <a:r>
              <a:rPr sz="3200" spc="-34" dirty="0"/>
              <a:t>Algorithm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41</a:t>
            </a:fld>
            <a:endParaRPr spc="-19" dirty="0"/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CBA04541-FCE7-1C4E-A45D-9154ED8940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578" y="788670"/>
            <a:ext cx="5715000" cy="4000500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7535AFA1-5A21-124E-AFB8-8C04CC32D24E}"/>
              </a:ext>
            </a:extLst>
          </p:cNvPr>
          <p:cNvSpPr txBox="1"/>
          <p:nvPr/>
        </p:nvSpPr>
        <p:spPr>
          <a:xfrm>
            <a:off x="2803150" y="3478291"/>
            <a:ext cx="5715000" cy="790666"/>
          </a:xfrm>
          <a:prstGeom prst="rect">
            <a:avLst/>
          </a:prstGeom>
          <a:solidFill>
            <a:srgbClr val="E2D2BA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38" dirty="0">
              <a:latin typeface="Times New Roman"/>
              <a:cs typeface="Times New Roman"/>
            </a:endParaRPr>
          </a:p>
          <a:p>
            <a:pPr marL="56674" algn="ctr"/>
            <a:r>
              <a:rPr i="1" spc="-176" dirty="0">
                <a:latin typeface="Arial"/>
                <a:cs typeface="Arial"/>
              </a:rPr>
              <a:t>Remove</a:t>
            </a:r>
            <a:r>
              <a:rPr i="1" spc="41" dirty="0">
                <a:latin typeface="Arial"/>
                <a:cs typeface="Arial"/>
              </a:rPr>
              <a:t> </a:t>
            </a:r>
            <a:r>
              <a:rPr i="1" spc="-278" dirty="0">
                <a:latin typeface="Arial"/>
                <a:cs typeface="Arial"/>
              </a:rPr>
              <a:t>X</a:t>
            </a:r>
            <a:r>
              <a:rPr i="1" spc="-146" dirty="0">
                <a:latin typeface="Arial"/>
                <a:cs typeface="Arial"/>
              </a:rPr>
              <a:t> </a:t>
            </a:r>
            <a:r>
              <a:rPr i="1" spc="-26" dirty="0">
                <a:latin typeface="Arial"/>
                <a:cs typeface="Arial"/>
              </a:rPr>
              <a:t>from</a:t>
            </a:r>
            <a:r>
              <a:rPr i="1" spc="-101" dirty="0">
                <a:latin typeface="Arial"/>
                <a:cs typeface="Arial"/>
              </a:rPr>
              <a:t> </a:t>
            </a:r>
            <a:r>
              <a:rPr i="1" spc="-49" dirty="0">
                <a:latin typeface="Arial"/>
                <a:cs typeface="Arial"/>
              </a:rPr>
              <a:t>the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i="1" spc="-105" dirty="0">
                <a:latin typeface="Arial"/>
                <a:cs typeface="Arial"/>
              </a:rPr>
              <a:t>set</a:t>
            </a:r>
            <a:r>
              <a:rPr i="1" spc="-94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of</a:t>
            </a:r>
            <a:r>
              <a:rPr i="1" spc="-53" dirty="0">
                <a:latin typeface="Arial"/>
                <a:cs typeface="Arial"/>
              </a:rPr>
              <a:t> </a:t>
            </a:r>
            <a:r>
              <a:rPr i="1" spc="-8" dirty="0">
                <a:latin typeface="Arial"/>
                <a:cs typeface="Arial"/>
              </a:rPr>
              <a:t>variables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219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91939"/>
            <a:ext cx="2799578" cy="148983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200" spc="-158" dirty="0"/>
              <a:t>Variable</a:t>
            </a:r>
            <a:r>
              <a:rPr sz="3200" spc="-210" dirty="0"/>
              <a:t> </a:t>
            </a:r>
            <a:r>
              <a:rPr sz="3200" spc="-90" dirty="0"/>
              <a:t>Elimination</a:t>
            </a:r>
            <a:r>
              <a:rPr sz="3200" spc="-255" dirty="0"/>
              <a:t> </a:t>
            </a:r>
            <a:r>
              <a:rPr sz="3200" spc="-34" dirty="0"/>
              <a:t>Algorithm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42</a:t>
            </a:fld>
            <a:endParaRPr spc="-19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00420801-3AE2-A04F-8041-DC970E60D6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083" y="891540"/>
            <a:ext cx="5715000" cy="40005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724BAE0E-6805-E740-9AF2-A82B5EDA45A2}"/>
              </a:ext>
            </a:extLst>
          </p:cNvPr>
          <p:cNvSpPr txBox="1"/>
          <p:nvPr/>
        </p:nvSpPr>
        <p:spPr>
          <a:xfrm>
            <a:off x="2700655" y="3866911"/>
            <a:ext cx="5715000" cy="909863"/>
          </a:xfrm>
          <a:prstGeom prst="rect">
            <a:avLst/>
          </a:prstGeom>
          <a:solidFill>
            <a:srgbClr val="E2D2BA"/>
          </a:solidFill>
          <a:ln w="25400">
            <a:solidFill>
              <a:srgbClr val="000000"/>
            </a:solidFill>
          </a:ln>
        </p:spPr>
        <p:txBody>
          <a:bodyPr vert="horz" wrap="square" lIns="0" tIns="78104" rIns="0" bIns="0" rtlCol="0">
            <a:spAutoFit/>
          </a:bodyPr>
          <a:lstStyle/>
          <a:p>
            <a:pPr marL="1288733" marR="1238250" algn="ctr">
              <a:lnSpc>
                <a:spcPct val="100400"/>
              </a:lnSpc>
              <a:spcBef>
                <a:spcPts val="614"/>
              </a:spcBef>
            </a:pPr>
            <a:r>
              <a:rPr i="1" spc="-38" dirty="0">
                <a:latin typeface="Arial"/>
                <a:cs typeface="Arial"/>
              </a:rPr>
              <a:t>Identify</a:t>
            </a:r>
            <a:r>
              <a:rPr i="1" spc="-90" dirty="0">
                <a:latin typeface="Arial"/>
                <a:cs typeface="Arial"/>
              </a:rPr>
              <a:t> </a:t>
            </a:r>
            <a:r>
              <a:rPr i="1" spc="-53" dirty="0">
                <a:latin typeface="Arial"/>
                <a:cs typeface="Arial"/>
              </a:rPr>
              <a:t>the</a:t>
            </a:r>
            <a:r>
              <a:rPr i="1" spc="-127" dirty="0">
                <a:latin typeface="Arial"/>
                <a:cs typeface="Arial"/>
              </a:rPr>
              <a:t> </a:t>
            </a:r>
            <a:r>
              <a:rPr i="1" spc="-79" dirty="0">
                <a:latin typeface="Arial"/>
                <a:cs typeface="Arial"/>
              </a:rPr>
              <a:t>constraints</a:t>
            </a:r>
            <a:r>
              <a:rPr i="1" spc="-45" dirty="0">
                <a:latin typeface="Arial"/>
                <a:cs typeface="Arial"/>
              </a:rPr>
              <a:t> </a:t>
            </a:r>
            <a:r>
              <a:rPr i="1" spc="-60" dirty="0">
                <a:latin typeface="Arial"/>
                <a:cs typeface="Arial"/>
              </a:rPr>
              <a:t>involving</a:t>
            </a:r>
            <a:r>
              <a:rPr i="1" spc="41" dirty="0">
                <a:latin typeface="Arial"/>
                <a:cs typeface="Arial"/>
              </a:rPr>
              <a:t> </a:t>
            </a:r>
            <a:r>
              <a:rPr i="1" spc="-315" dirty="0">
                <a:latin typeface="Arial"/>
                <a:cs typeface="Arial"/>
              </a:rPr>
              <a:t>X </a:t>
            </a:r>
            <a:r>
              <a:rPr i="1" dirty="0">
                <a:latin typeface="Arial"/>
                <a:cs typeface="Arial"/>
              </a:rPr>
              <a:t>that</a:t>
            </a:r>
            <a:r>
              <a:rPr i="1" spc="-79" dirty="0">
                <a:latin typeface="Arial"/>
                <a:cs typeface="Arial"/>
              </a:rPr>
              <a:t> </a:t>
            </a:r>
            <a:r>
              <a:rPr i="1" spc="-139" dirty="0">
                <a:latin typeface="Arial"/>
                <a:cs typeface="Arial"/>
              </a:rPr>
              <a:t>need</a:t>
            </a:r>
            <a:r>
              <a:rPr i="1" spc="-8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to</a:t>
            </a:r>
            <a:r>
              <a:rPr i="1" spc="-116" dirty="0">
                <a:latin typeface="Arial"/>
                <a:cs typeface="Arial"/>
              </a:rPr>
              <a:t> </a:t>
            </a:r>
            <a:r>
              <a:rPr i="1" spc="-19" dirty="0">
                <a:latin typeface="Arial"/>
                <a:cs typeface="Arial"/>
              </a:rPr>
              <a:t>be </a:t>
            </a:r>
            <a:r>
              <a:rPr i="1" spc="-60" dirty="0">
                <a:latin typeface="Arial"/>
                <a:cs typeface="Arial"/>
              </a:rPr>
              <a:t>reformulated/accounted</a:t>
            </a:r>
            <a:r>
              <a:rPr i="1" spc="83" dirty="0">
                <a:latin typeface="Arial"/>
                <a:cs typeface="Arial"/>
              </a:rPr>
              <a:t> </a:t>
            </a:r>
            <a:r>
              <a:rPr i="1" spc="-19" dirty="0">
                <a:latin typeface="Arial"/>
                <a:cs typeface="Arial"/>
              </a:rPr>
              <a:t>for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313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91939"/>
            <a:ext cx="2799578" cy="148983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200" spc="-158" dirty="0"/>
              <a:t>Variable</a:t>
            </a:r>
            <a:r>
              <a:rPr sz="3200" spc="-210" dirty="0"/>
              <a:t> </a:t>
            </a:r>
            <a:r>
              <a:rPr sz="3200" spc="-90" dirty="0"/>
              <a:t>Elimination</a:t>
            </a:r>
            <a:r>
              <a:rPr sz="3200" spc="-255" dirty="0"/>
              <a:t> </a:t>
            </a:r>
            <a:r>
              <a:rPr sz="3200" spc="-34" dirty="0"/>
              <a:t>Algorithm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43</a:t>
            </a:fld>
            <a:endParaRPr spc="-19" dirty="0"/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EF2897B5-9C8C-D447-8626-2B15F75176B6}"/>
              </a:ext>
            </a:extLst>
          </p:cNvPr>
          <p:cNvGrpSpPr/>
          <p:nvPr/>
        </p:nvGrpSpPr>
        <p:grpSpPr>
          <a:xfrm>
            <a:off x="2799578" y="674370"/>
            <a:ext cx="5734050" cy="4238625"/>
            <a:chOff x="677862" y="1219200"/>
            <a:chExt cx="7645400" cy="5651500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D4F1D4A5-B238-6942-AFB4-888E07C5460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219200"/>
              <a:ext cx="7620000" cy="5334000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2E0C8CF-ED24-4B43-8C39-5755969FDF24}"/>
                </a:ext>
              </a:extLst>
            </p:cNvPr>
            <p:cNvSpPr/>
            <p:nvPr/>
          </p:nvSpPr>
          <p:spPr>
            <a:xfrm>
              <a:off x="690562" y="5795962"/>
              <a:ext cx="7620000" cy="1062355"/>
            </a:xfrm>
            <a:custGeom>
              <a:avLst/>
              <a:gdLst/>
              <a:ahLst/>
              <a:cxnLst/>
              <a:rect l="l" t="t" r="r" b="b"/>
              <a:pathLst>
                <a:path w="7620000" h="1062354">
                  <a:moveTo>
                    <a:pt x="7620000" y="0"/>
                  </a:moveTo>
                  <a:lnTo>
                    <a:pt x="0" y="0"/>
                  </a:lnTo>
                  <a:lnTo>
                    <a:pt x="0" y="1062036"/>
                  </a:lnTo>
                  <a:lnTo>
                    <a:pt x="7620000" y="1062036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E2D2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E3234CDB-0369-4F4D-AF86-55EBCB69E0DA}"/>
                </a:ext>
              </a:extLst>
            </p:cNvPr>
            <p:cNvSpPr/>
            <p:nvPr/>
          </p:nvSpPr>
          <p:spPr>
            <a:xfrm>
              <a:off x="690562" y="5795962"/>
              <a:ext cx="7620000" cy="1062355"/>
            </a:xfrm>
            <a:custGeom>
              <a:avLst/>
              <a:gdLst/>
              <a:ahLst/>
              <a:cxnLst/>
              <a:rect l="l" t="t" r="r" b="b"/>
              <a:pathLst>
                <a:path w="7620000" h="1062354">
                  <a:moveTo>
                    <a:pt x="7620000" y="1062036"/>
                  </a:moveTo>
                  <a:lnTo>
                    <a:pt x="7620000" y="0"/>
                  </a:lnTo>
                  <a:lnTo>
                    <a:pt x="0" y="0"/>
                  </a:lnTo>
                  <a:lnTo>
                    <a:pt x="0" y="106203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7">
            <a:extLst>
              <a:ext uri="{FF2B5EF4-FFF2-40B4-BE49-F238E27FC236}">
                <a16:creationId xmlns:a16="http://schemas.microsoft.com/office/drawing/2014/main" id="{501503EC-5936-4840-982F-C338F1059507}"/>
              </a:ext>
            </a:extLst>
          </p:cNvPr>
          <p:cNvSpPr txBox="1"/>
          <p:nvPr/>
        </p:nvSpPr>
        <p:spPr>
          <a:xfrm>
            <a:off x="2818628" y="4076938"/>
            <a:ext cx="5695950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10001" algn="ctr">
              <a:lnSpc>
                <a:spcPts val="2149"/>
              </a:lnSpc>
              <a:spcBef>
                <a:spcPts val="75"/>
              </a:spcBef>
            </a:pPr>
            <a:r>
              <a:rPr i="1" spc="-176" dirty="0">
                <a:latin typeface="Arial"/>
                <a:cs typeface="Arial"/>
              </a:rPr>
              <a:t>Based</a:t>
            </a:r>
            <a:r>
              <a:rPr i="1" spc="-26" dirty="0">
                <a:latin typeface="Arial"/>
                <a:cs typeface="Arial"/>
              </a:rPr>
              <a:t> </a:t>
            </a:r>
            <a:r>
              <a:rPr i="1" spc="-98" dirty="0">
                <a:latin typeface="Arial"/>
                <a:cs typeface="Arial"/>
              </a:rPr>
              <a:t>on</a:t>
            </a:r>
            <a:r>
              <a:rPr i="1" spc="-79" dirty="0">
                <a:latin typeface="Arial"/>
                <a:cs typeface="Arial"/>
              </a:rPr>
              <a:t> </a:t>
            </a:r>
            <a:r>
              <a:rPr i="1" spc="-53" dirty="0">
                <a:latin typeface="Arial"/>
                <a:cs typeface="Arial"/>
              </a:rPr>
              <a:t>individual</a:t>
            </a:r>
            <a:r>
              <a:rPr i="1" spc="98" dirty="0">
                <a:latin typeface="Arial"/>
                <a:cs typeface="Arial"/>
              </a:rPr>
              <a:t> </a:t>
            </a:r>
            <a:r>
              <a:rPr i="1" spc="-113" dirty="0">
                <a:latin typeface="Arial"/>
                <a:cs typeface="Arial"/>
              </a:rPr>
              <a:t>assignments</a:t>
            </a:r>
            <a:r>
              <a:rPr i="1" spc="79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to</a:t>
            </a:r>
            <a:r>
              <a:rPr i="1" spc="-131" dirty="0">
                <a:latin typeface="Arial"/>
                <a:cs typeface="Arial"/>
              </a:rPr>
              <a:t> </a:t>
            </a:r>
            <a:r>
              <a:rPr i="1" spc="-161" dirty="0">
                <a:latin typeface="Arial"/>
                <a:cs typeface="Arial"/>
              </a:rPr>
              <a:t>X,</a:t>
            </a:r>
            <a:r>
              <a:rPr i="1" spc="-109" dirty="0">
                <a:latin typeface="Arial"/>
                <a:cs typeface="Arial"/>
              </a:rPr>
              <a:t> </a:t>
            </a:r>
            <a:r>
              <a:rPr i="1" spc="-49" dirty="0">
                <a:latin typeface="Arial"/>
                <a:cs typeface="Arial"/>
              </a:rPr>
              <a:t>identify</a:t>
            </a:r>
            <a:r>
              <a:rPr i="1" spc="-79" dirty="0">
                <a:latin typeface="Arial"/>
                <a:cs typeface="Arial"/>
              </a:rPr>
              <a:t> </a:t>
            </a:r>
            <a:r>
              <a:rPr i="1" spc="-49" dirty="0">
                <a:latin typeface="Arial"/>
                <a:cs typeface="Arial"/>
              </a:rPr>
              <a:t>the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i="1" spc="-101" dirty="0">
                <a:latin typeface="Arial"/>
                <a:cs typeface="Arial"/>
              </a:rPr>
              <a:t>set</a:t>
            </a:r>
            <a:r>
              <a:rPr i="1" spc="-41" dirty="0">
                <a:latin typeface="Arial"/>
                <a:cs typeface="Arial"/>
              </a:rPr>
              <a:t> </a:t>
            </a:r>
            <a:r>
              <a:rPr i="1" spc="-19"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  <a:p>
            <a:pPr marR="476" algn="ctr">
              <a:lnSpc>
                <a:spcPts val="2149"/>
              </a:lnSpc>
            </a:pPr>
            <a:r>
              <a:rPr i="1" spc="-68" dirty="0">
                <a:latin typeface="Arial"/>
                <a:cs typeface="Arial"/>
              </a:rPr>
              <a:t>allowed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spc="-113" dirty="0">
                <a:latin typeface="Arial"/>
                <a:cs typeface="Arial"/>
              </a:rPr>
              <a:t>assignments</a:t>
            </a:r>
            <a:r>
              <a:rPr i="1" spc="64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to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spc="-49" dirty="0">
                <a:latin typeface="Arial"/>
                <a:cs typeface="Arial"/>
              </a:rPr>
              <a:t>other</a:t>
            </a:r>
            <a:r>
              <a:rPr i="1" spc="-68" dirty="0">
                <a:latin typeface="Arial"/>
                <a:cs typeface="Arial"/>
              </a:rPr>
              <a:t> </a:t>
            </a:r>
            <a:r>
              <a:rPr i="1" spc="-83" dirty="0">
                <a:latin typeface="Arial"/>
                <a:cs typeface="Arial"/>
              </a:rPr>
              <a:t>variables</a:t>
            </a:r>
            <a:r>
              <a:rPr i="1" spc="68" dirty="0">
                <a:latin typeface="Arial"/>
                <a:cs typeface="Arial"/>
              </a:rPr>
              <a:t> </a:t>
            </a:r>
            <a:r>
              <a:rPr i="1" spc="-49" dirty="0">
                <a:latin typeface="Arial"/>
                <a:cs typeface="Arial"/>
              </a:rPr>
              <a:t>in</a:t>
            </a:r>
            <a:r>
              <a:rPr i="1" spc="-83" dirty="0">
                <a:latin typeface="Arial"/>
                <a:cs typeface="Arial"/>
              </a:rPr>
              <a:t> </a:t>
            </a:r>
            <a:r>
              <a:rPr i="1" spc="-94" dirty="0">
                <a:latin typeface="Arial"/>
                <a:cs typeface="Arial"/>
              </a:rPr>
              <a:t>those</a:t>
            </a:r>
            <a:r>
              <a:rPr i="1" spc="-34" dirty="0">
                <a:latin typeface="Arial"/>
                <a:cs typeface="Arial"/>
              </a:rPr>
              <a:t> </a:t>
            </a:r>
            <a:r>
              <a:rPr i="1" spc="-8" dirty="0">
                <a:latin typeface="Arial"/>
                <a:cs typeface="Arial"/>
              </a:rPr>
              <a:t>constraints’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808CB58F-5945-E047-9744-6B46253B9D78}"/>
              </a:ext>
            </a:extLst>
          </p:cNvPr>
          <p:cNvSpPr txBox="1"/>
          <p:nvPr/>
        </p:nvSpPr>
        <p:spPr>
          <a:xfrm>
            <a:off x="5354230" y="4684931"/>
            <a:ext cx="62436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785"/>
              </a:lnSpc>
            </a:pPr>
            <a:r>
              <a:rPr i="1" spc="-153" dirty="0">
                <a:latin typeface="Arial"/>
                <a:cs typeface="Arial"/>
              </a:rPr>
              <a:t>scopes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F4CD4EEC-C15E-4446-9B57-44FDFDA1277E}"/>
              </a:ext>
            </a:extLst>
          </p:cNvPr>
          <p:cNvSpPr txBox="1"/>
          <p:nvPr/>
        </p:nvSpPr>
        <p:spPr>
          <a:xfrm>
            <a:off x="8621972" y="458581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93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360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91939"/>
            <a:ext cx="2799578" cy="148983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200" spc="-158" dirty="0"/>
              <a:t>Variable</a:t>
            </a:r>
            <a:r>
              <a:rPr sz="3200" spc="-210" dirty="0"/>
              <a:t> </a:t>
            </a:r>
            <a:r>
              <a:rPr sz="3200" spc="-90" dirty="0"/>
              <a:t>Elimination</a:t>
            </a:r>
            <a:r>
              <a:rPr sz="3200" spc="-255" dirty="0"/>
              <a:t> </a:t>
            </a:r>
            <a:r>
              <a:rPr sz="3200" spc="-34" dirty="0"/>
              <a:t>Algorithm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44</a:t>
            </a:fld>
            <a:endParaRPr spc="-19" dirty="0"/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D4F1D4A5-B238-6942-AFB4-888E07C546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532" y="674370"/>
            <a:ext cx="5715000" cy="4000500"/>
          </a:xfrm>
          <a:prstGeom prst="rect">
            <a:avLst/>
          </a:prstGeom>
        </p:spPr>
      </p:pic>
      <p:sp>
        <p:nvSpPr>
          <p:cNvPr id="15" name="object 8">
            <a:extLst>
              <a:ext uri="{FF2B5EF4-FFF2-40B4-BE49-F238E27FC236}">
                <a16:creationId xmlns:a16="http://schemas.microsoft.com/office/drawing/2014/main" id="{F4CD4EEC-C15E-4446-9B57-44FDFDA1277E}"/>
              </a:ext>
            </a:extLst>
          </p:cNvPr>
          <p:cNvSpPr txBox="1"/>
          <p:nvPr/>
        </p:nvSpPr>
        <p:spPr>
          <a:xfrm>
            <a:off x="8621972" y="458581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93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504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45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308" y="-74712"/>
            <a:ext cx="4975860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53" dirty="0"/>
              <a:t>Variable</a:t>
            </a:r>
            <a:r>
              <a:rPr spc="-206" dirty="0"/>
              <a:t> </a:t>
            </a:r>
            <a:r>
              <a:rPr spc="-90" dirty="0"/>
              <a:t>Elimination</a:t>
            </a:r>
            <a:r>
              <a:rPr spc="-251" dirty="0"/>
              <a:t> </a:t>
            </a:r>
            <a:r>
              <a:rPr spc="-21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450" y="1821656"/>
            <a:ext cx="1828800" cy="6379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431" rIns="0" bIns="0" rtlCol="0">
            <a:spAutoFit/>
          </a:bodyPr>
          <a:lstStyle/>
          <a:p>
            <a:pPr marL="261938" marR="262414" indent="14288" algn="just">
              <a:lnSpc>
                <a:spcPct val="100800"/>
              </a:lnSpc>
              <a:spcBef>
                <a:spcPts val="169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4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5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6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6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450" y="2793207"/>
            <a:ext cx="1828800" cy="65610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88" rIns="0" bIns="0" rtlCol="0">
            <a:spAutoFit/>
          </a:bodyPr>
          <a:lstStyle/>
          <a:p>
            <a:pPr algn="ctr">
              <a:spcBef>
                <a:spcPts val="191"/>
              </a:spcBef>
            </a:pP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R="35243" algn="ctr">
              <a:lnSpc>
                <a:spcPts val="1598"/>
              </a:lnSpc>
              <a:spcBef>
                <a:spcPts val="7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09938" y="1754982"/>
          <a:ext cx="2000250" cy="1783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67388" y="1754982"/>
          <a:ext cx="2000250" cy="1783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9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8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14164" y="4082415"/>
            <a:ext cx="80629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8" dirty="0">
                <a:latin typeface="Arial"/>
                <a:cs typeface="Arial"/>
              </a:rPr>
              <a:t>Eliminate</a:t>
            </a:r>
            <a:r>
              <a:rPr sz="1350" spc="-165" dirty="0">
                <a:latin typeface="Arial"/>
                <a:cs typeface="Arial"/>
              </a:rPr>
              <a:t> </a:t>
            </a:r>
            <a:r>
              <a:rPr sz="1350" spc="-98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308" y="-74712"/>
            <a:ext cx="4975860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53" dirty="0"/>
              <a:t>Variable</a:t>
            </a:r>
            <a:r>
              <a:rPr spc="-206" dirty="0"/>
              <a:t> </a:t>
            </a:r>
            <a:r>
              <a:rPr spc="-90" dirty="0"/>
              <a:t>Elimination</a:t>
            </a:r>
            <a:r>
              <a:rPr spc="-251" dirty="0"/>
              <a:t> </a:t>
            </a:r>
            <a:r>
              <a:rPr spc="-21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381726"/>
            <a:ext cx="1828800" cy="6379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431" rIns="0" bIns="0" rtlCol="0">
            <a:spAutoFit/>
          </a:bodyPr>
          <a:lstStyle/>
          <a:p>
            <a:pPr marL="261938" marR="262414" indent="14288" algn="just">
              <a:lnSpc>
                <a:spcPct val="100800"/>
              </a:lnSpc>
              <a:spcBef>
                <a:spcPts val="169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4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5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6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6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3353277"/>
            <a:ext cx="1828800" cy="65610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88" rIns="0" bIns="0" rtlCol="0">
            <a:spAutoFit/>
          </a:bodyPr>
          <a:lstStyle/>
          <a:p>
            <a:pPr algn="ctr">
              <a:spcBef>
                <a:spcPts val="191"/>
              </a:spcBef>
            </a:pPr>
            <a:r>
              <a:rPr sz="1350" b="1" spc="-56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R="35243" algn="ctr">
              <a:lnSpc>
                <a:spcPts val="1598"/>
              </a:lnSpc>
              <a:spcBef>
                <a:spcPts val="7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52800" y="1522096"/>
            <a:ext cx="2038350" cy="1802606"/>
            <a:chOff x="2870200" y="1282700"/>
            <a:chExt cx="2717800" cy="2403475"/>
          </a:xfrm>
        </p:grpSpPr>
        <p:sp>
          <p:nvSpPr>
            <p:cNvPr id="6" name="object 6"/>
            <p:cNvSpPr/>
            <p:nvPr/>
          </p:nvSpPr>
          <p:spPr>
            <a:xfrm>
              <a:off x="2895600" y="1295399"/>
              <a:ext cx="2667000" cy="339725"/>
            </a:xfrm>
            <a:custGeom>
              <a:avLst/>
              <a:gdLst/>
              <a:ahLst/>
              <a:cxnLst/>
              <a:rect l="l" t="t" r="r" b="b"/>
              <a:pathLst>
                <a:path w="2667000" h="339725">
                  <a:moveTo>
                    <a:pt x="2667000" y="0"/>
                  </a:moveTo>
                  <a:lnTo>
                    <a:pt x="1333500" y="0"/>
                  </a:lnTo>
                  <a:lnTo>
                    <a:pt x="0" y="0"/>
                  </a:lnTo>
                  <a:lnTo>
                    <a:pt x="0" y="339725"/>
                  </a:lnTo>
                  <a:lnTo>
                    <a:pt x="1333500" y="339725"/>
                  </a:lnTo>
                  <a:lnTo>
                    <a:pt x="2667000" y="339725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2895600" y="1635124"/>
              <a:ext cx="2667000" cy="339725"/>
            </a:xfrm>
            <a:custGeom>
              <a:avLst/>
              <a:gdLst/>
              <a:ahLst/>
              <a:cxnLst/>
              <a:rect l="l" t="t" r="r" b="b"/>
              <a:pathLst>
                <a:path w="2667000" h="339725">
                  <a:moveTo>
                    <a:pt x="2667000" y="0"/>
                  </a:moveTo>
                  <a:lnTo>
                    <a:pt x="1333500" y="0"/>
                  </a:lnTo>
                  <a:lnTo>
                    <a:pt x="0" y="0"/>
                  </a:lnTo>
                  <a:lnTo>
                    <a:pt x="0" y="339725"/>
                  </a:lnTo>
                  <a:lnTo>
                    <a:pt x="1333500" y="339725"/>
                  </a:lnTo>
                  <a:lnTo>
                    <a:pt x="2667000" y="339725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2895600" y="1974849"/>
              <a:ext cx="2667000" cy="339725"/>
            </a:xfrm>
            <a:custGeom>
              <a:avLst/>
              <a:gdLst/>
              <a:ahLst/>
              <a:cxnLst/>
              <a:rect l="l" t="t" r="r" b="b"/>
              <a:pathLst>
                <a:path w="2667000" h="339725">
                  <a:moveTo>
                    <a:pt x="2667000" y="0"/>
                  </a:moveTo>
                  <a:lnTo>
                    <a:pt x="1333500" y="0"/>
                  </a:lnTo>
                  <a:lnTo>
                    <a:pt x="0" y="0"/>
                  </a:lnTo>
                  <a:lnTo>
                    <a:pt x="0" y="339725"/>
                  </a:lnTo>
                  <a:lnTo>
                    <a:pt x="1333500" y="339725"/>
                  </a:lnTo>
                  <a:lnTo>
                    <a:pt x="2667000" y="339725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2895600" y="2314574"/>
              <a:ext cx="2667000" cy="339725"/>
            </a:xfrm>
            <a:custGeom>
              <a:avLst/>
              <a:gdLst/>
              <a:ahLst/>
              <a:cxnLst/>
              <a:rect l="l" t="t" r="r" b="b"/>
              <a:pathLst>
                <a:path w="2667000" h="339725">
                  <a:moveTo>
                    <a:pt x="2667000" y="0"/>
                  </a:moveTo>
                  <a:lnTo>
                    <a:pt x="1333500" y="0"/>
                  </a:lnTo>
                  <a:lnTo>
                    <a:pt x="0" y="0"/>
                  </a:lnTo>
                  <a:lnTo>
                    <a:pt x="0" y="339725"/>
                  </a:lnTo>
                  <a:lnTo>
                    <a:pt x="1333500" y="339725"/>
                  </a:lnTo>
                  <a:lnTo>
                    <a:pt x="2667000" y="339725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5600" y="2654299"/>
              <a:ext cx="2667000" cy="339725"/>
            </a:xfrm>
            <a:custGeom>
              <a:avLst/>
              <a:gdLst/>
              <a:ahLst/>
              <a:cxnLst/>
              <a:rect l="l" t="t" r="r" b="b"/>
              <a:pathLst>
                <a:path w="2667000" h="339725">
                  <a:moveTo>
                    <a:pt x="2667000" y="0"/>
                  </a:moveTo>
                  <a:lnTo>
                    <a:pt x="1333500" y="0"/>
                  </a:lnTo>
                  <a:lnTo>
                    <a:pt x="0" y="0"/>
                  </a:lnTo>
                  <a:lnTo>
                    <a:pt x="0" y="339725"/>
                  </a:lnTo>
                  <a:lnTo>
                    <a:pt x="1333500" y="339725"/>
                  </a:lnTo>
                  <a:lnTo>
                    <a:pt x="2667000" y="339725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5600" y="2994024"/>
              <a:ext cx="2667000" cy="679450"/>
            </a:xfrm>
            <a:custGeom>
              <a:avLst/>
              <a:gdLst/>
              <a:ahLst/>
              <a:cxnLst/>
              <a:rect l="l" t="t" r="r" b="b"/>
              <a:pathLst>
                <a:path w="2667000" h="679450">
                  <a:moveTo>
                    <a:pt x="2667000" y="0"/>
                  </a:moveTo>
                  <a:lnTo>
                    <a:pt x="1333500" y="0"/>
                  </a:lnTo>
                  <a:lnTo>
                    <a:pt x="0" y="0"/>
                  </a:lnTo>
                  <a:lnTo>
                    <a:pt x="0" y="339725"/>
                  </a:lnTo>
                  <a:lnTo>
                    <a:pt x="0" y="679450"/>
                  </a:lnTo>
                  <a:lnTo>
                    <a:pt x="1333500" y="679450"/>
                  </a:lnTo>
                  <a:lnTo>
                    <a:pt x="2667000" y="679450"/>
                  </a:lnTo>
                  <a:lnTo>
                    <a:pt x="2667000" y="339725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9250" y="1635125"/>
              <a:ext cx="2679700" cy="0"/>
            </a:xfrm>
            <a:custGeom>
              <a:avLst/>
              <a:gdLst/>
              <a:ahLst/>
              <a:cxnLst/>
              <a:rect l="l" t="t" r="r" b="b"/>
              <a:pathLst>
                <a:path w="2679700">
                  <a:moveTo>
                    <a:pt x="0" y="0"/>
                  </a:moveTo>
                  <a:lnTo>
                    <a:pt x="2679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9250" y="1289050"/>
              <a:ext cx="2679700" cy="2390775"/>
            </a:xfrm>
            <a:custGeom>
              <a:avLst/>
              <a:gdLst/>
              <a:ahLst/>
              <a:cxnLst/>
              <a:rect l="l" t="t" r="r" b="b"/>
              <a:pathLst>
                <a:path w="2679700" h="2390775">
                  <a:moveTo>
                    <a:pt x="0" y="685800"/>
                  </a:moveTo>
                  <a:lnTo>
                    <a:pt x="2679700" y="685800"/>
                  </a:lnTo>
                </a:path>
                <a:path w="2679700" h="2390775">
                  <a:moveTo>
                    <a:pt x="0" y="1025525"/>
                  </a:moveTo>
                  <a:lnTo>
                    <a:pt x="2679700" y="1025525"/>
                  </a:lnTo>
                </a:path>
                <a:path w="2679700" h="2390775">
                  <a:moveTo>
                    <a:pt x="0" y="1365250"/>
                  </a:moveTo>
                  <a:lnTo>
                    <a:pt x="2679700" y="1365250"/>
                  </a:lnTo>
                </a:path>
                <a:path w="2679700" h="2390775">
                  <a:moveTo>
                    <a:pt x="0" y="1704975"/>
                  </a:moveTo>
                  <a:lnTo>
                    <a:pt x="2679700" y="1704975"/>
                  </a:lnTo>
                </a:path>
                <a:path w="2679700" h="2390775">
                  <a:moveTo>
                    <a:pt x="0" y="2044700"/>
                  </a:moveTo>
                  <a:lnTo>
                    <a:pt x="2679700" y="2044700"/>
                  </a:lnTo>
                </a:path>
                <a:path w="2679700" h="2390775">
                  <a:moveTo>
                    <a:pt x="6350" y="0"/>
                  </a:moveTo>
                  <a:lnTo>
                    <a:pt x="6350" y="2390775"/>
                  </a:lnTo>
                </a:path>
                <a:path w="2679700" h="2390775">
                  <a:moveTo>
                    <a:pt x="2673350" y="0"/>
                  </a:moveTo>
                  <a:lnTo>
                    <a:pt x="2673350" y="2390775"/>
                  </a:lnTo>
                </a:path>
                <a:path w="2679700" h="2390775">
                  <a:moveTo>
                    <a:pt x="0" y="6350"/>
                  </a:moveTo>
                  <a:lnTo>
                    <a:pt x="2679700" y="6350"/>
                  </a:lnTo>
                </a:path>
                <a:path w="2679700" h="2390775">
                  <a:moveTo>
                    <a:pt x="0" y="2384425"/>
                  </a:moveTo>
                  <a:lnTo>
                    <a:pt x="2679700" y="23844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9715" y="1475851"/>
            <a:ext cx="1104900" cy="522387"/>
          </a:xfrm>
          <a:prstGeom prst="rect">
            <a:avLst/>
          </a:prstGeom>
        </p:spPr>
        <p:txBody>
          <a:bodyPr vert="horz" wrap="square" lIns="0" tIns="86678" rIns="0" bIns="0" rtlCol="0">
            <a:spAutoFit/>
          </a:bodyPr>
          <a:lstStyle/>
          <a:p>
            <a:pPr marL="9525">
              <a:spcBef>
                <a:spcPts val="683"/>
              </a:spcBef>
              <a:tabLst>
                <a:tab pos="1010603" algn="l"/>
              </a:tabLst>
            </a:pPr>
            <a:r>
              <a:rPr sz="1163" b="1" spc="-3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63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63" b="1" spc="-139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63">
              <a:latin typeface="Arial"/>
              <a:cs typeface="Arial"/>
            </a:endParaRPr>
          </a:p>
          <a:p>
            <a:pPr marL="16669">
              <a:spcBef>
                <a:spcPts val="614"/>
              </a:spcBef>
              <a:tabLst>
                <a:tab pos="1017746" algn="l"/>
              </a:tabLst>
            </a:pPr>
            <a:r>
              <a:rPr sz="1163" spc="-38" dirty="0">
                <a:latin typeface="Arial"/>
                <a:cs typeface="Arial"/>
              </a:rPr>
              <a:t>1</a:t>
            </a:r>
            <a:r>
              <a:rPr sz="1163" dirty="0">
                <a:latin typeface="Arial"/>
                <a:cs typeface="Arial"/>
              </a:rPr>
              <a:t>	</a:t>
            </a:r>
            <a:r>
              <a:rPr sz="1163" spc="-38" dirty="0">
                <a:latin typeface="Arial"/>
                <a:cs typeface="Arial"/>
              </a:rPr>
              <a:t>2</a:t>
            </a:r>
            <a:endParaRPr sz="1163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79054"/>
              </p:ext>
            </p:extLst>
          </p:nvPr>
        </p:nvGraphicFramePr>
        <p:xfrm>
          <a:off x="3805427" y="2041208"/>
          <a:ext cx="1133476" cy="127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9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67294"/>
              </p:ext>
            </p:extLst>
          </p:nvPr>
        </p:nvGraphicFramePr>
        <p:xfrm>
          <a:off x="5824538" y="1526858"/>
          <a:ext cx="2000250" cy="1783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9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261324" y="1892331"/>
            <a:ext cx="628650" cy="800100"/>
          </a:xfrm>
          <a:custGeom>
            <a:avLst/>
            <a:gdLst/>
            <a:ahLst/>
            <a:cxnLst/>
            <a:rect l="l" t="t" r="r" b="b"/>
            <a:pathLst>
              <a:path w="838200" h="1066800">
                <a:moveTo>
                  <a:pt x="787399" y="1009914"/>
                </a:moveTo>
                <a:lnTo>
                  <a:pt x="761238" y="1030477"/>
                </a:lnTo>
                <a:lnTo>
                  <a:pt x="838200" y="1066800"/>
                </a:lnTo>
                <a:lnTo>
                  <a:pt x="828641" y="1019937"/>
                </a:lnTo>
                <a:lnTo>
                  <a:pt x="795274" y="1019937"/>
                </a:lnTo>
                <a:lnTo>
                  <a:pt x="787399" y="1009914"/>
                </a:lnTo>
                <a:close/>
              </a:path>
              <a:path w="838200" h="1066800">
                <a:moveTo>
                  <a:pt x="794930" y="1003995"/>
                </a:moveTo>
                <a:lnTo>
                  <a:pt x="787399" y="1009914"/>
                </a:lnTo>
                <a:lnTo>
                  <a:pt x="795274" y="1019937"/>
                </a:lnTo>
                <a:lnTo>
                  <a:pt x="802766" y="1013967"/>
                </a:lnTo>
                <a:lnTo>
                  <a:pt x="794930" y="1003995"/>
                </a:lnTo>
                <a:close/>
              </a:path>
              <a:path w="838200" h="1066800">
                <a:moveTo>
                  <a:pt x="821181" y="983361"/>
                </a:moveTo>
                <a:lnTo>
                  <a:pt x="794930" y="1003995"/>
                </a:lnTo>
                <a:lnTo>
                  <a:pt x="802766" y="1013967"/>
                </a:lnTo>
                <a:lnTo>
                  <a:pt x="795274" y="1019937"/>
                </a:lnTo>
                <a:lnTo>
                  <a:pt x="828641" y="1019937"/>
                </a:lnTo>
                <a:lnTo>
                  <a:pt x="821181" y="983361"/>
                </a:lnTo>
                <a:close/>
              </a:path>
              <a:path w="838200" h="1066800">
                <a:moveTo>
                  <a:pt x="50866" y="57060"/>
                </a:moveTo>
                <a:lnTo>
                  <a:pt x="43395" y="62932"/>
                </a:lnTo>
                <a:lnTo>
                  <a:pt x="787399" y="1009914"/>
                </a:lnTo>
                <a:lnTo>
                  <a:pt x="794930" y="1003995"/>
                </a:lnTo>
                <a:lnTo>
                  <a:pt x="50866" y="57060"/>
                </a:lnTo>
                <a:close/>
              </a:path>
              <a:path w="838200" h="1066800">
                <a:moveTo>
                  <a:pt x="0" y="0"/>
                </a:moveTo>
                <a:lnTo>
                  <a:pt x="17145" y="83565"/>
                </a:lnTo>
                <a:lnTo>
                  <a:pt x="43395" y="62932"/>
                </a:lnTo>
                <a:lnTo>
                  <a:pt x="35560" y="52959"/>
                </a:lnTo>
                <a:lnTo>
                  <a:pt x="43052" y="47116"/>
                </a:lnTo>
                <a:lnTo>
                  <a:pt x="63516" y="47116"/>
                </a:lnTo>
                <a:lnTo>
                  <a:pt x="77088" y="36449"/>
                </a:lnTo>
                <a:lnTo>
                  <a:pt x="0" y="0"/>
                </a:lnTo>
                <a:close/>
              </a:path>
              <a:path w="838200" h="1066800">
                <a:moveTo>
                  <a:pt x="43052" y="47116"/>
                </a:moveTo>
                <a:lnTo>
                  <a:pt x="35560" y="52959"/>
                </a:lnTo>
                <a:lnTo>
                  <a:pt x="43395" y="62932"/>
                </a:lnTo>
                <a:lnTo>
                  <a:pt x="50866" y="57060"/>
                </a:lnTo>
                <a:lnTo>
                  <a:pt x="43052" y="47116"/>
                </a:lnTo>
                <a:close/>
              </a:path>
              <a:path w="838200" h="1066800">
                <a:moveTo>
                  <a:pt x="63516" y="47116"/>
                </a:moveTo>
                <a:lnTo>
                  <a:pt x="43052" y="47116"/>
                </a:lnTo>
                <a:lnTo>
                  <a:pt x="50866" y="57060"/>
                </a:lnTo>
                <a:lnTo>
                  <a:pt x="63516" y="4711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147024" y="1949481"/>
            <a:ext cx="685800" cy="1300163"/>
          </a:xfrm>
          <a:custGeom>
            <a:avLst/>
            <a:gdLst/>
            <a:ahLst/>
            <a:cxnLst/>
            <a:rect l="l" t="t" r="r" b="b"/>
            <a:pathLst>
              <a:path w="914400" h="1733550">
                <a:moveTo>
                  <a:pt x="762000" y="1733550"/>
                </a:moveTo>
                <a:lnTo>
                  <a:pt x="758482" y="1681353"/>
                </a:lnTo>
                <a:lnTo>
                  <a:pt x="756285" y="1648587"/>
                </a:lnTo>
                <a:lnTo>
                  <a:pt x="727456" y="1665541"/>
                </a:lnTo>
                <a:lnTo>
                  <a:pt x="42799" y="501510"/>
                </a:lnTo>
                <a:lnTo>
                  <a:pt x="61556" y="490474"/>
                </a:lnTo>
                <a:lnTo>
                  <a:pt x="71501" y="484632"/>
                </a:lnTo>
                <a:lnTo>
                  <a:pt x="0" y="438150"/>
                </a:lnTo>
                <a:lnTo>
                  <a:pt x="5842" y="523240"/>
                </a:lnTo>
                <a:lnTo>
                  <a:pt x="34658" y="506298"/>
                </a:lnTo>
                <a:lnTo>
                  <a:pt x="719315" y="1670329"/>
                </a:lnTo>
                <a:lnTo>
                  <a:pt x="690626" y="1687207"/>
                </a:lnTo>
                <a:lnTo>
                  <a:pt x="762000" y="1733550"/>
                </a:lnTo>
                <a:close/>
              </a:path>
              <a:path w="914400" h="1733550">
                <a:moveTo>
                  <a:pt x="914400" y="1655064"/>
                </a:moveTo>
                <a:lnTo>
                  <a:pt x="914234" y="1600454"/>
                </a:lnTo>
                <a:lnTo>
                  <a:pt x="914146" y="1569847"/>
                </a:lnTo>
                <a:lnTo>
                  <a:pt x="884377" y="1584845"/>
                </a:lnTo>
                <a:lnTo>
                  <a:pt x="267208" y="361238"/>
                </a:lnTo>
                <a:lnTo>
                  <a:pt x="289737" y="349885"/>
                </a:lnTo>
                <a:lnTo>
                  <a:pt x="297053" y="346202"/>
                </a:lnTo>
                <a:lnTo>
                  <a:pt x="228600" y="295275"/>
                </a:lnTo>
                <a:lnTo>
                  <a:pt x="228981" y="380492"/>
                </a:lnTo>
                <a:lnTo>
                  <a:pt x="258686" y="365531"/>
                </a:lnTo>
                <a:lnTo>
                  <a:pt x="875906" y="1589112"/>
                </a:lnTo>
                <a:lnTo>
                  <a:pt x="846074" y="1604137"/>
                </a:lnTo>
                <a:lnTo>
                  <a:pt x="914400" y="1655064"/>
                </a:lnTo>
                <a:close/>
              </a:path>
              <a:path w="914400" h="1733550">
                <a:moveTo>
                  <a:pt x="914400" y="1295400"/>
                </a:moveTo>
                <a:lnTo>
                  <a:pt x="910882" y="1243203"/>
                </a:lnTo>
                <a:lnTo>
                  <a:pt x="908685" y="1210437"/>
                </a:lnTo>
                <a:lnTo>
                  <a:pt x="879856" y="1227391"/>
                </a:lnTo>
                <a:lnTo>
                  <a:pt x="195199" y="63360"/>
                </a:lnTo>
                <a:lnTo>
                  <a:pt x="213956" y="52324"/>
                </a:lnTo>
                <a:lnTo>
                  <a:pt x="223901" y="46482"/>
                </a:lnTo>
                <a:lnTo>
                  <a:pt x="152400" y="0"/>
                </a:lnTo>
                <a:lnTo>
                  <a:pt x="158242" y="85090"/>
                </a:lnTo>
                <a:lnTo>
                  <a:pt x="187058" y="68148"/>
                </a:lnTo>
                <a:lnTo>
                  <a:pt x="871715" y="1232179"/>
                </a:lnTo>
                <a:lnTo>
                  <a:pt x="843026" y="1249045"/>
                </a:lnTo>
                <a:lnTo>
                  <a:pt x="914400" y="12954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148899" y="3889772"/>
            <a:ext cx="2899886" cy="41421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02945" marR="3810" indent="-693896">
              <a:lnSpc>
                <a:spcPct val="100899"/>
              </a:lnSpc>
              <a:spcBef>
                <a:spcPts val="60"/>
              </a:spcBef>
            </a:pPr>
            <a:r>
              <a:rPr sz="1350" spc="-19" dirty="0">
                <a:latin typeface="Arial"/>
                <a:cs typeface="Arial"/>
              </a:rPr>
              <a:t>Identify</a:t>
            </a:r>
            <a:r>
              <a:rPr sz="1350" spc="-98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possible,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legal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combinations.</a:t>
            </a:r>
            <a:r>
              <a:rPr sz="1350" spc="-180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Red </a:t>
            </a:r>
            <a:r>
              <a:rPr sz="1350" spc="-56" dirty="0">
                <a:latin typeface="Arial"/>
                <a:cs typeface="Arial"/>
              </a:rPr>
              <a:t>rows</a:t>
            </a:r>
            <a:r>
              <a:rPr sz="1350" spc="-101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are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not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feasible.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46</a:t>
            </a:fld>
            <a:endParaRPr spc="-19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308" y="-74712"/>
            <a:ext cx="4975860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53" dirty="0"/>
              <a:t>Variable</a:t>
            </a:r>
            <a:r>
              <a:rPr spc="-206" dirty="0"/>
              <a:t> </a:t>
            </a:r>
            <a:r>
              <a:rPr spc="-90" dirty="0"/>
              <a:t>Elimination</a:t>
            </a:r>
            <a:r>
              <a:rPr spc="-251" dirty="0"/>
              <a:t> </a:t>
            </a:r>
            <a:r>
              <a:rPr spc="-21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450" y="2252186"/>
            <a:ext cx="1828800" cy="6379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431" rIns="0" bIns="0" rtlCol="0">
            <a:spAutoFit/>
          </a:bodyPr>
          <a:lstStyle/>
          <a:p>
            <a:pPr marL="261938" marR="262414" indent="14288" algn="just">
              <a:lnSpc>
                <a:spcPct val="100800"/>
              </a:lnSpc>
              <a:spcBef>
                <a:spcPts val="169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4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5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6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6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450" y="3223737"/>
            <a:ext cx="1828800" cy="65610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88" rIns="0" bIns="0" rtlCol="0">
            <a:spAutoFit/>
          </a:bodyPr>
          <a:lstStyle/>
          <a:p>
            <a:pPr algn="ctr">
              <a:spcBef>
                <a:spcPts val="191"/>
              </a:spcBef>
            </a:pPr>
            <a:r>
              <a:rPr sz="1350" b="1" spc="-56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R="35243" algn="ctr">
              <a:lnSpc>
                <a:spcPts val="1598"/>
              </a:lnSpc>
              <a:spcBef>
                <a:spcPts val="7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19080"/>
              </p:ext>
            </p:extLst>
          </p:nvPr>
        </p:nvGraphicFramePr>
        <p:xfrm>
          <a:off x="3309938" y="1402081"/>
          <a:ext cx="2000250" cy="1783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620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22310"/>
              </p:ext>
            </p:extLst>
          </p:nvPr>
        </p:nvGraphicFramePr>
        <p:xfrm>
          <a:off x="5767388" y="1397318"/>
          <a:ext cx="2000250" cy="1783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9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204174" y="1762791"/>
            <a:ext cx="628650" cy="1303020"/>
            <a:chOff x="5414898" y="1776348"/>
            <a:chExt cx="838200" cy="1737360"/>
          </a:xfrm>
        </p:grpSpPr>
        <p:sp>
          <p:nvSpPr>
            <p:cNvPr id="8" name="object 8"/>
            <p:cNvSpPr/>
            <p:nvPr/>
          </p:nvSpPr>
          <p:spPr>
            <a:xfrm>
              <a:off x="5414899" y="1776348"/>
              <a:ext cx="838200" cy="1371600"/>
            </a:xfrm>
            <a:custGeom>
              <a:avLst/>
              <a:gdLst/>
              <a:ahLst/>
              <a:cxnLst/>
              <a:rect l="l" t="t" r="r" b="b"/>
              <a:pathLst>
                <a:path w="838200" h="1371600">
                  <a:moveTo>
                    <a:pt x="762000" y="1371600"/>
                  </a:moveTo>
                  <a:lnTo>
                    <a:pt x="758482" y="1319403"/>
                  </a:lnTo>
                  <a:lnTo>
                    <a:pt x="756285" y="1286637"/>
                  </a:lnTo>
                  <a:lnTo>
                    <a:pt x="727456" y="1303591"/>
                  </a:lnTo>
                  <a:lnTo>
                    <a:pt x="42799" y="139560"/>
                  </a:lnTo>
                  <a:lnTo>
                    <a:pt x="61556" y="128524"/>
                  </a:lnTo>
                  <a:lnTo>
                    <a:pt x="71501" y="122682"/>
                  </a:lnTo>
                  <a:lnTo>
                    <a:pt x="0" y="76200"/>
                  </a:lnTo>
                  <a:lnTo>
                    <a:pt x="5842" y="161290"/>
                  </a:lnTo>
                  <a:lnTo>
                    <a:pt x="34658" y="144348"/>
                  </a:lnTo>
                  <a:lnTo>
                    <a:pt x="719315" y="1308379"/>
                  </a:lnTo>
                  <a:lnTo>
                    <a:pt x="690626" y="1325245"/>
                  </a:lnTo>
                  <a:lnTo>
                    <a:pt x="762000" y="1371600"/>
                  </a:lnTo>
                  <a:close/>
                </a:path>
                <a:path w="838200" h="1371600">
                  <a:moveTo>
                    <a:pt x="838200" y="1066800"/>
                  </a:moveTo>
                  <a:lnTo>
                    <a:pt x="828636" y="1019937"/>
                  </a:lnTo>
                  <a:lnTo>
                    <a:pt x="821182" y="983361"/>
                  </a:lnTo>
                  <a:lnTo>
                    <a:pt x="794918" y="1003998"/>
                  </a:lnTo>
                  <a:lnTo>
                    <a:pt x="50863" y="57061"/>
                  </a:lnTo>
                  <a:lnTo>
                    <a:pt x="63512" y="47117"/>
                  </a:lnTo>
                  <a:lnTo>
                    <a:pt x="77089" y="36449"/>
                  </a:lnTo>
                  <a:lnTo>
                    <a:pt x="0" y="0"/>
                  </a:lnTo>
                  <a:lnTo>
                    <a:pt x="17145" y="83566"/>
                  </a:lnTo>
                  <a:lnTo>
                    <a:pt x="43383" y="62941"/>
                  </a:lnTo>
                  <a:lnTo>
                    <a:pt x="787387" y="1009916"/>
                  </a:lnTo>
                  <a:lnTo>
                    <a:pt x="761238" y="1030478"/>
                  </a:lnTo>
                  <a:lnTo>
                    <a:pt x="838200" y="10668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5491099" y="2147823"/>
              <a:ext cx="685800" cy="1365885"/>
            </a:xfrm>
            <a:custGeom>
              <a:avLst/>
              <a:gdLst/>
              <a:ahLst/>
              <a:cxnLst/>
              <a:rect l="l" t="t" r="r" b="b"/>
              <a:pathLst>
                <a:path w="685800" h="1365885">
                  <a:moveTo>
                    <a:pt x="609600" y="1365758"/>
                  </a:moveTo>
                  <a:lnTo>
                    <a:pt x="597535" y="1321689"/>
                  </a:lnTo>
                  <a:lnTo>
                    <a:pt x="587121" y="1283589"/>
                  </a:lnTo>
                  <a:lnTo>
                    <a:pt x="562381" y="1305775"/>
                  </a:lnTo>
                  <a:lnTo>
                    <a:pt x="54419" y="739432"/>
                  </a:lnTo>
                  <a:lnTo>
                    <a:pt x="64935" y="729996"/>
                  </a:lnTo>
                  <a:lnTo>
                    <a:pt x="79248" y="717169"/>
                  </a:lnTo>
                  <a:lnTo>
                    <a:pt x="0" y="685800"/>
                  </a:lnTo>
                  <a:lnTo>
                    <a:pt x="22606" y="767969"/>
                  </a:lnTo>
                  <a:lnTo>
                    <a:pt x="47320" y="745794"/>
                  </a:lnTo>
                  <a:lnTo>
                    <a:pt x="555231" y="1312189"/>
                  </a:lnTo>
                  <a:lnTo>
                    <a:pt x="530479" y="1334389"/>
                  </a:lnTo>
                  <a:lnTo>
                    <a:pt x="609600" y="1365758"/>
                  </a:lnTo>
                  <a:close/>
                </a:path>
                <a:path w="685800" h="1365885">
                  <a:moveTo>
                    <a:pt x="685800" y="1359789"/>
                  </a:moveTo>
                  <a:lnTo>
                    <a:pt x="685634" y="1305179"/>
                  </a:lnTo>
                  <a:lnTo>
                    <a:pt x="685546" y="1274572"/>
                  </a:lnTo>
                  <a:lnTo>
                    <a:pt x="655777" y="1289570"/>
                  </a:lnTo>
                  <a:lnTo>
                    <a:pt x="38608" y="65963"/>
                  </a:lnTo>
                  <a:lnTo>
                    <a:pt x="61137" y="54610"/>
                  </a:lnTo>
                  <a:lnTo>
                    <a:pt x="68453" y="50927"/>
                  </a:lnTo>
                  <a:lnTo>
                    <a:pt x="0" y="0"/>
                  </a:lnTo>
                  <a:lnTo>
                    <a:pt x="381" y="85217"/>
                  </a:lnTo>
                  <a:lnTo>
                    <a:pt x="30086" y="70256"/>
                  </a:lnTo>
                  <a:lnTo>
                    <a:pt x="647306" y="1293837"/>
                  </a:lnTo>
                  <a:lnTo>
                    <a:pt x="617474" y="1308862"/>
                  </a:lnTo>
                  <a:lnTo>
                    <a:pt x="685800" y="135978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00568" y="3173133"/>
            <a:ext cx="475107" cy="470343"/>
            <a:chOff x="5783326" y="3716401"/>
            <a:chExt cx="406400" cy="949325"/>
          </a:xfrm>
        </p:grpSpPr>
        <p:sp>
          <p:nvSpPr>
            <p:cNvPr id="11" name="object 11"/>
            <p:cNvSpPr/>
            <p:nvPr/>
          </p:nvSpPr>
          <p:spPr>
            <a:xfrm>
              <a:off x="5796026" y="3729101"/>
              <a:ext cx="381000" cy="923925"/>
            </a:xfrm>
            <a:custGeom>
              <a:avLst/>
              <a:gdLst/>
              <a:ahLst/>
              <a:cxnLst/>
              <a:rect l="l" t="t" r="r" b="b"/>
              <a:pathLst>
                <a:path w="381000" h="923925">
                  <a:moveTo>
                    <a:pt x="285750" y="0"/>
                  </a:moveTo>
                  <a:lnTo>
                    <a:pt x="95250" y="0"/>
                  </a:lnTo>
                  <a:lnTo>
                    <a:pt x="95250" y="733425"/>
                  </a:lnTo>
                  <a:lnTo>
                    <a:pt x="0" y="733425"/>
                  </a:lnTo>
                  <a:lnTo>
                    <a:pt x="190500" y="923925"/>
                  </a:lnTo>
                  <a:lnTo>
                    <a:pt x="381000" y="733425"/>
                  </a:lnTo>
                  <a:lnTo>
                    <a:pt x="285750" y="733425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6026" y="3729101"/>
              <a:ext cx="381000" cy="923925"/>
            </a:xfrm>
            <a:custGeom>
              <a:avLst/>
              <a:gdLst/>
              <a:ahLst/>
              <a:cxnLst/>
              <a:rect l="l" t="t" r="r" b="b"/>
              <a:pathLst>
                <a:path w="381000" h="923925">
                  <a:moveTo>
                    <a:pt x="0" y="733425"/>
                  </a:moveTo>
                  <a:lnTo>
                    <a:pt x="95250" y="733425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733425"/>
                  </a:lnTo>
                  <a:lnTo>
                    <a:pt x="381000" y="733425"/>
                  </a:lnTo>
                  <a:lnTo>
                    <a:pt x="190500" y="923925"/>
                  </a:lnTo>
                  <a:lnTo>
                    <a:pt x="0" y="73342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96501"/>
              </p:ext>
            </p:extLst>
          </p:nvPr>
        </p:nvGraphicFramePr>
        <p:xfrm>
          <a:off x="4537996" y="3639084"/>
          <a:ext cx="2000250" cy="127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47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3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47</a:t>
            </a:fld>
            <a:endParaRPr spc="-19" dirty="0"/>
          </a:p>
        </p:txBody>
      </p:sp>
      <p:sp>
        <p:nvSpPr>
          <p:cNvPr id="15" name="object 15"/>
          <p:cNvSpPr txBox="1"/>
          <p:nvPr/>
        </p:nvSpPr>
        <p:spPr>
          <a:xfrm>
            <a:off x="4056030" y="4917817"/>
            <a:ext cx="297084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56" dirty="0">
                <a:latin typeface="Arial"/>
                <a:cs typeface="Arial"/>
              </a:rPr>
              <a:t>Reformulate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constraints/constraint</a:t>
            </a:r>
            <a:r>
              <a:rPr sz="1350" spc="-143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table…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15655" y="6472554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48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308" y="-74712"/>
            <a:ext cx="4975860" cy="136672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153" dirty="0"/>
              <a:t>Variable</a:t>
            </a:r>
            <a:r>
              <a:rPr spc="-206" dirty="0"/>
              <a:t> </a:t>
            </a:r>
            <a:r>
              <a:rPr spc="-90" dirty="0"/>
              <a:t>Elimination</a:t>
            </a:r>
            <a:r>
              <a:rPr spc="-251" dirty="0"/>
              <a:t> </a:t>
            </a:r>
            <a:r>
              <a:rPr spc="-21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450" y="1821656"/>
            <a:ext cx="1828800" cy="6379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431" rIns="0" bIns="0" rtlCol="0">
            <a:spAutoFit/>
          </a:bodyPr>
          <a:lstStyle/>
          <a:p>
            <a:pPr marL="261938" marR="262414" indent="14288" algn="just">
              <a:lnSpc>
                <a:spcPct val="100800"/>
              </a:lnSpc>
              <a:spcBef>
                <a:spcPts val="169"/>
              </a:spcBef>
            </a:pPr>
            <a:r>
              <a:rPr sz="1350" b="1" spc="-113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94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35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Arial"/>
                <a:cs typeface="Arial"/>
              </a:rPr>
              <a:t>(A,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43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r>
              <a:rPr sz="1350" b="1" spc="-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12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50" b="1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50" b="1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6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350" b="1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68" dirty="0">
                <a:solidFill>
                  <a:srgbClr val="FFFFFF"/>
                </a:solidFill>
                <a:latin typeface="Arial"/>
                <a:cs typeface="Arial"/>
              </a:rPr>
              <a:t>{1,2,3,4}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450" y="2793207"/>
            <a:ext cx="1828800" cy="65610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88" rIns="0" bIns="0" rtlCol="0">
            <a:spAutoFit/>
          </a:bodyPr>
          <a:lstStyle/>
          <a:p>
            <a:pPr algn="ctr">
              <a:spcBef>
                <a:spcPts val="191"/>
              </a:spcBef>
            </a:pPr>
            <a:r>
              <a:rPr sz="1350" b="1" spc="-56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350" b="1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1350">
              <a:latin typeface="Arial"/>
              <a:cs typeface="Arial"/>
            </a:endParaRPr>
          </a:p>
          <a:p>
            <a:pPr marR="35243" algn="ctr">
              <a:lnSpc>
                <a:spcPts val="1598"/>
              </a:lnSpc>
              <a:spcBef>
                <a:spcPts val="71"/>
              </a:spcBef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z="1350" spc="-19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endParaRPr sz="1350">
              <a:latin typeface="STIXGeneral"/>
              <a:cs typeface="STIXGeneral"/>
            </a:endParaRPr>
          </a:p>
          <a:p>
            <a:pPr algn="ctr">
              <a:lnSpc>
                <a:spcPts val="1598"/>
              </a:lnSpc>
            </a:pPr>
            <a:r>
              <a:rPr sz="1350"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z="1350" spc="38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83" dirty="0">
                <a:solidFill>
                  <a:srgbClr val="FFFFFF"/>
                </a:solidFill>
                <a:latin typeface="STIXGeneral"/>
                <a:cs typeface="STIXGeneral"/>
              </a:rPr>
              <a:t>&lt;</a:t>
            </a:r>
            <a:r>
              <a:rPr sz="1350" spc="30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STIXGeneral"/>
                <a:cs typeface="STIXGeneral"/>
              </a:rPr>
              <a:t>𝐶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0236" y="3453050"/>
            <a:ext cx="2975134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049" marR="3810" algn="ctr">
              <a:lnSpc>
                <a:spcPct val="100800"/>
              </a:lnSpc>
              <a:spcBef>
                <a:spcPts val="64"/>
              </a:spcBef>
            </a:pPr>
            <a:r>
              <a:rPr sz="1350" spc="-56" dirty="0">
                <a:latin typeface="Arial"/>
                <a:cs typeface="Arial"/>
              </a:rPr>
              <a:t>Reformulate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constraints/constraint</a:t>
            </a:r>
            <a:r>
              <a:rPr sz="1350" spc="-139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table… </a:t>
            </a:r>
            <a:r>
              <a:rPr sz="1350" dirty="0">
                <a:latin typeface="Arial"/>
                <a:cs typeface="Arial"/>
              </a:rPr>
              <a:t>into</a:t>
            </a:r>
            <a:r>
              <a:rPr sz="1350" spc="-10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one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-120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doesn’t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involve</a:t>
            </a:r>
            <a:r>
              <a:rPr sz="1350" spc="-176" dirty="0">
                <a:latin typeface="Arial"/>
                <a:cs typeface="Arial"/>
              </a:rPr>
              <a:t> </a:t>
            </a:r>
            <a:r>
              <a:rPr sz="1350" spc="-109" dirty="0">
                <a:latin typeface="Arial"/>
                <a:cs typeface="Arial"/>
              </a:rPr>
              <a:t>B,</a:t>
            </a:r>
            <a:r>
              <a:rPr sz="1350" spc="-56" dirty="0">
                <a:latin typeface="Arial"/>
                <a:cs typeface="Arial"/>
              </a:rPr>
              <a:t> and</a:t>
            </a:r>
            <a:r>
              <a:rPr sz="1350" spc="-9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solve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simpler</a:t>
            </a:r>
            <a:r>
              <a:rPr sz="1350" spc="-83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problem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91088" y="1995488"/>
          <a:ext cx="1333500" cy="1019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94"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064" y="572583"/>
            <a:ext cx="5846444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963" spc="-139" dirty="0"/>
              <a:t>Characteristics</a:t>
            </a:r>
            <a:r>
              <a:rPr sz="2963" spc="86" dirty="0"/>
              <a:t> </a:t>
            </a:r>
            <a:r>
              <a:rPr sz="2963" dirty="0"/>
              <a:t>of</a:t>
            </a:r>
            <a:r>
              <a:rPr sz="2963" spc="-195" dirty="0"/>
              <a:t> </a:t>
            </a:r>
            <a:r>
              <a:rPr sz="2963" spc="-146" dirty="0"/>
              <a:t>Variable</a:t>
            </a:r>
            <a:r>
              <a:rPr sz="2963" spc="-53" dirty="0"/>
              <a:t> </a:t>
            </a:r>
            <a:r>
              <a:rPr sz="2963" spc="-56" dirty="0"/>
              <a:t>Elimination</a:t>
            </a:r>
            <a:endParaRPr sz="2963" dirty="0"/>
          </a:p>
        </p:txBody>
      </p:sp>
      <p:sp>
        <p:nvSpPr>
          <p:cNvPr id="3" name="object 3"/>
          <p:cNvSpPr txBox="1"/>
          <p:nvPr/>
        </p:nvSpPr>
        <p:spPr>
          <a:xfrm>
            <a:off x="1604009" y="1229677"/>
            <a:ext cx="5895499" cy="2993256"/>
          </a:xfrm>
          <a:prstGeom prst="rect">
            <a:avLst/>
          </a:prstGeom>
        </p:spPr>
        <p:txBody>
          <a:bodyPr vert="horz" wrap="square" lIns="0" tIns="79058" rIns="0" bIns="0" rtlCol="0">
            <a:spAutoFit/>
          </a:bodyPr>
          <a:lstStyle/>
          <a:p>
            <a:pPr marL="266700" indent="-257651" algn="just">
              <a:spcBef>
                <a:spcPts val="623"/>
              </a:spcBef>
              <a:buChar char="•"/>
              <a:tabLst>
                <a:tab pos="267176" algn="l"/>
              </a:tabLst>
            </a:pPr>
            <a:r>
              <a:rPr sz="2400" spc="-150" dirty="0">
                <a:latin typeface="Arial"/>
                <a:cs typeface="Arial"/>
              </a:rPr>
              <a:t>Depends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entirely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on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the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tree-</a:t>
            </a:r>
            <a:r>
              <a:rPr sz="2400" spc="-8" dirty="0">
                <a:latin typeface="Arial"/>
                <a:cs typeface="Arial"/>
              </a:rPr>
              <a:t>width</a:t>
            </a:r>
            <a:endParaRPr sz="2400" dirty="0">
              <a:latin typeface="Arial"/>
              <a:cs typeface="Arial"/>
            </a:endParaRPr>
          </a:p>
          <a:p>
            <a:pPr marL="266700" marR="226695" indent="-257651" algn="just">
              <a:lnSpc>
                <a:spcPct val="101800"/>
              </a:lnSpc>
              <a:spcBef>
                <a:spcPts val="503"/>
              </a:spcBef>
              <a:buChar char="•"/>
              <a:tabLst>
                <a:tab pos="267176" algn="l"/>
              </a:tabLst>
            </a:pPr>
            <a:r>
              <a:rPr sz="2400" spc="-98" dirty="0">
                <a:latin typeface="Arial"/>
                <a:cs typeface="Arial"/>
              </a:rPr>
              <a:t>Finding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a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good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elimination</a:t>
            </a:r>
            <a:r>
              <a:rPr sz="2400" spc="-251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order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is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NP-</a:t>
            </a:r>
            <a:r>
              <a:rPr sz="2400" spc="-79" dirty="0">
                <a:latin typeface="Arial"/>
                <a:cs typeface="Arial"/>
              </a:rPr>
              <a:t>hard</a:t>
            </a:r>
            <a:r>
              <a:rPr sz="2400" spc="-34" dirty="0">
                <a:latin typeface="Arial"/>
                <a:cs typeface="Arial"/>
              </a:rPr>
              <a:t> </a:t>
            </a:r>
            <a:r>
              <a:rPr sz="2400" spc="38" dirty="0">
                <a:latin typeface="Arial"/>
                <a:cs typeface="Arial"/>
              </a:rPr>
              <a:t>(!!!)</a:t>
            </a:r>
            <a:endParaRPr sz="2400" dirty="0">
              <a:latin typeface="Arial"/>
              <a:cs typeface="Arial"/>
            </a:endParaRPr>
          </a:p>
          <a:p>
            <a:pPr marL="567214" marR="298609" lvl="1" indent="-214789" algn="just">
              <a:lnSpc>
                <a:spcPct val="102400"/>
              </a:lnSpc>
              <a:spcBef>
                <a:spcPts val="495"/>
              </a:spcBef>
              <a:buChar char="–"/>
              <a:tabLst>
                <a:tab pos="567214" algn="l"/>
              </a:tabLst>
            </a:pPr>
            <a:r>
              <a:rPr sz="2063" spc="-56" dirty="0">
                <a:latin typeface="Arial"/>
                <a:cs typeface="Arial"/>
              </a:rPr>
              <a:t>Heuristic</a:t>
            </a:r>
            <a:r>
              <a:rPr sz="2063" spc="-75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1: </a:t>
            </a:r>
            <a:r>
              <a:rPr sz="2063" spc="-60" dirty="0">
                <a:latin typeface="Arial"/>
                <a:cs typeface="Arial"/>
              </a:rPr>
              <a:t>min-</a:t>
            </a:r>
            <a:r>
              <a:rPr sz="2063" spc="-19" dirty="0">
                <a:latin typeface="Arial"/>
                <a:cs typeface="Arial"/>
              </a:rPr>
              <a:t>factor:</a:t>
            </a:r>
            <a:r>
              <a:rPr sz="2063" spc="-83" dirty="0">
                <a:latin typeface="Arial"/>
                <a:cs typeface="Arial"/>
              </a:rPr>
              <a:t> select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71" dirty="0">
                <a:latin typeface="Arial"/>
                <a:cs typeface="Arial"/>
              </a:rPr>
              <a:t>variable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that </a:t>
            </a:r>
            <a:r>
              <a:rPr sz="2063" spc="-60" dirty="0">
                <a:latin typeface="Arial"/>
                <a:cs typeface="Arial"/>
              </a:rPr>
              <a:t>results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23" dirty="0">
                <a:latin typeface="Arial"/>
                <a:cs typeface="Arial"/>
              </a:rPr>
              <a:t>in</a:t>
            </a:r>
            <a:r>
              <a:rPr sz="2063" spc="-12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smallest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relation</a:t>
            </a:r>
            <a:endParaRPr sz="2063" dirty="0">
              <a:latin typeface="Arial"/>
              <a:cs typeface="Arial"/>
            </a:endParaRPr>
          </a:p>
          <a:p>
            <a:pPr marL="567214" marR="3810" lvl="1" indent="-214789" algn="just">
              <a:lnSpc>
                <a:spcPct val="102400"/>
              </a:lnSpc>
              <a:spcBef>
                <a:spcPts val="454"/>
              </a:spcBef>
              <a:buChar char="–"/>
              <a:tabLst>
                <a:tab pos="567214" algn="l"/>
              </a:tabLst>
            </a:pPr>
            <a:r>
              <a:rPr sz="2063" spc="-56" dirty="0">
                <a:latin typeface="Arial"/>
                <a:cs typeface="Arial"/>
              </a:rPr>
              <a:t>Heuristic</a:t>
            </a:r>
            <a:r>
              <a:rPr sz="2063" spc="-71" dirty="0">
                <a:latin typeface="Arial"/>
                <a:cs typeface="Arial"/>
              </a:rPr>
              <a:t> 2:</a:t>
            </a:r>
            <a:r>
              <a:rPr sz="2063" spc="-75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minimum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fill: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select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variable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that </a:t>
            </a:r>
            <a:r>
              <a:rPr sz="2063" spc="-146" dirty="0">
                <a:latin typeface="Arial"/>
                <a:cs typeface="Arial"/>
              </a:rPr>
              <a:t>adds</a:t>
            </a:r>
            <a:r>
              <a:rPr sz="2063" spc="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fewest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143" dirty="0">
                <a:latin typeface="Arial"/>
                <a:cs typeface="Arial"/>
              </a:rPr>
              <a:t>arcs</a:t>
            </a:r>
            <a:r>
              <a:rPr sz="2063" dirty="0">
                <a:latin typeface="Arial"/>
                <a:cs typeface="Arial"/>
              </a:rPr>
              <a:t> to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spc="-41" dirty="0">
                <a:latin typeface="Arial"/>
                <a:cs typeface="Arial"/>
              </a:rPr>
              <a:t>resulting</a:t>
            </a:r>
            <a:r>
              <a:rPr sz="2063" spc="60" dirty="0">
                <a:latin typeface="Arial"/>
                <a:cs typeface="Arial"/>
              </a:rPr>
              <a:t> </a:t>
            </a:r>
            <a:r>
              <a:rPr sz="2063" spc="-101" dirty="0">
                <a:latin typeface="Arial"/>
                <a:cs typeface="Arial"/>
              </a:rPr>
              <a:t>graph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(don’t </a:t>
            </a:r>
            <a:r>
              <a:rPr sz="2063" spc="-116" dirty="0">
                <a:latin typeface="Arial"/>
                <a:cs typeface="Arial"/>
              </a:rPr>
              <a:t>make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101" dirty="0">
                <a:latin typeface="Arial"/>
                <a:cs typeface="Arial"/>
              </a:rPr>
              <a:t>graph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45" dirty="0">
                <a:latin typeface="Arial"/>
                <a:cs typeface="Arial"/>
              </a:rPr>
              <a:t>more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complicated)</a:t>
            </a:r>
            <a:endParaRPr sz="20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177" y="697729"/>
            <a:ext cx="3026093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46" dirty="0"/>
              <a:t>Forward</a:t>
            </a:r>
            <a:r>
              <a:rPr sz="2800" spc="-191" dirty="0"/>
              <a:t> </a:t>
            </a:r>
            <a:r>
              <a:rPr sz="2800" spc="-146" dirty="0"/>
              <a:t>checking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45431" y="1132757"/>
            <a:ext cx="6582251" cy="3313271"/>
            <a:chOff x="358327" y="38100"/>
            <a:chExt cx="8776335" cy="4417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327" y="1743075"/>
              <a:ext cx="8299897" cy="27123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1774" y="38100"/>
              <a:ext cx="2552700" cy="2114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816" y="704027"/>
            <a:ext cx="4648335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46" dirty="0"/>
              <a:t>Forward</a:t>
            </a:r>
            <a:r>
              <a:rPr sz="2800" spc="-191" dirty="0"/>
              <a:t> </a:t>
            </a:r>
            <a:r>
              <a:rPr sz="2800" spc="-146" dirty="0"/>
              <a:t>checking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3197" y="925723"/>
            <a:ext cx="6467951" cy="3931920"/>
            <a:chOff x="510727" y="38100"/>
            <a:chExt cx="8623935" cy="5242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727" y="2085975"/>
              <a:ext cx="8299897" cy="3194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1774" y="38100"/>
              <a:ext cx="2552700" cy="2114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8808" y="828136"/>
            <a:ext cx="6139762" cy="4441038"/>
            <a:chOff x="409575" y="63887"/>
            <a:chExt cx="8693150" cy="6694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8204" y="63887"/>
              <a:ext cx="2514120" cy="20758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575" y="1847850"/>
              <a:ext cx="8248650" cy="3657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4387" y="5543438"/>
              <a:ext cx="2319495" cy="11575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600" y="5791200"/>
              <a:ext cx="2576576" cy="9667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48301" y="5556884"/>
              <a:ext cx="2228850" cy="1077595"/>
            </a:xfrm>
            <a:custGeom>
              <a:avLst/>
              <a:gdLst/>
              <a:ahLst/>
              <a:cxnLst/>
              <a:rect l="l" t="t" r="r" b="b"/>
              <a:pathLst>
                <a:path w="2228850" h="1077595">
                  <a:moveTo>
                    <a:pt x="1780031" y="0"/>
                  </a:moveTo>
                  <a:lnTo>
                    <a:pt x="1300099" y="248602"/>
                  </a:lnTo>
                  <a:lnTo>
                    <a:pt x="0" y="248602"/>
                  </a:lnTo>
                  <a:lnTo>
                    <a:pt x="0" y="1077277"/>
                  </a:lnTo>
                  <a:lnTo>
                    <a:pt x="2228850" y="1077277"/>
                  </a:lnTo>
                  <a:lnTo>
                    <a:pt x="2228850" y="248602"/>
                  </a:lnTo>
                  <a:lnTo>
                    <a:pt x="1857375" y="248602"/>
                  </a:lnTo>
                  <a:lnTo>
                    <a:pt x="1780031" y="0"/>
                  </a:lnTo>
                  <a:close/>
                </a:path>
              </a:pathLst>
            </a:custGeom>
            <a:solidFill>
              <a:srgbClr val="F8F7F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948301" y="5556884"/>
              <a:ext cx="2228850" cy="1077595"/>
            </a:xfrm>
            <a:custGeom>
              <a:avLst/>
              <a:gdLst/>
              <a:ahLst/>
              <a:cxnLst/>
              <a:rect l="l" t="t" r="r" b="b"/>
              <a:pathLst>
                <a:path w="2228850" h="1077595">
                  <a:moveTo>
                    <a:pt x="0" y="248602"/>
                  </a:moveTo>
                  <a:lnTo>
                    <a:pt x="1300099" y="248602"/>
                  </a:lnTo>
                  <a:lnTo>
                    <a:pt x="1780031" y="0"/>
                  </a:lnTo>
                  <a:lnTo>
                    <a:pt x="1857375" y="248602"/>
                  </a:lnTo>
                  <a:lnTo>
                    <a:pt x="2228850" y="248602"/>
                  </a:lnTo>
                  <a:lnTo>
                    <a:pt x="2228850" y="386714"/>
                  </a:lnTo>
                  <a:lnTo>
                    <a:pt x="2228850" y="593890"/>
                  </a:lnTo>
                  <a:lnTo>
                    <a:pt x="2228850" y="1077277"/>
                  </a:lnTo>
                  <a:lnTo>
                    <a:pt x="1857375" y="1077277"/>
                  </a:lnTo>
                  <a:lnTo>
                    <a:pt x="1300099" y="1077277"/>
                  </a:lnTo>
                  <a:lnTo>
                    <a:pt x="0" y="1077277"/>
                  </a:lnTo>
                  <a:lnTo>
                    <a:pt x="0" y="593890"/>
                  </a:lnTo>
                  <a:lnTo>
                    <a:pt x="0" y="386714"/>
                  </a:lnTo>
                  <a:lnTo>
                    <a:pt x="0" y="2486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93257" y="754807"/>
            <a:ext cx="3026093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46" dirty="0"/>
              <a:t>Forward</a:t>
            </a:r>
            <a:r>
              <a:rPr sz="2800" spc="-191" dirty="0"/>
              <a:t> </a:t>
            </a:r>
            <a:r>
              <a:rPr sz="2800" spc="-146" dirty="0"/>
              <a:t>checking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10" name="object 10"/>
          <p:cNvSpPr txBox="1"/>
          <p:nvPr/>
        </p:nvSpPr>
        <p:spPr>
          <a:xfrm>
            <a:off x="4705915" y="4669813"/>
            <a:ext cx="1626870" cy="47368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45256" marR="3810" indent="-136208">
              <a:spcBef>
                <a:spcPts val="94"/>
              </a:spcBef>
            </a:pPr>
            <a:r>
              <a:rPr lang="en-US" sz="1500" dirty="0">
                <a:latin typeface="Times New Roman"/>
                <a:cs typeface="Times New Roman"/>
              </a:rPr>
              <a:t>SA</a:t>
            </a:r>
            <a:r>
              <a:rPr lang="en-US" sz="1500" spc="-6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Times New Roman"/>
                <a:cs typeface="Times New Roman"/>
              </a:rPr>
              <a:t>(South</a:t>
            </a:r>
            <a:r>
              <a:rPr lang="en-US" sz="1500" spc="-56" dirty="0">
                <a:latin typeface="Times New Roman"/>
                <a:cs typeface="Times New Roman"/>
              </a:rPr>
              <a:t> </a:t>
            </a:r>
            <a:r>
              <a:rPr lang="en-US" sz="1500" spc="-8" dirty="0">
                <a:latin typeface="Times New Roman"/>
                <a:cs typeface="Times New Roman"/>
              </a:rPr>
              <a:t>Australia) </a:t>
            </a:r>
            <a:r>
              <a:rPr lang="en-US" sz="1500" dirty="0">
                <a:latin typeface="Times New Roman"/>
                <a:cs typeface="Times New Roman"/>
              </a:rPr>
              <a:t>domain</a:t>
            </a:r>
            <a:r>
              <a:rPr lang="en-US" sz="1500" spc="-83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Times New Roman"/>
                <a:cs typeface="Times New Roman"/>
              </a:rPr>
              <a:t>is</a:t>
            </a:r>
            <a:r>
              <a:rPr lang="en-US" sz="1500" spc="30" dirty="0">
                <a:latin typeface="Times New Roman"/>
                <a:cs typeface="Times New Roman"/>
              </a:rPr>
              <a:t> </a:t>
            </a:r>
            <a:r>
              <a:rPr lang="en-US" sz="1500" spc="-8" dirty="0">
                <a:latin typeface="Times New Roman"/>
                <a:cs typeface="Times New Roman"/>
              </a:rPr>
              <a:t>empty!</a:t>
            </a:r>
            <a:endParaRPr lang="en-US"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38" y="627673"/>
            <a:ext cx="3948113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127" dirty="0"/>
              <a:t>Constraint</a:t>
            </a:r>
            <a:r>
              <a:rPr sz="2800" spc="-195" dirty="0"/>
              <a:t> </a:t>
            </a:r>
            <a:r>
              <a:rPr sz="2800" spc="-90" dirty="0"/>
              <a:t>propagation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33098" y="2501660"/>
            <a:ext cx="5976994" cy="2308941"/>
            <a:chOff x="386796" y="2809875"/>
            <a:chExt cx="8724265" cy="3604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96" y="3248025"/>
              <a:ext cx="8242853" cy="3166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3675" y="2809875"/>
              <a:ext cx="2567051" cy="1576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7025" y="3019361"/>
              <a:ext cx="2109851" cy="9667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85151" y="2857086"/>
              <a:ext cx="2431415" cy="1248410"/>
            </a:xfrm>
            <a:custGeom>
              <a:avLst/>
              <a:gdLst/>
              <a:ahLst/>
              <a:cxnLst/>
              <a:rect l="l" t="t" r="r" b="b"/>
              <a:pathLst>
                <a:path w="2431415" h="1248410">
                  <a:moveTo>
                    <a:pt x="1887839" y="0"/>
                  </a:moveTo>
                  <a:lnTo>
                    <a:pt x="1841465" y="2675"/>
                  </a:lnTo>
                  <a:lnTo>
                    <a:pt x="1796284" y="10808"/>
                  </a:lnTo>
                  <a:lnTo>
                    <a:pt x="1753379" y="24338"/>
                  </a:lnTo>
                  <a:lnTo>
                    <a:pt x="1713835" y="43203"/>
                  </a:lnTo>
                  <a:lnTo>
                    <a:pt x="1678738" y="67342"/>
                  </a:lnTo>
                  <a:lnTo>
                    <a:pt x="1660488" y="52405"/>
                  </a:lnTo>
                  <a:lnTo>
                    <a:pt x="1617463" y="27533"/>
                  </a:lnTo>
                  <a:lnTo>
                    <a:pt x="1546653" y="5460"/>
                  </a:lnTo>
                  <a:lnTo>
                    <a:pt x="1499039" y="12"/>
                  </a:lnTo>
                  <a:lnTo>
                    <a:pt x="1451625" y="1153"/>
                  </a:lnTo>
                  <a:lnTo>
                    <a:pt x="1405736" y="8572"/>
                  </a:lnTo>
                  <a:lnTo>
                    <a:pt x="1362698" y="21957"/>
                  </a:lnTo>
                  <a:lnTo>
                    <a:pt x="1323839" y="40993"/>
                  </a:lnTo>
                  <a:lnTo>
                    <a:pt x="1290482" y="65370"/>
                  </a:lnTo>
                  <a:lnTo>
                    <a:pt x="1263956" y="94774"/>
                  </a:lnTo>
                  <a:lnTo>
                    <a:pt x="1247936" y="84516"/>
                  </a:lnTo>
                  <a:lnTo>
                    <a:pt x="1213039" y="66574"/>
                  </a:lnTo>
                  <a:lnTo>
                    <a:pt x="1144386" y="44253"/>
                  </a:lnTo>
                  <a:lnTo>
                    <a:pt x="1093063" y="36208"/>
                  </a:lnTo>
                  <a:lnTo>
                    <a:pt x="1041410" y="34580"/>
                  </a:lnTo>
                  <a:lnTo>
                    <a:pt x="990575" y="39128"/>
                  </a:lnTo>
                  <a:lnTo>
                    <a:pt x="941707" y="49605"/>
                  </a:lnTo>
                  <a:lnTo>
                    <a:pt x="895952" y="65771"/>
                  </a:lnTo>
                  <a:lnTo>
                    <a:pt x="854459" y="87380"/>
                  </a:lnTo>
                  <a:lnTo>
                    <a:pt x="818376" y="114189"/>
                  </a:lnTo>
                  <a:lnTo>
                    <a:pt x="788849" y="145955"/>
                  </a:lnTo>
                  <a:lnTo>
                    <a:pt x="743451" y="130089"/>
                  </a:lnTo>
                  <a:lnTo>
                    <a:pt x="695779" y="118667"/>
                  </a:lnTo>
                  <a:lnTo>
                    <a:pt x="646486" y="111774"/>
                  </a:lnTo>
                  <a:lnTo>
                    <a:pt x="596224" y="109497"/>
                  </a:lnTo>
                  <a:lnTo>
                    <a:pt x="545644" y="111919"/>
                  </a:lnTo>
                  <a:lnTo>
                    <a:pt x="490609" y="120070"/>
                  </a:lnTo>
                  <a:lnTo>
                    <a:pt x="439167" y="133408"/>
                  </a:lnTo>
                  <a:lnTo>
                    <a:pt x="391820" y="151472"/>
                  </a:lnTo>
                  <a:lnTo>
                    <a:pt x="349070" y="173801"/>
                  </a:lnTo>
                  <a:lnTo>
                    <a:pt x="311418" y="199933"/>
                  </a:lnTo>
                  <a:lnTo>
                    <a:pt x="279365" y="229406"/>
                  </a:lnTo>
                  <a:lnTo>
                    <a:pt x="253414" y="261760"/>
                  </a:lnTo>
                  <a:lnTo>
                    <a:pt x="234066" y="296533"/>
                  </a:lnTo>
                  <a:lnTo>
                    <a:pt x="221821" y="333263"/>
                  </a:lnTo>
                  <a:lnTo>
                    <a:pt x="217183" y="371489"/>
                  </a:lnTo>
                  <a:lnTo>
                    <a:pt x="220651" y="410750"/>
                  </a:lnTo>
                  <a:lnTo>
                    <a:pt x="218619" y="414560"/>
                  </a:lnTo>
                  <a:lnTo>
                    <a:pt x="162441" y="423410"/>
                  </a:lnTo>
                  <a:lnTo>
                    <a:pt x="111431" y="440976"/>
                  </a:lnTo>
                  <a:lnTo>
                    <a:pt x="67564" y="466352"/>
                  </a:lnTo>
                  <a:lnTo>
                    <a:pt x="32818" y="498634"/>
                  </a:lnTo>
                  <a:lnTo>
                    <a:pt x="10113" y="534888"/>
                  </a:lnTo>
                  <a:lnTo>
                    <a:pt x="0" y="572605"/>
                  </a:lnTo>
                  <a:lnTo>
                    <a:pt x="1960" y="610368"/>
                  </a:lnTo>
                  <a:lnTo>
                    <a:pt x="15478" y="646762"/>
                  </a:lnTo>
                  <a:lnTo>
                    <a:pt x="40034" y="680373"/>
                  </a:lnTo>
                  <a:lnTo>
                    <a:pt x="75112" y="709785"/>
                  </a:lnTo>
                  <a:lnTo>
                    <a:pt x="120194" y="733584"/>
                  </a:lnTo>
                  <a:lnTo>
                    <a:pt x="88146" y="763403"/>
                  </a:lnTo>
                  <a:lnTo>
                    <a:pt x="66314" y="796973"/>
                  </a:lnTo>
                  <a:lnTo>
                    <a:pt x="55293" y="833043"/>
                  </a:lnTo>
                  <a:lnTo>
                    <a:pt x="55678" y="870363"/>
                  </a:lnTo>
                  <a:lnTo>
                    <a:pt x="68694" y="908748"/>
                  </a:lnTo>
                  <a:lnTo>
                    <a:pt x="93047" y="942968"/>
                  </a:lnTo>
                  <a:lnTo>
                    <a:pt x="127104" y="972123"/>
                  </a:lnTo>
                  <a:lnTo>
                    <a:pt x="169232" y="995313"/>
                  </a:lnTo>
                  <a:lnTo>
                    <a:pt x="217797" y="1011638"/>
                  </a:lnTo>
                  <a:lnTo>
                    <a:pt x="271169" y="1020199"/>
                  </a:lnTo>
                  <a:lnTo>
                    <a:pt x="327712" y="1020096"/>
                  </a:lnTo>
                  <a:lnTo>
                    <a:pt x="332411" y="1025684"/>
                  </a:lnTo>
                  <a:lnTo>
                    <a:pt x="363348" y="1057200"/>
                  </a:lnTo>
                  <a:lnTo>
                    <a:pt x="398813" y="1085156"/>
                  </a:lnTo>
                  <a:lnTo>
                    <a:pt x="438247" y="1109454"/>
                  </a:lnTo>
                  <a:lnTo>
                    <a:pt x="481091" y="1129995"/>
                  </a:lnTo>
                  <a:lnTo>
                    <a:pt x="526788" y="1146682"/>
                  </a:lnTo>
                  <a:lnTo>
                    <a:pt x="574779" y="1159417"/>
                  </a:lnTo>
                  <a:lnTo>
                    <a:pt x="624506" y="1168103"/>
                  </a:lnTo>
                  <a:lnTo>
                    <a:pt x="675409" y="1172641"/>
                  </a:lnTo>
                  <a:lnTo>
                    <a:pt x="726932" y="1172934"/>
                  </a:lnTo>
                  <a:lnTo>
                    <a:pt x="778515" y="1168884"/>
                  </a:lnTo>
                  <a:lnTo>
                    <a:pt x="829599" y="1160393"/>
                  </a:lnTo>
                  <a:lnTo>
                    <a:pt x="879628" y="1147363"/>
                  </a:lnTo>
                  <a:lnTo>
                    <a:pt x="928041" y="1129697"/>
                  </a:lnTo>
                  <a:lnTo>
                    <a:pt x="960067" y="1158800"/>
                  </a:lnTo>
                  <a:lnTo>
                    <a:pt x="997227" y="1184337"/>
                  </a:lnTo>
                  <a:lnTo>
                    <a:pt x="1038921" y="1206003"/>
                  </a:lnTo>
                  <a:lnTo>
                    <a:pt x="1084554" y="1223494"/>
                  </a:lnTo>
                  <a:lnTo>
                    <a:pt x="1133527" y="1236504"/>
                  </a:lnTo>
                  <a:lnTo>
                    <a:pt x="1183833" y="1244662"/>
                  </a:lnTo>
                  <a:lnTo>
                    <a:pt x="1234046" y="1247941"/>
                  </a:lnTo>
                  <a:lnTo>
                    <a:pt x="1283601" y="1246553"/>
                  </a:lnTo>
                  <a:lnTo>
                    <a:pt x="1331934" y="1240709"/>
                  </a:lnTo>
                  <a:lnTo>
                    <a:pt x="1378480" y="1230621"/>
                  </a:lnTo>
                  <a:lnTo>
                    <a:pt x="1422674" y="1216501"/>
                  </a:lnTo>
                  <a:lnTo>
                    <a:pt x="1463953" y="1198561"/>
                  </a:lnTo>
                  <a:lnTo>
                    <a:pt x="1501752" y="1177011"/>
                  </a:lnTo>
                  <a:lnTo>
                    <a:pt x="1535506" y="1152065"/>
                  </a:lnTo>
                  <a:lnTo>
                    <a:pt x="1564651" y="1123932"/>
                  </a:lnTo>
                  <a:lnTo>
                    <a:pt x="1588622" y="1092826"/>
                  </a:lnTo>
                  <a:lnTo>
                    <a:pt x="1606856" y="1058958"/>
                  </a:lnTo>
                  <a:lnTo>
                    <a:pt x="1646423" y="1073676"/>
                  </a:lnTo>
                  <a:lnTo>
                    <a:pt x="1688311" y="1084405"/>
                  </a:lnTo>
                  <a:lnTo>
                    <a:pt x="1731890" y="1091015"/>
                  </a:lnTo>
                  <a:lnTo>
                    <a:pt x="1776528" y="1093375"/>
                  </a:lnTo>
                  <a:lnTo>
                    <a:pt x="1829337" y="1090701"/>
                  </a:lnTo>
                  <a:lnTo>
                    <a:pt x="1879492" y="1082380"/>
                  </a:lnTo>
                  <a:lnTo>
                    <a:pt x="1926319" y="1068873"/>
                  </a:lnTo>
                  <a:lnTo>
                    <a:pt x="1969147" y="1050646"/>
                  </a:lnTo>
                  <a:lnTo>
                    <a:pt x="2007303" y="1028160"/>
                  </a:lnTo>
                  <a:lnTo>
                    <a:pt x="2040113" y="1001880"/>
                  </a:lnTo>
                  <a:lnTo>
                    <a:pt x="2066905" y="972268"/>
                  </a:lnTo>
                  <a:lnTo>
                    <a:pt x="2087005" y="939788"/>
                  </a:lnTo>
                  <a:lnTo>
                    <a:pt x="2104442" y="868077"/>
                  </a:lnTo>
                  <a:lnTo>
                    <a:pt x="2152283" y="861060"/>
                  </a:lnTo>
                  <a:lnTo>
                    <a:pt x="2198279" y="849852"/>
                  </a:lnTo>
                  <a:lnTo>
                    <a:pt x="2241870" y="834644"/>
                  </a:lnTo>
                  <a:lnTo>
                    <a:pt x="2282496" y="815626"/>
                  </a:lnTo>
                  <a:lnTo>
                    <a:pt x="2328470" y="786531"/>
                  </a:lnTo>
                  <a:lnTo>
                    <a:pt x="2366170" y="753556"/>
                  </a:lnTo>
                  <a:lnTo>
                    <a:pt x="2395451" y="717469"/>
                  </a:lnTo>
                  <a:lnTo>
                    <a:pt x="2416169" y="679039"/>
                  </a:lnTo>
                  <a:lnTo>
                    <a:pt x="2428181" y="639032"/>
                  </a:lnTo>
                  <a:lnTo>
                    <a:pt x="2431342" y="598218"/>
                  </a:lnTo>
                  <a:lnTo>
                    <a:pt x="2425509" y="557364"/>
                  </a:lnTo>
                  <a:lnTo>
                    <a:pt x="2410536" y="517239"/>
                  </a:lnTo>
                  <a:lnTo>
                    <a:pt x="2386282" y="478610"/>
                  </a:lnTo>
                  <a:lnTo>
                    <a:pt x="2352600" y="442246"/>
                  </a:lnTo>
                  <a:lnTo>
                    <a:pt x="2356529" y="435437"/>
                  </a:lnTo>
                  <a:lnTo>
                    <a:pt x="2360125" y="428546"/>
                  </a:lnTo>
                  <a:lnTo>
                    <a:pt x="2363387" y="421582"/>
                  </a:lnTo>
                  <a:lnTo>
                    <a:pt x="2366316" y="414560"/>
                  </a:lnTo>
                  <a:lnTo>
                    <a:pt x="2375828" y="377254"/>
                  </a:lnTo>
                  <a:lnTo>
                    <a:pt x="2375720" y="340413"/>
                  </a:lnTo>
                  <a:lnTo>
                    <a:pt x="2349032" y="271041"/>
                  </a:lnTo>
                  <a:lnTo>
                    <a:pt x="2323647" y="239967"/>
                  </a:lnTo>
                  <a:lnTo>
                    <a:pt x="2291029" y="212272"/>
                  </a:lnTo>
                  <a:lnTo>
                    <a:pt x="2251775" y="188685"/>
                  </a:lnTo>
                  <a:lnTo>
                    <a:pt x="2206484" y="169935"/>
                  </a:lnTo>
                  <a:lnTo>
                    <a:pt x="2155750" y="156750"/>
                  </a:lnTo>
                  <a:lnTo>
                    <a:pt x="2143433" y="124966"/>
                  </a:lnTo>
                  <a:lnTo>
                    <a:pt x="2096796" y="68542"/>
                  </a:lnTo>
                  <a:lnTo>
                    <a:pt x="2063548" y="45117"/>
                  </a:lnTo>
                  <a:lnTo>
                    <a:pt x="2023258" y="25341"/>
                  </a:lnTo>
                  <a:lnTo>
                    <a:pt x="1979820" y="11271"/>
                  </a:lnTo>
                  <a:lnTo>
                    <a:pt x="1934319" y="2845"/>
                  </a:lnTo>
                  <a:lnTo>
                    <a:pt x="1887839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3732" y="4007738"/>
              <a:ext cx="239141" cy="283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85151" y="2857086"/>
              <a:ext cx="2431415" cy="1434465"/>
            </a:xfrm>
            <a:custGeom>
              <a:avLst/>
              <a:gdLst/>
              <a:ahLst/>
              <a:cxnLst/>
              <a:rect l="l" t="t" r="r" b="b"/>
              <a:pathLst>
                <a:path w="2431415" h="1434464">
                  <a:moveTo>
                    <a:pt x="220651" y="410750"/>
                  </a:moveTo>
                  <a:lnTo>
                    <a:pt x="217183" y="371489"/>
                  </a:lnTo>
                  <a:lnTo>
                    <a:pt x="221821" y="333263"/>
                  </a:lnTo>
                  <a:lnTo>
                    <a:pt x="234066" y="296533"/>
                  </a:lnTo>
                  <a:lnTo>
                    <a:pt x="253414" y="261760"/>
                  </a:lnTo>
                  <a:lnTo>
                    <a:pt x="279365" y="229406"/>
                  </a:lnTo>
                  <a:lnTo>
                    <a:pt x="311418" y="199933"/>
                  </a:lnTo>
                  <a:lnTo>
                    <a:pt x="349070" y="173801"/>
                  </a:lnTo>
                  <a:lnTo>
                    <a:pt x="391820" y="151472"/>
                  </a:lnTo>
                  <a:lnTo>
                    <a:pt x="439167" y="133408"/>
                  </a:lnTo>
                  <a:lnTo>
                    <a:pt x="490609" y="120070"/>
                  </a:lnTo>
                  <a:lnTo>
                    <a:pt x="545644" y="111919"/>
                  </a:lnTo>
                  <a:lnTo>
                    <a:pt x="596224" y="109497"/>
                  </a:lnTo>
                  <a:lnTo>
                    <a:pt x="646486" y="111774"/>
                  </a:lnTo>
                  <a:lnTo>
                    <a:pt x="695779" y="118667"/>
                  </a:lnTo>
                  <a:lnTo>
                    <a:pt x="743451" y="130089"/>
                  </a:lnTo>
                  <a:lnTo>
                    <a:pt x="788849" y="145955"/>
                  </a:lnTo>
                  <a:lnTo>
                    <a:pt x="818376" y="114189"/>
                  </a:lnTo>
                  <a:lnTo>
                    <a:pt x="854459" y="87380"/>
                  </a:lnTo>
                  <a:lnTo>
                    <a:pt x="895952" y="65771"/>
                  </a:lnTo>
                  <a:lnTo>
                    <a:pt x="941707" y="49605"/>
                  </a:lnTo>
                  <a:lnTo>
                    <a:pt x="990575" y="39128"/>
                  </a:lnTo>
                  <a:lnTo>
                    <a:pt x="1041410" y="34580"/>
                  </a:lnTo>
                  <a:lnTo>
                    <a:pt x="1093063" y="36208"/>
                  </a:lnTo>
                  <a:lnTo>
                    <a:pt x="1144386" y="44253"/>
                  </a:lnTo>
                  <a:lnTo>
                    <a:pt x="1194233" y="58960"/>
                  </a:lnTo>
                  <a:lnTo>
                    <a:pt x="1230952" y="75105"/>
                  </a:lnTo>
                  <a:lnTo>
                    <a:pt x="1263956" y="94774"/>
                  </a:lnTo>
                  <a:lnTo>
                    <a:pt x="1290482" y="65370"/>
                  </a:lnTo>
                  <a:lnTo>
                    <a:pt x="1323839" y="40993"/>
                  </a:lnTo>
                  <a:lnTo>
                    <a:pt x="1362698" y="21957"/>
                  </a:lnTo>
                  <a:lnTo>
                    <a:pt x="1405736" y="8572"/>
                  </a:lnTo>
                  <a:lnTo>
                    <a:pt x="1451625" y="1153"/>
                  </a:lnTo>
                  <a:lnTo>
                    <a:pt x="1499039" y="12"/>
                  </a:lnTo>
                  <a:lnTo>
                    <a:pt x="1546653" y="5460"/>
                  </a:lnTo>
                  <a:lnTo>
                    <a:pt x="1593140" y="17812"/>
                  </a:lnTo>
                  <a:lnTo>
                    <a:pt x="1639987" y="39100"/>
                  </a:lnTo>
                  <a:lnTo>
                    <a:pt x="1678738" y="67342"/>
                  </a:lnTo>
                  <a:lnTo>
                    <a:pt x="1713835" y="43203"/>
                  </a:lnTo>
                  <a:lnTo>
                    <a:pt x="1753379" y="24338"/>
                  </a:lnTo>
                  <a:lnTo>
                    <a:pt x="1796284" y="10808"/>
                  </a:lnTo>
                  <a:lnTo>
                    <a:pt x="1841465" y="2675"/>
                  </a:lnTo>
                  <a:lnTo>
                    <a:pt x="1887839" y="0"/>
                  </a:lnTo>
                  <a:lnTo>
                    <a:pt x="1934319" y="2845"/>
                  </a:lnTo>
                  <a:lnTo>
                    <a:pt x="1979820" y="11271"/>
                  </a:lnTo>
                  <a:lnTo>
                    <a:pt x="2023258" y="25341"/>
                  </a:lnTo>
                  <a:lnTo>
                    <a:pt x="2063548" y="45117"/>
                  </a:lnTo>
                  <a:lnTo>
                    <a:pt x="2096796" y="68542"/>
                  </a:lnTo>
                  <a:lnTo>
                    <a:pt x="2143433" y="124966"/>
                  </a:lnTo>
                  <a:lnTo>
                    <a:pt x="2155750" y="156750"/>
                  </a:lnTo>
                  <a:lnTo>
                    <a:pt x="2206484" y="169935"/>
                  </a:lnTo>
                  <a:lnTo>
                    <a:pt x="2251775" y="188685"/>
                  </a:lnTo>
                  <a:lnTo>
                    <a:pt x="2291029" y="212272"/>
                  </a:lnTo>
                  <a:lnTo>
                    <a:pt x="2323647" y="239967"/>
                  </a:lnTo>
                  <a:lnTo>
                    <a:pt x="2349032" y="271041"/>
                  </a:lnTo>
                  <a:lnTo>
                    <a:pt x="2375720" y="340413"/>
                  </a:lnTo>
                  <a:lnTo>
                    <a:pt x="2375828" y="377254"/>
                  </a:lnTo>
                  <a:lnTo>
                    <a:pt x="2366316" y="414560"/>
                  </a:lnTo>
                  <a:lnTo>
                    <a:pt x="2363387" y="421582"/>
                  </a:lnTo>
                  <a:lnTo>
                    <a:pt x="2360125" y="428546"/>
                  </a:lnTo>
                  <a:lnTo>
                    <a:pt x="2356529" y="435437"/>
                  </a:lnTo>
                  <a:lnTo>
                    <a:pt x="2352600" y="442246"/>
                  </a:lnTo>
                  <a:lnTo>
                    <a:pt x="2386282" y="478610"/>
                  </a:lnTo>
                  <a:lnTo>
                    <a:pt x="2410536" y="517239"/>
                  </a:lnTo>
                  <a:lnTo>
                    <a:pt x="2425509" y="557364"/>
                  </a:lnTo>
                  <a:lnTo>
                    <a:pt x="2431342" y="598218"/>
                  </a:lnTo>
                  <a:lnTo>
                    <a:pt x="2428181" y="639032"/>
                  </a:lnTo>
                  <a:lnTo>
                    <a:pt x="2416169" y="679039"/>
                  </a:lnTo>
                  <a:lnTo>
                    <a:pt x="2395451" y="717469"/>
                  </a:lnTo>
                  <a:lnTo>
                    <a:pt x="2366170" y="753556"/>
                  </a:lnTo>
                  <a:lnTo>
                    <a:pt x="2328470" y="786531"/>
                  </a:lnTo>
                  <a:lnTo>
                    <a:pt x="2282496" y="815626"/>
                  </a:lnTo>
                  <a:lnTo>
                    <a:pt x="2241870" y="834644"/>
                  </a:lnTo>
                  <a:lnTo>
                    <a:pt x="2198279" y="849852"/>
                  </a:lnTo>
                  <a:lnTo>
                    <a:pt x="2152283" y="861060"/>
                  </a:lnTo>
                  <a:lnTo>
                    <a:pt x="2104442" y="868077"/>
                  </a:lnTo>
                  <a:lnTo>
                    <a:pt x="2099742" y="904903"/>
                  </a:lnTo>
                  <a:lnTo>
                    <a:pt x="2066905" y="972268"/>
                  </a:lnTo>
                  <a:lnTo>
                    <a:pt x="2040113" y="1001880"/>
                  </a:lnTo>
                  <a:lnTo>
                    <a:pt x="2007303" y="1028160"/>
                  </a:lnTo>
                  <a:lnTo>
                    <a:pt x="1969147" y="1050646"/>
                  </a:lnTo>
                  <a:lnTo>
                    <a:pt x="1926319" y="1068873"/>
                  </a:lnTo>
                  <a:lnTo>
                    <a:pt x="1879492" y="1082380"/>
                  </a:lnTo>
                  <a:lnTo>
                    <a:pt x="1829337" y="1090701"/>
                  </a:lnTo>
                  <a:lnTo>
                    <a:pt x="1776528" y="1093375"/>
                  </a:lnTo>
                  <a:lnTo>
                    <a:pt x="1731890" y="1091015"/>
                  </a:lnTo>
                  <a:lnTo>
                    <a:pt x="1688311" y="1084405"/>
                  </a:lnTo>
                  <a:lnTo>
                    <a:pt x="1646423" y="1073676"/>
                  </a:lnTo>
                  <a:lnTo>
                    <a:pt x="1606856" y="1058958"/>
                  </a:lnTo>
                  <a:lnTo>
                    <a:pt x="1588622" y="1092826"/>
                  </a:lnTo>
                  <a:lnTo>
                    <a:pt x="1564651" y="1123932"/>
                  </a:lnTo>
                  <a:lnTo>
                    <a:pt x="1535506" y="1152065"/>
                  </a:lnTo>
                  <a:lnTo>
                    <a:pt x="1501752" y="1177011"/>
                  </a:lnTo>
                  <a:lnTo>
                    <a:pt x="1463953" y="1198561"/>
                  </a:lnTo>
                  <a:lnTo>
                    <a:pt x="1422674" y="1216501"/>
                  </a:lnTo>
                  <a:lnTo>
                    <a:pt x="1378480" y="1230621"/>
                  </a:lnTo>
                  <a:lnTo>
                    <a:pt x="1331934" y="1240709"/>
                  </a:lnTo>
                  <a:lnTo>
                    <a:pt x="1283601" y="1246553"/>
                  </a:lnTo>
                  <a:lnTo>
                    <a:pt x="1234046" y="1247941"/>
                  </a:lnTo>
                  <a:lnTo>
                    <a:pt x="1183833" y="1244662"/>
                  </a:lnTo>
                  <a:lnTo>
                    <a:pt x="1133527" y="1236504"/>
                  </a:lnTo>
                  <a:lnTo>
                    <a:pt x="1084554" y="1223494"/>
                  </a:lnTo>
                  <a:lnTo>
                    <a:pt x="1038921" y="1206003"/>
                  </a:lnTo>
                  <a:lnTo>
                    <a:pt x="997227" y="1184337"/>
                  </a:lnTo>
                  <a:lnTo>
                    <a:pt x="960067" y="1158800"/>
                  </a:lnTo>
                  <a:lnTo>
                    <a:pt x="928041" y="1129697"/>
                  </a:lnTo>
                  <a:lnTo>
                    <a:pt x="879628" y="1147363"/>
                  </a:lnTo>
                  <a:lnTo>
                    <a:pt x="829599" y="1160393"/>
                  </a:lnTo>
                  <a:lnTo>
                    <a:pt x="778515" y="1168884"/>
                  </a:lnTo>
                  <a:lnTo>
                    <a:pt x="726932" y="1172934"/>
                  </a:lnTo>
                  <a:lnTo>
                    <a:pt x="675409" y="1172641"/>
                  </a:lnTo>
                  <a:lnTo>
                    <a:pt x="624506" y="1168103"/>
                  </a:lnTo>
                  <a:lnTo>
                    <a:pt x="574779" y="1159417"/>
                  </a:lnTo>
                  <a:lnTo>
                    <a:pt x="526788" y="1146682"/>
                  </a:lnTo>
                  <a:lnTo>
                    <a:pt x="481091" y="1129995"/>
                  </a:lnTo>
                  <a:lnTo>
                    <a:pt x="438247" y="1109454"/>
                  </a:lnTo>
                  <a:lnTo>
                    <a:pt x="398813" y="1085156"/>
                  </a:lnTo>
                  <a:lnTo>
                    <a:pt x="363348" y="1057200"/>
                  </a:lnTo>
                  <a:lnTo>
                    <a:pt x="332411" y="1025684"/>
                  </a:lnTo>
                  <a:lnTo>
                    <a:pt x="327712" y="1020096"/>
                  </a:lnTo>
                  <a:lnTo>
                    <a:pt x="271169" y="1020199"/>
                  </a:lnTo>
                  <a:lnTo>
                    <a:pt x="217797" y="1011638"/>
                  </a:lnTo>
                  <a:lnTo>
                    <a:pt x="169232" y="995313"/>
                  </a:lnTo>
                  <a:lnTo>
                    <a:pt x="127104" y="972123"/>
                  </a:lnTo>
                  <a:lnTo>
                    <a:pt x="93047" y="942968"/>
                  </a:lnTo>
                  <a:lnTo>
                    <a:pt x="68694" y="908748"/>
                  </a:lnTo>
                  <a:lnTo>
                    <a:pt x="55678" y="870363"/>
                  </a:lnTo>
                  <a:lnTo>
                    <a:pt x="55293" y="833043"/>
                  </a:lnTo>
                  <a:lnTo>
                    <a:pt x="66314" y="796973"/>
                  </a:lnTo>
                  <a:lnTo>
                    <a:pt x="88146" y="763403"/>
                  </a:lnTo>
                  <a:lnTo>
                    <a:pt x="120194" y="733584"/>
                  </a:lnTo>
                  <a:lnTo>
                    <a:pt x="75112" y="709785"/>
                  </a:lnTo>
                  <a:lnTo>
                    <a:pt x="40034" y="680373"/>
                  </a:lnTo>
                  <a:lnTo>
                    <a:pt x="15478" y="646762"/>
                  </a:lnTo>
                  <a:lnTo>
                    <a:pt x="1960" y="610368"/>
                  </a:lnTo>
                  <a:lnTo>
                    <a:pt x="0" y="572605"/>
                  </a:lnTo>
                  <a:lnTo>
                    <a:pt x="10113" y="534888"/>
                  </a:lnTo>
                  <a:lnTo>
                    <a:pt x="32818" y="498634"/>
                  </a:lnTo>
                  <a:lnTo>
                    <a:pt x="67564" y="466352"/>
                  </a:lnTo>
                  <a:lnTo>
                    <a:pt x="111431" y="440976"/>
                  </a:lnTo>
                  <a:lnTo>
                    <a:pt x="162441" y="423410"/>
                  </a:lnTo>
                  <a:lnTo>
                    <a:pt x="218619" y="414560"/>
                  </a:lnTo>
                  <a:lnTo>
                    <a:pt x="220651" y="410750"/>
                  </a:lnTo>
                  <a:close/>
                </a:path>
                <a:path w="2431415" h="1434464">
                  <a:moveTo>
                    <a:pt x="744526" y="1399445"/>
                  </a:moveTo>
                  <a:lnTo>
                    <a:pt x="741788" y="1412899"/>
                  </a:lnTo>
                  <a:lnTo>
                    <a:pt x="734334" y="1423924"/>
                  </a:lnTo>
                  <a:lnTo>
                    <a:pt x="723309" y="1431377"/>
                  </a:lnTo>
                  <a:lnTo>
                    <a:pt x="709855" y="1434116"/>
                  </a:lnTo>
                  <a:lnTo>
                    <a:pt x="696347" y="1431377"/>
                  </a:lnTo>
                  <a:lnTo>
                    <a:pt x="685328" y="1423924"/>
                  </a:lnTo>
                  <a:lnTo>
                    <a:pt x="677905" y="1412899"/>
                  </a:lnTo>
                  <a:lnTo>
                    <a:pt x="675184" y="1399445"/>
                  </a:lnTo>
                  <a:lnTo>
                    <a:pt x="677905" y="1385937"/>
                  </a:lnTo>
                  <a:lnTo>
                    <a:pt x="685328" y="1374918"/>
                  </a:lnTo>
                  <a:lnTo>
                    <a:pt x="696347" y="1367494"/>
                  </a:lnTo>
                  <a:lnTo>
                    <a:pt x="709855" y="1364774"/>
                  </a:lnTo>
                  <a:lnTo>
                    <a:pt x="723309" y="1367494"/>
                  </a:lnTo>
                  <a:lnTo>
                    <a:pt x="734334" y="1374918"/>
                  </a:lnTo>
                  <a:lnTo>
                    <a:pt x="741788" y="1385937"/>
                  </a:lnTo>
                  <a:lnTo>
                    <a:pt x="744526" y="1399445"/>
                  </a:lnTo>
                  <a:close/>
                </a:path>
                <a:path w="2431415" h="1434464">
                  <a:moveTo>
                    <a:pt x="807264" y="1356138"/>
                  </a:moveTo>
                  <a:lnTo>
                    <a:pt x="801805" y="1383099"/>
                  </a:lnTo>
                  <a:lnTo>
                    <a:pt x="786928" y="1405144"/>
                  </a:lnTo>
                  <a:lnTo>
                    <a:pt x="764884" y="1420021"/>
                  </a:lnTo>
                  <a:lnTo>
                    <a:pt x="737922" y="1425480"/>
                  </a:lnTo>
                  <a:lnTo>
                    <a:pt x="710907" y="1420021"/>
                  </a:lnTo>
                  <a:lnTo>
                    <a:pt x="688868" y="1405144"/>
                  </a:lnTo>
                  <a:lnTo>
                    <a:pt x="674021" y="1383099"/>
                  </a:lnTo>
                  <a:lnTo>
                    <a:pt x="668580" y="1356138"/>
                  </a:lnTo>
                  <a:lnTo>
                    <a:pt x="674021" y="1329122"/>
                  </a:lnTo>
                  <a:lnTo>
                    <a:pt x="688868" y="1307084"/>
                  </a:lnTo>
                  <a:lnTo>
                    <a:pt x="710907" y="1292237"/>
                  </a:lnTo>
                  <a:lnTo>
                    <a:pt x="737922" y="1286796"/>
                  </a:lnTo>
                  <a:lnTo>
                    <a:pt x="764884" y="1292237"/>
                  </a:lnTo>
                  <a:lnTo>
                    <a:pt x="786928" y="1307084"/>
                  </a:lnTo>
                  <a:lnTo>
                    <a:pt x="801805" y="1329122"/>
                  </a:lnTo>
                  <a:lnTo>
                    <a:pt x="807264" y="1356138"/>
                  </a:lnTo>
                  <a:close/>
                </a:path>
                <a:path w="2431415" h="1434464">
                  <a:moveTo>
                    <a:pt x="907721" y="1254665"/>
                  </a:moveTo>
                  <a:lnTo>
                    <a:pt x="899541" y="1295134"/>
                  </a:lnTo>
                  <a:lnTo>
                    <a:pt x="877241" y="1328198"/>
                  </a:lnTo>
                  <a:lnTo>
                    <a:pt x="844177" y="1350498"/>
                  </a:lnTo>
                  <a:lnTo>
                    <a:pt x="803708" y="1358678"/>
                  </a:lnTo>
                  <a:lnTo>
                    <a:pt x="763239" y="1350498"/>
                  </a:lnTo>
                  <a:lnTo>
                    <a:pt x="730175" y="1328198"/>
                  </a:lnTo>
                  <a:lnTo>
                    <a:pt x="707875" y="1295134"/>
                  </a:lnTo>
                  <a:lnTo>
                    <a:pt x="699695" y="1254665"/>
                  </a:lnTo>
                  <a:lnTo>
                    <a:pt x="707875" y="1214195"/>
                  </a:lnTo>
                  <a:lnTo>
                    <a:pt x="730175" y="1181132"/>
                  </a:lnTo>
                  <a:lnTo>
                    <a:pt x="763239" y="1158831"/>
                  </a:lnTo>
                  <a:lnTo>
                    <a:pt x="803708" y="1150652"/>
                  </a:lnTo>
                  <a:lnTo>
                    <a:pt x="844177" y="1158831"/>
                  </a:lnTo>
                  <a:lnTo>
                    <a:pt x="877241" y="1181132"/>
                  </a:lnTo>
                  <a:lnTo>
                    <a:pt x="899541" y="1214195"/>
                  </a:lnTo>
                  <a:lnTo>
                    <a:pt x="907721" y="1254665"/>
                  </a:lnTo>
                  <a:close/>
                </a:path>
                <a:path w="2431415" h="1434464">
                  <a:moveTo>
                    <a:pt x="265228" y="751745"/>
                  </a:moveTo>
                  <a:lnTo>
                    <a:pt x="228071" y="751761"/>
                  </a:lnTo>
                  <a:lnTo>
                    <a:pt x="191520" y="747871"/>
                  </a:lnTo>
                  <a:lnTo>
                    <a:pt x="156232" y="740172"/>
                  </a:lnTo>
                  <a:lnTo>
                    <a:pt x="122861" y="728758"/>
                  </a:lnTo>
                </a:path>
                <a:path w="2431415" h="1434464">
                  <a:moveTo>
                    <a:pt x="390958" y="1003713"/>
                  </a:moveTo>
                  <a:lnTo>
                    <a:pt x="375750" y="1007491"/>
                  </a:lnTo>
                  <a:lnTo>
                    <a:pt x="360256" y="1010602"/>
                  </a:lnTo>
                  <a:lnTo>
                    <a:pt x="344524" y="1013000"/>
                  </a:lnTo>
                  <a:lnTo>
                    <a:pt x="328601" y="1014635"/>
                  </a:lnTo>
                </a:path>
                <a:path w="2431415" h="1434464">
                  <a:moveTo>
                    <a:pt x="927787" y="1124744"/>
                  </a:moveTo>
                  <a:lnTo>
                    <a:pt x="917004" y="1112724"/>
                  </a:lnTo>
                  <a:lnTo>
                    <a:pt x="907150" y="1100312"/>
                  </a:lnTo>
                  <a:lnTo>
                    <a:pt x="898248" y="1087543"/>
                  </a:lnTo>
                  <a:lnTo>
                    <a:pt x="890322" y="1074452"/>
                  </a:lnTo>
                </a:path>
                <a:path w="2431415" h="1434464">
                  <a:moveTo>
                    <a:pt x="1622096" y="999395"/>
                  </a:moveTo>
                  <a:lnTo>
                    <a:pt x="1619933" y="1013365"/>
                  </a:lnTo>
                  <a:lnTo>
                    <a:pt x="1616699" y="1027239"/>
                  </a:lnTo>
                  <a:lnTo>
                    <a:pt x="1612416" y="1040971"/>
                  </a:lnTo>
                  <a:lnTo>
                    <a:pt x="1607110" y="10545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0681" y="3510978"/>
              <a:ext cx="192277" cy="2156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05802" y="2920364"/>
              <a:ext cx="2131060" cy="453390"/>
            </a:xfrm>
            <a:custGeom>
              <a:avLst/>
              <a:gdLst/>
              <a:ahLst/>
              <a:cxnLst/>
              <a:rect l="l" t="t" r="r" b="b"/>
              <a:pathLst>
                <a:path w="2131059" h="453389">
                  <a:moveTo>
                    <a:pt x="2130805" y="375793"/>
                  </a:moveTo>
                  <a:lnTo>
                    <a:pt x="2115335" y="397521"/>
                  </a:lnTo>
                  <a:lnTo>
                    <a:pt x="2096484" y="417798"/>
                  </a:lnTo>
                  <a:lnTo>
                    <a:pt x="2074441" y="436407"/>
                  </a:lnTo>
                  <a:lnTo>
                    <a:pt x="2049399" y="453136"/>
                  </a:lnTo>
                </a:path>
                <a:path w="2131059" h="453389">
                  <a:moveTo>
                    <a:pt x="1935479" y="89154"/>
                  </a:moveTo>
                  <a:lnTo>
                    <a:pt x="1937476" y="98171"/>
                  </a:lnTo>
                  <a:lnTo>
                    <a:pt x="1938877" y="107283"/>
                  </a:lnTo>
                  <a:lnTo>
                    <a:pt x="1939659" y="116443"/>
                  </a:lnTo>
                  <a:lnTo>
                    <a:pt x="1939798" y="125602"/>
                  </a:lnTo>
                </a:path>
                <a:path w="2131059" h="453389">
                  <a:moveTo>
                    <a:pt x="1415669" y="46482"/>
                  </a:moveTo>
                  <a:lnTo>
                    <a:pt x="1424231" y="34111"/>
                  </a:lnTo>
                  <a:lnTo>
                    <a:pt x="1434068" y="22193"/>
                  </a:lnTo>
                  <a:lnTo>
                    <a:pt x="1445119" y="10798"/>
                  </a:lnTo>
                  <a:lnTo>
                    <a:pt x="1457325" y="0"/>
                  </a:lnTo>
                </a:path>
                <a:path w="2131059" h="453389">
                  <a:moveTo>
                    <a:pt x="1025651" y="68707"/>
                  </a:moveTo>
                  <a:lnTo>
                    <a:pt x="1029342" y="58328"/>
                  </a:lnTo>
                  <a:lnTo>
                    <a:pt x="1033938" y="48164"/>
                  </a:lnTo>
                  <a:lnTo>
                    <a:pt x="1039439" y="38238"/>
                  </a:lnTo>
                  <a:lnTo>
                    <a:pt x="1045845" y="28575"/>
                  </a:lnTo>
                </a:path>
                <a:path w="2131059" h="453389">
                  <a:moveTo>
                    <a:pt x="567817" y="82296"/>
                  </a:moveTo>
                  <a:lnTo>
                    <a:pt x="587355" y="90888"/>
                  </a:lnTo>
                  <a:lnTo>
                    <a:pt x="606107" y="100266"/>
                  </a:lnTo>
                  <a:lnTo>
                    <a:pt x="624002" y="110406"/>
                  </a:lnTo>
                  <a:lnTo>
                    <a:pt x="640969" y="121285"/>
                  </a:lnTo>
                </a:path>
                <a:path w="2131059" h="453389">
                  <a:moveTo>
                    <a:pt x="12826" y="388365"/>
                  </a:moveTo>
                  <a:lnTo>
                    <a:pt x="8733" y="378297"/>
                  </a:lnTo>
                  <a:lnTo>
                    <a:pt x="5222" y="368109"/>
                  </a:lnTo>
                  <a:lnTo>
                    <a:pt x="2307" y="357826"/>
                  </a:lnTo>
                  <a:lnTo>
                    <a:pt x="0" y="34747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6111" y="804559"/>
            <a:ext cx="1482679" cy="108240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92843" y="1156404"/>
            <a:ext cx="6097905" cy="198740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66700" indent="-257651">
              <a:lnSpc>
                <a:spcPts val="2876"/>
              </a:lnSpc>
              <a:spcBef>
                <a:spcPts val="98"/>
              </a:spcBef>
              <a:buChar char="•"/>
              <a:tabLst>
                <a:tab pos="266700" algn="l"/>
                <a:tab pos="267176" algn="l"/>
              </a:tabLst>
            </a:pPr>
            <a:r>
              <a:rPr spc="-105" dirty="0">
                <a:latin typeface="Arial"/>
                <a:cs typeface="Arial"/>
              </a:rPr>
              <a:t>Forward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checking</a:t>
            </a:r>
            <a:r>
              <a:rPr spc="-184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propagates</a:t>
            </a:r>
            <a:r>
              <a:rPr spc="-22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info.</a:t>
            </a:r>
            <a:endParaRPr dirty="0">
              <a:latin typeface="Arial"/>
              <a:cs typeface="Arial"/>
            </a:endParaRPr>
          </a:p>
          <a:p>
            <a:pPr marL="266700" marR="200501" indent="71438">
              <a:lnSpc>
                <a:spcPts val="2872"/>
              </a:lnSpc>
              <a:spcBef>
                <a:spcPts val="98"/>
              </a:spcBef>
            </a:pPr>
            <a:r>
              <a:rPr spc="-30" dirty="0">
                <a:latin typeface="Arial"/>
                <a:cs typeface="Arial"/>
              </a:rPr>
              <a:t>from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assigned </a:t>
            </a:r>
            <a:r>
              <a:rPr dirty="0">
                <a:latin typeface="Arial"/>
                <a:cs typeface="Arial"/>
              </a:rPr>
              <a:t>to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131" dirty="0">
                <a:latin typeface="Arial"/>
                <a:cs typeface="Arial"/>
              </a:rPr>
              <a:t>unassigned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variables,</a:t>
            </a:r>
            <a:r>
              <a:rPr spc="-221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but </a:t>
            </a:r>
            <a:r>
              <a:rPr spc="-64" dirty="0">
                <a:latin typeface="Arial"/>
                <a:cs typeface="Arial"/>
              </a:rPr>
              <a:t>doesn't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provide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early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detection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all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failures</a:t>
            </a:r>
            <a:endParaRPr dirty="0">
              <a:latin typeface="Arial"/>
              <a:cs typeface="Arial"/>
            </a:endParaRPr>
          </a:p>
          <a:p>
            <a:pPr marL="266700" indent="-257651">
              <a:lnSpc>
                <a:spcPts val="2711"/>
              </a:lnSpc>
              <a:spcBef>
                <a:spcPts val="518"/>
              </a:spcBef>
              <a:buChar char="•"/>
              <a:tabLst>
                <a:tab pos="266700" algn="l"/>
                <a:tab pos="267176" algn="l"/>
              </a:tabLst>
            </a:pPr>
            <a:r>
              <a:rPr spc="-233" dirty="0">
                <a:latin typeface="Arial"/>
                <a:cs typeface="Arial"/>
              </a:rPr>
              <a:t>NT</a:t>
            </a:r>
            <a:r>
              <a:rPr spc="-153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and</a:t>
            </a:r>
            <a:r>
              <a:rPr spc="-188" dirty="0">
                <a:latin typeface="Arial"/>
                <a:cs typeface="Arial"/>
              </a:rPr>
              <a:t> </a:t>
            </a:r>
            <a:r>
              <a:rPr spc="-349" dirty="0">
                <a:latin typeface="Arial"/>
                <a:cs typeface="Arial"/>
              </a:rPr>
              <a:t>SA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lang="en-US" spc="-150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cannot</a:t>
            </a:r>
            <a:r>
              <a:rPr spc="-293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both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be</a:t>
            </a:r>
            <a:r>
              <a:rPr spc="-17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blue!</a:t>
            </a:r>
            <a:endParaRPr dirty="0">
              <a:latin typeface="Arial"/>
              <a:cs typeface="Arial"/>
            </a:endParaRPr>
          </a:p>
          <a:p>
            <a:pPr marL="4908232">
              <a:lnSpc>
                <a:spcPts val="1631"/>
              </a:lnSpc>
            </a:pP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Times New Roman"/>
                <a:cs typeface="Times New Roman"/>
              </a:rPr>
              <a:t>detect</a:t>
            </a:r>
            <a:endParaRPr sz="1500" dirty="0">
              <a:latin typeface="Times New Roman"/>
              <a:cs typeface="Times New Roman"/>
            </a:endParaRPr>
          </a:p>
          <a:p>
            <a:pPr marL="4829175">
              <a:spcBef>
                <a:spcPts val="4"/>
              </a:spcBef>
            </a:pPr>
            <a:r>
              <a:rPr sz="1500" dirty="0">
                <a:latin typeface="Times New Roman"/>
                <a:cs typeface="Times New Roman"/>
              </a:rPr>
              <a:t>problem</a:t>
            </a:r>
            <a:r>
              <a:rPr sz="1500" spc="-53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Times New Roman"/>
                <a:cs typeface="Times New Roman"/>
              </a:rPr>
              <a:t>earlier?</a:t>
            </a:r>
            <a:endParaRPr sz="150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50332" y="4793457"/>
            <a:ext cx="3747611" cy="339566"/>
            <a:chOff x="2009775" y="6391275"/>
            <a:chExt cx="4996815" cy="45275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9775" y="6391275"/>
              <a:ext cx="452437" cy="45243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62226" y="6434137"/>
              <a:ext cx="295275" cy="314325"/>
            </a:xfrm>
            <a:custGeom>
              <a:avLst/>
              <a:gdLst/>
              <a:ahLst/>
              <a:cxnLst/>
              <a:rect l="l" t="t" r="r" b="b"/>
              <a:pathLst>
                <a:path w="295275" h="314325">
                  <a:moveTo>
                    <a:pt x="147574" y="0"/>
                  </a:moveTo>
                  <a:lnTo>
                    <a:pt x="0" y="147637"/>
                  </a:lnTo>
                  <a:lnTo>
                    <a:pt x="73787" y="147637"/>
                  </a:lnTo>
                  <a:lnTo>
                    <a:pt x="73787" y="314325"/>
                  </a:lnTo>
                  <a:lnTo>
                    <a:pt x="221361" y="314325"/>
                  </a:lnTo>
                  <a:lnTo>
                    <a:pt x="221361" y="147637"/>
                  </a:lnTo>
                  <a:lnTo>
                    <a:pt x="295275" y="147637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062226" y="6434137"/>
              <a:ext cx="295275" cy="314325"/>
            </a:xfrm>
            <a:custGeom>
              <a:avLst/>
              <a:gdLst/>
              <a:ahLst/>
              <a:cxnLst/>
              <a:rect l="l" t="t" r="r" b="b"/>
              <a:pathLst>
                <a:path w="295275" h="314325">
                  <a:moveTo>
                    <a:pt x="0" y="147637"/>
                  </a:moveTo>
                  <a:lnTo>
                    <a:pt x="147574" y="0"/>
                  </a:lnTo>
                  <a:lnTo>
                    <a:pt x="295275" y="147637"/>
                  </a:lnTo>
                  <a:lnTo>
                    <a:pt x="221361" y="147637"/>
                  </a:lnTo>
                  <a:lnTo>
                    <a:pt x="221361" y="314325"/>
                  </a:lnTo>
                  <a:lnTo>
                    <a:pt x="73787" y="314325"/>
                  </a:lnTo>
                  <a:lnTo>
                    <a:pt x="73787" y="147637"/>
                  </a:lnTo>
                  <a:lnTo>
                    <a:pt x="0" y="147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8528" y="6448425"/>
              <a:ext cx="367605" cy="3905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53276" y="6462712"/>
              <a:ext cx="295275" cy="304800"/>
            </a:xfrm>
            <a:custGeom>
              <a:avLst/>
              <a:gdLst/>
              <a:ahLst/>
              <a:cxnLst/>
              <a:rect l="l" t="t" r="r" b="b"/>
              <a:pathLst>
                <a:path w="295275" h="304800">
                  <a:moveTo>
                    <a:pt x="147574" y="0"/>
                  </a:moveTo>
                  <a:lnTo>
                    <a:pt x="0" y="147637"/>
                  </a:lnTo>
                  <a:lnTo>
                    <a:pt x="73787" y="147637"/>
                  </a:lnTo>
                  <a:lnTo>
                    <a:pt x="73787" y="304800"/>
                  </a:lnTo>
                  <a:lnTo>
                    <a:pt x="221360" y="304800"/>
                  </a:lnTo>
                  <a:lnTo>
                    <a:pt x="221360" y="147637"/>
                  </a:lnTo>
                  <a:lnTo>
                    <a:pt x="295275" y="147637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653276" y="6462712"/>
              <a:ext cx="295275" cy="304800"/>
            </a:xfrm>
            <a:custGeom>
              <a:avLst/>
              <a:gdLst/>
              <a:ahLst/>
              <a:cxnLst/>
              <a:rect l="l" t="t" r="r" b="b"/>
              <a:pathLst>
                <a:path w="295275" h="304800">
                  <a:moveTo>
                    <a:pt x="0" y="147637"/>
                  </a:moveTo>
                  <a:lnTo>
                    <a:pt x="147574" y="0"/>
                  </a:lnTo>
                  <a:lnTo>
                    <a:pt x="295275" y="147637"/>
                  </a:lnTo>
                  <a:lnTo>
                    <a:pt x="221360" y="147637"/>
                  </a:lnTo>
                  <a:lnTo>
                    <a:pt x="221360" y="304800"/>
                  </a:lnTo>
                  <a:lnTo>
                    <a:pt x="73787" y="304800"/>
                  </a:lnTo>
                  <a:lnTo>
                    <a:pt x="73787" y="147637"/>
                  </a:lnTo>
                  <a:lnTo>
                    <a:pt x="0" y="147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95" y="766515"/>
            <a:ext cx="4541044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800" spc="-56" dirty="0"/>
              <a:t>Definition:</a:t>
            </a:r>
            <a:r>
              <a:rPr sz="2800" spc="-259" dirty="0"/>
              <a:t> </a:t>
            </a:r>
            <a:r>
              <a:rPr sz="2800" spc="-180" dirty="0"/>
              <a:t>Arc</a:t>
            </a:r>
            <a:r>
              <a:rPr sz="2800" spc="-135" dirty="0"/>
              <a:t> </a:t>
            </a:r>
            <a:r>
              <a:rPr sz="2800" spc="-143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172" y="1655452"/>
            <a:ext cx="7220754" cy="2572916"/>
          </a:xfrm>
          <a:prstGeom prst="rect">
            <a:avLst/>
          </a:prstGeom>
        </p:spPr>
        <p:txBody>
          <a:bodyPr vert="horz" wrap="square" lIns="0" tIns="53816" rIns="0" bIns="0" rtlCol="0">
            <a:spAutoFit/>
          </a:bodyPr>
          <a:lstStyle/>
          <a:p>
            <a:pPr marL="30480" marR="23336" indent="1429" algn="ctr">
              <a:lnSpc>
                <a:spcPts val="2588"/>
              </a:lnSpc>
              <a:spcBef>
                <a:spcPts val="424"/>
              </a:spcBef>
            </a:pPr>
            <a:r>
              <a:rPr spc="-210" dirty="0">
                <a:latin typeface="Arial"/>
                <a:cs typeface="Arial"/>
              </a:rPr>
              <a:t>A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constraint</a:t>
            </a:r>
            <a:r>
              <a:rPr spc="-278" dirty="0">
                <a:latin typeface="Arial"/>
                <a:cs typeface="Arial"/>
              </a:rPr>
              <a:t> </a:t>
            </a:r>
            <a:r>
              <a:rPr spc="-214" dirty="0">
                <a:latin typeface="Arial"/>
                <a:cs typeface="Arial"/>
              </a:rPr>
              <a:t>C_xy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is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u="sng" spc="-12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arc</a:t>
            </a:r>
            <a:r>
              <a:rPr u="sng" spc="-15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u="sng" spc="-7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consisten</a:t>
            </a:r>
            <a:r>
              <a:rPr lang="en-US" u="sng" spc="-7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 </a:t>
            </a:r>
            <a:r>
              <a:rPr lang="en-US" spc="-7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pc="-83" dirty="0" err="1">
                <a:latin typeface="Arial"/>
                <a:cs typeface="Arial"/>
              </a:rPr>
              <a:t>w.r.t.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61" dirty="0">
                <a:latin typeface="Arial"/>
                <a:cs typeface="Arial"/>
              </a:rPr>
              <a:t>x</a:t>
            </a:r>
            <a:r>
              <a:rPr spc="-64" dirty="0">
                <a:latin typeface="Arial"/>
                <a:cs typeface="Arial"/>
              </a:rPr>
              <a:t> </a:t>
            </a:r>
            <a:endParaRPr lang="en-US" spc="-64" dirty="0">
              <a:latin typeface="Arial"/>
              <a:cs typeface="Arial"/>
            </a:endParaRPr>
          </a:p>
          <a:p>
            <a:pPr marL="30480" marR="23336" indent="1429" algn="ctr">
              <a:lnSpc>
                <a:spcPts val="2588"/>
              </a:lnSpc>
              <a:spcBef>
                <a:spcPts val="424"/>
              </a:spcBef>
            </a:pPr>
            <a:r>
              <a:rPr spc="41" dirty="0">
                <a:latin typeface="Arial"/>
                <a:cs typeface="Arial"/>
              </a:rPr>
              <a:t>if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for </a:t>
            </a:r>
            <a:r>
              <a:rPr spc="-153" dirty="0">
                <a:latin typeface="Arial"/>
                <a:cs typeface="Arial"/>
              </a:rPr>
              <a:t>each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value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v </a:t>
            </a:r>
            <a:r>
              <a:rPr dirty="0">
                <a:latin typeface="Arial"/>
                <a:cs typeface="Arial"/>
              </a:rPr>
              <a:t>of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161" dirty="0">
                <a:latin typeface="Arial"/>
                <a:cs typeface="Arial"/>
              </a:rPr>
              <a:t>x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there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is </a:t>
            </a:r>
            <a:r>
              <a:rPr spc="-124" dirty="0">
                <a:latin typeface="Arial"/>
                <a:cs typeface="Arial"/>
              </a:rPr>
              <a:t>an</a:t>
            </a:r>
            <a:r>
              <a:rPr spc="-180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allowed</a:t>
            </a:r>
            <a:r>
              <a:rPr spc="-236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value </a:t>
            </a:r>
            <a:r>
              <a:rPr dirty="0">
                <a:latin typeface="Arial"/>
                <a:cs typeface="Arial"/>
              </a:rPr>
              <a:t>of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83" dirty="0">
                <a:latin typeface="Arial"/>
                <a:cs typeface="Arial"/>
              </a:rPr>
              <a:t>Similarly</a:t>
            </a:r>
            <a:r>
              <a:rPr spc="-217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define</a:t>
            </a:r>
            <a:r>
              <a:rPr spc="-153" dirty="0">
                <a:latin typeface="Arial"/>
                <a:cs typeface="Arial"/>
              </a:rPr>
              <a:t> </a:t>
            </a:r>
            <a:r>
              <a:rPr spc="-214" dirty="0" err="1">
                <a:latin typeface="Arial"/>
                <a:cs typeface="Arial"/>
              </a:rPr>
              <a:t>C_xy</a:t>
            </a:r>
            <a:r>
              <a:rPr lang="en-US" spc="-105" dirty="0">
                <a:latin typeface="Arial"/>
                <a:cs typeface="Arial"/>
              </a:rPr>
              <a:t> as</a:t>
            </a:r>
            <a:r>
              <a:rPr spc="-184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arc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consistent</a:t>
            </a:r>
            <a:r>
              <a:rPr spc="-259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w.r.t.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dirty="0">
              <a:latin typeface="Arial"/>
              <a:cs typeface="Arial"/>
            </a:endParaRPr>
          </a:p>
          <a:p>
            <a:pPr marL="9049" marR="3810" algn="ctr">
              <a:lnSpc>
                <a:spcPts val="2595"/>
              </a:lnSpc>
              <a:spcBef>
                <a:spcPts val="4"/>
              </a:spcBef>
            </a:pPr>
            <a:r>
              <a:rPr spc="-101" dirty="0">
                <a:latin typeface="Arial"/>
                <a:cs typeface="Arial"/>
              </a:rPr>
              <a:t>Binary</a:t>
            </a:r>
            <a:r>
              <a:rPr lang="en-US" spc="-101" dirty="0">
                <a:latin typeface="Arial"/>
                <a:cs typeface="Arial"/>
              </a:rPr>
              <a:t> </a:t>
            </a:r>
            <a:r>
              <a:rPr lang="en-US" spc="-169" dirty="0">
                <a:latin typeface="Arial"/>
                <a:cs typeface="Arial"/>
              </a:rPr>
              <a:t>CSP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is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arc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consistent</a:t>
            </a:r>
            <a:r>
              <a:rPr lang="en-US" spc="-86" dirty="0">
                <a:latin typeface="Arial"/>
                <a:cs typeface="Arial"/>
              </a:rPr>
              <a:t> </a:t>
            </a:r>
          </a:p>
          <a:p>
            <a:pPr marL="9049" marR="3810" algn="ctr">
              <a:lnSpc>
                <a:spcPts val="2595"/>
              </a:lnSpc>
              <a:spcBef>
                <a:spcPts val="4"/>
              </a:spcBef>
            </a:pPr>
            <a:r>
              <a:rPr spc="-263" dirty="0">
                <a:latin typeface="Arial"/>
                <a:cs typeface="Arial"/>
              </a:rPr>
              <a:t> </a:t>
            </a:r>
            <a:r>
              <a:rPr spc="49" dirty="0">
                <a:latin typeface="Arial"/>
                <a:cs typeface="Arial"/>
              </a:rPr>
              <a:t>iff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every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26" dirty="0">
                <a:latin typeface="Arial"/>
                <a:cs typeface="Arial"/>
              </a:rPr>
              <a:t>constraint </a:t>
            </a:r>
            <a:r>
              <a:rPr spc="-217" dirty="0">
                <a:latin typeface="Arial"/>
                <a:cs typeface="Arial"/>
              </a:rPr>
              <a:t>C_xy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is arc</a:t>
            </a:r>
            <a:r>
              <a:rPr spc="-153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consistent</a:t>
            </a:r>
            <a:r>
              <a:rPr spc="-259" dirty="0">
                <a:latin typeface="Arial"/>
                <a:cs typeface="Arial"/>
              </a:rPr>
              <a:t> </a:t>
            </a:r>
            <a:endParaRPr lang="en-US" spc="-259" dirty="0">
              <a:latin typeface="Arial"/>
              <a:cs typeface="Arial"/>
            </a:endParaRPr>
          </a:p>
          <a:p>
            <a:pPr marL="9049" marR="3810" algn="ctr">
              <a:lnSpc>
                <a:spcPts val="2595"/>
              </a:lnSpc>
              <a:spcBef>
                <a:spcPts val="4"/>
              </a:spcBef>
            </a:pPr>
            <a:r>
              <a:rPr spc="-83" dirty="0" err="1">
                <a:latin typeface="Arial"/>
                <a:cs typeface="Arial"/>
              </a:rPr>
              <a:t>w.r.t.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161" dirty="0">
                <a:latin typeface="Arial"/>
                <a:cs typeface="Arial"/>
              </a:rPr>
              <a:t>x</a:t>
            </a:r>
            <a:r>
              <a:rPr lang="en-US" spc="-120" dirty="0">
                <a:latin typeface="Arial"/>
                <a:cs typeface="Arial"/>
              </a:rPr>
              <a:t> as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well</a:t>
            </a:r>
            <a:r>
              <a:rPr lang="en-US" spc="-184" dirty="0">
                <a:latin typeface="Arial"/>
                <a:cs typeface="Arial"/>
              </a:rPr>
              <a:t> as </a:t>
            </a:r>
            <a:r>
              <a:rPr spc="-38" dirty="0"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</TotalTime>
  <Words>2367</Words>
  <Application>Microsoft Macintosh PowerPoint</Application>
  <PresentationFormat>On-screen Show (16:9)</PresentationFormat>
  <Paragraphs>509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 Unicode MS</vt:lpstr>
      <vt:lpstr>Arial</vt:lpstr>
      <vt:lpstr>Calibri</vt:lpstr>
      <vt:lpstr>Courier New</vt:lpstr>
      <vt:lpstr>STIXGeneral</vt:lpstr>
      <vt:lpstr>Tahoma</vt:lpstr>
      <vt:lpstr>Times New Roman</vt:lpstr>
      <vt:lpstr>Wingdings</vt:lpstr>
      <vt:lpstr>Office Theme</vt:lpstr>
      <vt:lpstr> CMSC 471 Artificial Intelligence</vt:lpstr>
      <vt:lpstr>General Methods of Solving CSPs</vt:lpstr>
      <vt:lpstr>Forward Checking</vt:lpstr>
      <vt:lpstr>Forward checking</vt:lpstr>
      <vt:lpstr>Forward checking</vt:lpstr>
      <vt:lpstr>Forward checking</vt:lpstr>
      <vt:lpstr>Forward checking</vt:lpstr>
      <vt:lpstr>Constraint propagation</vt:lpstr>
      <vt:lpstr>Definition: Arc consistency</vt:lpstr>
      <vt:lpstr>PowerPoint Presentation</vt:lpstr>
      <vt:lpstr>Arc Consistency Example 1</vt:lpstr>
      <vt:lpstr>Arc Consistency Example 2</vt:lpstr>
      <vt:lpstr>Aside: Python lambda expressions</vt:lpstr>
      <vt:lpstr>Arc consistency</vt:lpstr>
      <vt:lpstr>Arc consistency</vt:lpstr>
      <vt:lpstr>Arc consistency</vt:lpstr>
      <vt:lpstr>General C            P  for Binary Constraints</vt:lpstr>
      <vt:lpstr>General C            P  for Binary Constraints</vt:lpstr>
      <vt:lpstr>General C            P  for Binary Constraints</vt:lpstr>
      <vt:lpstr>General C            P  for Binary Constraints</vt:lpstr>
      <vt:lpstr>General C            P  for Binary Constraints</vt:lpstr>
      <vt:lpstr>General C            P  for Binary Constraints</vt:lpstr>
      <vt:lpstr>General C            P  for Binary Constraints</vt:lpstr>
      <vt:lpstr>A Poole &amp; Mackworth Example (Fig 4.4)</vt:lpstr>
      <vt:lpstr>A Poole &amp; Mackworth Example (Fig 4.4)</vt:lpstr>
      <vt:lpstr>A Poole &amp; Mackworth Example (Fig 4.4)</vt:lpstr>
      <vt:lpstr>A Poole &amp; Mackworth Example (Fig 4.4)</vt:lpstr>
      <vt:lpstr>Improving backtracking efficiency</vt:lpstr>
      <vt:lpstr>Most constrained variable</vt:lpstr>
      <vt:lpstr>Most constraining variable</vt:lpstr>
      <vt:lpstr>Most constraining variable</vt:lpstr>
      <vt:lpstr>Least constraining value</vt:lpstr>
      <vt:lpstr>Domain Splitting</vt:lpstr>
      <vt:lpstr>Domain Splitting</vt:lpstr>
      <vt:lpstr>Domain Splitting</vt:lpstr>
      <vt:lpstr>Domain Splitting Example</vt:lpstr>
      <vt:lpstr>Domain Splitting Example</vt:lpstr>
      <vt:lpstr>Variable Elimination</vt:lpstr>
      <vt:lpstr>Variable Elimination Algorithm</vt:lpstr>
      <vt:lpstr>Variable Elimination Algorithm</vt:lpstr>
      <vt:lpstr>Variable Elimination Algorithm</vt:lpstr>
      <vt:lpstr>Variable Elimination Algorithm</vt:lpstr>
      <vt:lpstr>Variable Elimination Algorithm</vt:lpstr>
      <vt:lpstr>Variable Elimination Algorithm</vt:lpstr>
      <vt:lpstr>Variable Elimination Example</vt:lpstr>
      <vt:lpstr>Variable Elimination Example</vt:lpstr>
      <vt:lpstr>Variable Elimination Example</vt:lpstr>
      <vt:lpstr>Variable Elimination Example</vt:lpstr>
      <vt:lpstr>Characteristics of Variable Elimination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CMSC 471 Artificial Intelligence</dc:title>
  <dc:creator>Anantaa Kotal</dc:creator>
  <cp:lastModifiedBy>Aritran Piplai</cp:lastModifiedBy>
  <cp:revision>6</cp:revision>
  <dcterms:created xsi:type="dcterms:W3CDTF">2022-09-21T16:23:46Z</dcterms:created>
  <dcterms:modified xsi:type="dcterms:W3CDTF">2022-09-26T15:19:55Z</dcterms:modified>
</cp:coreProperties>
</file>