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9"/>
  </p:notesMasterIdLst>
  <p:sldIdLst>
    <p:sldId id="257" r:id="rId2"/>
    <p:sldId id="328" r:id="rId3"/>
    <p:sldId id="261" r:id="rId4"/>
    <p:sldId id="262" r:id="rId5"/>
    <p:sldId id="263" r:id="rId6"/>
    <p:sldId id="339" r:id="rId7"/>
    <p:sldId id="345" r:id="rId8"/>
    <p:sldId id="347" r:id="rId9"/>
    <p:sldId id="341" r:id="rId10"/>
    <p:sldId id="348" r:id="rId11"/>
    <p:sldId id="349" r:id="rId12"/>
    <p:sldId id="371" r:id="rId13"/>
    <p:sldId id="343" r:id="rId14"/>
    <p:sldId id="350" r:id="rId15"/>
    <p:sldId id="351" r:id="rId16"/>
    <p:sldId id="273" r:id="rId17"/>
    <p:sldId id="331" r:id="rId18"/>
    <p:sldId id="332" r:id="rId19"/>
    <p:sldId id="336" r:id="rId20"/>
    <p:sldId id="372" r:id="rId21"/>
    <p:sldId id="333" r:id="rId22"/>
    <p:sldId id="373" r:id="rId23"/>
    <p:sldId id="258" r:id="rId24"/>
    <p:sldId id="278" r:id="rId25"/>
    <p:sldId id="265" r:id="rId26"/>
    <p:sldId id="266" r:id="rId27"/>
    <p:sldId id="259" r:id="rId28"/>
    <p:sldId id="260" r:id="rId29"/>
    <p:sldId id="374" r:id="rId30"/>
    <p:sldId id="327" r:id="rId31"/>
    <p:sldId id="307" r:id="rId32"/>
    <p:sldId id="375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76" r:id="rId43"/>
    <p:sldId id="318" r:id="rId44"/>
    <p:sldId id="319" r:id="rId45"/>
    <p:sldId id="320" r:id="rId46"/>
    <p:sldId id="335" r:id="rId47"/>
    <p:sldId id="321" r:id="rId48"/>
    <p:sldId id="334" r:id="rId49"/>
    <p:sldId id="323" r:id="rId50"/>
    <p:sldId id="322" r:id="rId51"/>
    <p:sldId id="325" r:id="rId52"/>
    <p:sldId id="303" r:id="rId53"/>
    <p:sldId id="272" r:id="rId54"/>
    <p:sldId id="277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  <p:sldId id="385" r:id="rId64"/>
    <p:sldId id="386" r:id="rId65"/>
    <p:sldId id="387" r:id="rId66"/>
    <p:sldId id="324" r:id="rId67"/>
    <p:sldId id="388" r:id="rId68"/>
    <p:sldId id="326" r:id="rId69"/>
    <p:sldId id="389" r:id="rId70"/>
    <p:sldId id="390" r:id="rId71"/>
    <p:sldId id="329" r:id="rId72"/>
    <p:sldId id="330" r:id="rId73"/>
    <p:sldId id="391" r:id="rId74"/>
    <p:sldId id="392" r:id="rId75"/>
    <p:sldId id="393" r:id="rId76"/>
    <p:sldId id="394" r:id="rId77"/>
    <p:sldId id="395" r:id="rId7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28"/>
  </p:normalViewPr>
  <p:slideViewPr>
    <p:cSldViewPr snapToGrid="0" snapToObjects="1">
      <p:cViewPr varScale="1">
        <p:scale>
          <a:sx n="162" d="100"/>
          <a:sy n="162" d="100"/>
        </p:scale>
        <p:origin x="200" y="3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05732-3BE7-224B-A42D-21A02709391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1A4AC-3ABE-4C46-B2FF-6C3E4F4D3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B4DDFE2-6357-1C4B-BB94-CB8E232B19A3}" type="slidenum">
              <a:rPr lang="en-US" sz="1200">
                <a:latin typeface="Calibri"/>
              </a:rPr>
              <a:pPr/>
              <a:t>17</a:t>
            </a:fld>
            <a:endParaRPr lang="en-US" sz="1200" dirty="0">
              <a:latin typeface="Calibri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0D45DC6-D060-6F40-BF3D-2A39B4D6FBBE}" type="slidenum">
              <a:rPr lang="en-US" sz="1200">
                <a:latin typeface="Calibri"/>
              </a:rPr>
              <a:pPr/>
              <a:t>28</a:t>
            </a:fld>
            <a:endParaRPr lang="en-US" sz="1200" dirty="0">
              <a:latin typeface="Calibri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8D1173D-6BE2-F844-A702-45AC3742C127}" type="slidenum">
              <a:rPr lang="en-US" sz="1200">
                <a:latin typeface="Calibri"/>
              </a:rPr>
              <a:pPr/>
              <a:t>29</a:t>
            </a:fld>
            <a:endParaRPr lang="en-US" sz="1200" dirty="0">
              <a:latin typeface="Calibri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A3F6350-B228-1D4E-8E9D-18026D4F7F06}" type="slidenum">
              <a:rPr lang="en-US" sz="1200">
                <a:latin typeface="Calibri"/>
              </a:rPr>
              <a:pPr/>
              <a:t>30</a:t>
            </a:fld>
            <a:endParaRPr lang="en-US" sz="1200" dirty="0">
              <a:latin typeface="Calibri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8951DD6-005C-FB46-ACCB-251D5B2F514B}" type="slidenum">
              <a:rPr lang="en-US" sz="1200">
                <a:latin typeface="Calibri"/>
              </a:rPr>
              <a:pPr/>
              <a:t>31</a:t>
            </a:fld>
            <a:endParaRPr lang="en-US" sz="1200" dirty="0">
              <a:latin typeface="Calibri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54263" y="515938"/>
            <a:ext cx="4587875" cy="2581275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3268663"/>
            <a:ext cx="7437438" cy="30972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0A56622-C40A-3E49-B22A-1403691566E6}" type="slidenum">
              <a:rPr lang="en-US" sz="1200">
                <a:latin typeface="Calibri"/>
              </a:rPr>
              <a:pPr/>
              <a:t>32</a:t>
            </a:fld>
            <a:endParaRPr lang="en-US" sz="1200" dirty="0">
              <a:latin typeface="Calibri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FF7D97E-722F-034A-BE35-DF19EE0E1B9B}" type="slidenum">
              <a:rPr lang="en-US" sz="1200">
                <a:latin typeface="Calibri"/>
              </a:rPr>
              <a:pPr/>
              <a:t>33</a:t>
            </a:fld>
            <a:endParaRPr lang="en-US" sz="1200" dirty="0">
              <a:latin typeface="Calibri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54263" y="515938"/>
            <a:ext cx="4587875" cy="2581275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3268663"/>
            <a:ext cx="7437438" cy="30972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B593082-2C07-BC4F-B22B-8F8F5EB58600}" type="slidenum">
              <a:rPr lang="en-US" sz="1200">
                <a:latin typeface="Calibri"/>
              </a:rPr>
              <a:pPr/>
              <a:t>34</a:t>
            </a:fld>
            <a:endParaRPr lang="en-US" sz="1200" dirty="0">
              <a:latin typeface="Calibri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54263" y="515938"/>
            <a:ext cx="4587875" cy="2581275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3268663"/>
            <a:ext cx="7437438" cy="30972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FF0A246-9059-054A-B7AD-27DE2B57F446}" type="slidenum">
              <a:rPr lang="en-US" sz="1200">
                <a:latin typeface="Calibri"/>
              </a:rPr>
              <a:pPr/>
              <a:t>35</a:t>
            </a:fld>
            <a:endParaRPr lang="en-US" sz="1200" dirty="0">
              <a:latin typeface="Calibri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54263" y="515938"/>
            <a:ext cx="4587875" cy="2581275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3268663"/>
            <a:ext cx="7437438" cy="30972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7958BD1-A323-7147-9328-22B293088C8A}" type="slidenum">
              <a:rPr lang="en-US" sz="1200">
                <a:latin typeface="Calibri"/>
              </a:rPr>
              <a:pPr/>
              <a:t>36</a:t>
            </a:fld>
            <a:endParaRPr lang="en-US" sz="1200" dirty="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54263" y="515938"/>
            <a:ext cx="4587875" cy="2581275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3268663"/>
            <a:ext cx="7437438" cy="30972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8C51098-3A19-7048-972F-77AD9141333A}" type="slidenum">
              <a:rPr lang="en-US" sz="1200">
                <a:latin typeface="Calibri"/>
              </a:rPr>
              <a:pPr/>
              <a:t>37</a:t>
            </a:fld>
            <a:endParaRPr lang="en-US" sz="1200" dirty="0">
              <a:latin typeface="Calibri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1CA8C6F-257B-4941-B9E9-7F5978D984E6}" type="slidenum">
              <a:rPr lang="en-US" sz="1200">
                <a:latin typeface="Calibri"/>
              </a:rPr>
              <a:pPr/>
              <a:t>18</a:t>
            </a:fld>
            <a:endParaRPr lang="en-US" sz="1200" dirty="0">
              <a:latin typeface="Calibri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A86329D-BDE8-E341-B584-052E0AFEDC45}" type="slidenum">
              <a:rPr lang="en-US" sz="1200">
                <a:latin typeface="Calibri"/>
              </a:rPr>
              <a:pPr/>
              <a:t>38</a:t>
            </a:fld>
            <a:endParaRPr lang="en-US" sz="1200" dirty="0">
              <a:latin typeface="Calibri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EDB4938-A926-ED47-8D28-7B14D54E1423}" type="slidenum">
              <a:rPr lang="en-US" sz="1200">
                <a:latin typeface="Calibri"/>
              </a:rPr>
              <a:pPr/>
              <a:t>39</a:t>
            </a:fld>
            <a:endParaRPr lang="en-US" sz="1200" dirty="0">
              <a:latin typeface="Calibri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55EBF4A-7830-2B46-8B82-D05C7FF2DE81}" type="slidenum">
              <a:rPr lang="en-US" sz="1200">
                <a:latin typeface="Calibri"/>
              </a:rPr>
              <a:pPr/>
              <a:t>40</a:t>
            </a:fld>
            <a:endParaRPr lang="en-US" sz="1200" dirty="0">
              <a:latin typeface="Calibri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72BBAAE-9E03-EA46-9266-0FC7B5F7BB65}" type="slidenum">
              <a:rPr lang="en-US" sz="1200">
                <a:latin typeface="Calibri"/>
              </a:rPr>
              <a:pPr/>
              <a:t>41</a:t>
            </a:fld>
            <a:endParaRPr lang="en-US" sz="1200" dirty="0">
              <a:latin typeface="Calibri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72BBAAE-9E03-EA46-9266-0FC7B5F7BB65}" type="slidenum">
              <a:rPr lang="en-US" sz="1200">
                <a:latin typeface="Calibri"/>
              </a:rPr>
              <a:pPr/>
              <a:t>42</a:t>
            </a:fld>
            <a:endParaRPr lang="en-US" sz="1200" dirty="0">
              <a:latin typeface="Calibri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11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4091231-4D03-C24F-A9F7-A743629F7E37}" type="slidenum">
              <a:rPr lang="en-US" sz="1200">
                <a:latin typeface="Calibri"/>
              </a:rPr>
              <a:pPr/>
              <a:t>43</a:t>
            </a:fld>
            <a:endParaRPr lang="en-US" sz="1200" dirty="0">
              <a:latin typeface="Calibri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876938F-A59C-724B-952A-8997BAB9E599}" type="slidenum">
              <a:rPr lang="en-US" sz="1200">
                <a:latin typeface="Calibri"/>
              </a:rPr>
              <a:pPr/>
              <a:t>44</a:t>
            </a:fld>
            <a:endParaRPr lang="en-US" sz="1200" dirty="0">
              <a:latin typeface="Calibri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7C831C-2062-2B4F-9AB1-83C9AE35887A}" type="slidenum">
              <a:rPr lang="en-US" sz="1200">
                <a:latin typeface="Calibri"/>
              </a:rPr>
              <a:pPr/>
              <a:t>45</a:t>
            </a:fld>
            <a:endParaRPr lang="en-US" sz="1200" dirty="0">
              <a:latin typeface="Calibri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761DFA2-F32C-A94B-84A8-ED8A86CF7487}" type="slidenum">
              <a:rPr lang="en-US" sz="1200">
                <a:latin typeface="Calibri"/>
              </a:rPr>
              <a:pPr/>
              <a:t>47</a:t>
            </a:fld>
            <a:endParaRPr lang="en-US" sz="1200" dirty="0">
              <a:latin typeface="Calibri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D69F231-C8A8-004E-AE6D-37260598057C}" type="slidenum">
              <a:rPr lang="en-US" sz="1200">
                <a:latin typeface="Calibri"/>
              </a:rPr>
              <a:pPr/>
              <a:t>49</a:t>
            </a:fld>
            <a:endParaRPr lang="en-US" sz="1200" dirty="0">
              <a:latin typeface="Calibri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regard for logic that is</a:t>
            </a:r>
            <a:r>
              <a:rPr lang="en-US" baseline="0" dirty="0"/>
              <a:t> too low</a:t>
            </a:r>
          </a:p>
          <a:p>
            <a:endParaRPr lang="en-US" baseline="0" dirty="0"/>
          </a:p>
          <a:p>
            <a:r>
              <a:rPr lang="en-US" baseline="0" dirty="0"/>
              <a:t>We consider logic to be of zero importance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52968B-CC05-6E4F-B3D8-1C9244BF77B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18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86362A4-0ED4-B34F-91C0-886FB45DC6EE}" type="slidenum">
              <a:rPr lang="en-US" sz="1200">
                <a:latin typeface="Calibri"/>
              </a:rPr>
              <a:pPr/>
              <a:t>50</a:t>
            </a:fld>
            <a:endParaRPr lang="en-US" sz="1200" dirty="0">
              <a:latin typeface="Calibri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26F491C-E2B7-144B-AC2A-61DB81B8F2F3}" type="slidenum">
              <a:rPr lang="en-US" sz="1200">
                <a:latin typeface="Calibri"/>
              </a:rPr>
              <a:pPr/>
              <a:t>51</a:t>
            </a:fld>
            <a:endParaRPr lang="en-US" sz="1200" dirty="0">
              <a:latin typeface="Calibri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9C2526B-927E-0844-991F-3C858E78344D}" type="slidenum">
              <a:rPr lang="en-US" sz="1200">
                <a:latin typeface="Calibri"/>
              </a:rPr>
              <a:pPr/>
              <a:t>52</a:t>
            </a:fld>
            <a:endParaRPr lang="en-US" sz="1200" dirty="0">
              <a:latin typeface="Calibri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AB59050-4723-354F-8683-CFEE8D3F4E5D}" type="slidenum">
              <a:rPr lang="en-US" sz="1200">
                <a:latin typeface="Calibri"/>
              </a:rPr>
              <a:pPr/>
              <a:t>53</a:t>
            </a:fld>
            <a:endParaRPr lang="en-US" sz="1200" dirty="0">
              <a:latin typeface="Calibri"/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143D78C-7697-934F-B344-A54C0F0EC0EF}" type="slidenum">
              <a:rPr lang="en-US" sz="1200">
                <a:latin typeface="Calibri"/>
              </a:rPr>
              <a:pPr/>
              <a:t>54</a:t>
            </a:fld>
            <a:endParaRPr lang="en-US" sz="1200" dirty="0">
              <a:latin typeface="Calibri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no regard for logic that is</a:t>
            </a:r>
            <a:r>
              <a:rPr lang="en-US" baseline="0" dirty="0"/>
              <a:t> too low</a:t>
            </a:r>
          </a:p>
          <a:p>
            <a:endParaRPr lang="en-US" baseline="0" dirty="0"/>
          </a:p>
          <a:p>
            <a:r>
              <a:rPr lang="en-US" baseline="0" dirty="0"/>
              <a:t>We consider logic to be of zero importance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52968B-CC05-6E4F-B3D8-1C9244BF77B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0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075523D-03D5-A949-97D3-737A29A656B8}" type="slidenum">
              <a:rPr lang="en-US" sz="1200">
                <a:latin typeface="Calibri"/>
              </a:rPr>
              <a:pPr/>
              <a:t>22</a:t>
            </a:fld>
            <a:endParaRPr lang="en-US" sz="1200" dirty="0">
              <a:latin typeface="Calibri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C52A6A9-9D5F-C544-A699-57BCA099AD8B}" type="slidenum">
              <a:rPr lang="en-US" sz="1200">
                <a:latin typeface="Calibri"/>
              </a:rPr>
              <a:pPr/>
              <a:t>23</a:t>
            </a:fld>
            <a:endParaRPr lang="en-US" sz="1200" dirty="0">
              <a:latin typeface="Calibri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09BBB37-4F2A-7746-816B-CCE9448E144C}" type="slidenum">
              <a:rPr lang="en-US" sz="1200">
                <a:latin typeface="Calibri"/>
              </a:rPr>
              <a:pPr/>
              <a:t>25</a:t>
            </a:fld>
            <a:endParaRPr lang="en-US" sz="1200" dirty="0">
              <a:latin typeface="Calibri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354C0C2-3A06-A648-809B-9D03562224A9}" type="slidenum">
              <a:rPr lang="en-US" sz="1200">
                <a:latin typeface="Calibri"/>
              </a:rPr>
              <a:pPr/>
              <a:t>26</a:t>
            </a:fld>
            <a:endParaRPr lang="en-US" sz="1200" dirty="0">
              <a:latin typeface="Calibri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5164BC6-5C26-4540-9D5C-2CB391BDDDBC}" type="slidenum">
              <a:rPr lang="en-US" sz="1200">
                <a:latin typeface="Calibri"/>
              </a:rPr>
              <a:pPr/>
              <a:t>27</a:t>
            </a:fld>
            <a:endParaRPr lang="en-US" sz="1200" dirty="0">
              <a:latin typeface="Calibri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19" smtClean="0"/>
              <a:pPr marL="86678">
                <a:lnSpc>
                  <a:spcPts val="930"/>
                </a:lnSpc>
              </a:pPr>
              <a:t>‹#›</a:t>
            </a:fld>
            <a:endParaRPr lang="en-US" spc="-19" dirty="0"/>
          </a:p>
        </p:txBody>
      </p:sp>
    </p:spTree>
    <p:extLst>
      <p:ext uri="{BB962C8B-B14F-4D97-AF65-F5344CB8AC3E}">
        <p14:creationId xmlns:p14="http://schemas.microsoft.com/office/powerpoint/2010/main" val="173661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ason_selection_tas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3758/BF0319765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anguagelog.ldc.upenn.edu/nll/?cat=27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eats_vs._scruffi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unt_the_Wumpu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chema.or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odus_ponens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87678" y="2711481"/>
            <a:ext cx="6367939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600" spc="-158" dirty="0">
                <a:latin typeface="Arial"/>
                <a:cs typeface="Arial"/>
              </a:rPr>
              <a:t>Propositional</a:t>
            </a:r>
            <a:r>
              <a:rPr sz="3600" spc="-131" dirty="0">
                <a:latin typeface="Arial"/>
                <a:cs typeface="Arial"/>
              </a:rPr>
              <a:t> </a:t>
            </a:r>
            <a:r>
              <a:rPr sz="3600" spc="-203" dirty="0">
                <a:latin typeface="Arial"/>
                <a:cs typeface="Arial"/>
              </a:rPr>
              <a:t>and</a:t>
            </a:r>
            <a:r>
              <a:rPr sz="3600" spc="-120" dirty="0">
                <a:latin typeface="Arial"/>
                <a:cs typeface="Arial"/>
              </a:rPr>
              <a:t> </a:t>
            </a:r>
            <a:r>
              <a:rPr sz="3600" spc="-172" dirty="0">
                <a:latin typeface="Arial"/>
                <a:cs typeface="Arial"/>
              </a:rPr>
              <a:t>First-</a:t>
            </a:r>
            <a:r>
              <a:rPr sz="3600" spc="-169" dirty="0">
                <a:latin typeface="Arial"/>
                <a:cs typeface="Arial"/>
              </a:rPr>
              <a:t>Order</a:t>
            </a:r>
            <a:r>
              <a:rPr sz="3600" spc="-139" dirty="0">
                <a:latin typeface="Arial"/>
                <a:cs typeface="Arial"/>
              </a:rPr>
              <a:t> </a:t>
            </a:r>
            <a:r>
              <a:rPr sz="3600" spc="-259" dirty="0">
                <a:latin typeface="Arial"/>
                <a:cs typeface="Arial"/>
              </a:rPr>
              <a:t>Logic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2054" y="4962811"/>
            <a:ext cx="167830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76"/>
              </a:lnSpc>
            </a:pPr>
            <a:r>
              <a:rPr sz="1050" spc="-45" dirty="0">
                <a:latin typeface="Arial"/>
                <a:cs typeface="Arial"/>
              </a:rPr>
              <a:t>Many</a:t>
            </a:r>
            <a:r>
              <a:rPr sz="1050" spc="-34" dirty="0">
                <a:latin typeface="Arial"/>
                <a:cs typeface="Arial"/>
              </a:rPr>
              <a:t> </a:t>
            </a:r>
            <a:r>
              <a:rPr sz="1050" spc="-56" dirty="0">
                <a:latin typeface="Arial"/>
                <a:cs typeface="Arial"/>
              </a:rPr>
              <a:t>slides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49" dirty="0">
                <a:latin typeface="Arial"/>
                <a:cs typeface="Arial"/>
              </a:rPr>
              <a:t>courtesy</a:t>
            </a:r>
            <a:r>
              <a:rPr sz="1050" spc="-41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Tim</a:t>
            </a:r>
            <a:r>
              <a:rPr sz="1050" spc="-34" dirty="0">
                <a:latin typeface="Arial"/>
                <a:cs typeface="Arial"/>
              </a:rPr>
              <a:t> </a:t>
            </a:r>
            <a:r>
              <a:rPr sz="1050" spc="-19" dirty="0">
                <a:latin typeface="Arial"/>
                <a:cs typeface="Arial"/>
              </a:rPr>
              <a:t>Finin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3018" y="4819879"/>
            <a:ext cx="77153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5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E0F017C-4D41-CE7C-93A3-96A6D1C9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47" y="1467272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dirty="0"/>
              <a:t>CMSC 471:</a:t>
            </a:r>
            <a:br>
              <a:rPr lang="en-US" dirty="0"/>
            </a:br>
            <a:r>
              <a:rPr lang="en-US" dirty="0"/>
              <a:t>Intro to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50" y="1314450"/>
            <a:ext cx="58293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Try to determine, as quickly as you can, if the argument is logically valid. Does the conclusion follow the premises?</a:t>
            </a:r>
          </a:p>
          <a:p>
            <a:pPr marL="0" indent="0">
              <a:buNone/>
            </a:pPr>
            <a:endParaRPr lang="en-US" sz="900" dirty="0"/>
          </a:p>
          <a:p>
            <a:pPr marL="259556" indent="-213122"/>
            <a:r>
              <a:rPr lang="en-US" sz="2400" b="1" dirty="0"/>
              <a:t>All roses are flowers</a:t>
            </a:r>
          </a:p>
          <a:p>
            <a:pPr marL="259556" indent="-213122"/>
            <a:r>
              <a:rPr lang="en-US" sz="2400" b="1" dirty="0"/>
              <a:t>Some flowers fade quickly</a:t>
            </a:r>
          </a:p>
          <a:p>
            <a:pPr marL="259556" indent="-213122"/>
            <a:r>
              <a:rPr lang="en-US" sz="2400" b="1" dirty="0"/>
              <a:t>Therefore some roses fade quickly</a:t>
            </a:r>
          </a:p>
          <a:p>
            <a:pPr marL="0" indent="0"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5475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50" y="1314450"/>
            <a:ext cx="5829300" cy="3543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Try to determine, as quickly as you can, if the argument is logically valid. Does the conclusion follow the premises?</a:t>
            </a:r>
          </a:p>
          <a:p>
            <a:pPr marL="0" indent="0">
              <a:buNone/>
            </a:pPr>
            <a:endParaRPr lang="en-US" sz="900" dirty="0"/>
          </a:p>
          <a:p>
            <a:pPr marL="259556" indent="-213122"/>
            <a:r>
              <a:rPr lang="en-US" sz="2400" dirty="0"/>
              <a:t>All roses are flowers</a:t>
            </a:r>
          </a:p>
          <a:p>
            <a:pPr marL="259556" indent="-213122"/>
            <a:r>
              <a:rPr lang="en-US" sz="2400" dirty="0"/>
              <a:t>Some flowers fade quickly</a:t>
            </a:r>
          </a:p>
          <a:p>
            <a:pPr marL="259556" indent="-213122"/>
            <a:r>
              <a:rPr lang="en-US" sz="2400" dirty="0"/>
              <a:t>Therefore some roses fade quickly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It is possible that there are no roses among the flowers that fade quickly</a:t>
            </a:r>
          </a:p>
        </p:txBody>
      </p:sp>
    </p:spTree>
    <p:extLst>
      <p:ext uri="{BB962C8B-B14F-4D97-AF65-F5344CB8AC3E}">
        <p14:creationId xmlns:p14="http://schemas.microsoft.com/office/powerpoint/2010/main" val="323696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50" y="1314450"/>
            <a:ext cx="5829300" cy="3543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Try to determine, as quickly as you can, if the argument is logically valid. Does the conclusion follow the premises?</a:t>
            </a:r>
          </a:p>
          <a:p>
            <a:pPr marL="0" indent="0">
              <a:buNone/>
            </a:pPr>
            <a:endParaRPr lang="en-US" sz="900" dirty="0"/>
          </a:p>
          <a:p>
            <a:pPr marL="259556" indent="-213122"/>
            <a:r>
              <a:rPr lang="en-US" sz="2400" dirty="0"/>
              <a:t>All roses are flowers</a:t>
            </a:r>
          </a:p>
          <a:p>
            <a:pPr marL="259556" indent="-213122"/>
            <a:r>
              <a:rPr lang="en-US" sz="2400" dirty="0"/>
              <a:t>Some flowers fade quickly</a:t>
            </a:r>
          </a:p>
          <a:p>
            <a:pPr marL="259556" indent="-213122"/>
            <a:r>
              <a:rPr lang="en-US" sz="2400" dirty="0"/>
              <a:t>Therefore some roses fade quickly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It is possible that there are no roses among the flowers that fade quickly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A730B2-61AC-4347-9C33-72E1936CF601}"/>
              </a:ext>
            </a:extLst>
          </p:cNvPr>
          <p:cNvSpPr/>
          <p:nvPr/>
        </p:nvSpPr>
        <p:spPr bwMode="auto">
          <a:xfrm>
            <a:off x="6662902" y="1775591"/>
            <a:ext cx="2114550" cy="1828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charset="0"/>
              </a:rPr>
              <a:t>Flowers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6873BA-BD1A-684E-A2E5-C14E3E9428B1}"/>
              </a:ext>
            </a:extLst>
          </p:cNvPr>
          <p:cNvSpPr/>
          <p:nvPr/>
        </p:nvSpPr>
        <p:spPr bwMode="auto">
          <a:xfrm>
            <a:off x="6891502" y="2404241"/>
            <a:ext cx="802958" cy="9715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50" b="1" dirty="0">
                <a:latin typeface="Calibri" panose="020F0502020204030204" pitchFamily="34" charset="0"/>
                <a:cs typeface="Calibri" panose="020F0502020204030204" pitchFamily="34" charset="0"/>
              </a:rPr>
              <a:t>quick faders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715FFA-370D-EA43-9687-101B12B2ADF3}"/>
              </a:ext>
            </a:extLst>
          </p:cNvPr>
          <p:cNvSpPr/>
          <p:nvPr/>
        </p:nvSpPr>
        <p:spPr bwMode="auto">
          <a:xfrm>
            <a:off x="7777327" y="2632841"/>
            <a:ext cx="742950" cy="742950"/>
          </a:xfrm>
          <a:prstGeom prst="ellipse">
            <a:avLst/>
          </a:prstGeom>
          <a:solidFill>
            <a:srgbClr val="FF7E7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roses</a:t>
            </a:r>
          </a:p>
        </p:txBody>
      </p:sp>
    </p:spTree>
    <p:extLst>
      <p:ext uri="{BB962C8B-B14F-4D97-AF65-F5344CB8AC3E}">
        <p14:creationId xmlns:p14="http://schemas.microsoft.com/office/powerpoint/2010/main" val="390636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50" y="1314450"/>
            <a:ext cx="5829300" cy="33718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It takes 5 machines 5 minutes to make 5 widgets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long would it take 100 machines to make 100 widgets?</a:t>
            </a:r>
          </a:p>
          <a:p>
            <a:pPr marL="0" indent="0"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6630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50" y="1314450"/>
            <a:ext cx="5829300" cy="33718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It takes 5 machines 5 minutes to make 5 widgets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long would it take 100 machines to make 100 widgets?</a:t>
            </a:r>
          </a:p>
          <a:p>
            <a:pPr marL="0" indent="0">
              <a:buNone/>
            </a:pPr>
            <a:endParaRPr lang="en-US" sz="900" dirty="0"/>
          </a:p>
          <a:p>
            <a:pPr marL="259556" indent="-173831"/>
            <a:r>
              <a:rPr lang="en-US" sz="2400" b="1" dirty="0"/>
              <a:t>100 minutes or 5 minutes?</a:t>
            </a:r>
          </a:p>
          <a:p>
            <a:pPr marL="0" indent="0"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0217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50" y="1314450"/>
            <a:ext cx="5829300" cy="33718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It takes 5 machines 5 minutes to make 5 widgets</a:t>
            </a:r>
          </a:p>
          <a:p>
            <a:pPr marL="0" indent="0">
              <a:buNone/>
            </a:pPr>
            <a:r>
              <a:rPr lang="en-US" sz="2400" dirty="0"/>
              <a:t>How long would it take 100 machines to make 100 widgets?</a:t>
            </a:r>
          </a:p>
          <a:p>
            <a:pPr marL="0" indent="0">
              <a:buNone/>
            </a:pPr>
            <a:endParaRPr lang="en-US" sz="900" dirty="0"/>
          </a:p>
          <a:p>
            <a:pPr marL="259556" indent="-173831"/>
            <a:r>
              <a:rPr lang="en-US" sz="2400" dirty="0"/>
              <a:t>100 minutes or 5 minutes?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5 minutes</a:t>
            </a:r>
          </a:p>
        </p:txBody>
      </p:sp>
    </p:spTree>
    <p:extLst>
      <p:ext uri="{BB962C8B-B14F-4D97-AF65-F5344CB8AC3E}">
        <p14:creationId xmlns:p14="http://schemas.microsoft.com/office/powerpoint/2010/main" val="114493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424904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51911">
              <a:spcBef>
                <a:spcPts val="79"/>
              </a:spcBef>
            </a:pPr>
            <a:r>
              <a:rPr spc="-255" dirty="0"/>
              <a:t>Wason</a:t>
            </a:r>
            <a:r>
              <a:rPr spc="-127" dirty="0"/>
              <a:t> </a:t>
            </a:r>
            <a:r>
              <a:rPr spc="-176" dirty="0"/>
              <a:t>Selection</a:t>
            </a:r>
            <a:r>
              <a:rPr spc="-139" dirty="0"/>
              <a:t> </a:t>
            </a:r>
            <a:r>
              <a:rPr spc="-405"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6405" y="1054798"/>
            <a:ext cx="5982176" cy="2613697"/>
          </a:xfrm>
          <a:prstGeom prst="rect">
            <a:avLst/>
          </a:prstGeom>
        </p:spPr>
        <p:txBody>
          <a:bodyPr vert="horz" wrap="square" lIns="0" tIns="50959" rIns="0" bIns="0" rtlCol="0">
            <a:spAutoFit/>
          </a:bodyPr>
          <a:lstStyle/>
          <a:p>
            <a:pPr marL="180975" marR="3810" indent="-171926">
              <a:lnSpc>
                <a:spcPts val="2595"/>
              </a:lnSpc>
              <a:spcBef>
                <a:spcPts val="401"/>
              </a:spcBef>
              <a:buChar char="•"/>
              <a:tabLst>
                <a:tab pos="181451" algn="l"/>
              </a:tabLst>
            </a:pPr>
            <a:r>
              <a:rPr sz="2400" spc="-71" dirty="0">
                <a:latin typeface="Arial"/>
                <a:cs typeface="Arial"/>
              </a:rPr>
              <a:t>I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53" dirty="0">
                <a:latin typeface="Arial"/>
                <a:cs typeface="Arial"/>
              </a:rPr>
              <a:t>have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pack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cards;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58" dirty="0">
                <a:latin typeface="Arial"/>
                <a:cs typeface="Arial"/>
              </a:rPr>
              <a:t>each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88" dirty="0">
                <a:latin typeface="Arial"/>
                <a:cs typeface="Arial"/>
              </a:rPr>
              <a:t>has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i="1" spc="-26" dirty="0">
                <a:latin typeface="Arial"/>
                <a:cs typeface="Arial"/>
              </a:rPr>
              <a:t>letter</a:t>
            </a:r>
            <a:r>
              <a:rPr sz="2400" i="1" spc="-116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written </a:t>
            </a:r>
            <a:r>
              <a:rPr sz="2400" spc="-86" dirty="0">
                <a:latin typeface="Arial"/>
                <a:cs typeface="Arial"/>
              </a:rPr>
              <a:t>on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one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side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and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i="1" spc="-109" dirty="0">
                <a:latin typeface="Arial"/>
                <a:cs typeface="Arial"/>
              </a:rPr>
              <a:t>number</a:t>
            </a:r>
            <a:r>
              <a:rPr sz="2400" i="1" spc="-101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on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other</a:t>
            </a:r>
            <a:endParaRPr sz="2400">
              <a:latin typeface="Arial"/>
              <a:cs typeface="Arial"/>
            </a:endParaRPr>
          </a:p>
          <a:p>
            <a:pPr marL="180975" indent="-171926">
              <a:spcBef>
                <a:spcPts val="420"/>
              </a:spcBef>
              <a:buChar char="•"/>
              <a:tabLst>
                <a:tab pos="181451" algn="l"/>
              </a:tabLst>
            </a:pPr>
            <a:r>
              <a:rPr sz="2400" spc="-71" dirty="0">
                <a:latin typeface="Arial"/>
                <a:cs typeface="Arial"/>
              </a:rPr>
              <a:t>I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claim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following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rule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31" dirty="0">
                <a:latin typeface="Arial"/>
                <a:cs typeface="Arial"/>
              </a:rPr>
              <a:t>is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true:</a:t>
            </a:r>
            <a:endParaRPr sz="2400">
              <a:latin typeface="Arial"/>
              <a:cs typeface="Arial"/>
            </a:endParaRPr>
          </a:p>
          <a:p>
            <a:pPr marL="352425" marR="171926">
              <a:lnSpc>
                <a:spcPts val="2595"/>
              </a:lnSpc>
              <a:spcBef>
                <a:spcPts val="413"/>
              </a:spcBef>
            </a:pPr>
            <a:r>
              <a:rPr sz="2400" dirty="0">
                <a:latin typeface="Arial"/>
                <a:cs typeface="Arial"/>
              </a:rPr>
              <a:t>If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card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88" dirty="0">
                <a:latin typeface="Arial"/>
                <a:cs typeface="Arial"/>
              </a:rPr>
              <a:t>has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i="1" spc="-98" dirty="0">
                <a:latin typeface="Arial"/>
                <a:cs typeface="Arial"/>
              </a:rPr>
              <a:t>vowel</a:t>
            </a:r>
            <a:r>
              <a:rPr sz="2400" i="1" spc="-124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on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one </a:t>
            </a:r>
            <a:r>
              <a:rPr sz="2400" spc="-116" dirty="0">
                <a:latin typeface="Arial"/>
                <a:cs typeface="Arial"/>
              </a:rPr>
              <a:t>side,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then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71" dirty="0">
                <a:latin typeface="Arial"/>
                <a:cs typeface="Arial"/>
              </a:rPr>
              <a:t>it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has </a:t>
            </a:r>
            <a:r>
              <a:rPr sz="2400" spc="-139" dirty="0">
                <a:latin typeface="Arial"/>
                <a:cs typeface="Arial"/>
              </a:rPr>
              <a:t>an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i="1" spc="-161" dirty="0">
                <a:latin typeface="Arial"/>
                <a:cs typeface="Arial"/>
              </a:rPr>
              <a:t>even</a:t>
            </a:r>
            <a:r>
              <a:rPr sz="2400" i="1" spc="-127" dirty="0">
                <a:latin typeface="Arial"/>
                <a:cs typeface="Arial"/>
              </a:rPr>
              <a:t> </a:t>
            </a:r>
            <a:r>
              <a:rPr sz="2400" i="1" spc="-109" dirty="0">
                <a:latin typeface="Arial"/>
                <a:cs typeface="Arial"/>
              </a:rPr>
              <a:t>number</a:t>
            </a:r>
            <a:r>
              <a:rPr sz="2400" i="1" spc="-105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on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other</a:t>
            </a:r>
            <a:endParaRPr sz="2400">
              <a:latin typeface="Arial"/>
              <a:cs typeface="Arial"/>
            </a:endParaRPr>
          </a:p>
          <a:p>
            <a:pPr marL="180975" marR="256699" indent="-171926">
              <a:lnSpc>
                <a:spcPts val="2595"/>
              </a:lnSpc>
              <a:spcBef>
                <a:spcPts val="743"/>
              </a:spcBef>
              <a:buChar char="•"/>
              <a:tabLst>
                <a:tab pos="181451" algn="l"/>
              </a:tabLst>
            </a:pPr>
            <a:r>
              <a:rPr sz="2400" spc="-101" dirty="0">
                <a:latin typeface="Arial"/>
                <a:cs typeface="Arial"/>
              </a:rPr>
              <a:t>Which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58" dirty="0">
                <a:latin typeface="Arial"/>
                <a:cs typeface="Arial"/>
              </a:rPr>
              <a:t>cards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should</a:t>
            </a:r>
            <a:r>
              <a:rPr sz="2400" spc="-109" dirty="0">
                <a:latin typeface="Arial"/>
                <a:cs typeface="Arial"/>
              </a:rPr>
              <a:t> you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turn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over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in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order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to </a:t>
            </a:r>
            <a:r>
              <a:rPr sz="2400" spc="-105" dirty="0">
                <a:latin typeface="Arial"/>
                <a:cs typeface="Arial"/>
              </a:rPr>
              <a:t>decide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whether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rule</a:t>
            </a:r>
            <a:r>
              <a:rPr sz="2400" spc="-131" dirty="0">
                <a:latin typeface="Arial"/>
                <a:cs typeface="Arial"/>
              </a:rPr>
              <a:t> is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true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or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false?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6125" y="4057650"/>
            <a:ext cx="514350" cy="573714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vert="horz" wrap="square" lIns="0" tIns="65246" rIns="0" bIns="0" rtlCol="0">
            <a:spAutoFit/>
          </a:bodyPr>
          <a:lstStyle/>
          <a:p>
            <a:pPr marL="155258">
              <a:spcBef>
                <a:spcPts val="514"/>
              </a:spcBef>
            </a:pPr>
            <a:r>
              <a:rPr sz="3300" b="1" spc="-593" dirty="0">
                <a:latin typeface="Arial"/>
                <a:cs typeface="Arial"/>
              </a:rPr>
              <a:t>E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1925" y="4057650"/>
            <a:ext cx="514350" cy="573714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vert="horz" wrap="square" lIns="0" tIns="65246" rIns="0" bIns="0" rtlCol="0">
            <a:spAutoFit/>
          </a:bodyPr>
          <a:lstStyle/>
          <a:p>
            <a:pPr marL="150495">
              <a:spcBef>
                <a:spcPts val="514"/>
              </a:spcBef>
            </a:pPr>
            <a:r>
              <a:rPr sz="3300" b="1" spc="-161" dirty="0">
                <a:latin typeface="Arial"/>
                <a:cs typeface="Arial"/>
              </a:rPr>
              <a:t>4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7725" y="4057650"/>
            <a:ext cx="514350" cy="573714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vert="horz" wrap="square" lIns="0" tIns="65246" rIns="0" bIns="0" rtlCol="0">
            <a:spAutoFit/>
          </a:bodyPr>
          <a:lstStyle/>
          <a:p>
            <a:pPr marL="152876">
              <a:spcBef>
                <a:spcPts val="514"/>
              </a:spcBef>
            </a:pPr>
            <a:r>
              <a:rPr sz="3300" b="1" spc="-382" dirty="0">
                <a:latin typeface="Arial"/>
                <a:cs typeface="Arial"/>
              </a:rPr>
              <a:t>T</a:t>
            </a:r>
            <a:endParaRPr sz="3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3525" y="4057650"/>
            <a:ext cx="514350" cy="573714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vert="horz" wrap="square" lIns="0" tIns="65246" rIns="0" bIns="0" rtlCol="0">
            <a:spAutoFit/>
          </a:bodyPr>
          <a:lstStyle/>
          <a:p>
            <a:pPr marL="150495">
              <a:spcBef>
                <a:spcPts val="514"/>
              </a:spcBef>
            </a:pPr>
            <a:r>
              <a:rPr sz="3300" b="1" spc="-161" dirty="0">
                <a:latin typeface="Arial"/>
                <a:cs typeface="Arial"/>
              </a:rPr>
              <a:t>7</a:t>
            </a:r>
            <a:endParaRPr sz="3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9407" y="4705807"/>
            <a:ext cx="948214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u="sng" spc="-67" baseline="231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Wikip</a:t>
            </a:r>
            <a:r>
              <a:rPr sz="2700" u="sng" spc="-90" baseline="231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e</a:t>
            </a:r>
            <a:r>
              <a:rPr sz="900" u="sng" spc="-540" dirty="0">
                <a:solidFill>
                  <a:srgbClr val="888888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1</a:t>
            </a:r>
            <a:r>
              <a:rPr sz="2700" u="sng" spc="-866" baseline="231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d</a:t>
            </a:r>
            <a:r>
              <a:rPr sz="900" u="sng" spc="-8" dirty="0">
                <a:solidFill>
                  <a:srgbClr val="888888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7</a:t>
            </a:r>
            <a:r>
              <a:rPr sz="2700" u="sng" spc="-67" baseline="231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ia</a:t>
            </a:r>
            <a:endParaRPr sz="2700" baseline="231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490827" y="457200"/>
            <a:ext cx="5829300" cy="857250"/>
          </a:xfrm>
        </p:spPr>
        <p:txBody>
          <a:bodyPr/>
          <a:lstStyle/>
          <a:p>
            <a:r>
              <a:rPr lang="en-US" dirty="0" err="1"/>
              <a:t>Wason</a:t>
            </a:r>
            <a:r>
              <a:rPr lang="en-US" dirty="0"/>
              <a:t> Selection Task</a:t>
            </a:r>
          </a:p>
        </p:txBody>
      </p:sp>
      <p:sp>
        <p:nvSpPr>
          <p:cNvPr id="22530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862176" y="1085850"/>
            <a:ext cx="6790997" cy="3371850"/>
          </a:xfrm>
          <a:noFill/>
        </p:spPr>
        <p:txBody>
          <a:bodyPr>
            <a:normAutofit/>
          </a:bodyPr>
          <a:lstStyle/>
          <a:p>
            <a:r>
              <a:rPr lang="en-US" sz="2400" dirty="0"/>
              <a:t>Wason (1966) showed that people are bad at this task</a:t>
            </a:r>
            <a:endParaRPr lang="en-US" sz="2400" b="1" dirty="0"/>
          </a:p>
          <a:p>
            <a:r>
              <a:rPr lang="en-US" sz="2400" dirty="0"/>
              <a:t>To disprove rule P=&gt;Q, find a situation in which P is true but Q is false, i.e., show P^~Q</a:t>
            </a:r>
          </a:p>
          <a:p>
            <a:r>
              <a:rPr lang="en-US" sz="2400" dirty="0"/>
              <a:t>To disprove </a:t>
            </a:r>
            <a:r>
              <a:rPr lang="en-US" sz="2400" b="1" dirty="0"/>
              <a:t>vowel =&gt; even</a:t>
            </a:r>
            <a:r>
              <a:rPr lang="en-US" sz="2400" dirty="0"/>
              <a:t>, find a card with a vowel and an odd number</a:t>
            </a:r>
          </a:p>
          <a:p>
            <a:r>
              <a:rPr lang="en-US" sz="2400" dirty="0"/>
              <a:t>Thus, turn over the cards showing </a:t>
            </a:r>
            <a:r>
              <a:rPr lang="en-US" sz="2400" b="1" dirty="0"/>
              <a:t>vowels</a:t>
            </a:r>
            <a:r>
              <a:rPr lang="en-US" sz="2400" dirty="0"/>
              <a:t> and those showing </a:t>
            </a:r>
            <a:r>
              <a:rPr lang="en-US" sz="2400" b="1" dirty="0"/>
              <a:t>odd numbers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314700" y="4343400"/>
            <a:ext cx="2571750" cy="685800"/>
            <a:chOff x="1824" y="2736"/>
            <a:chExt cx="2160" cy="57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824" y="2736"/>
              <a:ext cx="432" cy="57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00" b="1" dirty="0">
                  <a:latin typeface="Calibri"/>
                </a:rPr>
                <a:t>E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400" y="2736"/>
              <a:ext cx="432" cy="57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00" b="1" dirty="0">
                  <a:latin typeface="Calibri"/>
                </a:rPr>
                <a:t>4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76" y="2736"/>
              <a:ext cx="432" cy="57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00" b="1" dirty="0">
                  <a:latin typeface="Calibri"/>
                </a:rPr>
                <a:t>T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552" y="2736"/>
              <a:ext cx="432" cy="57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00" b="1" dirty="0">
                  <a:latin typeface="Calibri"/>
                </a:rPr>
                <a:t>7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3200400" y="4229100"/>
            <a:ext cx="742950" cy="8572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257800" y="4229100"/>
            <a:ext cx="742950" cy="8572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719302"/>
            <a:ext cx="5829300" cy="6286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Wason</a:t>
            </a:r>
            <a:r>
              <a:rPr lang="en-US" dirty="0"/>
              <a:t> Selection Task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434662"/>
            <a:ext cx="5829300" cy="13144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This version is easier for people, as shown by </a:t>
            </a:r>
            <a:r>
              <a:rPr lang="en-US" sz="2400" dirty="0">
                <a:hlinkClick r:id="rId3"/>
              </a:rPr>
              <a:t>Griggs &amp; Cox, 1982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You are the bouncer in a bar; which of these people do you verify given the rule: </a:t>
            </a:r>
            <a:r>
              <a:rPr lang="en-US" sz="2400" i="1" dirty="0">
                <a:ea typeface="ＭＳ Ｐゴシック" charset="0"/>
              </a:rPr>
              <a:t>You must be 21 or older to drink beer.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314700" y="2857500"/>
            <a:ext cx="51435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b="1" dirty="0">
                <a:latin typeface="Calibri"/>
              </a:rPr>
              <a:t>beer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000500" y="2857500"/>
            <a:ext cx="51435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b="1" dirty="0">
                <a:latin typeface="Calibri"/>
              </a:rPr>
              <a:t>coke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686300" y="2857500"/>
            <a:ext cx="51435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b="1" dirty="0">
                <a:latin typeface="Calibri"/>
              </a:rPr>
              <a:t>22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372100" y="2857500"/>
            <a:ext cx="51435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350" b="1" dirty="0">
                <a:latin typeface="Calibri"/>
              </a:rPr>
              <a:t>20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657350" y="3657600"/>
            <a:ext cx="5943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alibri"/>
              </a:rPr>
              <a:t>Perhaps easier because it’</a:t>
            </a:r>
            <a:r>
              <a:rPr lang="en-US" altLang="ja-JP" sz="2400" dirty="0">
                <a:latin typeface="Calibri"/>
              </a:rPr>
              <a:t>s more familiar or because people have special strategies to reason about certain situations, such as cheating in a social situation</a:t>
            </a:r>
            <a:endParaRPr lang="en-US" sz="2400" dirty="0"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0" y="776452"/>
            <a:ext cx="619125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717331" y="457200"/>
            <a:ext cx="6745671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Negation in Natural Language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1633702" y="1314450"/>
            <a:ext cx="5829300" cy="382905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 often model the meaning of natural language sentences as a logic statements</a:t>
            </a:r>
          </a:p>
          <a:p>
            <a:r>
              <a:rPr lang="en-US" sz="2400" dirty="0"/>
              <a:t>This maps these into equivalent statements</a:t>
            </a:r>
          </a:p>
          <a:p>
            <a:pPr lvl="1"/>
            <a:r>
              <a:rPr lang="en-US" sz="2100" dirty="0">
                <a:ea typeface="ＭＳ Ｐゴシック" charset="0"/>
              </a:rPr>
              <a:t>All elephants are gray</a:t>
            </a:r>
          </a:p>
          <a:p>
            <a:pPr lvl="1"/>
            <a:r>
              <a:rPr lang="en-US" sz="2100" dirty="0">
                <a:ea typeface="ＭＳ Ｐゴシック" charset="0"/>
              </a:rPr>
              <a:t>No elephant are not gray</a:t>
            </a:r>
          </a:p>
          <a:p>
            <a:r>
              <a:rPr lang="en-US" sz="2400" dirty="0"/>
              <a:t>Double negation is common in informal language: t</a:t>
            </a:r>
            <a:r>
              <a:rPr lang="en-US" sz="2400" dirty="0">
                <a:ea typeface="ＭＳ Ｐゴシック" charset="0"/>
              </a:rPr>
              <a:t>h</a:t>
            </a:r>
            <a:r>
              <a:rPr lang="en-US" sz="2400" i="1" dirty="0">
                <a:ea typeface="ＭＳ Ｐゴシック" charset="0"/>
              </a:rPr>
              <a:t>at won’t do you no good</a:t>
            </a:r>
            <a:br>
              <a:rPr lang="en-US" sz="2400" i="1" dirty="0">
                <a:ea typeface="ＭＳ Ｐゴシック" charset="0"/>
              </a:rPr>
            </a:br>
            <a:br>
              <a:rPr lang="en-US" sz="2400" i="1" dirty="0">
                <a:ea typeface="ＭＳ Ｐゴシック" charset="0"/>
              </a:rPr>
            </a:br>
            <a:r>
              <a:rPr lang="en-US" sz="2400" i="1" dirty="0">
                <a:ea typeface="ＭＳ Ｐゴシック" charset="0"/>
              </a:rPr>
              <a:t>As a way to state </a:t>
            </a:r>
            <a:r>
              <a:rPr lang="en-US" sz="2400" i="1" dirty="0"/>
              <a:t>a negative more strongly</a:t>
            </a:r>
            <a:endParaRPr lang="en-US" sz="2400" i="1" dirty="0"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52" y="457200"/>
            <a:ext cx="952500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57350" y="458833"/>
            <a:ext cx="5829300" cy="857250"/>
          </a:xfrm>
        </p:spPr>
        <p:txBody>
          <a:bodyPr/>
          <a:lstStyle/>
          <a:p>
            <a:r>
              <a:rPr lang="en-US" sz="3300" dirty="0"/>
              <a:t>Big Idea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219200" y="1201782"/>
            <a:ext cx="6610350" cy="377026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Drawing reasonable conclusions from</a:t>
            </a:r>
            <a:br>
              <a:rPr lang="en-US" sz="2400" dirty="0"/>
            </a:br>
            <a:r>
              <a:rPr lang="en-US" sz="2400" dirty="0"/>
              <a:t>a set of data (observations, beliefs, etc.)</a:t>
            </a:r>
            <a:br>
              <a:rPr lang="en-US" sz="2400" dirty="0"/>
            </a:br>
            <a:r>
              <a:rPr lang="en-US" sz="2400" dirty="0"/>
              <a:t>seems key to intelligence</a:t>
            </a:r>
          </a:p>
          <a:p>
            <a:r>
              <a:rPr lang="en-US" sz="2400" dirty="0"/>
              <a:t>Logic is a powerful and well-developed approach to this &amp; highly regarded by people</a:t>
            </a:r>
          </a:p>
          <a:p>
            <a:r>
              <a:rPr lang="en-US" sz="2400" dirty="0"/>
              <a:t>Logic is also a strong formal system that computers can use (cf. John McCarthy’s work)</a:t>
            </a:r>
          </a:p>
          <a:p>
            <a:r>
              <a:rPr lang="en-US" sz="2400" dirty="0"/>
              <a:t>We can solve some AI problems by represent-</a:t>
            </a:r>
            <a:r>
              <a:rPr lang="en-US" sz="2400" dirty="0" err="1"/>
              <a:t>ing</a:t>
            </a:r>
            <a:r>
              <a:rPr lang="en-US" sz="2400" dirty="0"/>
              <a:t> them in logic and applying standard proof techniques to generate solutions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937" y="798468"/>
            <a:ext cx="942975" cy="120894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599090" y="457200"/>
            <a:ext cx="6887560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Negation in Natural Language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1657350" y="1314450"/>
            <a:ext cx="5829300" cy="3829050"/>
          </a:xfrm>
        </p:spPr>
        <p:txBody>
          <a:bodyPr/>
          <a:lstStyle/>
          <a:p>
            <a:r>
              <a:rPr lang="en-US" sz="2400" dirty="0">
                <a:ea typeface="ＭＳ Ｐゴシック" charset="0"/>
              </a:rPr>
              <a:t>It’s not just informal </a:t>
            </a:r>
            <a:r>
              <a:rPr lang="en-US" sz="2400" dirty="0"/>
              <a:t>language actually</a:t>
            </a:r>
          </a:p>
          <a:p>
            <a:r>
              <a:rPr lang="en-US" sz="2400" dirty="0"/>
              <a:t>What does this mean: </a:t>
            </a:r>
            <a:endParaRPr lang="en-US" sz="2100" i="1" dirty="0"/>
          </a:p>
          <a:p>
            <a:pPr marL="516731" lvl="2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i="1" dirty="0"/>
              <a:t>we cannot underestimate the </a:t>
            </a:r>
            <a:br>
              <a:rPr lang="en-US" i="1" dirty="0"/>
            </a:br>
            <a:r>
              <a:rPr lang="en-US" i="1" dirty="0"/>
              <a:t>importance of logic</a:t>
            </a:r>
          </a:p>
          <a:p>
            <a:r>
              <a:rPr lang="en-US" sz="2400" dirty="0"/>
              <a:t>Does it mean logic is important or not?</a:t>
            </a:r>
            <a:endParaRPr lang="en-US" sz="2400" i="1" dirty="0"/>
          </a:p>
          <a:p>
            <a:endParaRPr lang="en-US" sz="2400" i="1" dirty="0"/>
          </a:p>
          <a:p>
            <a:r>
              <a:rPr lang="en-US" sz="2400" dirty="0"/>
              <a:t>See the </a:t>
            </a:r>
            <a:r>
              <a:rPr lang="en-US" sz="2400" dirty="0" err="1"/>
              <a:t>LanguageLog</a:t>
            </a:r>
            <a:r>
              <a:rPr lang="en-US" sz="2400" dirty="0"/>
              <a:t> blog </a:t>
            </a:r>
            <a:r>
              <a:rPr lang="en-US" sz="2400" dirty="0">
                <a:hlinkClick r:id="rId3"/>
              </a:rPr>
              <a:t>misnegation archive</a:t>
            </a:r>
            <a:r>
              <a:rPr lang="en-US" sz="2400" dirty="0"/>
              <a:t> for lots of real-world examples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457200"/>
            <a:ext cx="9525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99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57350" y="550817"/>
            <a:ext cx="5829300" cy="857250"/>
          </a:xfrm>
        </p:spPr>
        <p:txBody>
          <a:bodyPr/>
          <a:lstStyle/>
          <a:p>
            <a:r>
              <a:rPr lang="en-US" dirty="0"/>
              <a:t>Logic as a Methodology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543050" y="1465217"/>
            <a:ext cx="6172200" cy="3429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Even if people don’t use formal logical reason-</a:t>
            </a:r>
            <a:r>
              <a:rPr lang="en-US" sz="2400" dirty="0" err="1"/>
              <a:t>ing</a:t>
            </a:r>
            <a:r>
              <a:rPr lang="en-US" sz="2400" dirty="0"/>
              <a:t> for solving a problem, logic might be a good approach for AI for a number of reasons</a:t>
            </a:r>
          </a:p>
          <a:p>
            <a:pPr lvl="1">
              <a:lnSpc>
                <a:spcPct val="110000"/>
              </a:lnSpc>
            </a:pPr>
            <a:r>
              <a:rPr lang="en-US" sz="2175" dirty="0">
                <a:ea typeface="ＭＳ Ｐゴシック" charset="0"/>
              </a:rPr>
              <a:t>Airplanes don’t need to flap their wings</a:t>
            </a:r>
          </a:p>
          <a:p>
            <a:pPr lvl="1">
              <a:lnSpc>
                <a:spcPct val="110000"/>
              </a:lnSpc>
            </a:pPr>
            <a:r>
              <a:rPr lang="en-US" sz="2175" dirty="0">
                <a:ea typeface="ＭＳ Ｐゴシック" charset="0"/>
              </a:rPr>
              <a:t>Logic may be a good implementation strategy</a:t>
            </a:r>
          </a:p>
          <a:p>
            <a:pPr lvl="1">
              <a:lnSpc>
                <a:spcPct val="110000"/>
              </a:lnSpc>
            </a:pPr>
            <a:r>
              <a:rPr lang="en-US" sz="2175" dirty="0">
                <a:ea typeface="ＭＳ Ｐゴシック" charset="0"/>
              </a:rPr>
              <a:t>Solution in a  formal system can offer other benefits, e.g., letting us prove properties of the approach</a:t>
            </a:r>
          </a:p>
          <a:p>
            <a:pPr marL="0" indent="0">
              <a:lnSpc>
                <a:spcPct val="110000"/>
              </a:lnSpc>
            </a:pPr>
            <a:r>
              <a:rPr lang="en-US" sz="2700" dirty="0"/>
              <a:t>See </a:t>
            </a:r>
            <a:r>
              <a:rPr lang="en-US" sz="2700" dirty="0">
                <a:hlinkClick r:id="rId2"/>
              </a:rPr>
              <a:t>neats vs. scruffies</a:t>
            </a:r>
            <a:endParaRPr lang="en-US" sz="2700" dirty="0"/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pPr lvl="2">
              <a:lnSpc>
                <a:spcPct val="110000"/>
              </a:lnSpc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419100"/>
            <a:ext cx="58293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Knowledge-based agents 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1163138"/>
            <a:ext cx="7328263" cy="4057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50" dirty="0"/>
              <a:t>Knowledge-based agents have a knowledge base (KB) and an inference system</a:t>
            </a:r>
          </a:p>
          <a:p>
            <a:pPr>
              <a:lnSpc>
                <a:spcPct val="90000"/>
              </a:lnSpc>
            </a:pPr>
            <a:r>
              <a:rPr lang="en-US" sz="2250" dirty="0"/>
              <a:t>KB: a set of representations of facts believed true</a:t>
            </a:r>
          </a:p>
          <a:p>
            <a:pPr>
              <a:lnSpc>
                <a:spcPct val="90000"/>
              </a:lnSpc>
            </a:pPr>
            <a:r>
              <a:rPr lang="en-US" sz="2250" dirty="0"/>
              <a:t>Each individual representation is called a </a:t>
            </a:r>
            <a:r>
              <a:rPr lang="en-US" sz="2250" b="1" dirty="0"/>
              <a:t>sentence</a:t>
            </a:r>
            <a:r>
              <a:rPr lang="en-US" sz="225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250" dirty="0"/>
              <a:t>Sentences are expressed in a </a:t>
            </a:r>
            <a:r>
              <a:rPr lang="en-US" sz="2250" b="1" dirty="0"/>
              <a:t>knowledge represent-</a:t>
            </a:r>
            <a:r>
              <a:rPr lang="en-US" sz="2250" b="1" dirty="0" err="1"/>
              <a:t>ation</a:t>
            </a:r>
            <a:r>
              <a:rPr lang="en-US" sz="2250" b="1" dirty="0"/>
              <a:t> language</a:t>
            </a:r>
            <a:endParaRPr lang="en-US" sz="2250" dirty="0"/>
          </a:p>
          <a:p>
            <a:pPr>
              <a:lnSpc>
                <a:spcPct val="90000"/>
              </a:lnSpc>
            </a:pPr>
            <a:r>
              <a:rPr lang="en-US" sz="2250" dirty="0"/>
              <a:t>The agent operates as follows: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50" dirty="0">
                <a:ea typeface="ＭＳ Ｐゴシック" charset="0"/>
              </a:rPr>
              <a:t>1. It </a:t>
            </a:r>
            <a:r>
              <a:rPr lang="en-US" sz="2250" b="1" dirty="0">
                <a:ea typeface="ＭＳ Ｐゴシック" charset="0"/>
              </a:rPr>
              <a:t>TELL</a:t>
            </a:r>
            <a:r>
              <a:rPr lang="en-US" sz="2250" dirty="0">
                <a:ea typeface="ＭＳ Ｐゴシック" charset="0"/>
              </a:rPr>
              <a:t>s the KB what it perceives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50" dirty="0">
                <a:ea typeface="ＭＳ Ｐゴシック" charset="0"/>
              </a:rPr>
              <a:t>2. It </a:t>
            </a:r>
            <a:r>
              <a:rPr lang="en-US" sz="2250" b="1" dirty="0">
                <a:ea typeface="ＭＳ Ｐゴシック" charset="0"/>
              </a:rPr>
              <a:t>ASK</a:t>
            </a:r>
            <a:r>
              <a:rPr lang="en-US" sz="2250" dirty="0">
                <a:ea typeface="ＭＳ Ｐゴシック" charset="0"/>
              </a:rPr>
              <a:t>s the KB what action it should perform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50" dirty="0">
                <a:ea typeface="ＭＳ Ｐゴシック" charset="0"/>
              </a:rPr>
              <a:t>3. It performs the chosen action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55" y="450124"/>
            <a:ext cx="58293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Architecture of a KB agent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137" y="1143000"/>
            <a:ext cx="7328263" cy="3771900"/>
          </a:xfrm>
        </p:spPr>
        <p:txBody>
          <a:bodyPr/>
          <a:lstStyle/>
          <a:p>
            <a:r>
              <a:rPr lang="en-US" sz="2100" b="1" dirty="0"/>
              <a:t>Knowledge Level</a:t>
            </a:r>
            <a:endParaRPr lang="en-US" sz="2100" dirty="0"/>
          </a:p>
          <a:p>
            <a:pPr marL="340519" lvl="1" indent="-166688"/>
            <a:r>
              <a:rPr lang="en-US" sz="2100" dirty="0">
                <a:ea typeface="ＭＳ Ｐゴシック" charset="0"/>
              </a:rPr>
              <a:t>Most abstract: describe agent by what it knows </a:t>
            </a:r>
          </a:p>
          <a:p>
            <a:pPr marL="340519" lvl="1" indent="-166688"/>
            <a:r>
              <a:rPr lang="en-US" sz="2100" dirty="0">
                <a:ea typeface="ＭＳ Ｐゴシック" charset="0"/>
              </a:rPr>
              <a:t>Ex: Autonomous vehicle knows Golden Gate Bridge connects San Francisco with the Marin County</a:t>
            </a:r>
          </a:p>
          <a:p>
            <a:r>
              <a:rPr lang="en-US" sz="2100" b="1" dirty="0"/>
              <a:t>Logical Level</a:t>
            </a:r>
            <a:endParaRPr lang="en-US" sz="2100" dirty="0"/>
          </a:p>
          <a:p>
            <a:pPr marL="340519" lvl="1" indent="-166688"/>
            <a:r>
              <a:rPr lang="en-US" sz="2100" dirty="0">
                <a:ea typeface="ＭＳ Ｐゴシック" charset="0"/>
              </a:rPr>
              <a:t>Level where knowledge is encoded into </a:t>
            </a:r>
            <a:r>
              <a:rPr lang="en-US" sz="2100" i="1" dirty="0">
                <a:ea typeface="ＭＳ Ｐゴシック" charset="0"/>
              </a:rPr>
              <a:t>sentences</a:t>
            </a:r>
            <a:r>
              <a:rPr lang="en-US" sz="2100" dirty="0">
                <a:ea typeface="ＭＳ Ｐゴシック" charset="0"/>
              </a:rPr>
              <a:t> </a:t>
            </a:r>
          </a:p>
          <a:p>
            <a:pPr marL="340519" lvl="1" indent="-166688"/>
            <a:r>
              <a:rPr lang="en-US" sz="2100" dirty="0">
                <a:ea typeface="ＭＳ Ｐゴシック" charset="0"/>
              </a:rPr>
              <a:t>Ex: </a:t>
            </a:r>
            <a:r>
              <a:rPr lang="en-US" sz="2100" b="1" dirty="0">
                <a:ea typeface="ＭＳ Ｐゴシック" charset="0"/>
              </a:rPr>
              <a:t>links</a:t>
            </a:r>
            <a:r>
              <a:rPr lang="en-US" sz="2100" dirty="0">
                <a:ea typeface="ＭＳ Ｐゴシック" charset="0"/>
              </a:rPr>
              <a:t>(</a:t>
            </a:r>
            <a:r>
              <a:rPr lang="en-US" sz="2100" dirty="0" err="1">
                <a:ea typeface="ＭＳ Ｐゴシック" charset="0"/>
              </a:rPr>
              <a:t>GoldenGateBridge</a:t>
            </a:r>
            <a:r>
              <a:rPr lang="en-US" sz="2100" dirty="0">
                <a:ea typeface="ＭＳ Ｐゴシック" charset="0"/>
              </a:rPr>
              <a:t>, </a:t>
            </a:r>
            <a:r>
              <a:rPr lang="en-US" sz="2100" dirty="0" err="1">
                <a:ea typeface="ＭＳ Ｐゴシック" charset="0"/>
              </a:rPr>
              <a:t>SanFran</a:t>
            </a:r>
            <a:r>
              <a:rPr lang="en-US" sz="2100" dirty="0">
                <a:ea typeface="ＭＳ Ｐゴシック" charset="0"/>
              </a:rPr>
              <a:t>, </a:t>
            </a:r>
            <a:r>
              <a:rPr lang="en-US" sz="2100" dirty="0" err="1">
                <a:ea typeface="ＭＳ Ｐゴシック" charset="0"/>
              </a:rPr>
              <a:t>MarinCounty</a:t>
            </a:r>
            <a:r>
              <a:rPr lang="en-US" sz="2100" dirty="0">
                <a:ea typeface="ＭＳ Ｐゴシック" charset="0"/>
              </a:rPr>
              <a:t>)</a:t>
            </a:r>
          </a:p>
          <a:p>
            <a:r>
              <a:rPr lang="en-US" sz="2100" b="1" dirty="0"/>
              <a:t>Implementation Level</a:t>
            </a:r>
            <a:endParaRPr lang="en-US" sz="2100" dirty="0"/>
          </a:p>
          <a:p>
            <a:pPr marL="340519" lvl="1" indent="-166688"/>
            <a:r>
              <a:rPr lang="en-US" sz="2100" dirty="0">
                <a:ea typeface="ＭＳ Ｐゴシック" charset="0"/>
              </a:rPr>
              <a:t>Software representation of sentences, e.g.</a:t>
            </a:r>
            <a:br>
              <a:rPr lang="en-US" sz="2100" dirty="0">
                <a:ea typeface="ＭＳ Ｐゴシック" charset="0"/>
              </a:rPr>
            </a:br>
            <a:r>
              <a:rPr lang="en-US" sz="1650" dirty="0">
                <a:latin typeface="Courier New" charset="0"/>
                <a:ea typeface="ＭＳ Ｐゴシック" charset="0"/>
              </a:rPr>
              <a:t>(links </a:t>
            </a:r>
            <a:r>
              <a:rPr lang="en-US" sz="1650" dirty="0" err="1">
                <a:latin typeface="Courier New" charset="0"/>
                <a:ea typeface="ＭＳ Ｐゴシック" charset="0"/>
              </a:rPr>
              <a:t>goldengatebridge</a:t>
            </a:r>
            <a:r>
              <a:rPr lang="en-US" sz="1650" dirty="0">
                <a:latin typeface="Courier New" charset="0"/>
                <a:ea typeface="ＭＳ Ｐゴシック" charset="0"/>
              </a:rPr>
              <a:t> </a:t>
            </a:r>
            <a:r>
              <a:rPr lang="en-US" sz="1650" dirty="0" err="1">
                <a:latin typeface="Courier New" charset="0"/>
                <a:ea typeface="ＭＳ Ｐゴシック" charset="0"/>
              </a:rPr>
              <a:t>sanfran</a:t>
            </a:r>
            <a:r>
              <a:rPr lang="en-US" sz="1650" dirty="0">
                <a:latin typeface="Courier New" charset="0"/>
                <a:ea typeface="ＭＳ Ｐゴシック" charset="0"/>
              </a:rPr>
              <a:t> </a:t>
            </a:r>
            <a:r>
              <a:rPr lang="en-US" sz="1650" dirty="0" err="1">
                <a:latin typeface="Courier New" charset="0"/>
                <a:ea typeface="ＭＳ Ｐゴシック" charset="0"/>
              </a:rPr>
              <a:t>marincounty</a:t>
            </a:r>
            <a:r>
              <a:rPr lang="en-US" sz="1650" dirty="0">
                <a:latin typeface="Courier New" charset="0"/>
                <a:ea typeface="ＭＳ Ｐゴシック" charset="0"/>
              </a:rPr>
              <a:t>)</a:t>
            </a:r>
          </a:p>
        </p:txBody>
      </p:sp>
      <p:pic>
        <p:nvPicPr>
          <p:cNvPr id="3072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513" y="621574"/>
            <a:ext cx="127277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199807" y="6874583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24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954" y="616659"/>
            <a:ext cx="5330190" cy="1024191"/>
          </a:xfrm>
          <a:prstGeom prst="rect">
            <a:avLst/>
          </a:prstGeom>
        </p:spPr>
        <p:txBody>
          <a:bodyPr vert="horz" wrap="square" lIns="0" tIns="66675" rIns="0" bIns="0" rtlCol="0" anchor="ctr">
            <a:spAutoFit/>
          </a:bodyPr>
          <a:lstStyle/>
          <a:p>
            <a:pPr marL="9525" marR="3810">
              <a:lnSpc>
                <a:spcPts val="3563"/>
              </a:lnSpc>
              <a:spcBef>
                <a:spcPts val="525"/>
              </a:spcBef>
            </a:pPr>
            <a:r>
              <a:rPr spc="-281" dirty="0"/>
              <a:t>Does</a:t>
            </a:r>
            <a:r>
              <a:rPr spc="-158" dirty="0"/>
              <a:t> </a:t>
            </a:r>
            <a:r>
              <a:rPr spc="-116" dirty="0"/>
              <a:t>your</a:t>
            </a:r>
            <a:r>
              <a:rPr spc="-158" dirty="0"/>
              <a:t> </a:t>
            </a:r>
            <a:r>
              <a:rPr spc="-176" dirty="0"/>
              <a:t>agent</a:t>
            </a:r>
            <a:r>
              <a:rPr spc="-153" dirty="0"/>
              <a:t> </a:t>
            </a:r>
            <a:r>
              <a:rPr spc="-229" dirty="0"/>
              <a:t>have</a:t>
            </a:r>
            <a:r>
              <a:rPr spc="-158" dirty="0"/>
              <a:t> </a:t>
            </a:r>
            <a:r>
              <a:rPr spc="-105" dirty="0"/>
              <a:t>complete </a:t>
            </a:r>
            <a:r>
              <a:rPr spc="-101" dirty="0"/>
              <a:t>knowledge?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0954" y="1755023"/>
            <a:ext cx="5303996" cy="131718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lnSpc>
                <a:spcPts val="2393"/>
              </a:lnSpc>
              <a:spcBef>
                <a:spcPts val="71"/>
              </a:spcBef>
              <a:buChar char="•"/>
              <a:tabLst>
                <a:tab pos="180975" algn="l"/>
              </a:tabLst>
            </a:pPr>
            <a:r>
              <a:rPr sz="2100" spc="-161" dirty="0">
                <a:latin typeface="Arial"/>
                <a:cs typeface="Arial"/>
              </a:rPr>
              <a:t>Closed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world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98" dirty="0">
                <a:latin typeface="Arial"/>
                <a:cs typeface="Arial"/>
              </a:rPr>
              <a:t>assumption</a:t>
            </a:r>
            <a:r>
              <a:rPr sz="2100" spc="-56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(CWA):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26" dirty="0">
                <a:latin typeface="Arial"/>
                <a:cs typeface="Arial"/>
              </a:rPr>
              <a:t>the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lack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of</a:t>
            </a:r>
            <a:endParaRPr sz="2100">
              <a:latin typeface="Arial"/>
              <a:cs typeface="Arial"/>
            </a:endParaRPr>
          </a:p>
          <a:p>
            <a:pPr marL="180975">
              <a:lnSpc>
                <a:spcPts val="2393"/>
              </a:lnSpc>
            </a:pPr>
            <a:r>
              <a:rPr sz="2100" spc="-90" dirty="0">
                <a:latin typeface="Arial"/>
                <a:cs typeface="Arial"/>
              </a:rPr>
              <a:t>knowledge </a:t>
            </a:r>
            <a:r>
              <a:rPr sz="2100" spc="-113" dirty="0">
                <a:latin typeface="Arial"/>
                <a:cs typeface="Arial"/>
              </a:rPr>
              <a:t>is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46" dirty="0">
                <a:latin typeface="Arial"/>
                <a:cs typeface="Arial"/>
              </a:rPr>
              <a:t>assumed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16" dirty="0">
                <a:latin typeface="Arial"/>
                <a:cs typeface="Arial"/>
              </a:rPr>
              <a:t>mean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23" dirty="0">
                <a:latin typeface="Arial"/>
                <a:cs typeface="Arial"/>
              </a:rPr>
              <a:t>it’s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false</a:t>
            </a:r>
            <a:endParaRPr sz="2100">
              <a:latin typeface="Arial"/>
              <a:cs typeface="Arial"/>
            </a:endParaRPr>
          </a:p>
          <a:p>
            <a:pPr marL="180975" marR="3810" indent="-171450">
              <a:lnSpc>
                <a:spcPts val="2265"/>
              </a:lnSpc>
              <a:spcBef>
                <a:spcPts val="795"/>
              </a:spcBef>
              <a:buChar char="•"/>
              <a:tabLst>
                <a:tab pos="180975" algn="l"/>
              </a:tabLst>
            </a:pPr>
            <a:r>
              <a:rPr sz="2100" spc="-143" dirty="0">
                <a:latin typeface="Arial"/>
                <a:cs typeface="Arial"/>
              </a:rPr>
              <a:t>Open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world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86" dirty="0">
                <a:latin typeface="Arial"/>
                <a:cs typeface="Arial"/>
              </a:rPr>
              <a:t>assumption:</a:t>
            </a:r>
            <a:r>
              <a:rPr sz="2100" spc="-56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no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43" dirty="0">
                <a:latin typeface="Arial"/>
                <a:cs typeface="Arial"/>
              </a:rPr>
              <a:t>such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spc="-98" dirty="0">
                <a:latin typeface="Arial"/>
                <a:cs typeface="Arial"/>
              </a:rPr>
              <a:t>assumption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is </a:t>
            </a:r>
            <a:r>
              <a:rPr sz="2100" spc="-15" dirty="0">
                <a:latin typeface="Arial"/>
                <a:cs typeface="Arial"/>
              </a:rPr>
              <a:t>made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8241" y="3526864"/>
            <a:ext cx="3182303" cy="415498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5858" marR="65723" indent="-1075849"/>
            <a:r>
              <a:rPr sz="1350" spc="-83" dirty="0">
                <a:solidFill>
                  <a:srgbClr val="FFFFFF"/>
                </a:solidFill>
                <a:latin typeface="Arial"/>
                <a:cs typeface="Arial"/>
              </a:rPr>
              <a:t>Q:</a:t>
            </a:r>
            <a:r>
              <a:rPr sz="1350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79" dirty="0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sz="13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41" dirty="0">
                <a:solidFill>
                  <a:srgbClr val="FFFFFF"/>
                </a:solidFill>
                <a:latin typeface="Arial"/>
                <a:cs typeface="Arial"/>
              </a:rPr>
              <a:t>would</a:t>
            </a:r>
            <a:r>
              <a:rPr sz="1350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6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3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64" dirty="0">
                <a:solidFill>
                  <a:srgbClr val="FFFFFF"/>
                </a:solidFill>
                <a:latin typeface="Arial"/>
                <a:cs typeface="Arial"/>
              </a:rPr>
              <a:t>ever</a:t>
            </a: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9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113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50" spc="-5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75" dirty="0">
                <a:solidFill>
                  <a:srgbClr val="FFFFFF"/>
                </a:solidFill>
                <a:latin typeface="Arial"/>
                <a:cs typeface="Arial"/>
              </a:rPr>
              <a:t>closed</a:t>
            </a:r>
            <a:r>
              <a:rPr sz="1350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8" dirty="0">
                <a:solidFill>
                  <a:srgbClr val="FFFFFF"/>
                </a:solidFill>
                <a:latin typeface="Arial"/>
                <a:cs typeface="Arial"/>
              </a:rPr>
              <a:t>world assumption?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560069" y="516527"/>
            <a:ext cx="7599861" cy="85725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Wumpus</a:t>
            </a:r>
            <a:r>
              <a:rPr lang="en-US" dirty="0"/>
              <a:t> World environment 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704" y="1371600"/>
            <a:ext cx="5829300" cy="3543300"/>
          </a:xfrm>
        </p:spPr>
        <p:txBody>
          <a:bodyPr>
            <a:normAutofit fontScale="92500"/>
          </a:bodyPr>
          <a:lstStyle/>
          <a:p>
            <a:r>
              <a:rPr lang="en-US" sz="2325" dirty="0"/>
              <a:t>Based on </a:t>
            </a:r>
            <a:r>
              <a:rPr lang="en-US" sz="2325" dirty="0">
                <a:hlinkClick r:id="rId3"/>
              </a:rPr>
              <a:t>Hunt the </a:t>
            </a:r>
            <a:r>
              <a:rPr lang="en-US" sz="2325" dirty="0" err="1">
                <a:hlinkClick r:id="rId3"/>
              </a:rPr>
              <a:t>Wumpus</a:t>
            </a:r>
            <a:r>
              <a:rPr lang="en-US" sz="2325" dirty="0">
                <a:hlinkClick r:id="rId3"/>
              </a:rPr>
              <a:t> </a:t>
            </a:r>
            <a:r>
              <a:rPr lang="en-US" sz="2325" dirty="0"/>
              <a:t>computer game</a:t>
            </a:r>
          </a:p>
          <a:p>
            <a:r>
              <a:rPr lang="en-US" sz="2325" dirty="0"/>
              <a:t>Agent explores cave of rooms connected by passageways</a:t>
            </a:r>
          </a:p>
          <a:p>
            <a:r>
              <a:rPr lang="en-US" sz="2325" dirty="0"/>
              <a:t>Lurking in a room is the </a:t>
            </a:r>
            <a:r>
              <a:rPr lang="en-US" sz="2325" i="1" dirty="0" err="1"/>
              <a:t>Wumpus</a:t>
            </a:r>
            <a:r>
              <a:rPr lang="en-US" sz="2325" dirty="0"/>
              <a:t>, a beast that eats any agent that enters its room</a:t>
            </a:r>
          </a:p>
          <a:p>
            <a:r>
              <a:rPr lang="en-US" sz="2325" dirty="0"/>
              <a:t>Some rooms have </a:t>
            </a:r>
            <a:r>
              <a:rPr lang="en-US" sz="2325" i="1" dirty="0"/>
              <a:t>bottomless pits </a:t>
            </a:r>
            <a:r>
              <a:rPr lang="en-US" sz="2325" dirty="0"/>
              <a:t>that trap any agent that wanders into the room</a:t>
            </a:r>
          </a:p>
          <a:p>
            <a:r>
              <a:rPr lang="en-US" sz="2325" dirty="0"/>
              <a:t>Somewhere is a heap of gold in a room</a:t>
            </a:r>
          </a:p>
          <a:p>
            <a:r>
              <a:rPr lang="en-US" sz="2325" dirty="0"/>
              <a:t>Goal: collect gold &amp; exit w/o being eaten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273" y="904603"/>
            <a:ext cx="1242348" cy="135465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75643"/>
            <a:ext cx="5829300" cy="857250"/>
          </a:xfrm>
        </p:spPr>
        <p:txBody>
          <a:bodyPr/>
          <a:lstStyle/>
          <a:p>
            <a:r>
              <a:rPr lang="en-US" dirty="0"/>
              <a:t>AIMA’</a:t>
            </a:r>
            <a:r>
              <a:rPr lang="en-US" altLang="ja-JP" dirty="0"/>
              <a:t>s </a:t>
            </a:r>
            <a:r>
              <a:rPr lang="en-US" altLang="ja-JP" dirty="0" err="1"/>
              <a:t>Wumpus</a:t>
            </a:r>
            <a:r>
              <a:rPr lang="en-US" altLang="ja-JP" dirty="0"/>
              <a:t> World </a:t>
            </a:r>
            <a:endParaRPr lang="en-US" dirty="0"/>
          </a:p>
        </p:txBody>
      </p:sp>
      <p:sp>
        <p:nvSpPr>
          <p:cNvPr id="3789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14450" y="1485900"/>
            <a:ext cx="2286000" cy="3371850"/>
          </a:xfrm>
        </p:spPr>
        <p:txBody>
          <a:bodyPr/>
          <a:lstStyle/>
          <a:p>
            <a:pPr marL="0" indent="0">
              <a:buNone/>
            </a:pPr>
            <a:r>
              <a:rPr lang="en-US" sz="1950" dirty="0"/>
              <a:t>The agent always starts in the field [1,1]</a:t>
            </a:r>
          </a:p>
          <a:p>
            <a:pPr marL="0" indent="0">
              <a:buNone/>
            </a:pPr>
            <a:endParaRPr lang="en-US" sz="1950" dirty="0"/>
          </a:p>
          <a:p>
            <a:pPr marL="0" indent="0">
              <a:buNone/>
            </a:pPr>
            <a:r>
              <a:rPr lang="en-US" sz="1950" dirty="0"/>
              <a:t>Agent’</a:t>
            </a:r>
            <a:r>
              <a:rPr lang="en-US" altLang="ja-JP" sz="1950" dirty="0"/>
              <a:t>s task is to find the gold, return to the field [1,1] and climb out of the cave</a:t>
            </a:r>
            <a:endParaRPr lang="en-US" sz="1950" dirty="0"/>
          </a:p>
        </p:txBody>
      </p:sp>
      <p:pic>
        <p:nvPicPr>
          <p:cNvPr id="37891" name="Picture 1029" descr="im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84388"/>
            <a:ext cx="4114800" cy="398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618309" y="524691"/>
            <a:ext cx="7870371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Agent in a </a:t>
            </a:r>
            <a:r>
              <a:rPr lang="en-US" dirty="0" err="1"/>
              <a:t>Wumpus</a:t>
            </a:r>
            <a:r>
              <a:rPr lang="en-US" dirty="0"/>
              <a:t> world: Percepts 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8309" y="1332410"/>
            <a:ext cx="7154091" cy="3639639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/>
              <a:t>The agent perceives </a:t>
            </a:r>
          </a:p>
          <a:p>
            <a:pPr marL="346472" lvl="1" indent="-173831">
              <a:lnSpc>
                <a:spcPct val="90000"/>
              </a:lnSpc>
              <a:defRPr/>
            </a:pPr>
            <a:r>
              <a:rPr lang="en-US" sz="1950" b="1" dirty="0">
                <a:ea typeface="ＭＳ Ｐゴシック" charset="0"/>
              </a:rPr>
              <a:t>stench</a:t>
            </a:r>
            <a:r>
              <a:rPr lang="en-US" sz="1950" dirty="0">
                <a:ea typeface="ＭＳ Ｐゴシック" charset="0"/>
              </a:rPr>
              <a:t> in square containing </a:t>
            </a:r>
            <a:r>
              <a:rPr lang="en-US" sz="1950" dirty="0" err="1">
                <a:ea typeface="ＭＳ Ｐゴシック" charset="0"/>
              </a:rPr>
              <a:t>Wumpus</a:t>
            </a:r>
            <a:r>
              <a:rPr lang="en-US" sz="1950" dirty="0">
                <a:ea typeface="ＭＳ Ｐゴシック" charset="0"/>
              </a:rPr>
              <a:t> and in adjacent squares (not diagonally) </a:t>
            </a:r>
          </a:p>
          <a:p>
            <a:pPr marL="346472" lvl="1" indent="-173831">
              <a:lnSpc>
                <a:spcPct val="90000"/>
              </a:lnSpc>
              <a:defRPr/>
            </a:pPr>
            <a:r>
              <a:rPr lang="en-US" sz="1950" b="1" dirty="0">
                <a:ea typeface="ＭＳ Ｐゴシック" charset="0"/>
              </a:rPr>
              <a:t>breeze </a:t>
            </a:r>
            <a:r>
              <a:rPr lang="en-US" sz="1950" dirty="0">
                <a:ea typeface="ＭＳ Ｐゴシック" charset="0"/>
              </a:rPr>
              <a:t>in squares adjacent to a pit</a:t>
            </a:r>
          </a:p>
          <a:p>
            <a:pPr marL="346472" lvl="1" indent="-173831">
              <a:lnSpc>
                <a:spcPct val="90000"/>
              </a:lnSpc>
              <a:defRPr/>
            </a:pPr>
            <a:r>
              <a:rPr lang="en-US" sz="1950" b="1" dirty="0">
                <a:ea typeface="ＭＳ Ｐゴシック" charset="0"/>
              </a:rPr>
              <a:t>glitter</a:t>
            </a:r>
            <a:r>
              <a:rPr lang="en-US" sz="1950" dirty="0">
                <a:ea typeface="ＭＳ Ｐゴシック" charset="0"/>
              </a:rPr>
              <a:t> in the square where the gold is</a:t>
            </a:r>
          </a:p>
          <a:p>
            <a:pPr marL="346472" lvl="1" indent="-173831">
              <a:lnSpc>
                <a:spcPct val="90000"/>
              </a:lnSpc>
              <a:defRPr/>
            </a:pPr>
            <a:r>
              <a:rPr lang="en-US" sz="1950" b="1" dirty="0">
                <a:ea typeface="ＭＳ Ｐゴシック" charset="0"/>
              </a:rPr>
              <a:t>bump</a:t>
            </a:r>
            <a:r>
              <a:rPr lang="en-US" sz="1950" dirty="0">
                <a:ea typeface="ＭＳ Ｐゴシック" charset="0"/>
              </a:rPr>
              <a:t>, if it walks into a wall</a:t>
            </a:r>
          </a:p>
          <a:p>
            <a:pPr marL="346472" lvl="1" indent="-173831">
              <a:lnSpc>
                <a:spcPct val="90000"/>
              </a:lnSpc>
              <a:defRPr/>
            </a:pPr>
            <a:r>
              <a:rPr lang="en-US" sz="1950" dirty="0">
                <a:ea typeface="ＭＳ Ｐゴシック" charset="0"/>
              </a:rPr>
              <a:t>Woeful </a:t>
            </a:r>
            <a:r>
              <a:rPr lang="en-US" sz="1950" b="1" dirty="0">
                <a:ea typeface="ＭＳ Ｐゴシック" charset="0"/>
              </a:rPr>
              <a:t>scream</a:t>
            </a:r>
            <a:r>
              <a:rPr lang="en-US" sz="1950" dirty="0">
                <a:ea typeface="ＭＳ Ｐゴシック" charset="0"/>
              </a:rPr>
              <a:t> everywhere in cave, if </a:t>
            </a:r>
            <a:r>
              <a:rPr lang="en-US" sz="1950" dirty="0" err="1">
                <a:ea typeface="ＭＳ Ｐゴシック" charset="0"/>
              </a:rPr>
              <a:t>Wumpus</a:t>
            </a:r>
            <a:r>
              <a:rPr lang="en-US" sz="1950" dirty="0">
                <a:ea typeface="ＭＳ Ｐゴシック" charset="0"/>
              </a:rPr>
              <a:t> killed</a:t>
            </a:r>
          </a:p>
          <a:p>
            <a:pPr>
              <a:defRPr/>
            </a:pPr>
            <a:r>
              <a:rPr lang="en-US" sz="2400" dirty="0"/>
              <a:t>Percepts given as five-tuple, e.g., if stench and breeze, but no glitter, bump or  scream:  </a:t>
            </a:r>
          </a:p>
          <a:p>
            <a:pPr lvl="1">
              <a:buFontTx/>
              <a:buNone/>
              <a:defRPr/>
            </a:pPr>
            <a:r>
              <a:rPr lang="en-US" sz="1800" dirty="0">
                <a:ea typeface="ＭＳ Ｐゴシック" charset="0"/>
              </a:rPr>
              <a:t>[Stench, Breeze, None, None, None]</a:t>
            </a:r>
            <a:r>
              <a:rPr lang="en-US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400" dirty="0"/>
              <a:t>Agent cannot perceive its location, e.g., (2,2)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49" y="515983"/>
            <a:ext cx="5829300" cy="857250"/>
          </a:xfrm>
        </p:spPr>
        <p:txBody>
          <a:bodyPr/>
          <a:lstStyle/>
          <a:p>
            <a:r>
              <a:rPr lang="en-US" dirty="0" err="1"/>
              <a:t>Wumpus</a:t>
            </a:r>
            <a:r>
              <a:rPr lang="en-US" dirty="0"/>
              <a:t> World Actions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651" y="1323703"/>
            <a:ext cx="7972697" cy="3648347"/>
          </a:xfrm>
        </p:spPr>
        <p:txBody>
          <a:bodyPr>
            <a:normAutofit lnSpcReduction="10000"/>
          </a:bodyPr>
          <a:lstStyle/>
          <a:p>
            <a:r>
              <a:rPr lang="en-US" sz="2100" b="1" dirty="0"/>
              <a:t>go forward </a:t>
            </a:r>
          </a:p>
          <a:p>
            <a:r>
              <a:rPr lang="en-US" sz="2100" b="1" dirty="0"/>
              <a:t>turn right</a:t>
            </a:r>
            <a:r>
              <a:rPr lang="en-US" sz="2100" dirty="0"/>
              <a:t> 90 degrees</a:t>
            </a:r>
          </a:p>
          <a:p>
            <a:r>
              <a:rPr lang="en-US" sz="2100" b="1" dirty="0"/>
              <a:t>turn left</a:t>
            </a:r>
            <a:r>
              <a:rPr lang="en-US" sz="2100" dirty="0"/>
              <a:t> 90 degrees</a:t>
            </a:r>
          </a:p>
          <a:p>
            <a:r>
              <a:rPr lang="en-US" sz="2100" b="1" dirty="0"/>
              <a:t>grab</a:t>
            </a:r>
            <a:r>
              <a:rPr lang="en-US" sz="2100" dirty="0"/>
              <a:t>: Pick up object</a:t>
            </a:r>
            <a:r>
              <a:rPr lang="en-US" altLang="ja-JP" sz="2100" dirty="0"/>
              <a:t> in same square as agent</a:t>
            </a:r>
          </a:p>
          <a:p>
            <a:r>
              <a:rPr lang="en-US" sz="2100" b="1" dirty="0"/>
              <a:t>shoot</a:t>
            </a:r>
            <a:r>
              <a:rPr lang="en-US" sz="2100" dirty="0"/>
              <a:t>: Fire arrow in direction agent faces. It continues until it hits &amp; kills </a:t>
            </a:r>
            <a:r>
              <a:rPr lang="en-US" sz="2100" dirty="0" err="1"/>
              <a:t>Wumpus</a:t>
            </a:r>
            <a:r>
              <a:rPr lang="en-US" sz="2100" dirty="0"/>
              <a:t> or hits outer wall. Agent has one arrow, so only first shoot action has effect </a:t>
            </a:r>
          </a:p>
          <a:p>
            <a:r>
              <a:rPr lang="en-US" sz="2100" b="1" dirty="0"/>
              <a:t>climb:</a:t>
            </a:r>
            <a:r>
              <a:rPr lang="en-US" sz="2100" dirty="0"/>
              <a:t> leave cave, only effective in start square</a:t>
            </a:r>
          </a:p>
          <a:p>
            <a:r>
              <a:rPr lang="en-US" sz="2100" b="1" dirty="0"/>
              <a:t>die:</a:t>
            </a:r>
            <a:r>
              <a:rPr lang="en-US" sz="2100" dirty="0"/>
              <a:t> automatically and irretrievably happens if agent enters square with pit or living Wumpus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255204" y="710527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Wumpus</a:t>
            </a:r>
            <a:r>
              <a:rPr lang="en-US" dirty="0"/>
              <a:t> World Goal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3359" y="1428750"/>
            <a:ext cx="6233291" cy="371475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/>
              <a:t>	Agent’</a:t>
            </a:r>
            <a:r>
              <a:rPr lang="en-US" altLang="ja-JP" sz="2400" dirty="0"/>
              <a:t>s goal is to find the gold and bring it back to the start square as quickly as possible, without getting killed</a:t>
            </a:r>
          </a:p>
          <a:p>
            <a:pPr>
              <a:buFontTx/>
              <a:buNone/>
            </a:pPr>
            <a:endParaRPr lang="en-US" altLang="ja-JP" sz="1500" dirty="0"/>
          </a:p>
          <a:p>
            <a:pPr lvl="1"/>
            <a:r>
              <a:rPr lang="en-US" sz="2400" dirty="0">
                <a:ea typeface="ＭＳ Ｐゴシック" charset="0"/>
              </a:rPr>
              <a:t>1,000 point reward for climbing out of cave with gold</a:t>
            </a:r>
          </a:p>
          <a:p>
            <a:pPr lvl="1"/>
            <a:r>
              <a:rPr lang="en-US" sz="2400" dirty="0">
                <a:ea typeface="ＭＳ Ｐゴシック" charset="0"/>
              </a:rPr>
              <a:t>1 point deducted for every action taken</a:t>
            </a:r>
          </a:p>
          <a:p>
            <a:pPr lvl="1"/>
            <a:r>
              <a:rPr lang="en-US" sz="2400" dirty="0">
                <a:ea typeface="ＭＳ Ｐゴシック" charset="0"/>
              </a:rPr>
              <a:t>10,000 point penalty for getting killed</a:t>
            </a:r>
            <a:endParaRPr lang="en-US" sz="21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073683" y="6819405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3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7073" y="779629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6" dirty="0"/>
              <a:t>AI</a:t>
            </a:r>
            <a:r>
              <a:rPr spc="-172" dirty="0"/>
              <a:t> </a:t>
            </a:r>
            <a:r>
              <a:rPr spc="-304" dirty="0"/>
              <a:t>Use</a:t>
            </a:r>
            <a:r>
              <a:rPr spc="-184" dirty="0"/>
              <a:t> </a:t>
            </a:r>
            <a:r>
              <a:rPr spc="-379" dirty="0"/>
              <a:t>Cases</a:t>
            </a:r>
            <a:r>
              <a:rPr spc="-172" dirty="0"/>
              <a:t> </a:t>
            </a:r>
            <a:r>
              <a:rPr spc="-38" dirty="0"/>
              <a:t>for</a:t>
            </a:r>
            <a:r>
              <a:rPr spc="-169" dirty="0"/>
              <a:t> </a:t>
            </a:r>
            <a:r>
              <a:rPr spc="-248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830" y="1699845"/>
            <a:ext cx="5565934" cy="2782813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9525" marR="3810">
              <a:lnSpc>
                <a:spcPts val="2265"/>
              </a:lnSpc>
              <a:spcBef>
                <a:spcPts val="360"/>
              </a:spcBef>
            </a:pPr>
            <a:r>
              <a:rPr sz="2100" spc="-146" dirty="0">
                <a:latin typeface="Arial"/>
                <a:cs typeface="Arial"/>
              </a:rPr>
              <a:t>Logic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165" dirty="0">
                <a:latin typeface="Arial"/>
                <a:cs typeface="Arial"/>
              </a:rPr>
              <a:t>has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24" dirty="0">
                <a:latin typeface="Arial"/>
                <a:cs typeface="Arial"/>
              </a:rPr>
              <a:t>many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153" dirty="0">
                <a:latin typeface="Arial"/>
                <a:cs typeface="Arial"/>
              </a:rPr>
              <a:t>use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91" dirty="0">
                <a:latin typeface="Arial"/>
                <a:cs typeface="Arial"/>
              </a:rPr>
              <a:t>cases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24" dirty="0">
                <a:latin typeface="Arial"/>
                <a:cs typeface="Arial"/>
              </a:rPr>
              <a:t>even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in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time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49" dirty="0">
                <a:latin typeface="Arial"/>
                <a:cs typeface="Arial"/>
              </a:rPr>
              <a:t>dominated </a:t>
            </a:r>
            <a:r>
              <a:rPr sz="2100" spc="-101" dirty="0">
                <a:latin typeface="Arial"/>
                <a:cs typeface="Arial"/>
              </a:rPr>
              <a:t>by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deep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71" dirty="0">
                <a:latin typeface="Arial"/>
                <a:cs typeface="Arial"/>
              </a:rPr>
              <a:t>learning,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including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spc="-98" dirty="0">
                <a:latin typeface="Arial"/>
                <a:cs typeface="Arial"/>
              </a:rPr>
              <a:t>these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26" dirty="0">
                <a:latin typeface="Arial"/>
                <a:cs typeface="Arial"/>
              </a:rPr>
              <a:t>examples:</a:t>
            </a:r>
            <a:endParaRPr sz="2100">
              <a:latin typeface="Arial"/>
              <a:cs typeface="Arial"/>
            </a:endParaRPr>
          </a:p>
          <a:p>
            <a:pPr marL="180975" indent="-171450">
              <a:spcBef>
                <a:spcPts val="476"/>
              </a:spcBef>
              <a:buChar char="•"/>
              <a:tabLst>
                <a:tab pos="180975" algn="l"/>
              </a:tabLst>
            </a:pPr>
            <a:r>
              <a:rPr sz="2100" spc="-60" dirty="0">
                <a:latin typeface="Arial"/>
                <a:cs typeface="Arial"/>
              </a:rPr>
              <a:t>Modeling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and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using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knowledge</a:t>
            </a:r>
            <a:endParaRPr sz="2100">
              <a:latin typeface="Arial"/>
              <a:cs typeface="Arial"/>
            </a:endParaRPr>
          </a:p>
          <a:p>
            <a:pPr marL="180975" marR="567690" indent="-171450">
              <a:lnSpc>
                <a:spcPts val="2265"/>
              </a:lnSpc>
              <a:spcBef>
                <a:spcPts val="784"/>
              </a:spcBef>
              <a:buChar char="•"/>
              <a:tabLst>
                <a:tab pos="180975" algn="l"/>
              </a:tabLst>
            </a:pPr>
            <a:r>
              <a:rPr sz="2100" spc="-68" dirty="0">
                <a:latin typeface="Arial"/>
                <a:cs typeface="Arial"/>
              </a:rPr>
              <a:t>Allowing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124" dirty="0">
                <a:latin typeface="Arial"/>
                <a:cs typeface="Arial"/>
              </a:rPr>
              <a:t>agents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86" dirty="0">
                <a:latin typeface="Arial"/>
                <a:cs typeface="Arial"/>
              </a:rPr>
              <a:t>develop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complex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spc="-116" dirty="0">
                <a:latin typeface="Arial"/>
                <a:cs typeface="Arial"/>
              </a:rPr>
              <a:t>plans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to </a:t>
            </a:r>
            <a:r>
              <a:rPr sz="2100" spc="-120" dirty="0">
                <a:latin typeface="Arial"/>
                <a:cs typeface="Arial"/>
              </a:rPr>
              <a:t>achieve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16" dirty="0">
                <a:latin typeface="Arial"/>
                <a:cs typeface="Arial"/>
              </a:rPr>
              <a:t>goal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01" dirty="0">
                <a:latin typeface="Arial"/>
                <a:cs typeface="Arial"/>
              </a:rPr>
              <a:t>and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86" dirty="0">
                <a:latin typeface="Arial"/>
                <a:cs typeface="Arial"/>
              </a:rPr>
              <a:t>create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38" dirty="0">
                <a:latin typeface="Arial"/>
                <a:cs typeface="Arial"/>
              </a:rPr>
              <a:t>optimal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plans</a:t>
            </a:r>
            <a:endParaRPr sz="2100">
              <a:latin typeface="Arial"/>
              <a:cs typeface="Arial"/>
            </a:endParaRPr>
          </a:p>
          <a:p>
            <a:pPr marL="180975" marR="310515" indent="-171450">
              <a:lnSpc>
                <a:spcPts val="2273"/>
              </a:lnSpc>
              <a:spcBef>
                <a:spcPts val="746"/>
              </a:spcBef>
              <a:buChar char="•"/>
              <a:tabLst>
                <a:tab pos="180975" algn="l"/>
              </a:tabLst>
            </a:pPr>
            <a:r>
              <a:rPr sz="2100" spc="-83" dirty="0">
                <a:latin typeface="Arial"/>
                <a:cs typeface="Arial"/>
              </a:rPr>
              <a:t>Defining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and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20" dirty="0">
                <a:latin typeface="Arial"/>
                <a:cs typeface="Arial"/>
              </a:rPr>
              <a:t>using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98" dirty="0">
                <a:latin typeface="Arial"/>
                <a:cs typeface="Arial"/>
              </a:rPr>
              <a:t>semantic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knowledge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98" dirty="0">
                <a:latin typeface="Arial"/>
                <a:cs typeface="Arial"/>
              </a:rPr>
              <a:t>graphs </a:t>
            </a:r>
            <a:r>
              <a:rPr sz="2100" spc="-143" dirty="0">
                <a:latin typeface="Arial"/>
                <a:cs typeface="Arial"/>
              </a:rPr>
              <a:t>such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203" dirty="0">
                <a:latin typeface="Arial"/>
                <a:cs typeface="Arial"/>
              </a:rPr>
              <a:t>as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u="sng" spc="-1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schema.org</a:t>
            </a:r>
            <a:r>
              <a:rPr sz="2100" spc="-79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and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u="sng" spc="-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Wikidata</a:t>
            </a:r>
            <a:endParaRPr sz="2100">
              <a:latin typeface="Arial"/>
              <a:cs typeface="Arial"/>
            </a:endParaRPr>
          </a:p>
          <a:p>
            <a:pPr marL="180975" indent="-171450">
              <a:spcBef>
                <a:spcPts val="465"/>
              </a:spcBef>
              <a:buChar char="•"/>
              <a:tabLst>
                <a:tab pos="180975" algn="l"/>
              </a:tabLst>
            </a:pPr>
            <a:r>
              <a:rPr sz="2100" spc="-105" dirty="0">
                <a:latin typeface="Arial"/>
                <a:cs typeface="Arial"/>
              </a:rPr>
              <a:t>Adding</a:t>
            </a:r>
            <a:r>
              <a:rPr sz="2100" spc="-53" dirty="0">
                <a:latin typeface="Arial"/>
                <a:cs typeface="Arial"/>
              </a:rPr>
              <a:t> </a:t>
            </a:r>
            <a:r>
              <a:rPr sz="2100" spc="-83" dirty="0">
                <a:latin typeface="Arial"/>
                <a:cs typeface="Arial"/>
              </a:rPr>
              <a:t>features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79" dirty="0">
                <a:latin typeface="Arial"/>
                <a:cs typeface="Arial"/>
              </a:rPr>
              <a:t>neural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spc="-49" dirty="0">
                <a:latin typeface="Arial"/>
                <a:cs typeface="Arial"/>
              </a:rPr>
              <a:t>network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26" dirty="0">
                <a:latin typeface="Arial"/>
                <a:cs typeface="Arial"/>
              </a:rPr>
              <a:t>systems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56459" y="375643"/>
            <a:ext cx="5829300" cy="857250"/>
          </a:xfrm>
        </p:spPr>
        <p:txBody>
          <a:bodyPr/>
          <a:lstStyle/>
          <a:p>
            <a:r>
              <a:rPr lang="en-US" dirty="0"/>
              <a:t>AIMA’s </a:t>
            </a:r>
            <a:r>
              <a:rPr lang="en-US" dirty="0" err="1"/>
              <a:t>Wumpus</a:t>
            </a:r>
            <a:r>
              <a:rPr lang="en-US" dirty="0"/>
              <a:t> World </a:t>
            </a:r>
          </a:p>
        </p:txBody>
      </p:sp>
      <p:sp>
        <p:nvSpPr>
          <p:cNvPr id="5017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28750" y="1485900"/>
            <a:ext cx="2171700" cy="33718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agent always starts in the field [1,1]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Agent’</a:t>
            </a:r>
            <a:r>
              <a:rPr lang="en-US" altLang="ja-JP" dirty="0"/>
              <a:t>s task is to find the gold, return to the field [1,1] and climb out of the cave</a:t>
            </a:r>
            <a:endParaRPr lang="en-US" dirty="0"/>
          </a:p>
        </p:txBody>
      </p:sp>
      <p:pic>
        <p:nvPicPr>
          <p:cNvPr id="50179" name="Picture 1029" descr="im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632" y="1485900"/>
            <a:ext cx="3592618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6860" y="645198"/>
            <a:ext cx="58293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Exploring a </a:t>
            </a:r>
            <a:r>
              <a:rPr lang="en-US" dirty="0" err="1"/>
              <a:t>wumpus</a:t>
            </a:r>
            <a:r>
              <a:rPr lang="en-US" dirty="0"/>
              <a:t> world</a:t>
            </a:r>
          </a:p>
        </p:txBody>
      </p:sp>
      <p:pic>
        <p:nvPicPr>
          <p:cNvPr id="54274" name="Picture 3" descr="wumpus-seq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10" y="1916742"/>
            <a:ext cx="1928813" cy="1935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5344510" y="1931030"/>
            <a:ext cx="1600200" cy="258532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latin typeface="Arial" charset="0"/>
              </a:rPr>
              <a:t>A	  agent</a:t>
            </a:r>
          </a:p>
          <a:p>
            <a:pPr eaLnBrk="1" hangingPunct="1">
              <a:defRPr/>
            </a:pPr>
            <a:r>
              <a:rPr lang="en-US" sz="1800" dirty="0">
                <a:latin typeface="Arial" charset="0"/>
              </a:rPr>
              <a:t>B	  breeze</a:t>
            </a:r>
          </a:p>
          <a:p>
            <a:pPr eaLnBrk="1" hangingPunct="1">
              <a:defRPr/>
            </a:pPr>
            <a:r>
              <a:rPr lang="en-US" sz="1800" dirty="0">
                <a:latin typeface="Arial" charset="0"/>
              </a:rPr>
              <a:t>G	  glitter</a:t>
            </a:r>
          </a:p>
          <a:p>
            <a:pPr eaLnBrk="1" hangingPunct="1">
              <a:defRPr/>
            </a:pPr>
            <a:r>
              <a:rPr lang="en-US" sz="1800" dirty="0">
                <a:latin typeface="Arial" charset="0"/>
              </a:rPr>
              <a:t>OK	  safe cell</a:t>
            </a:r>
          </a:p>
          <a:p>
            <a:pPr eaLnBrk="1" hangingPunct="1">
              <a:defRPr/>
            </a:pPr>
            <a:r>
              <a:rPr lang="en-US" sz="1800" dirty="0">
                <a:latin typeface="Arial" charset="0"/>
              </a:rPr>
              <a:t>P	  pit</a:t>
            </a:r>
          </a:p>
          <a:p>
            <a:pPr eaLnBrk="1" hangingPunct="1">
              <a:defRPr/>
            </a:pPr>
            <a:r>
              <a:rPr lang="en-US" sz="1800" dirty="0">
                <a:latin typeface="Arial" charset="0"/>
              </a:rPr>
              <a:t>S	  stench</a:t>
            </a:r>
          </a:p>
          <a:p>
            <a:pPr eaLnBrk="1" hangingPunct="1">
              <a:defRPr/>
            </a:pPr>
            <a:r>
              <a:rPr lang="en-US" sz="1800" dirty="0">
                <a:latin typeface="Arial" charset="0"/>
              </a:rPr>
              <a:t>W	  </a:t>
            </a:r>
            <a:r>
              <a:rPr lang="en-US" sz="1800" dirty="0" err="1">
                <a:latin typeface="Arial" charset="0"/>
              </a:rPr>
              <a:t>wumpus</a:t>
            </a:r>
            <a:endParaRPr lang="en-US" sz="1800" dirty="0"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E36EE-C4FD-2A47-891B-4CDA41A0DC06}"/>
              </a:ext>
            </a:extLst>
          </p:cNvPr>
          <p:cNvSpPr txBox="1"/>
          <p:nvPr/>
        </p:nvSpPr>
        <p:spPr>
          <a:xfrm>
            <a:off x="642444" y="4135479"/>
            <a:ext cx="4514850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5" dirty="0"/>
              <a:t>We label cells with facts agent learns about them as it moves through world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8E906-8167-7043-93DD-2A4F07CF5657}"/>
              </a:ext>
            </a:extLst>
          </p:cNvPr>
          <p:cNvSpPr txBox="1"/>
          <p:nvPr/>
        </p:nvSpPr>
        <p:spPr>
          <a:xfrm>
            <a:off x="5242319" y="1556697"/>
            <a:ext cx="5261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label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A9A0A-2101-DE41-881E-52411B067C3C}"/>
              </a:ext>
            </a:extLst>
          </p:cNvPr>
          <p:cNvSpPr txBox="1"/>
          <p:nvPr/>
        </p:nvSpPr>
        <p:spPr>
          <a:xfrm>
            <a:off x="6144610" y="1566698"/>
            <a:ext cx="4489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fact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409904"/>
            <a:ext cx="5829300" cy="857250"/>
          </a:xfrm>
        </p:spPr>
        <p:txBody>
          <a:bodyPr/>
          <a:lstStyle/>
          <a:p>
            <a:r>
              <a:rPr lang="en-US" dirty="0"/>
              <a:t>The Hunter’</a:t>
            </a:r>
            <a:r>
              <a:rPr lang="en-US" altLang="ja-JP" dirty="0"/>
              <a:t>s first step</a:t>
            </a:r>
            <a:endParaRPr lang="en-US" dirty="0"/>
          </a:p>
        </p:txBody>
      </p:sp>
      <p:pic>
        <p:nvPicPr>
          <p:cNvPr id="52226" name="Picture 5" descr="im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066" y="1324304"/>
            <a:ext cx="6542484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Text Box 6"/>
          <p:cNvSpPr txBox="1">
            <a:spLocks noChangeArrowheads="1"/>
          </p:cNvSpPr>
          <p:nvPr/>
        </p:nvSpPr>
        <p:spPr bwMode="auto">
          <a:xfrm>
            <a:off x="5943600" y="2981654"/>
            <a:ext cx="34657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1" dirty="0">
                <a:latin typeface="Calibri"/>
                <a:cs typeface="Calibri"/>
              </a:rPr>
              <a:t>¬W</a:t>
            </a:r>
          </a:p>
        </p:txBody>
      </p:sp>
      <p:sp>
        <p:nvSpPr>
          <p:cNvPr id="52228" name="Text Box 7"/>
          <p:cNvSpPr txBox="1">
            <a:spLocks noChangeArrowheads="1"/>
          </p:cNvSpPr>
          <p:nvPr/>
        </p:nvSpPr>
        <p:spPr bwMode="auto">
          <a:xfrm>
            <a:off x="6629400" y="3610304"/>
            <a:ext cx="34657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 b="1" dirty="0">
                <a:latin typeface="Calibri"/>
                <a:cs typeface="Calibri"/>
              </a:rPr>
              <a:t>¬W</a:t>
            </a:r>
          </a:p>
        </p:txBody>
      </p:sp>
      <p:sp>
        <p:nvSpPr>
          <p:cNvPr id="52229" name="TextBox 1"/>
          <p:cNvSpPr txBox="1">
            <a:spLocks noChangeArrowheads="1"/>
          </p:cNvSpPr>
          <p:nvPr/>
        </p:nvSpPr>
        <p:spPr bwMode="auto">
          <a:xfrm>
            <a:off x="1257300" y="4296105"/>
            <a:ext cx="2971800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50" dirty="0">
                <a:latin typeface="Calibri"/>
              </a:rPr>
              <a:t>Since  agent is alive and perceives neither breeze nor stench at [1,1], it </a:t>
            </a:r>
            <a:r>
              <a:rPr lang="en-US" sz="1350" b="1" dirty="0">
                <a:latin typeface="Calibri"/>
              </a:rPr>
              <a:t>knows</a:t>
            </a:r>
            <a:r>
              <a:rPr lang="en-US" sz="1350" dirty="0">
                <a:latin typeface="Calibri"/>
              </a:rPr>
              <a:t> [1,1] and its neighbors are OK</a:t>
            </a:r>
          </a:p>
        </p:txBody>
      </p:sp>
      <p:sp>
        <p:nvSpPr>
          <p:cNvPr id="52230" name="TextBox 6"/>
          <p:cNvSpPr txBox="1">
            <a:spLocks noChangeArrowheads="1"/>
          </p:cNvSpPr>
          <p:nvPr/>
        </p:nvSpPr>
        <p:spPr bwMode="auto">
          <a:xfrm>
            <a:off x="4972050" y="4296104"/>
            <a:ext cx="2971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350" dirty="0">
                <a:latin typeface="Calibri"/>
              </a:rPr>
              <a:t>Moving to [2,1] is a </a:t>
            </a:r>
            <a:r>
              <a:rPr lang="en-US" sz="1350" b="1" dirty="0">
                <a:latin typeface="Calibri"/>
              </a:rPr>
              <a:t>safe move </a:t>
            </a:r>
            <a:r>
              <a:rPr lang="en-US" sz="1350" dirty="0">
                <a:latin typeface="Calibri"/>
              </a:rPr>
              <a:t>that reveals a breeze but no stench, </a:t>
            </a:r>
            <a:r>
              <a:rPr lang="en-US" sz="1350" b="1" dirty="0">
                <a:latin typeface="Calibri"/>
              </a:rPr>
              <a:t>implying</a:t>
            </a:r>
            <a:r>
              <a:rPr lang="en-US" sz="1350" dirty="0">
                <a:latin typeface="Calibri"/>
              </a:rPr>
              <a:t> that </a:t>
            </a:r>
            <a:r>
              <a:rPr lang="en-US" sz="1350" dirty="0" err="1">
                <a:latin typeface="Calibri"/>
              </a:rPr>
              <a:t>Wumpus</a:t>
            </a:r>
            <a:r>
              <a:rPr lang="en-US" sz="1350" dirty="0">
                <a:latin typeface="Calibri"/>
              </a:rPr>
              <a:t> isn’t adjacent but one or more pits are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a </a:t>
            </a:r>
            <a:r>
              <a:rPr lang="en-US" dirty="0" err="1"/>
              <a:t>wumpus</a:t>
            </a:r>
            <a:r>
              <a:rPr lang="en-US" dirty="0"/>
              <a:t> world</a:t>
            </a:r>
          </a:p>
        </p:txBody>
      </p:sp>
      <p:pic>
        <p:nvPicPr>
          <p:cNvPr id="58370" name="Picture 3" descr="wumpus-seq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94" y="1603773"/>
            <a:ext cx="1928813" cy="1935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400800" y="1854994"/>
            <a:ext cx="1156086" cy="122341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50">
                <a:latin typeface="Arial" charset="0"/>
              </a:rPr>
              <a:t>A	agent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B	breeze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G	glitter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OK	safe cell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P	pit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S	stench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W	wumpus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a </a:t>
            </a:r>
            <a:r>
              <a:rPr lang="en-US" dirty="0" err="1"/>
              <a:t>wumpus</a:t>
            </a:r>
            <a:r>
              <a:rPr lang="en-US" dirty="0"/>
              <a:t> world</a:t>
            </a:r>
          </a:p>
        </p:txBody>
      </p:sp>
      <p:pic>
        <p:nvPicPr>
          <p:cNvPr id="60418" name="Picture 3" descr="wumpus-seq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94" y="1603773"/>
            <a:ext cx="1928813" cy="1935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6400800" y="1854994"/>
            <a:ext cx="1156086" cy="122341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50">
                <a:latin typeface="Arial" charset="0"/>
              </a:rPr>
              <a:t>A	agent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B	breeze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G	glitter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OK	safe cell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P	pit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S	stench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W	wumpus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a </a:t>
            </a:r>
            <a:r>
              <a:rPr lang="en-US" dirty="0" err="1"/>
              <a:t>wumpus</a:t>
            </a:r>
            <a:r>
              <a:rPr lang="en-US" dirty="0"/>
              <a:t> world</a:t>
            </a:r>
          </a:p>
        </p:txBody>
      </p:sp>
      <p:pic>
        <p:nvPicPr>
          <p:cNvPr id="62466" name="Picture 3" descr="wumpus-seq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94" y="1603773"/>
            <a:ext cx="1928813" cy="1935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6400800" y="1854994"/>
            <a:ext cx="1156086" cy="122341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50">
                <a:latin typeface="Arial" charset="0"/>
              </a:rPr>
              <a:t>A	agent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B	breeze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G	glitter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OK	safe cell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P	pit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S	stench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W	wumpus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FC0879-99F7-D340-AEF9-3448140EDB89}"/>
              </a:ext>
            </a:extLst>
          </p:cNvPr>
          <p:cNvSpPr txBox="1"/>
          <p:nvPr/>
        </p:nvSpPr>
        <p:spPr>
          <a:xfrm>
            <a:off x="2164369" y="4031304"/>
            <a:ext cx="36007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 stench in (1,2) =&gt; Wumpus not in (2,2)</a:t>
            </a:r>
          </a:p>
          <a:p>
            <a:r>
              <a:rPr lang="en-US" sz="1350" dirty="0"/>
              <a:t>No breeze in (2,1) =&gt; no pit in (2,2) =&gt; pit in (1,3)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a </a:t>
            </a:r>
            <a:r>
              <a:rPr lang="en-US" dirty="0" err="1"/>
              <a:t>wumpus</a:t>
            </a:r>
            <a:r>
              <a:rPr lang="en-US" dirty="0"/>
              <a:t> world</a:t>
            </a:r>
          </a:p>
        </p:txBody>
      </p:sp>
      <p:pic>
        <p:nvPicPr>
          <p:cNvPr id="64514" name="Picture 3" descr="wumpus-seq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94" y="1603773"/>
            <a:ext cx="1928813" cy="1935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6400800" y="1854994"/>
            <a:ext cx="1156086" cy="122341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50">
                <a:latin typeface="Arial" charset="0"/>
              </a:rPr>
              <a:t>A	agent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B	breeze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G	glitter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OK	safe cell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P	pit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S	stench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W	wumpus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a </a:t>
            </a:r>
            <a:r>
              <a:rPr lang="en-US" dirty="0" err="1"/>
              <a:t>wumpus</a:t>
            </a:r>
            <a:r>
              <a:rPr lang="en-US" dirty="0"/>
              <a:t> world</a:t>
            </a:r>
          </a:p>
        </p:txBody>
      </p:sp>
      <p:pic>
        <p:nvPicPr>
          <p:cNvPr id="66562" name="Picture 3" descr="wumpus-seq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94" y="1603773"/>
            <a:ext cx="1928813" cy="1935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6400800" y="1854994"/>
            <a:ext cx="1156086" cy="122341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50">
                <a:latin typeface="Arial" charset="0"/>
              </a:rPr>
              <a:t>A	agent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B	breeze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G	glitter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OK	safe cell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P	pit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S	stench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W	wumpus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55743-94D8-9A4C-A419-B39E62C61361}"/>
              </a:ext>
            </a:extLst>
          </p:cNvPr>
          <p:cNvSpPr txBox="1"/>
          <p:nvPr/>
        </p:nvSpPr>
        <p:spPr>
          <a:xfrm>
            <a:off x="2734893" y="4229100"/>
            <a:ext cx="28017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Going to (2,2) is the only “safe” move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a </a:t>
            </a:r>
            <a:r>
              <a:rPr lang="en-US" dirty="0" err="1"/>
              <a:t>wumpus</a:t>
            </a:r>
            <a:r>
              <a:rPr lang="en-US" dirty="0"/>
              <a:t> world</a:t>
            </a:r>
          </a:p>
        </p:txBody>
      </p:sp>
      <p:pic>
        <p:nvPicPr>
          <p:cNvPr id="68610" name="Picture 3" descr="wumpus-seq7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94" y="1603773"/>
            <a:ext cx="1928813" cy="1935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6400800" y="1854994"/>
            <a:ext cx="1156086" cy="122341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50">
                <a:latin typeface="Arial" charset="0"/>
              </a:rPr>
              <a:t>A	agent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B	breeze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G	glitter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OK	safe cell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P	pit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S	stench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W	wumpus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07B66-740D-5243-8544-31FFB7204DDA}"/>
              </a:ext>
            </a:extLst>
          </p:cNvPr>
          <p:cNvSpPr txBox="1"/>
          <p:nvPr/>
        </p:nvSpPr>
        <p:spPr>
          <a:xfrm>
            <a:off x="3058245" y="4229100"/>
            <a:ext cx="23096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Going to (2,3) is a “safe” move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a </a:t>
            </a:r>
            <a:r>
              <a:rPr lang="en-US" dirty="0" err="1"/>
              <a:t>wumpus</a:t>
            </a:r>
            <a:r>
              <a:rPr lang="en-US" dirty="0"/>
              <a:t> world</a:t>
            </a:r>
          </a:p>
        </p:txBody>
      </p:sp>
      <p:pic>
        <p:nvPicPr>
          <p:cNvPr id="70658" name="Picture 3" descr="wumpus-seq7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94" y="1603773"/>
            <a:ext cx="1928813" cy="1935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6400800" y="1854994"/>
            <a:ext cx="1156086" cy="122341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50">
                <a:latin typeface="Arial" charset="0"/>
              </a:rPr>
              <a:t>A	agent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B	breeze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G	glitter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OK	safe cell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P	pit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S	stench</a:t>
            </a:r>
          </a:p>
          <a:p>
            <a:pPr eaLnBrk="1" hangingPunct="1">
              <a:defRPr/>
            </a:pPr>
            <a:r>
              <a:rPr lang="en-US" sz="1050">
                <a:latin typeface="Arial" charset="0"/>
              </a:rPr>
              <a:t>W	wumpus</a:t>
            </a:r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4572000" y="2114550"/>
            <a:ext cx="28084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750" b="1" dirty="0">
                <a:latin typeface="Calibri"/>
              </a:rPr>
              <a:t>P?</a:t>
            </a:r>
          </a:p>
        </p:txBody>
      </p:sp>
      <p:sp>
        <p:nvSpPr>
          <p:cNvPr id="70661" name="Text Box 6"/>
          <p:cNvSpPr txBox="1">
            <a:spLocks noChangeArrowheads="1"/>
          </p:cNvSpPr>
          <p:nvPr/>
        </p:nvSpPr>
        <p:spPr bwMode="auto">
          <a:xfrm>
            <a:off x="5086350" y="2616994"/>
            <a:ext cx="280846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750" b="1" dirty="0">
                <a:latin typeface="Calibri"/>
              </a:rPr>
              <a:t>P?</a:t>
            </a:r>
          </a:p>
        </p:txBody>
      </p:sp>
      <p:sp>
        <p:nvSpPr>
          <p:cNvPr id="70662" name="Line 7"/>
          <p:cNvSpPr>
            <a:spLocks noChangeShapeType="1"/>
          </p:cNvSpPr>
          <p:nvPr/>
        </p:nvSpPr>
        <p:spPr bwMode="auto">
          <a:xfrm>
            <a:off x="4743450" y="2286000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F71E6-9025-FF4B-ABE0-A30A94E60D02}"/>
              </a:ext>
            </a:extLst>
          </p:cNvPr>
          <p:cNvSpPr txBox="1"/>
          <p:nvPr/>
        </p:nvSpPr>
        <p:spPr>
          <a:xfrm>
            <a:off x="2836669" y="4234656"/>
            <a:ext cx="29772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Found gold!  Now find way back to (1,1)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458827" y="6764225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4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722" y="617546"/>
            <a:ext cx="5259229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spcBef>
                <a:spcPts val="71"/>
              </a:spcBef>
            </a:pPr>
            <a:r>
              <a:rPr sz="3000" spc="-184" dirty="0"/>
              <a:t>Knowledge-</a:t>
            </a:r>
            <a:r>
              <a:rPr sz="3000" spc="-266" dirty="0"/>
              <a:t>Based</a:t>
            </a:r>
            <a:r>
              <a:rPr sz="3000" spc="-135" dirty="0"/>
              <a:t> </a:t>
            </a:r>
            <a:r>
              <a:rPr sz="3000" spc="-176" dirty="0"/>
              <a:t>Agents:</a:t>
            </a:r>
            <a:r>
              <a:rPr sz="3000" spc="-150" dirty="0"/>
              <a:t> </a:t>
            </a:r>
            <a:r>
              <a:rPr sz="3000" spc="-229" dirty="0"/>
              <a:t>Big</a:t>
            </a:r>
            <a:r>
              <a:rPr sz="3000" spc="-131" dirty="0"/>
              <a:t> </a:t>
            </a:r>
            <a:r>
              <a:rPr sz="3000" spc="-105" dirty="0"/>
              <a:t>Idea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022722" y="1240043"/>
            <a:ext cx="5972175" cy="364904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80975" indent="-171926">
              <a:lnSpc>
                <a:spcPts val="2738"/>
              </a:lnSpc>
              <a:spcBef>
                <a:spcPts val="79"/>
              </a:spcBef>
              <a:buChar char="•"/>
              <a:tabLst>
                <a:tab pos="181451" algn="l"/>
              </a:tabLst>
            </a:pPr>
            <a:r>
              <a:rPr sz="2400" spc="-113" dirty="0">
                <a:latin typeface="Arial"/>
                <a:cs typeface="Arial"/>
              </a:rPr>
              <a:t>Drawing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reasonable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conclusions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  <a:p>
            <a:pPr marL="180975" marR="3810">
              <a:lnSpc>
                <a:spcPts val="2595"/>
              </a:lnSpc>
              <a:spcBef>
                <a:spcPts val="176"/>
              </a:spcBef>
            </a:pP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set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data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(observations,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beliefs,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etc.)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31" dirty="0">
                <a:latin typeface="Arial"/>
                <a:cs typeface="Arial"/>
              </a:rPr>
              <a:t>seems </a:t>
            </a:r>
            <a:r>
              <a:rPr sz="2400" spc="-165" dirty="0">
                <a:latin typeface="Arial"/>
                <a:cs typeface="Arial"/>
              </a:rPr>
              <a:t>key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intelligence</a:t>
            </a:r>
            <a:endParaRPr sz="2400">
              <a:latin typeface="Arial"/>
              <a:cs typeface="Arial"/>
            </a:endParaRPr>
          </a:p>
          <a:p>
            <a:pPr marL="180975" marR="206216" indent="-171926">
              <a:lnSpc>
                <a:spcPts val="2595"/>
              </a:lnSpc>
              <a:spcBef>
                <a:spcPts val="746"/>
              </a:spcBef>
              <a:buChar char="•"/>
              <a:tabLst>
                <a:tab pos="181451" algn="l"/>
              </a:tabLst>
            </a:pPr>
            <a:r>
              <a:rPr sz="2400" spc="-169" dirty="0">
                <a:latin typeface="Arial"/>
                <a:cs typeface="Arial"/>
              </a:rPr>
              <a:t>Logic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31" dirty="0">
                <a:latin typeface="Arial"/>
                <a:cs typeface="Arial"/>
              </a:rPr>
              <a:t>is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41" dirty="0">
                <a:latin typeface="Arial"/>
                <a:cs typeface="Arial"/>
              </a:rPr>
              <a:t>powerful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and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well-</a:t>
            </a:r>
            <a:r>
              <a:rPr sz="2400" spc="-8" dirty="0">
                <a:latin typeface="Arial"/>
                <a:cs typeface="Arial"/>
              </a:rPr>
              <a:t>developed </a:t>
            </a:r>
            <a:r>
              <a:rPr sz="2400" spc="-113" dirty="0">
                <a:latin typeface="Arial"/>
                <a:cs typeface="Arial"/>
              </a:rPr>
              <a:t>approach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this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highly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spc="-116" dirty="0">
                <a:latin typeface="Arial"/>
                <a:cs typeface="Arial"/>
              </a:rPr>
              <a:t>regarded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by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people</a:t>
            </a:r>
            <a:endParaRPr sz="2400">
              <a:latin typeface="Arial"/>
              <a:cs typeface="Arial"/>
            </a:endParaRPr>
          </a:p>
          <a:p>
            <a:pPr marL="180975" marR="871538" indent="-171926">
              <a:lnSpc>
                <a:spcPts val="2595"/>
              </a:lnSpc>
              <a:spcBef>
                <a:spcPts val="743"/>
              </a:spcBef>
              <a:buChar char="•"/>
              <a:tabLst>
                <a:tab pos="181451" algn="l"/>
              </a:tabLst>
            </a:pPr>
            <a:r>
              <a:rPr sz="2400" spc="-169" dirty="0">
                <a:latin typeface="Arial"/>
                <a:cs typeface="Arial"/>
              </a:rPr>
              <a:t>Logic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31" dirty="0">
                <a:latin typeface="Arial"/>
                <a:cs typeface="Arial"/>
              </a:rPr>
              <a:t>is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31" dirty="0">
                <a:latin typeface="Arial"/>
                <a:cs typeface="Arial"/>
              </a:rPr>
              <a:t>also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strong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formal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153" dirty="0">
                <a:latin typeface="Arial"/>
                <a:cs typeface="Arial"/>
              </a:rPr>
              <a:t>system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that </a:t>
            </a:r>
            <a:r>
              <a:rPr sz="2400" spc="-98" dirty="0">
                <a:latin typeface="Arial"/>
                <a:cs typeface="Arial"/>
              </a:rPr>
              <a:t>computers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can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76" dirty="0">
                <a:latin typeface="Arial"/>
                <a:cs typeface="Arial"/>
              </a:rPr>
              <a:t>use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16" dirty="0">
                <a:latin typeface="Arial"/>
                <a:cs typeface="Arial"/>
              </a:rPr>
              <a:t>(cf.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John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McCarthy)</a:t>
            </a:r>
            <a:endParaRPr sz="2400">
              <a:latin typeface="Arial"/>
              <a:cs typeface="Arial"/>
            </a:endParaRPr>
          </a:p>
          <a:p>
            <a:pPr marL="180975" marR="132398" indent="-171926" algn="just">
              <a:lnSpc>
                <a:spcPct val="90000"/>
              </a:lnSpc>
              <a:spcBef>
                <a:spcPts val="713"/>
              </a:spcBef>
              <a:buChar char="•"/>
              <a:tabLst>
                <a:tab pos="181451" algn="l"/>
              </a:tabLst>
            </a:pPr>
            <a:r>
              <a:rPr sz="2400" spc="-341" dirty="0">
                <a:latin typeface="Arial"/>
                <a:cs typeface="Arial"/>
              </a:rPr>
              <a:t>We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can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solve</a:t>
            </a:r>
            <a:r>
              <a:rPr sz="2400" spc="-19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some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263" dirty="0">
                <a:latin typeface="Arial"/>
                <a:cs typeface="Arial"/>
              </a:rPr>
              <a:t>AI</a:t>
            </a:r>
            <a:r>
              <a:rPr sz="2400" spc="9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problems</a:t>
            </a:r>
            <a:r>
              <a:rPr sz="2400" spc="-26" dirty="0">
                <a:latin typeface="Arial"/>
                <a:cs typeface="Arial"/>
              </a:rPr>
              <a:t> </a:t>
            </a:r>
            <a:r>
              <a:rPr sz="2400" spc="-172" dirty="0">
                <a:latin typeface="Arial"/>
                <a:cs typeface="Arial"/>
              </a:rPr>
              <a:t>by</a:t>
            </a:r>
            <a:r>
              <a:rPr sz="2400" spc="53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represent- </a:t>
            </a:r>
            <a:r>
              <a:rPr sz="2400" spc="-120" dirty="0">
                <a:latin typeface="Arial"/>
                <a:cs typeface="Arial"/>
              </a:rPr>
              <a:t>ing</a:t>
            </a:r>
            <a:r>
              <a:rPr sz="2400" spc="-49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them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in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logic</a:t>
            </a:r>
            <a:r>
              <a:rPr sz="2400" spc="-56" dirty="0">
                <a:latin typeface="Arial"/>
                <a:cs typeface="Arial"/>
              </a:rPr>
              <a:t> </a:t>
            </a:r>
            <a:r>
              <a:rPr sz="2400" spc="-153" dirty="0">
                <a:latin typeface="Arial"/>
                <a:cs typeface="Arial"/>
              </a:rPr>
              <a:t>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applying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standard</a:t>
            </a:r>
            <a:r>
              <a:rPr sz="2400" spc="-53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proof </a:t>
            </a:r>
            <a:r>
              <a:rPr sz="2400" spc="-98" dirty="0">
                <a:latin typeface="Arial"/>
                <a:cs typeface="Arial"/>
              </a:rPr>
              <a:t>techniques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16" dirty="0">
                <a:latin typeface="Arial"/>
                <a:cs typeface="Arial"/>
              </a:rPr>
              <a:t>generate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solutions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344871"/>
            <a:ext cx="5829300" cy="857250"/>
          </a:xfrm>
        </p:spPr>
        <p:txBody>
          <a:bodyPr/>
          <a:lstStyle/>
          <a:p>
            <a:r>
              <a:rPr lang="en-US" dirty="0"/>
              <a:t>Logic in general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28700"/>
            <a:ext cx="6858000" cy="4171950"/>
          </a:xfrm>
        </p:spPr>
        <p:txBody>
          <a:bodyPr/>
          <a:lstStyle/>
          <a:p>
            <a:pPr marL="173831" indent="-173831">
              <a:lnSpc>
                <a:spcPct val="90000"/>
              </a:lnSpc>
              <a:defRPr/>
            </a:pPr>
            <a:r>
              <a:rPr lang="en-US" sz="2100" b="1" dirty="0">
                <a:solidFill>
                  <a:schemeClr val="accent2"/>
                </a:solidFill>
              </a:rPr>
              <a:t>Logics</a:t>
            </a:r>
            <a:r>
              <a:rPr lang="en-US" sz="2100" dirty="0"/>
              <a:t> are formal languages for representing information so that conclusions can be drawn</a:t>
            </a:r>
          </a:p>
          <a:p>
            <a:pPr marL="173831" indent="-173831">
              <a:lnSpc>
                <a:spcPct val="90000"/>
              </a:lnSpc>
              <a:defRPr/>
            </a:pPr>
            <a:r>
              <a:rPr lang="en-US" sz="2100" b="1" dirty="0">
                <a:solidFill>
                  <a:schemeClr val="accent2"/>
                </a:solidFill>
              </a:rPr>
              <a:t>Syntax</a:t>
            </a:r>
            <a:r>
              <a:rPr lang="en-US" sz="2100" dirty="0"/>
              <a:t> defines the sentences in the language</a:t>
            </a:r>
          </a:p>
          <a:p>
            <a:pPr marL="173831" indent="-173831">
              <a:lnSpc>
                <a:spcPct val="90000"/>
              </a:lnSpc>
              <a:defRPr/>
            </a:pPr>
            <a:r>
              <a:rPr lang="en-US" sz="2100" b="1" dirty="0">
                <a:solidFill>
                  <a:schemeClr val="accent2"/>
                </a:solidFill>
              </a:rPr>
              <a:t>Semantics</a:t>
            </a:r>
            <a:r>
              <a:rPr lang="en-US" sz="2100" dirty="0"/>
              <a:t> define the "meaning" of sentences</a:t>
            </a:r>
          </a:p>
          <a:p>
            <a:pPr marL="429816" lvl="1">
              <a:lnSpc>
                <a:spcPct val="90000"/>
              </a:lnSpc>
              <a:defRPr/>
            </a:pPr>
            <a:r>
              <a:rPr lang="en-US" sz="2100" dirty="0">
                <a:ea typeface="ＭＳ Ｐゴシック" charset="0"/>
              </a:rPr>
              <a:t>i.e., define </a:t>
            </a:r>
            <a:r>
              <a:rPr lang="en-US" sz="2100" b="1" dirty="0">
                <a:solidFill>
                  <a:schemeClr val="accent2"/>
                </a:solidFill>
                <a:ea typeface="ＭＳ Ｐゴシック" charset="0"/>
              </a:rPr>
              <a:t>truth</a:t>
            </a:r>
            <a:r>
              <a:rPr lang="en-US" sz="2100" dirty="0">
                <a:ea typeface="ＭＳ Ｐゴシック" charset="0"/>
              </a:rPr>
              <a:t> of a sentence in a world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100" dirty="0"/>
              <a:t>E.g., the language of arithmetic</a:t>
            </a:r>
          </a:p>
          <a:p>
            <a:pPr marL="255985" lvl="1" indent="-127397">
              <a:lnSpc>
                <a:spcPct val="90000"/>
              </a:lnSpc>
              <a:buFont typeface="Arial"/>
              <a:buChar char="•"/>
              <a:defRPr/>
            </a:pPr>
            <a:r>
              <a:rPr lang="en-US" sz="2100" dirty="0">
                <a:ea typeface="ＭＳ Ｐゴシック" charset="0"/>
              </a:rPr>
              <a:t>x+2 ≥ y is a sentence; x2+y &gt; {} is not a sentence</a:t>
            </a:r>
          </a:p>
          <a:p>
            <a:pPr marL="255985" lvl="1" indent="-127397">
              <a:lnSpc>
                <a:spcPct val="90000"/>
              </a:lnSpc>
              <a:buFont typeface="Arial"/>
              <a:buChar char="•"/>
              <a:defRPr/>
            </a:pPr>
            <a:r>
              <a:rPr lang="en-US" sz="2100" dirty="0">
                <a:ea typeface="ＭＳ Ｐゴシック" charset="0"/>
              </a:rPr>
              <a:t>x+2 ≥ y is true </a:t>
            </a:r>
            <a:r>
              <a:rPr lang="en-US" sz="2100" dirty="0" err="1">
                <a:ea typeface="ＭＳ Ｐゴシック" charset="0"/>
              </a:rPr>
              <a:t>iff</a:t>
            </a:r>
            <a:r>
              <a:rPr lang="en-US" sz="2100" dirty="0">
                <a:ea typeface="ＭＳ Ｐゴシック" charset="0"/>
              </a:rPr>
              <a:t> the number x+2 is no less than the number y</a:t>
            </a:r>
          </a:p>
          <a:p>
            <a:pPr marL="255985" lvl="1" indent="-127397">
              <a:lnSpc>
                <a:spcPct val="90000"/>
              </a:lnSpc>
              <a:buFont typeface="Arial"/>
              <a:buChar char="•"/>
              <a:defRPr/>
            </a:pPr>
            <a:r>
              <a:rPr lang="en-US" sz="2100" dirty="0">
                <a:ea typeface="ＭＳ Ｐゴシック" charset="0"/>
              </a:rPr>
              <a:t>x+2 ≥ y is true in a world where x = 7, y = 1</a:t>
            </a:r>
          </a:p>
          <a:p>
            <a:pPr marL="255985" lvl="1" indent="-127397">
              <a:lnSpc>
                <a:spcPct val="90000"/>
              </a:lnSpc>
              <a:buFont typeface="Arial"/>
              <a:buChar char="•"/>
              <a:defRPr/>
            </a:pPr>
            <a:r>
              <a:rPr lang="en-US" sz="2100" dirty="0">
                <a:ea typeface="ＭＳ Ｐゴシック" charset="0"/>
              </a:rPr>
              <a:t>x+2 ≥ y is false in a world where x = 0, y = 6</a:t>
            </a:r>
          </a:p>
          <a:p>
            <a:pPr marL="255985" lvl="1" indent="-127397">
              <a:lnSpc>
                <a:spcPct val="90000"/>
              </a:lnSpc>
              <a:buFont typeface="Arial"/>
              <a:buChar char="•"/>
              <a:defRPr/>
            </a:pPr>
            <a:r>
              <a:rPr lang="en-US" sz="2100" dirty="0">
                <a:ea typeface="ＭＳ Ｐゴシック" charset="0"/>
              </a:rPr>
              <a:t>x+1&gt; x is true for all numbers x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478878"/>
            <a:ext cx="5829300" cy="857250"/>
          </a:xfrm>
        </p:spPr>
        <p:txBody>
          <a:bodyPr/>
          <a:lstStyle/>
          <a:p>
            <a:r>
              <a:rPr lang="en-US" dirty="0"/>
              <a:t>Entailment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1186355"/>
            <a:ext cx="5943600" cy="3886200"/>
          </a:xfrm>
        </p:spPr>
        <p:txBody>
          <a:bodyPr>
            <a:normAutofit lnSpcReduction="10000"/>
          </a:bodyPr>
          <a:lstStyle/>
          <a:p>
            <a:pPr marL="173831" indent="-173831"/>
            <a:r>
              <a:rPr lang="en-US" sz="2400" dirty="0">
                <a:solidFill>
                  <a:schemeClr val="accent2"/>
                </a:solidFill>
              </a:rPr>
              <a:t>Entailment: </a:t>
            </a:r>
            <a:r>
              <a:rPr lang="en-US" sz="2400" dirty="0"/>
              <a:t>one thing </a:t>
            </a:r>
            <a:r>
              <a:rPr lang="en-US" sz="2400" dirty="0">
                <a:solidFill>
                  <a:srgbClr val="FF0000"/>
                </a:solidFill>
              </a:rPr>
              <a:t>follows from </a:t>
            </a:r>
            <a:r>
              <a:rPr lang="en-US" sz="2400" dirty="0"/>
              <a:t>another</a:t>
            </a:r>
          </a:p>
          <a:p>
            <a:pPr marL="173831" indent="-173831"/>
            <a:r>
              <a:rPr lang="en-US" sz="2400" dirty="0"/>
              <a:t>KB </a:t>
            </a:r>
            <a:r>
              <a:rPr lang="en-US" sz="2400" dirty="0">
                <a:cs typeface="Arial" charset="0"/>
              </a:rPr>
              <a:t>╞</a:t>
            </a:r>
            <a:r>
              <a:rPr lang="en-US" sz="2400" dirty="0"/>
              <a:t> </a:t>
            </a:r>
            <a:r>
              <a:rPr lang="el-GR" sz="2400" dirty="0">
                <a:cs typeface="Arial" charset="0"/>
              </a:rPr>
              <a:t>α</a:t>
            </a:r>
            <a:endParaRPr lang="en-US" sz="2400" dirty="0"/>
          </a:p>
          <a:p>
            <a:pPr marL="173831" indent="-173831"/>
            <a:r>
              <a:rPr lang="en-US" sz="2400" dirty="0"/>
              <a:t>Knowledge base </a:t>
            </a:r>
            <a:r>
              <a:rPr lang="en-US" sz="2400" i="1" dirty="0"/>
              <a:t>KB</a:t>
            </a:r>
            <a:r>
              <a:rPr lang="en-US" sz="2400" dirty="0"/>
              <a:t> entails sentence α </a:t>
            </a:r>
            <a:r>
              <a:rPr lang="en-US" sz="2400" dirty="0" err="1"/>
              <a:t>iff</a:t>
            </a:r>
            <a:r>
              <a:rPr lang="en-US" sz="2400" dirty="0"/>
              <a:t> α is true in </a:t>
            </a:r>
            <a:r>
              <a:rPr lang="en-US" sz="2400" i="1" dirty="0"/>
              <a:t>all possible worlds </a:t>
            </a:r>
            <a:r>
              <a:rPr lang="en-US" sz="2400" dirty="0"/>
              <a:t>where </a:t>
            </a:r>
            <a:r>
              <a:rPr lang="en-US" sz="2400" i="1" dirty="0"/>
              <a:t>KB</a:t>
            </a:r>
            <a:r>
              <a:rPr lang="en-US" sz="2400" dirty="0"/>
              <a:t> is true</a:t>
            </a:r>
          </a:p>
          <a:p>
            <a:pPr marL="173831" indent="-173831"/>
            <a:endParaRPr lang="en-US" sz="1200" dirty="0"/>
          </a:p>
          <a:p>
            <a:pPr marL="173831" indent="-173831"/>
            <a:r>
              <a:rPr lang="en-US" sz="2400" dirty="0"/>
              <a:t>A </a:t>
            </a:r>
            <a:r>
              <a:rPr lang="en-US" sz="2400" b="1" dirty="0"/>
              <a:t>possible world where KB is true </a:t>
            </a:r>
            <a:r>
              <a:rPr lang="en-US" sz="2400" dirty="0"/>
              <a:t>can contain additional facts as long as they don’t contradict anything in the KB</a:t>
            </a:r>
          </a:p>
          <a:p>
            <a:pPr marL="173831" indent="-173831"/>
            <a:r>
              <a:rPr lang="en-US" sz="2400" dirty="0"/>
              <a:t>E.g.: ‘what we know today’ + there’s </a:t>
            </a:r>
            <a:r>
              <a:rPr lang="en-US" sz="2400" dirty="0" err="1"/>
              <a:t>lif</a:t>
            </a:r>
            <a:r>
              <a:rPr lang="en-US" sz="2400" dirty="0"/>
              <a:t> on Venus!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431581"/>
            <a:ext cx="5829300" cy="857250"/>
          </a:xfrm>
        </p:spPr>
        <p:txBody>
          <a:bodyPr/>
          <a:lstStyle/>
          <a:p>
            <a:r>
              <a:rPr lang="en-US" dirty="0"/>
              <a:t>Entailment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1178472"/>
            <a:ext cx="5943600" cy="3886200"/>
          </a:xfrm>
        </p:spPr>
        <p:txBody>
          <a:bodyPr/>
          <a:lstStyle/>
          <a:p>
            <a:pPr marL="173831" indent="-173831"/>
            <a:r>
              <a:rPr lang="en-US" sz="2400" dirty="0">
                <a:solidFill>
                  <a:schemeClr val="accent2"/>
                </a:solidFill>
              </a:rPr>
              <a:t>Entailment: </a:t>
            </a:r>
            <a:r>
              <a:rPr lang="en-US" sz="2400" dirty="0"/>
              <a:t>one thing </a:t>
            </a:r>
            <a:r>
              <a:rPr lang="en-US" sz="2400" dirty="0">
                <a:solidFill>
                  <a:srgbClr val="FF0000"/>
                </a:solidFill>
              </a:rPr>
              <a:t>follows from </a:t>
            </a:r>
            <a:r>
              <a:rPr lang="en-US" sz="2400" dirty="0"/>
              <a:t>another</a:t>
            </a:r>
          </a:p>
          <a:p>
            <a:pPr marL="173831" indent="-173831"/>
            <a:r>
              <a:rPr lang="en-US" sz="2400" dirty="0"/>
              <a:t>KB </a:t>
            </a:r>
            <a:r>
              <a:rPr lang="en-US" sz="2400" dirty="0">
                <a:cs typeface="Arial" charset="0"/>
              </a:rPr>
              <a:t>╞</a:t>
            </a:r>
            <a:r>
              <a:rPr lang="en-US" sz="2400" dirty="0"/>
              <a:t> </a:t>
            </a:r>
            <a:r>
              <a:rPr lang="el-GR" sz="2400" dirty="0">
                <a:cs typeface="Arial" charset="0"/>
              </a:rPr>
              <a:t>α</a:t>
            </a:r>
            <a:endParaRPr lang="en-US" sz="2400" dirty="0"/>
          </a:p>
          <a:p>
            <a:pPr marL="173831" indent="-173831"/>
            <a:r>
              <a:rPr lang="en-US" sz="2400" dirty="0"/>
              <a:t>Knowledge base </a:t>
            </a:r>
            <a:r>
              <a:rPr lang="en-US" sz="2400" i="1" dirty="0"/>
              <a:t>KB</a:t>
            </a:r>
            <a:r>
              <a:rPr lang="en-US" sz="2400" dirty="0"/>
              <a:t> entails sentence α </a:t>
            </a:r>
            <a:r>
              <a:rPr lang="en-US" sz="2400" dirty="0" err="1"/>
              <a:t>iff</a:t>
            </a:r>
            <a:r>
              <a:rPr lang="en-US" sz="2400" dirty="0"/>
              <a:t> α is true in </a:t>
            </a:r>
            <a:r>
              <a:rPr lang="en-US" sz="2400" i="1" dirty="0"/>
              <a:t>all possible worlds </a:t>
            </a:r>
            <a:r>
              <a:rPr lang="en-US" sz="2400" dirty="0"/>
              <a:t>where </a:t>
            </a:r>
            <a:r>
              <a:rPr lang="en-US" sz="2400" i="1" dirty="0"/>
              <a:t>KB</a:t>
            </a:r>
            <a:r>
              <a:rPr lang="en-US" sz="2400" dirty="0"/>
              <a:t> is true</a:t>
            </a:r>
            <a:endParaRPr lang="en-US" sz="1500" dirty="0"/>
          </a:p>
          <a:p>
            <a:pPr marL="384572" lvl="1" indent="-216694"/>
            <a:r>
              <a:rPr lang="en-US" sz="2100" dirty="0">
                <a:ea typeface="ＭＳ Ｐゴシック" charset="0"/>
              </a:rPr>
              <a:t>E.g., the KB containing </a:t>
            </a:r>
            <a:r>
              <a:rPr lang="ja-JP" altLang="en-US" sz="2100" dirty="0">
                <a:ea typeface="ＭＳ Ｐゴシック" charset="0"/>
              </a:rPr>
              <a:t>“</a:t>
            </a:r>
            <a:r>
              <a:rPr lang="en-US" altLang="ja-JP" sz="2100" dirty="0">
                <a:ea typeface="ＭＳ Ｐゴシック" charset="0"/>
              </a:rPr>
              <a:t>UMBC won</a:t>
            </a:r>
            <a:r>
              <a:rPr lang="ja-JP" altLang="en-US" sz="2100" dirty="0">
                <a:ea typeface="ＭＳ Ｐゴシック" charset="0"/>
              </a:rPr>
              <a:t>”</a:t>
            </a:r>
            <a:r>
              <a:rPr lang="en-US" altLang="ja-JP" sz="2100" dirty="0">
                <a:ea typeface="ＭＳ Ｐゴシック" charset="0"/>
              </a:rPr>
              <a:t> and </a:t>
            </a:r>
            <a:r>
              <a:rPr lang="ja-JP" altLang="en-US" sz="2100">
                <a:ea typeface="ＭＳ Ｐゴシック" charset="0"/>
              </a:rPr>
              <a:t>“</a:t>
            </a:r>
            <a:r>
              <a:rPr lang="en-US" altLang="ja-JP" sz="2100" dirty="0">
                <a:ea typeface="ＭＳ Ｐゴシック" charset="0"/>
              </a:rPr>
              <a:t>JHU won</a:t>
            </a:r>
            <a:r>
              <a:rPr lang="ja-JP" altLang="en-US" sz="2100" dirty="0">
                <a:ea typeface="ＭＳ Ｐゴシック" charset="0"/>
              </a:rPr>
              <a:t>”</a:t>
            </a:r>
            <a:r>
              <a:rPr lang="en-US" altLang="ja-JP" sz="2100" dirty="0">
                <a:ea typeface="ＭＳ Ｐゴシック" charset="0"/>
              </a:rPr>
              <a:t> entails </a:t>
            </a:r>
            <a:r>
              <a:rPr lang="ja-JP" altLang="en-US" sz="2100" dirty="0">
                <a:ea typeface="ＭＳ Ｐゴシック" charset="0"/>
              </a:rPr>
              <a:t>“</a:t>
            </a:r>
            <a:r>
              <a:rPr lang="en-US" altLang="ja-JP" sz="2100" dirty="0">
                <a:ea typeface="ＭＳ Ｐゴシック" charset="0"/>
              </a:rPr>
              <a:t>Either UMBC won or JHU won</a:t>
            </a:r>
            <a:r>
              <a:rPr lang="ja-JP" altLang="en-US" sz="2100" dirty="0">
                <a:ea typeface="ＭＳ Ｐゴシック" charset="0"/>
              </a:rPr>
              <a:t>”</a:t>
            </a:r>
            <a:endParaRPr lang="en-US" altLang="ja-JP" sz="2100" dirty="0">
              <a:ea typeface="ＭＳ Ｐゴシック" charset="0"/>
            </a:endParaRPr>
          </a:p>
          <a:p>
            <a:pPr marL="384572" lvl="1" indent="-216694"/>
            <a:r>
              <a:rPr lang="en-US" sz="2100" dirty="0">
                <a:ea typeface="ＭＳ Ｐゴシック" charset="0"/>
              </a:rPr>
              <a:t>E.g., </a:t>
            </a:r>
            <a:r>
              <a:rPr lang="en-US" sz="2100" dirty="0" err="1">
                <a:ea typeface="ＭＳ Ｐゴシック" charset="0"/>
              </a:rPr>
              <a:t>x+y</a:t>
            </a:r>
            <a:r>
              <a:rPr lang="en-US" sz="2100" dirty="0">
                <a:ea typeface="ＭＳ Ｐゴシック" charset="0"/>
              </a:rPr>
              <a:t> = 4 entails  x = 4 - y</a:t>
            </a:r>
          </a:p>
          <a:p>
            <a:pPr marL="384572" lvl="1" indent="-216694"/>
            <a:r>
              <a:rPr lang="en-US" sz="2100" dirty="0">
                <a:ea typeface="ＭＳ Ｐゴシック" charset="0"/>
              </a:rPr>
              <a:t>Entailment is a relationship between (sets of) sentences (i.e., </a:t>
            </a:r>
            <a:r>
              <a:rPr lang="en-US" sz="2100" dirty="0">
                <a:solidFill>
                  <a:srgbClr val="FF0000"/>
                </a:solidFill>
                <a:ea typeface="ＭＳ Ｐゴシック" charset="0"/>
              </a:rPr>
              <a:t>syntax</a:t>
            </a:r>
            <a:r>
              <a:rPr lang="en-US" sz="2100" dirty="0">
                <a:ea typeface="ＭＳ Ｐゴシック" charset="0"/>
              </a:rPr>
              <a:t>) that is based on </a:t>
            </a:r>
            <a:r>
              <a:rPr lang="en-US" sz="2100" b="1" dirty="0">
                <a:ea typeface="ＭＳ Ｐゴシック" charset="0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3363654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9" name="Picture 4" descr="model-inclu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3098407"/>
            <a:ext cx="2114550" cy="19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398079"/>
            <a:ext cx="5829300" cy="857250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1155307"/>
            <a:ext cx="6343650" cy="3886200"/>
          </a:xfrm>
        </p:spPr>
        <p:txBody>
          <a:bodyPr>
            <a:normAutofit lnSpcReduction="10000"/>
          </a:bodyPr>
          <a:lstStyle/>
          <a:p>
            <a:pPr marL="173831" indent="-173831"/>
            <a:r>
              <a:rPr lang="en-US" sz="2400" dirty="0"/>
              <a:t>Logicians talk of </a:t>
            </a:r>
            <a:r>
              <a:rPr lang="en-US" sz="2400" dirty="0">
                <a:solidFill>
                  <a:schemeClr val="accent2"/>
                </a:solidFill>
              </a:rPr>
              <a:t>models</a:t>
            </a:r>
            <a:r>
              <a:rPr lang="en-US" sz="2400" dirty="0"/>
              <a:t>: formally structured worlds </a:t>
            </a:r>
            <a:r>
              <a:rPr lang="en-US" sz="2400" dirty="0" err="1"/>
              <a:t>w.r.t</a:t>
            </a:r>
            <a:r>
              <a:rPr lang="en-US" sz="2400" dirty="0"/>
              <a:t> which truth can be evaluated</a:t>
            </a:r>
          </a:p>
          <a:p>
            <a:pPr marL="173831" indent="-173831"/>
            <a:r>
              <a:rPr lang="en-US" sz="2400" i="1" dirty="0"/>
              <a:t>m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is a model of</a:t>
            </a:r>
            <a:r>
              <a:rPr lang="en-US" sz="2400" dirty="0"/>
              <a:t> sentence α if α is true in </a:t>
            </a:r>
            <a:r>
              <a:rPr lang="en-US" sz="2400" i="1" dirty="0"/>
              <a:t>m</a:t>
            </a:r>
          </a:p>
          <a:p>
            <a:pPr marL="255985" lvl="1" indent="0">
              <a:buNone/>
            </a:pPr>
            <a:r>
              <a:rPr lang="en-US" sz="2100" dirty="0"/>
              <a:t>Lots of other things might or might not be true or might be unknown in </a:t>
            </a:r>
            <a:r>
              <a:rPr lang="en-US" sz="2100" i="1" dirty="0"/>
              <a:t>m</a:t>
            </a:r>
            <a:endParaRPr lang="en-US" sz="2100" dirty="0"/>
          </a:p>
          <a:p>
            <a:pPr marL="173831" indent="-173831"/>
            <a:r>
              <a:rPr lang="en-US" sz="2400" i="1" dirty="0"/>
              <a:t>M(α) </a:t>
            </a:r>
            <a:r>
              <a:rPr lang="en-US" sz="2400" dirty="0"/>
              <a:t>is the set of all models of α</a:t>
            </a:r>
          </a:p>
          <a:p>
            <a:pPr marL="173831" indent="-173831"/>
            <a:r>
              <a:rPr lang="en-US" sz="2400" dirty="0"/>
              <a:t>Then KB ╞ α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i="1" dirty="0"/>
              <a:t>M(KB) </a:t>
            </a:r>
            <a:r>
              <a:rPr lang="en-US" sz="2400" dirty="0">
                <a:sym typeface="Symbol" charset="0"/>
              </a:rPr>
              <a:t> </a:t>
            </a:r>
            <a:r>
              <a:rPr lang="en-US" sz="2400" i="1" dirty="0"/>
              <a:t>M(</a:t>
            </a:r>
            <a:r>
              <a:rPr lang="en-US" sz="2400" dirty="0"/>
              <a:t>α)</a:t>
            </a:r>
          </a:p>
          <a:p>
            <a:pPr marL="429816" lvl="1"/>
            <a:r>
              <a:rPr lang="en-US" sz="2100" i="1" dirty="0">
                <a:ea typeface="ＭＳ Ｐゴシック" charset="0"/>
              </a:rPr>
              <a:t>KB </a:t>
            </a:r>
            <a:r>
              <a:rPr lang="en-US" sz="2100" dirty="0">
                <a:ea typeface="ＭＳ Ｐゴシック" charset="0"/>
              </a:rPr>
              <a:t>= UMBC and JHU won </a:t>
            </a:r>
          </a:p>
          <a:p>
            <a:pPr marL="429816" lvl="1"/>
            <a:r>
              <a:rPr lang="en-US" sz="2100" dirty="0">
                <a:ea typeface="ＭＳ Ｐゴシック" charset="0"/>
              </a:rPr>
              <a:t>α = UMBC won</a:t>
            </a:r>
          </a:p>
          <a:p>
            <a:pPr marL="429816" lvl="1"/>
            <a:r>
              <a:rPr lang="en-US" sz="2100" dirty="0">
                <a:ea typeface="ＭＳ Ｐゴシック" charset="0"/>
              </a:rPr>
              <a:t>Then KB ╞ α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843455" y="587484"/>
            <a:ext cx="745709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Entailment in the </a:t>
            </a:r>
            <a:r>
              <a:rPr lang="en-US" dirty="0" err="1"/>
              <a:t>Wumpus</a:t>
            </a:r>
            <a:r>
              <a:rPr lang="en-US" dirty="0"/>
              <a:t> World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1314450"/>
            <a:ext cx="4377776" cy="3829050"/>
          </a:xfrm>
        </p:spPr>
        <p:txBody>
          <a:bodyPr/>
          <a:lstStyle/>
          <a:p>
            <a:pPr marL="173831" indent="-173831"/>
            <a:r>
              <a:rPr lang="en-US" sz="2250" dirty="0"/>
              <a:t>Situation after detecting nothing in [1,1], move right, breeze in [2,1]</a:t>
            </a:r>
          </a:p>
          <a:p>
            <a:pPr marL="173831" indent="-173831"/>
            <a:r>
              <a:rPr lang="en-US" sz="2250" dirty="0"/>
              <a:t>Possible models for </a:t>
            </a:r>
            <a:r>
              <a:rPr lang="en-US" sz="2250" i="1" dirty="0"/>
              <a:t>KB</a:t>
            </a:r>
            <a:r>
              <a:rPr lang="en-US" sz="2250" dirty="0"/>
              <a:t> assuming only pits and restricting cells to {(1,3)(2,1)(2,2)}</a:t>
            </a:r>
          </a:p>
          <a:p>
            <a:pPr marL="173831" indent="-173831"/>
            <a:r>
              <a:rPr lang="en-US" sz="2250" dirty="0"/>
              <a:t>Two observations: ~B11, B12</a:t>
            </a:r>
          </a:p>
          <a:p>
            <a:pPr marL="173831" indent="-173831"/>
            <a:r>
              <a:rPr lang="en-US" sz="2250" dirty="0"/>
              <a:t>Three more propositional variables variables: P13, P21, P22</a:t>
            </a:r>
          </a:p>
          <a:p>
            <a:pPr marL="173831" indent="-173831"/>
            <a:r>
              <a:rPr lang="en-US" sz="2250" dirty="0">
                <a:sym typeface="Symbol" charset="0"/>
              </a:rPr>
              <a:t> </a:t>
            </a:r>
            <a:r>
              <a:rPr lang="en-US" sz="2250" dirty="0"/>
              <a:t>8 possible models consistent with observations</a:t>
            </a:r>
          </a:p>
          <a:p>
            <a:pPr marL="173831" indent="-173831"/>
            <a:endParaRPr lang="en-US" sz="2250" dirty="0"/>
          </a:p>
        </p:txBody>
      </p:sp>
      <p:pic>
        <p:nvPicPr>
          <p:cNvPr id="80899" name="Picture 4" descr="wumpus-seq1c-a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04" y="1543051"/>
            <a:ext cx="1928813" cy="1935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43504" y="3948753"/>
            <a:ext cx="1550553" cy="5078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/>
                <a:cs typeface="Calibri"/>
              </a:rPr>
              <a:t>B11</a:t>
            </a:r>
            <a:r>
              <a:rPr lang="en-US" sz="1350" dirty="0">
                <a:latin typeface="Calibri"/>
                <a:cs typeface="Calibri"/>
              </a:rPr>
              <a:t>: breeze in (1,1)</a:t>
            </a:r>
          </a:p>
          <a:p>
            <a:r>
              <a:rPr lang="en-US" sz="1350" b="1" dirty="0">
                <a:latin typeface="Calibri"/>
                <a:cs typeface="Calibri"/>
              </a:rPr>
              <a:t>P13</a:t>
            </a:r>
            <a:r>
              <a:rPr lang="en-US" sz="1350" dirty="0">
                <a:latin typeface="Calibri"/>
                <a:cs typeface="Calibri"/>
              </a:rPr>
              <a:t>: pit in (1,3)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411C3-12D5-FE4D-9093-0980E6D978CA}"/>
              </a:ext>
            </a:extLst>
          </p:cNvPr>
          <p:cNvSpPr txBox="1"/>
          <p:nvPr/>
        </p:nvSpPr>
        <p:spPr>
          <a:xfrm>
            <a:off x="5886450" y="3483046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68316-3E69-8544-9095-C9709338E37C}"/>
              </a:ext>
            </a:extLst>
          </p:cNvPr>
          <p:cNvSpPr txBox="1"/>
          <p:nvPr/>
        </p:nvSpPr>
        <p:spPr>
          <a:xfrm>
            <a:off x="6400800" y="349820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0EDAE-7EAD-394F-8A5D-131FB663261C}"/>
              </a:ext>
            </a:extLst>
          </p:cNvPr>
          <p:cNvSpPr txBox="1"/>
          <p:nvPr/>
        </p:nvSpPr>
        <p:spPr>
          <a:xfrm>
            <a:off x="6823625" y="348615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91D9B-D590-CD43-A512-75BC4B5F8F1C}"/>
              </a:ext>
            </a:extLst>
          </p:cNvPr>
          <p:cNvSpPr txBox="1"/>
          <p:nvPr/>
        </p:nvSpPr>
        <p:spPr>
          <a:xfrm>
            <a:off x="7280825" y="348615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A63E7-4C39-7048-B6BF-9D759CBC3B64}"/>
              </a:ext>
            </a:extLst>
          </p:cNvPr>
          <p:cNvSpPr txBox="1"/>
          <p:nvPr/>
        </p:nvSpPr>
        <p:spPr>
          <a:xfrm>
            <a:off x="5512039" y="311355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C91343-2D0D-B34A-9E23-05F627ADAD92}"/>
              </a:ext>
            </a:extLst>
          </p:cNvPr>
          <p:cNvSpPr txBox="1"/>
          <p:nvPr/>
        </p:nvSpPr>
        <p:spPr>
          <a:xfrm>
            <a:off x="5566325" y="2628900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0BB82-C76C-5640-B2EC-6E7A27BD68DE}"/>
              </a:ext>
            </a:extLst>
          </p:cNvPr>
          <p:cNvSpPr txBox="1"/>
          <p:nvPr/>
        </p:nvSpPr>
        <p:spPr>
          <a:xfrm>
            <a:off x="5543550" y="214424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D3B3B8-7D20-9148-A533-EF854CC685E1}"/>
              </a:ext>
            </a:extLst>
          </p:cNvPr>
          <p:cNvSpPr txBox="1"/>
          <p:nvPr/>
        </p:nvSpPr>
        <p:spPr>
          <a:xfrm>
            <a:off x="5543550" y="1659584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446649"/>
            <a:ext cx="5829300" cy="857250"/>
          </a:xfrm>
        </p:spPr>
        <p:txBody>
          <a:bodyPr/>
          <a:lstStyle/>
          <a:p>
            <a:r>
              <a:rPr lang="en-US" dirty="0" err="1"/>
              <a:t>Wumpus</a:t>
            </a:r>
            <a:r>
              <a:rPr lang="en-US" dirty="0"/>
              <a:t> models</a:t>
            </a:r>
          </a:p>
        </p:txBody>
      </p:sp>
      <p:pic>
        <p:nvPicPr>
          <p:cNvPr id="82946" name="Picture 3" descr="wumpus-model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634" y="1326942"/>
            <a:ext cx="4416316" cy="327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43050" y="1485900"/>
          <a:ext cx="1428750" cy="28003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tableStyleId>{5C22544A-7EE6-4342-B048-85BDC9FD1C3A}</a:tableStyleId>
              </a:tblPr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</a:rPr>
                        <a:t>P13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</a:rPr>
                        <a:t>P21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Calibri"/>
                        </a:rPr>
                        <a:t>P22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F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F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F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F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F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F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F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F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F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F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F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F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43050" y="4343401"/>
            <a:ext cx="14287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/>
                <a:cs typeface="Calibri"/>
              </a:rPr>
              <a:t>Each row is a possible world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1F63C-53E8-8046-ABD1-0997693B61E7}"/>
              </a:ext>
            </a:extLst>
          </p:cNvPr>
          <p:cNvSpPr txBox="1"/>
          <p:nvPr/>
        </p:nvSpPr>
        <p:spPr>
          <a:xfrm>
            <a:off x="3486150" y="4605337"/>
            <a:ext cx="4114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/>
                <a:cs typeface="Calibri"/>
              </a:rPr>
              <a:t>Some of these are inconsistent with the observed facts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1657350" y="406568"/>
            <a:ext cx="5829300" cy="857250"/>
          </a:xfrm>
        </p:spPr>
        <p:txBody>
          <a:bodyPr/>
          <a:lstStyle/>
          <a:p>
            <a:r>
              <a:rPr lang="en-US" dirty="0" err="1"/>
              <a:t>Wumpus</a:t>
            </a:r>
            <a:r>
              <a:rPr lang="en-US" dirty="0"/>
              <a:t> World Rules (1)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1657350" y="1028700"/>
            <a:ext cx="5829300" cy="3886200"/>
          </a:xfrm>
        </p:spPr>
        <p:txBody>
          <a:bodyPr/>
          <a:lstStyle/>
          <a:p>
            <a:r>
              <a:rPr lang="en-US" sz="2400" b="1" dirty="0"/>
              <a:t>If a cell has a pit, then a breeze is observable in every adjacent cell</a:t>
            </a:r>
          </a:p>
          <a:p>
            <a:r>
              <a:rPr lang="en-US" sz="2400" dirty="0"/>
              <a:t>In propositional calculus we can not have rules with variables (e.g., </a:t>
            </a:r>
            <a:r>
              <a:rPr lang="en-US" sz="2400" dirty="0" err="1"/>
              <a:t>forall</a:t>
            </a:r>
            <a:r>
              <a:rPr lang="en-US" sz="2400" dirty="0"/>
              <a:t> X…)</a:t>
            </a:r>
          </a:p>
          <a:p>
            <a:pPr marL="254794" lvl="1" indent="0">
              <a:buNone/>
            </a:pPr>
            <a:r>
              <a:rPr lang="en-US" sz="2100" dirty="0">
                <a:ea typeface="ＭＳ Ｐゴシック" charset="0"/>
              </a:rPr>
              <a:t>P11 =&gt; B21</a:t>
            </a:r>
          </a:p>
          <a:p>
            <a:pPr marL="254794" lvl="1" indent="0">
              <a:buNone/>
            </a:pPr>
            <a:r>
              <a:rPr lang="en-US" sz="2100" dirty="0">
                <a:ea typeface="ＭＳ Ｐゴシック" charset="0"/>
              </a:rPr>
              <a:t>P11 =&gt; B12</a:t>
            </a:r>
          </a:p>
          <a:p>
            <a:pPr marL="254794" lvl="1" indent="0">
              <a:buNone/>
            </a:pPr>
            <a:r>
              <a:rPr lang="en-US" sz="2100" dirty="0">
                <a:ea typeface="ＭＳ Ｐゴシック" charset="0"/>
              </a:rPr>
              <a:t>P21 =&gt; B11</a:t>
            </a:r>
          </a:p>
          <a:p>
            <a:pPr marL="254794" lvl="1" indent="0">
              <a:buNone/>
            </a:pPr>
            <a:r>
              <a:rPr lang="en-US" sz="2100" dirty="0">
                <a:ea typeface="ＭＳ Ｐゴシック" charset="0"/>
              </a:rPr>
              <a:t>P21 =&gt; B22 …</a:t>
            </a:r>
            <a:endParaRPr lang="en-US" sz="2400" dirty="0">
              <a:ea typeface="ＭＳ Ｐゴシック" charset="0"/>
            </a:endParaRP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101788" y="2800350"/>
            <a:ext cx="2007474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100" i="1" dirty="0">
                <a:latin typeface="Calibri"/>
              </a:rPr>
              <a:t>these also follow</a:t>
            </a:r>
          </a:p>
          <a:p>
            <a:pPr algn="ctr">
              <a:defRPr/>
            </a:pPr>
            <a:r>
              <a:rPr lang="en-US" sz="2100" dirty="0">
                <a:latin typeface="Calibri"/>
              </a:rPr>
              <a:t>~B21 =&gt; ~P11</a:t>
            </a:r>
          </a:p>
          <a:p>
            <a:pPr algn="ctr">
              <a:defRPr/>
            </a:pPr>
            <a:r>
              <a:rPr lang="en-US" sz="2100" dirty="0">
                <a:latin typeface="Calibri"/>
              </a:rPr>
              <a:t>~B12 =&gt; ~P11</a:t>
            </a:r>
          </a:p>
          <a:p>
            <a:pPr algn="ctr">
              <a:defRPr/>
            </a:pPr>
            <a:r>
              <a:rPr lang="en-US" sz="2100" dirty="0">
                <a:latin typeface="Calibri"/>
              </a:rPr>
              <a:t>~B11 =&gt; ~P21</a:t>
            </a:r>
          </a:p>
          <a:p>
            <a:pPr algn="ctr">
              <a:defRPr/>
            </a:pPr>
            <a:r>
              <a:rPr lang="en-US" sz="2100" dirty="0">
                <a:latin typeface="Calibri"/>
              </a:rPr>
              <a:t>~B22 =&gt; ~P21</a:t>
            </a:r>
          </a:p>
          <a:p>
            <a:pPr>
              <a:defRPr/>
            </a:pPr>
            <a:r>
              <a:rPr lang="en-US" sz="2100" dirty="0">
                <a:latin typeface="Calibri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229101"/>
            <a:ext cx="1714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/>
                <a:cs typeface="Calibri"/>
              </a:rPr>
              <a:t>If a pit in (1,1) then a breeze in (2,1), </a:t>
            </a:r>
            <a:r>
              <a:rPr lang="is-IS" sz="1350" dirty="0">
                <a:latin typeface="Calibri"/>
                <a:cs typeface="Calibri"/>
              </a:rPr>
              <a:t>…</a:t>
            </a:r>
            <a:endParaRPr lang="en-US" sz="13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Wumpus</a:t>
            </a:r>
            <a:r>
              <a:rPr lang="en-US" dirty="0"/>
              <a:t> models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0350" y="4626293"/>
            <a:ext cx="4857750" cy="514350"/>
          </a:xfrm>
        </p:spPr>
        <p:txBody>
          <a:bodyPr>
            <a:normAutofit fontScale="62500" lnSpcReduction="20000"/>
          </a:bodyPr>
          <a:lstStyle/>
          <a:p>
            <a:pPr marL="257175" indent="-257175" algn="ctr">
              <a:buNone/>
            </a:pPr>
            <a:r>
              <a:rPr lang="en-US" b="1" i="1" dirty="0"/>
              <a:t>KB </a:t>
            </a:r>
            <a:r>
              <a:rPr lang="en-US" b="1" dirty="0"/>
              <a:t>= </a:t>
            </a:r>
            <a:r>
              <a:rPr lang="en-US" b="1" dirty="0" err="1"/>
              <a:t>wumpus</a:t>
            </a:r>
            <a:r>
              <a:rPr lang="en-US" b="1" dirty="0"/>
              <a:t>-world rules + observations</a:t>
            </a:r>
          </a:p>
        </p:txBody>
      </p:sp>
      <p:pic>
        <p:nvPicPr>
          <p:cNvPr id="86019" name="Picture 4" descr="wumpus-model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30247"/>
            <a:ext cx="4000500" cy="297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500" y="1278341"/>
            <a:ext cx="20002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libri"/>
                <a:cs typeface="Calibri"/>
              </a:rPr>
              <a:t>Only </a:t>
            </a:r>
            <a:r>
              <a:rPr lang="en-US" sz="2100" b="1" dirty="0">
                <a:latin typeface="Calibri"/>
                <a:cs typeface="Calibri"/>
              </a:rPr>
              <a:t>three</a:t>
            </a:r>
            <a:r>
              <a:rPr lang="en-US" sz="2100" dirty="0">
                <a:latin typeface="Calibri"/>
                <a:cs typeface="Calibri"/>
              </a:rPr>
              <a:t> of the possible models are consistent with what we know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43D19-C5AB-DD41-B737-6CE62B629440}"/>
              </a:ext>
            </a:extLst>
          </p:cNvPr>
          <p:cNvSpPr txBox="1"/>
          <p:nvPr/>
        </p:nvSpPr>
        <p:spPr>
          <a:xfrm>
            <a:off x="620767" y="3340460"/>
            <a:ext cx="2303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libri"/>
                <a:cs typeface="Calibri"/>
              </a:rPr>
              <a:t>Any of the</a:t>
            </a:r>
          </a:p>
          <a:p>
            <a:r>
              <a:rPr lang="en-US" sz="2100" dirty="0">
                <a:latin typeface="Calibri"/>
                <a:cs typeface="Calibri"/>
              </a:rPr>
              <a:t>three might be the way the world </a:t>
            </a:r>
          </a:p>
          <a:p>
            <a:r>
              <a:rPr lang="en-US" sz="2100" dirty="0">
                <a:latin typeface="Calibri"/>
                <a:cs typeface="Calibri"/>
              </a:rPr>
              <a:t>really is.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758716" y="457200"/>
            <a:ext cx="5829300" cy="857250"/>
          </a:xfrm>
        </p:spPr>
        <p:txBody>
          <a:bodyPr/>
          <a:lstStyle/>
          <a:p>
            <a:pPr algn="l"/>
            <a:r>
              <a:rPr lang="en-US" dirty="0" err="1"/>
              <a:t>Wumpus</a:t>
            </a:r>
            <a:r>
              <a:rPr lang="en-US" dirty="0"/>
              <a:t> World Rules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16" y="1257300"/>
            <a:ext cx="6172200" cy="3886200"/>
          </a:xfrm>
        </p:spPr>
        <p:txBody>
          <a:bodyPr/>
          <a:lstStyle/>
          <a:p>
            <a:pPr>
              <a:defRPr/>
            </a:pPr>
            <a:r>
              <a:rPr lang="en-US" sz="2700" b="1" dirty="0"/>
              <a:t>Cell safe if it has neither a pit</a:t>
            </a:r>
            <a:br>
              <a:rPr lang="en-US" sz="2700" b="1" dirty="0"/>
            </a:br>
            <a:r>
              <a:rPr lang="en-US" sz="2700" b="1" dirty="0"/>
              <a:t>nor </a:t>
            </a:r>
            <a:r>
              <a:rPr lang="en-US" sz="2700" b="1" dirty="0" err="1"/>
              <a:t>wumpus</a:t>
            </a:r>
            <a:endParaRPr lang="en-US" sz="2700" b="1" dirty="0"/>
          </a:p>
          <a:p>
            <a:pPr marL="254794" lvl="1" indent="0">
              <a:buNone/>
              <a:defRPr/>
            </a:pPr>
            <a:r>
              <a:rPr lang="en-US" sz="2400" dirty="0"/>
              <a:t>OK11 =&gt; ~P11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sz="2400" dirty="0"/>
              <a:t>~W11 </a:t>
            </a:r>
          </a:p>
          <a:p>
            <a:pPr marL="254794" lvl="1" indent="0">
              <a:buNone/>
              <a:defRPr/>
            </a:pPr>
            <a:r>
              <a:rPr lang="en-US" sz="2400" dirty="0"/>
              <a:t>OK12 =&gt; ~P12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sz="2400" dirty="0"/>
              <a:t>~W12 …</a:t>
            </a:r>
          </a:p>
          <a:p>
            <a:pPr>
              <a:defRPr/>
            </a:pPr>
            <a:r>
              <a:rPr lang="en-US" sz="2700" dirty="0"/>
              <a:t>From which we can derive the more useful “rules”</a:t>
            </a:r>
          </a:p>
          <a:p>
            <a:pPr marL="260747" indent="0">
              <a:buNone/>
              <a:defRPr/>
            </a:pPr>
            <a:r>
              <a:rPr lang="en-US" sz="2100" dirty="0"/>
              <a:t>P11 </a:t>
            </a:r>
            <a:r>
              <a:rPr lang="en-US" sz="2100" dirty="0"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100" dirty="0">
                <a:ea typeface="ＭＳ ゴシック"/>
                <a:cs typeface="ＭＳ ゴシック"/>
              </a:rPr>
              <a:t>W11 =&gt; ~OK11</a:t>
            </a:r>
          </a:p>
          <a:p>
            <a:pPr marL="260747" indent="0">
              <a:buNone/>
              <a:defRPr/>
            </a:pPr>
            <a:r>
              <a:rPr lang="en-US" sz="2100" dirty="0">
                <a:ea typeface="ＭＳ ゴシック"/>
                <a:cs typeface="ＭＳ ゴシック"/>
              </a:rPr>
              <a:t>P11 =&gt; ~OK11</a:t>
            </a:r>
          </a:p>
          <a:p>
            <a:pPr marL="260747" indent="0">
              <a:buNone/>
              <a:defRPr/>
            </a:pPr>
            <a:r>
              <a:rPr lang="en-US" sz="2100" dirty="0">
                <a:ea typeface="ＭＳ ゴシック"/>
                <a:cs typeface="ＭＳ ゴシック"/>
              </a:rPr>
              <a:t>W11 =&gt; ~OK11 …</a:t>
            </a:r>
            <a:endParaRPr lang="en-US" sz="2100" dirty="0"/>
          </a:p>
          <a:p>
            <a:pPr>
              <a:defRPr/>
            </a:pPr>
            <a:endParaRPr 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4668524" y="2228851"/>
            <a:ext cx="1764970" cy="5078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/>
                <a:cs typeface="Calibri"/>
              </a:rPr>
              <a:t>OK11</a:t>
            </a:r>
            <a:r>
              <a:rPr lang="en-US" sz="1350" dirty="0">
                <a:latin typeface="Calibri"/>
                <a:cs typeface="Calibri"/>
              </a:rPr>
              <a:t>: (1,1) is safe</a:t>
            </a:r>
          </a:p>
          <a:p>
            <a:r>
              <a:rPr lang="en-US" sz="1350" b="1" dirty="0">
                <a:latin typeface="Calibri"/>
                <a:cs typeface="Calibri"/>
              </a:rPr>
              <a:t>W11</a:t>
            </a:r>
            <a:r>
              <a:rPr lang="en-US" sz="1350" dirty="0">
                <a:latin typeface="Calibri"/>
                <a:cs typeface="Calibri"/>
              </a:rPr>
              <a:t>: </a:t>
            </a:r>
            <a:r>
              <a:rPr lang="en-US" sz="1350" dirty="0" err="1">
                <a:latin typeface="Calibri"/>
                <a:cs typeface="Calibri"/>
              </a:rPr>
              <a:t>Wumpus</a:t>
            </a:r>
            <a:r>
              <a:rPr lang="en-US" sz="1350" dirty="0">
                <a:latin typeface="Calibri"/>
                <a:cs typeface="Calibri"/>
              </a:rPr>
              <a:t> in (1,1)</a:t>
            </a:r>
          </a:p>
        </p:txBody>
      </p:sp>
      <p:pic>
        <p:nvPicPr>
          <p:cNvPr id="5" name="Picture 1029" descr="img2">
            <a:extLst>
              <a:ext uri="{FF2B5EF4-FFF2-40B4-BE49-F238E27FC236}">
                <a16:creationId xmlns:a16="http://schemas.microsoft.com/office/drawing/2014/main" id="{54C11964-3737-4549-9538-CD30C3D4D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684" y="1314450"/>
            <a:ext cx="1371600" cy="1329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Wumpus</a:t>
            </a:r>
            <a:r>
              <a:rPr lang="en-US" dirty="0"/>
              <a:t> models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3771901"/>
            <a:ext cx="6343650" cy="822722"/>
          </a:xfrm>
        </p:spPr>
        <p:txBody>
          <a:bodyPr/>
          <a:lstStyle/>
          <a:p>
            <a:pPr marL="257175" indent="-257175"/>
            <a:r>
              <a:rPr lang="en-US" sz="2100" i="1" dirty="0"/>
              <a:t>KB </a:t>
            </a:r>
            <a:r>
              <a:rPr lang="en-US" sz="2100" dirty="0"/>
              <a:t>= </a:t>
            </a:r>
            <a:r>
              <a:rPr lang="en-US" sz="2100" dirty="0" err="1"/>
              <a:t>wumpus</a:t>
            </a:r>
            <a:r>
              <a:rPr lang="en-US" sz="2100" dirty="0"/>
              <a:t>-world rules + observations</a:t>
            </a:r>
          </a:p>
        </p:txBody>
      </p:sp>
      <p:pic>
        <p:nvPicPr>
          <p:cNvPr id="91139" name="Picture 4" descr="wumpus-model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200150"/>
            <a:ext cx="3143250" cy="233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364234" y="6748460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5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7624" y="708684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50" dirty="0"/>
              <a:t>Inference</a:t>
            </a:r>
            <a:r>
              <a:rPr spc="-180" dirty="0"/>
              <a:t> </a:t>
            </a:r>
            <a:r>
              <a:rPr spc="-68" dirty="0"/>
              <a:t>in</a:t>
            </a:r>
            <a:r>
              <a:rPr spc="-165" dirty="0"/>
              <a:t> </a:t>
            </a:r>
            <a:r>
              <a:rPr spc="-229" dirty="0"/>
              <a:t>People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624" y="1770446"/>
            <a:ext cx="7062827" cy="2564965"/>
          </a:xfrm>
          <a:prstGeom prst="rect">
            <a:avLst/>
          </a:prstGeom>
        </p:spPr>
        <p:txBody>
          <a:bodyPr vert="horz" wrap="square" lIns="0" tIns="50959" rIns="0" bIns="0" rtlCol="0">
            <a:spAutoFit/>
          </a:bodyPr>
          <a:lstStyle/>
          <a:p>
            <a:pPr marL="260985" marR="3810" indent="-251460">
              <a:lnSpc>
                <a:spcPts val="2595"/>
              </a:lnSpc>
              <a:spcBef>
                <a:spcPts val="401"/>
              </a:spcBef>
              <a:buChar char="•"/>
              <a:tabLst>
                <a:tab pos="260509" algn="l"/>
                <a:tab pos="260985" algn="l"/>
              </a:tabLst>
            </a:pPr>
            <a:r>
              <a:rPr sz="2400" spc="-150" dirty="0">
                <a:latin typeface="Arial"/>
                <a:cs typeface="Arial"/>
              </a:rPr>
              <a:t>People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can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do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logical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inference,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but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43" dirty="0">
                <a:latin typeface="Arial"/>
                <a:cs typeface="Arial"/>
              </a:rPr>
              <a:t>always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very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good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at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53" dirty="0">
                <a:latin typeface="Arial"/>
                <a:cs typeface="Arial"/>
              </a:rPr>
              <a:t>it</a:t>
            </a:r>
            <a:endParaRPr sz="2400" dirty="0">
              <a:latin typeface="Arial"/>
              <a:cs typeface="Arial"/>
            </a:endParaRPr>
          </a:p>
          <a:p>
            <a:pPr marL="260985" marR="159544" indent="-251460">
              <a:lnSpc>
                <a:spcPts val="2595"/>
              </a:lnSpc>
              <a:spcBef>
                <a:spcPts val="743"/>
              </a:spcBef>
              <a:buChar char="•"/>
              <a:tabLst>
                <a:tab pos="260509" algn="l"/>
                <a:tab pos="260985" algn="l"/>
              </a:tabLst>
            </a:pPr>
            <a:r>
              <a:rPr sz="2400" spc="-172" dirty="0">
                <a:latin typeface="Arial"/>
                <a:cs typeface="Arial"/>
              </a:rPr>
              <a:t>Reasoning</a:t>
            </a:r>
            <a:r>
              <a:rPr sz="2400" spc="-8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83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negation</a:t>
            </a:r>
            <a:r>
              <a:rPr sz="2400" spc="-71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and </a:t>
            </a:r>
            <a:r>
              <a:rPr sz="2400" spc="-68" dirty="0">
                <a:latin typeface="Arial"/>
                <a:cs typeface="Arial"/>
              </a:rPr>
              <a:t>disjunction</a:t>
            </a:r>
            <a:r>
              <a:rPr sz="2400" spc="-83" dirty="0">
                <a:latin typeface="Arial"/>
                <a:cs typeface="Arial"/>
              </a:rPr>
              <a:t> </a:t>
            </a:r>
            <a:r>
              <a:rPr sz="2400" spc="-188" dirty="0">
                <a:latin typeface="Arial"/>
                <a:cs typeface="Arial"/>
              </a:rPr>
              <a:t>seems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particularly</a:t>
            </a:r>
            <a:r>
              <a:rPr sz="2400" spc="-83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difficult</a:t>
            </a:r>
            <a:endParaRPr sz="2400" dirty="0">
              <a:latin typeface="Arial"/>
              <a:cs typeface="Arial"/>
            </a:endParaRPr>
          </a:p>
          <a:p>
            <a:pPr marL="260985" marR="168116" indent="-251460">
              <a:lnSpc>
                <a:spcPts val="2595"/>
              </a:lnSpc>
              <a:spcBef>
                <a:spcPts val="743"/>
              </a:spcBef>
              <a:buChar char="•"/>
              <a:tabLst>
                <a:tab pos="260509" algn="l"/>
                <a:tab pos="260985" algn="l"/>
              </a:tabLst>
            </a:pPr>
            <a:r>
              <a:rPr sz="2400" spc="-90" dirty="0">
                <a:latin typeface="Arial"/>
                <a:cs typeface="Arial"/>
              </a:rPr>
              <a:t>But,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people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169" dirty="0">
                <a:latin typeface="Arial"/>
                <a:cs typeface="Arial"/>
              </a:rPr>
              <a:t>seem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employ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many </a:t>
            </a:r>
            <a:r>
              <a:rPr sz="2400" spc="-116" dirty="0">
                <a:latin typeface="Arial"/>
                <a:cs typeface="Arial"/>
              </a:rPr>
              <a:t>kinds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reasoning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strategies,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most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of </a:t>
            </a:r>
            <a:r>
              <a:rPr sz="2400" spc="-79" dirty="0">
                <a:latin typeface="Arial"/>
                <a:cs typeface="Arial"/>
              </a:rPr>
              <a:t>which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116" dirty="0">
                <a:latin typeface="Arial"/>
                <a:cs typeface="Arial"/>
              </a:rPr>
              <a:t>are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neither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i="1" spc="-113" dirty="0">
                <a:latin typeface="Arial"/>
                <a:cs typeface="Arial"/>
              </a:rPr>
              <a:t>complete</a:t>
            </a:r>
            <a:r>
              <a:rPr sz="2400" i="1" spc="-94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nor</a:t>
            </a:r>
            <a:r>
              <a:rPr sz="2400" spc="-86" dirty="0">
                <a:latin typeface="Arial"/>
                <a:cs typeface="Arial"/>
              </a:rPr>
              <a:t> </a:t>
            </a:r>
            <a:r>
              <a:rPr sz="2400" i="1" spc="-98" dirty="0">
                <a:latin typeface="Arial"/>
                <a:cs typeface="Arial"/>
              </a:rPr>
              <a:t>sound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89" name="Picture 2" descr="wumpus-models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71550"/>
            <a:ext cx="3143250" cy="233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0" name="Rectangle 3"/>
          <p:cNvSpPr>
            <a:spLocks noGrp="1" noChangeArrowheads="1"/>
          </p:cNvSpPr>
          <p:nvPr>
            <p:ph type="title"/>
          </p:nvPr>
        </p:nvSpPr>
        <p:spPr>
          <a:xfrm>
            <a:off x="1657350" y="228600"/>
            <a:ext cx="5829300" cy="857250"/>
          </a:xfrm>
        </p:spPr>
        <p:txBody>
          <a:bodyPr/>
          <a:lstStyle/>
          <a:p>
            <a:r>
              <a:rPr lang="en-US" dirty="0" err="1"/>
              <a:t>Wumpus</a:t>
            </a:r>
            <a:r>
              <a:rPr lang="en-US" dirty="0"/>
              <a:t> models</a:t>
            </a:r>
          </a:p>
        </p:txBody>
      </p:sp>
      <p:sp>
        <p:nvSpPr>
          <p:cNvPr id="8909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00175" y="3371850"/>
            <a:ext cx="6343650" cy="1600200"/>
          </a:xfrm>
        </p:spPr>
        <p:txBody>
          <a:bodyPr/>
          <a:lstStyle/>
          <a:p>
            <a:pPr marL="257175" indent="-257175"/>
            <a:r>
              <a:rPr lang="en-US" sz="2100" i="1" dirty="0"/>
              <a:t>KB </a:t>
            </a:r>
            <a:r>
              <a:rPr lang="en-US" sz="2100" dirty="0"/>
              <a:t>= </a:t>
            </a:r>
            <a:r>
              <a:rPr lang="en-US" sz="2100" dirty="0" err="1"/>
              <a:t>wumpus</a:t>
            </a:r>
            <a:r>
              <a:rPr lang="en-US" sz="2100" dirty="0"/>
              <a:t>-world rules + observations</a:t>
            </a:r>
          </a:p>
          <a:p>
            <a:pPr marL="257175" indent="-257175"/>
            <a:r>
              <a:rPr lang="en-US" sz="2100" dirty="0"/>
              <a:t>α</a:t>
            </a:r>
            <a:r>
              <a:rPr lang="en-US" sz="2100" baseline="-25000" dirty="0"/>
              <a:t>1</a:t>
            </a:r>
            <a:r>
              <a:rPr lang="en-US" sz="2100" dirty="0"/>
              <a:t> = </a:t>
            </a:r>
            <a:r>
              <a:rPr lang="ja-JP" altLang="en-US" sz="2100" dirty="0"/>
              <a:t>“</a:t>
            </a:r>
            <a:r>
              <a:rPr lang="en-US" altLang="ja-JP" sz="2100" dirty="0"/>
              <a:t>[1,2] is safe</a:t>
            </a:r>
            <a:r>
              <a:rPr lang="ja-JP" altLang="en-US" sz="2100" dirty="0"/>
              <a:t>”</a:t>
            </a:r>
            <a:r>
              <a:rPr lang="en-US" altLang="ja-JP" sz="2100" dirty="0"/>
              <a:t> </a:t>
            </a:r>
          </a:p>
          <a:p>
            <a:pPr marL="257175" indent="-257175"/>
            <a:r>
              <a:rPr lang="en-US" sz="2100" i="1" dirty="0"/>
              <a:t>Since all models include </a:t>
            </a:r>
            <a:r>
              <a:rPr lang="en-US" sz="2100" dirty="0"/>
              <a:t>α</a:t>
            </a:r>
            <a:r>
              <a:rPr lang="en-US" sz="2100" baseline="-25000" dirty="0"/>
              <a:t>1</a:t>
            </a:r>
            <a:endParaRPr lang="en-US" sz="2100" i="1" dirty="0"/>
          </a:p>
          <a:p>
            <a:pPr marL="257175" indent="-257175"/>
            <a:r>
              <a:rPr lang="en-US" sz="2100" i="1" dirty="0"/>
              <a:t>KB</a:t>
            </a:r>
            <a:r>
              <a:rPr lang="en-US" sz="2100" dirty="0"/>
              <a:t> ╞ α</a:t>
            </a:r>
            <a:r>
              <a:rPr lang="en-US" sz="2100" baseline="-25000" dirty="0"/>
              <a:t>1</a:t>
            </a:r>
            <a:r>
              <a:rPr lang="en-US" sz="2100" dirty="0"/>
              <a:t>, proved by </a:t>
            </a:r>
            <a:r>
              <a:rPr lang="en-US" sz="2100" b="1" dirty="0">
                <a:solidFill>
                  <a:schemeClr val="accent2"/>
                </a:solidFill>
              </a:rPr>
              <a:t>model checking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415815"/>
            <a:ext cx="5829300" cy="857250"/>
          </a:xfrm>
        </p:spPr>
        <p:txBody>
          <a:bodyPr/>
          <a:lstStyle/>
          <a:p>
            <a:r>
              <a:rPr lang="en-US" sz="2700" dirty="0"/>
              <a:t>Inference, Soundness, Completeness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886" y="1200150"/>
            <a:ext cx="6708228" cy="3943350"/>
          </a:xfrm>
        </p:spPr>
        <p:txBody>
          <a:bodyPr/>
          <a:lstStyle/>
          <a:p>
            <a:pPr marL="257175" indent="-257175">
              <a:lnSpc>
                <a:spcPct val="90000"/>
              </a:lnSpc>
            </a:pPr>
            <a:r>
              <a:rPr lang="en-US" sz="2400" i="1" dirty="0"/>
              <a:t>KB </a:t>
            </a:r>
            <a:r>
              <a:rPr lang="en-US" sz="2400" dirty="0">
                <a:cs typeface="Arial" charset="0"/>
              </a:rPr>
              <a:t>├</a:t>
            </a:r>
            <a:r>
              <a:rPr lang="en-US" sz="2400" baseline="-25000" dirty="0"/>
              <a:t>i </a:t>
            </a:r>
            <a:r>
              <a:rPr lang="en-US" sz="2400" dirty="0"/>
              <a:t>α : sentence α can be derived (inferred) from </a:t>
            </a:r>
            <a:r>
              <a:rPr lang="en-US" sz="2400" i="1" dirty="0"/>
              <a:t>KB </a:t>
            </a:r>
            <a:r>
              <a:rPr lang="en-US" sz="2400" dirty="0"/>
              <a:t>by procedure </a:t>
            </a:r>
            <a:r>
              <a:rPr lang="en-US" sz="2400" i="1" dirty="0"/>
              <a:t>i</a:t>
            </a:r>
            <a:endParaRPr lang="en-US" sz="2400" dirty="0"/>
          </a:p>
          <a:p>
            <a:pPr marL="257175" indent="-257175">
              <a:lnSpc>
                <a:spcPct val="90000"/>
              </a:lnSpc>
            </a:pPr>
            <a:r>
              <a:rPr lang="en-US" sz="2400" b="1" dirty="0"/>
              <a:t>Soundness:</a:t>
            </a:r>
            <a:r>
              <a:rPr lang="en-US" sz="2400" dirty="0"/>
              <a:t> </a:t>
            </a:r>
            <a:r>
              <a:rPr lang="en-US" sz="2400" i="1" dirty="0"/>
              <a:t>i</a:t>
            </a:r>
            <a:r>
              <a:rPr lang="en-US" sz="2400" dirty="0"/>
              <a:t> is sound if whenever </a:t>
            </a:r>
            <a:r>
              <a:rPr lang="en-US" sz="2400" i="1" dirty="0"/>
              <a:t>KB </a:t>
            </a:r>
            <a:r>
              <a:rPr lang="en-US" sz="2400" dirty="0">
                <a:cs typeface="Arial" charset="0"/>
              </a:rPr>
              <a:t>├</a:t>
            </a:r>
            <a:r>
              <a:rPr lang="en-US" sz="2400" baseline="-25000" dirty="0"/>
              <a:t>i </a:t>
            </a:r>
            <a:r>
              <a:rPr lang="en-US" sz="2400" dirty="0"/>
              <a:t>α, it is also true that </a:t>
            </a:r>
            <a:r>
              <a:rPr lang="en-US" sz="2400" i="1" dirty="0"/>
              <a:t>KB</a:t>
            </a:r>
            <a:r>
              <a:rPr lang="en-US" sz="2400" dirty="0"/>
              <a:t>╞ α</a:t>
            </a:r>
          </a:p>
          <a:p>
            <a:pPr marL="257175" indent="-257175">
              <a:lnSpc>
                <a:spcPct val="90000"/>
              </a:lnSpc>
            </a:pPr>
            <a:r>
              <a:rPr lang="en-US" sz="2400" b="1" dirty="0"/>
              <a:t>Completeness:</a:t>
            </a:r>
            <a:r>
              <a:rPr lang="en-US" sz="2400" dirty="0"/>
              <a:t> </a:t>
            </a:r>
            <a:r>
              <a:rPr lang="en-US" sz="2400" i="1" dirty="0"/>
              <a:t>i</a:t>
            </a:r>
            <a:r>
              <a:rPr lang="en-US" sz="2400" dirty="0"/>
              <a:t> is complete if whenever </a:t>
            </a:r>
            <a:r>
              <a:rPr lang="en-US" sz="2400" i="1" dirty="0"/>
              <a:t>KB</a:t>
            </a:r>
            <a:r>
              <a:rPr lang="en-US" sz="2400" dirty="0"/>
              <a:t>╞ α, it is also true that </a:t>
            </a:r>
            <a:r>
              <a:rPr lang="en-US" sz="2400" i="1" dirty="0"/>
              <a:t>KB </a:t>
            </a:r>
            <a:r>
              <a:rPr lang="en-US" sz="2400" dirty="0">
                <a:cs typeface="Arial" charset="0"/>
              </a:rPr>
              <a:t>├</a:t>
            </a:r>
            <a:r>
              <a:rPr lang="en-US" sz="2400" baseline="-25000" dirty="0"/>
              <a:t>i </a:t>
            </a:r>
            <a:r>
              <a:rPr lang="en-US" sz="2400" dirty="0"/>
              <a:t>α </a:t>
            </a:r>
          </a:p>
          <a:p>
            <a:pPr marL="257175" indent="-257175">
              <a:lnSpc>
                <a:spcPct val="90000"/>
              </a:lnSpc>
            </a:pPr>
            <a:endParaRPr lang="en-US" sz="1050" dirty="0"/>
          </a:p>
          <a:p>
            <a:pPr marL="257175" indent="-257175">
              <a:lnSpc>
                <a:spcPct val="90000"/>
              </a:lnSpc>
            </a:pPr>
            <a:r>
              <a:rPr lang="en-US" sz="2400" dirty="0"/>
              <a:t>Preview: </a:t>
            </a:r>
            <a:r>
              <a:rPr lang="en-US" sz="2400" b="1" dirty="0"/>
              <a:t>first-order logic </a:t>
            </a:r>
            <a:r>
              <a:rPr lang="en-US" sz="2400" dirty="0"/>
              <a:t>is expressive enough to say almost anything of interest and has a </a:t>
            </a:r>
            <a:r>
              <a:rPr lang="en-US" sz="2400" b="1" dirty="0"/>
              <a:t>sound</a:t>
            </a:r>
            <a:r>
              <a:rPr lang="en-US" sz="2400" dirty="0"/>
              <a:t> and </a:t>
            </a:r>
            <a:r>
              <a:rPr lang="en-US" sz="2400" b="1" dirty="0"/>
              <a:t>complete</a:t>
            </a:r>
            <a:r>
              <a:rPr lang="en-US" sz="2400" dirty="0"/>
              <a:t> inference procedure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Soundness and completeness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1485900"/>
            <a:ext cx="5829300" cy="35433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i="1" dirty="0"/>
              <a:t>sound</a:t>
            </a:r>
            <a:r>
              <a:rPr lang="en-US" sz="2400" dirty="0"/>
              <a:t> inference method derives only entailed sentences</a:t>
            </a:r>
          </a:p>
          <a:p>
            <a:r>
              <a:rPr lang="en-US" sz="2400" dirty="0"/>
              <a:t>A complete inference method can (eventually) derive any entailed sentence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Analogous to the property of </a:t>
            </a:r>
            <a:r>
              <a:rPr lang="en-US" sz="2400" i="1" dirty="0"/>
              <a:t>soundness</a:t>
            </a:r>
            <a:r>
              <a:rPr lang="en-US" sz="2400" dirty="0"/>
              <a:t> and </a:t>
            </a:r>
            <a:r>
              <a:rPr lang="en-US" sz="2400" i="1" dirty="0"/>
              <a:t>completeness</a:t>
            </a:r>
            <a:r>
              <a:rPr lang="en-US" sz="2400" dirty="0"/>
              <a:t> in search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369719"/>
            <a:ext cx="5829300" cy="857250"/>
          </a:xfrm>
        </p:spPr>
        <p:txBody>
          <a:bodyPr/>
          <a:lstStyle/>
          <a:p>
            <a:r>
              <a:rPr lang="en-US" sz="2700" dirty="0"/>
              <a:t>No independent access to the world </a:t>
            </a:r>
          </a:p>
        </p:txBody>
      </p:sp>
      <p:pic>
        <p:nvPicPr>
          <p:cNvPr id="107522" name="Picture 4" descr="img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243" y="3326041"/>
            <a:ext cx="3612238" cy="181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3" name="Text Box 5"/>
          <p:cNvSpPr txBox="1">
            <a:spLocks noChangeArrowheads="1"/>
          </p:cNvSpPr>
          <p:nvPr/>
        </p:nvSpPr>
        <p:spPr bwMode="auto">
          <a:xfrm>
            <a:off x="1600200" y="971550"/>
            <a:ext cx="6172200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100" dirty="0">
                <a:latin typeface="Calibri"/>
              </a:rPr>
              <a:t>Reasoning agents often get knowledge about world as a sequence of logical sentences and draw conclusions from them w/o independent access to the world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100" dirty="0">
                <a:latin typeface="Calibri"/>
              </a:rPr>
              <a:t>Very important that the agents’</a:t>
            </a:r>
            <a:r>
              <a:rPr lang="en-US" altLang="ja-JP" sz="2100" dirty="0">
                <a:latin typeface="Calibri"/>
              </a:rPr>
              <a:t> reasoning is sound!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100" dirty="0">
                <a:latin typeface="Calibri"/>
              </a:rPr>
              <a:t>Completeness is harder, but maybe less fundamental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356695"/>
            <a:ext cx="5829300" cy="85725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1091762"/>
            <a:ext cx="6000750" cy="4171950"/>
          </a:xfrm>
        </p:spPr>
        <p:txBody>
          <a:bodyPr>
            <a:normAutofit fontScale="92500"/>
          </a:bodyPr>
          <a:lstStyle/>
          <a:p>
            <a:r>
              <a:rPr lang="en-US" sz="1950" dirty="0"/>
              <a:t>Intelligent agents need knowledge about world for good decisions</a:t>
            </a:r>
          </a:p>
          <a:p>
            <a:r>
              <a:rPr lang="en-US" sz="1950" dirty="0"/>
              <a:t>Agent’s knowledge stored in a knowledge base (KB) as </a:t>
            </a:r>
            <a:r>
              <a:rPr lang="en-US" sz="1950" b="1" dirty="0"/>
              <a:t>sentences</a:t>
            </a:r>
            <a:r>
              <a:rPr lang="en-US" sz="1950" dirty="0"/>
              <a:t> in a knowledge representation (KR) language</a:t>
            </a:r>
          </a:p>
          <a:p>
            <a:r>
              <a:rPr lang="en-US" sz="1950" dirty="0"/>
              <a:t> Knowledge-based agents needs a </a:t>
            </a:r>
            <a:r>
              <a:rPr lang="en-US" sz="1950" b="1" dirty="0"/>
              <a:t>KB</a:t>
            </a:r>
            <a:r>
              <a:rPr lang="en-US" sz="1950" dirty="0"/>
              <a:t> &amp; </a:t>
            </a:r>
            <a:r>
              <a:rPr lang="en-US" sz="1950" b="1" dirty="0"/>
              <a:t>inference mechanism</a:t>
            </a:r>
            <a:r>
              <a:rPr lang="en-US" sz="1950" dirty="0"/>
              <a:t>. They store sentences in KB, infer new sentences &amp; use them to </a:t>
            </a:r>
            <a:r>
              <a:rPr lang="en-US" sz="1950" b="1" dirty="0"/>
              <a:t>deduce</a:t>
            </a:r>
            <a:r>
              <a:rPr lang="en-US" sz="1950" dirty="0"/>
              <a:t> which actions to take</a:t>
            </a:r>
          </a:p>
          <a:p>
            <a:r>
              <a:rPr lang="en-US" sz="1950" dirty="0"/>
              <a:t>A </a:t>
            </a:r>
            <a:r>
              <a:rPr lang="en-US" sz="1950" b="1" dirty="0"/>
              <a:t>representation language</a:t>
            </a:r>
            <a:r>
              <a:rPr lang="en-US" sz="1950" dirty="0"/>
              <a:t> defined by its syntax &amp; semantics, which specify structure of sentences &amp; how they relate to facts of the world</a:t>
            </a:r>
          </a:p>
          <a:p>
            <a:r>
              <a:rPr lang="en-US" sz="1950" b="1" dirty="0"/>
              <a:t>Interpretation</a:t>
            </a:r>
            <a:r>
              <a:rPr lang="en-US" sz="1950" dirty="0"/>
              <a:t> of a sentence is fact to which it refers. If fact is part of the actual world, then the sentence is true</a:t>
            </a:r>
          </a:p>
          <a:p>
            <a:endParaRPr lang="en-US" sz="195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782020" y="6898232"/>
            <a:ext cx="322579" cy="12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55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902" y="570348"/>
            <a:ext cx="5822847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46" dirty="0"/>
              <a:t>Propositional</a:t>
            </a:r>
            <a:r>
              <a:rPr spc="-105" dirty="0"/>
              <a:t> </a:t>
            </a:r>
            <a:r>
              <a:rPr spc="-146" dirty="0"/>
              <a:t>logic</a:t>
            </a:r>
            <a:r>
              <a:rPr spc="-105" dirty="0"/>
              <a:t> </a:t>
            </a:r>
            <a:r>
              <a:rPr spc="-225" dirty="0"/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6107" y="1320377"/>
            <a:ext cx="7727141" cy="3474830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694849" marR="3810" indent="-342900">
              <a:lnSpc>
                <a:spcPts val="2273"/>
              </a:lnSpc>
              <a:spcBef>
                <a:spcPts val="356"/>
              </a:spcBef>
              <a:buFont typeface="Arial" panose="020B0604020202020204" pitchFamily="34" charset="0"/>
              <a:buChar char="•"/>
              <a:tabLst>
                <a:tab pos="524351" algn="l"/>
              </a:tabLst>
            </a:pPr>
            <a:r>
              <a:rPr lang="en-US" spc="-184" dirty="0">
                <a:latin typeface="Arial"/>
                <a:cs typeface="Arial"/>
              </a:rPr>
              <a:t>Users</a:t>
            </a:r>
            <a:r>
              <a:rPr lang="en-US" spc="-105" dirty="0">
                <a:latin typeface="Arial"/>
                <a:cs typeface="Arial"/>
              </a:rPr>
              <a:t> </a:t>
            </a:r>
            <a:r>
              <a:rPr lang="en-US" spc="-94" dirty="0">
                <a:latin typeface="Arial"/>
                <a:cs typeface="Arial"/>
              </a:rPr>
              <a:t>specify</a:t>
            </a:r>
          </a:p>
          <a:p>
            <a:pPr marL="1152049" marR="3810" lvl="1" indent="-342900">
              <a:lnSpc>
                <a:spcPts val="2273"/>
              </a:lnSpc>
              <a:spcBef>
                <a:spcPts val="356"/>
              </a:spcBef>
              <a:buFont typeface="Arial" panose="020B0604020202020204" pitchFamily="34" charset="0"/>
              <a:buChar char="•"/>
              <a:tabLst>
                <a:tab pos="524351" algn="l"/>
              </a:tabLst>
            </a:pPr>
            <a:r>
              <a:rPr sz="2000" spc="-165" dirty="0">
                <a:latin typeface="Arial"/>
                <a:cs typeface="Arial"/>
              </a:rPr>
              <a:t>Set</a:t>
            </a:r>
            <a:r>
              <a:rPr sz="2000" spc="-10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1" dirty="0">
                <a:latin typeface="Arial"/>
                <a:cs typeface="Arial"/>
              </a:rPr>
              <a:t> </a:t>
            </a:r>
            <a:r>
              <a:rPr sz="2000" spc="-56" dirty="0">
                <a:latin typeface="Arial"/>
                <a:cs typeface="Arial"/>
              </a:rPr>
              <a:t>propositional</a:t>
            </a:r>
            <a:r>
              <a:rPr sz="2000" spc="-68" dirty="0">
                <a:latin typeface="Arial"/>
                <a:cs typeface="Arial"/>
              </a:rPr>
              <a:t> </a:t>
            </a:r>
            <a:r>
              <a:rPr sz="2000" spc="-127" dirty="0">
                <a:latin typeface="Arial"/>
                <a:cs typeface="Arial"/>
              </a:rPr>
              <a:t>symbols</a:t>
            </a:r>
            <a:r>
              <a:rPr sz="2000" spc="-79" dirty="0">
                <a:latin typeface="Arial"/>
                <a:cs typeface="Arial"/>
              </a:rPr>
              <a:t> </a:t>
            </a:r>
            <a:r>
              <a:rPr sz="2000" spc="-98" dirty="0">
                <a:latin typeface="Arial"/>
                <a:cs typeface="Arial"/>
              </a:rPr>
              <a:t>(e.g.,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330" dirty="0">
                <a:latin typeface="Arial"/>
                <a:cs typeface="Arial"/>
              </a:rPr>
              <a:t>P,</a:t>
            </a:r>
            <a:r>
              <a:rPr sz="2000" spc="-94" dirty="0">
                <a:latin typeface="Arial"/>
                <a:cs typeface="Arial"/>
              </a:rPr>
              <a:t> </a:t>
            </a:r>
            <a:r>
              <a:rPr sz="2000" spc="-139" dirty="0">
                <a:latin typeface="Arial"/>
                <a:cs typeface="Arial"/>
              </a:rPr>
              <a:t>Q)</a:t>
            </a:r>
            <a:r>
              <a:rPr sz="2000" spc="-83" dirty="0">
                <a:latin typeface="Arial"/>
                <a:cs typeface="Arial"/>
              </a:rPr>
              <a:t> </a:t>
            </a:r>
            <a:r>
              <a:rPr sz="2000" spc="-113" dirty="0">
                <a:latin typeface="Arial"/>
                <a:cs typeface="Arial"/>
              </a:rPr>
              <a:t>whose</a:t>
            </a:r>
            <a:r>
              <a:rPr sz="2000" spc="-94" dirty="0">
                <a:latin typeface="Arial"/>
                <a:cs typeface="Arial"/>
              </a:rPr>
              <a:t> </a:t>
            </a:r>
            <a:r>
              <a:rPr sz="2000" spc="-71" dirty="0">
                <a:latin typeface="Arial"/>
                <a:cs typeface="Arial"/>
              </a:rPr>
              <a:t>values </a:t>
            </a:r>
            <a:r>
              <a:rPr sz="2000" spc="-146" dirty="0">
                <a:latin typeface="Arial"/>
                <a:cs typeface="Arial"/>
              </a:rPr>
              <a:t>can</a:t>
            </a:r>
            <a:r>
              <a:rPr sz="2000" spc="-98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be </a:t>
            </a:r>
            <a:r>
              <a:rPr sz="2000" b="1" spc="-188" dirty="0">
                <a:solidFill>
                  <a:srgbClr val="C55A11"/>
                </a:solidFill>
                <a:latin typeface="Arial"/>
                <a:cs typeface="Arial"/>
              </a:rPr>
              <a:t>True</a:t>
            </a:r>
            <a:r>
              <a:rPr sz="2000" b="1" spc="-86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000" spc="-8" dirty="0">
                <a:latin typeface="Arial"/>
                <a:cs typeface="Arial"/>
              </a:rPr>
              <a:t>or</a:t>
            </a:r>
            <a:r>
              <a:rPr sz="2000" spc="-98" dirty="0">
                <a:latin typeface="Arial"/>
                <a:cs typeface="Arial"/>
              </a:rPr>
              <a:t> </a:t>
            </a:r>
            <a:r>
              <a:rPr sz="2000" b="1" spc="-217" dirty="0">
                <a:solidFill>
                  <a:srgbClr val="C55A11"/>
                </a:solidFill>
                <a:latin typeface="Arial"/>
                <a:cs typeface="Arial"/>
              </a:rPr>
              <a:t>False</a:t>
            </a:r>
            <a:endParaRPr lang="en-US" sz="2000" b="1" spc="-217" dirty="0">
              <a:solidFill>
                <a:srgbClr val="C55A11"/>
              </a:solidFill>
              <a:latin typeface="Arial"/>
              <a:cs typeface="Arial"/>
            </a:endParaRPr>
          </a:p>
          <a:p>
            <a:pPr marL="1152049" marR="3810" lvl="1" indent="-342900">
              <a:lnSpc>
                <a:spcPts val="2273"/>
              </a:lnSpc>
              <a:spcBef>
                <a:spcPts val="356"/>
              </a:spcBef>
              <a:buFont typeface="Arial" panose="020B0604020202020204" pitchFamily="34" charset="0"/>
              <a:buChar char="•"/>
              <a:tabLst>
                <a:tab pos="524351" algn="l"/>
              </a:tabLst>
            </a:pPr>
            <a:r>
              <a:rPr sz="2000" spc="-71" dirty="0">
                <a:latin typeface="Arial"/>
                <a:cs typeface="Arial"/>
              </a:rPr>
              <a:t>What</a:t>
            </a:r>
            <a:r>
              <a:rPr sz="2000" spc="-79" dirty="0">
                <a:latin typeface="Arial"/>
                <a:cs typeface="Arial"/>
              </a:rPr>
              <a:t> </a:t>
            </a:r>
            <a:r>
              <a:rPr sz="2000" spc="-139" dirty="0">
                <a:latin typeface="Arial"/>
                <a:cs typeface="Arial"/>
              </a:rPr>
              <a:t>each</a:t>
            </a:r>
            <a:r>
              <a:rPr sz="2000" spc="-83" dirty="0">
                <a:latin typeface="Arial"/>
                <a:cs typeface="Arial"/>
              </a:rPr>
              <a:t> </a:t>
            </a:r>
            <a:r>
              <a:rPr sz="2000" i="1" spc="-139" dirty="0">
                <a:latin typeface="Arial"/>
                <a:cs typeface="Arial"/>
              </a:rPr>
              <a:t>means</a:t>
            </a:r>
            <a:r>
              <a:rPr sz="2000" spc="-139" dirty="0">
                <a:latin typeface="Arial"/>
                <a:cs typeface="Arial"/>
              </a:rPr>
              <a:t>,</a:t>
            </a:r>
            <a:r>
              <a:rPr sz="2000" spc="-83" dirty="0">
                <a:latin typeface="Arial"/>
                <a:cs typeface="Arial"/>
              </a:rPr>
              <a:t> </a:t>
            </a:r>
            <a:r>
              <a:rPr sz="2000" spc="-94" dirty="0">
                <a:latin typeface="Arial"/>
                <a:cs typeface="Arial"/>
              </a:rPr>
              <a:t>e.g.:</a:t>
            </a:r>
            <a:r>
              <a:rPr sz="2000" spc="-79" dirty="0">
                <a:latin typeface="Arial"/>
                <a:cs typeface="Arial"/>
              </a:rPr>
              <a:t> </a:t>
            </a:r>
            <a:r>
              <a:rPr sz="2000" spc="-184" dirty="0">
                <a:latin typeface="Arial"/>
                <a:cs typeface="Arial"/>
              </a:rPr>
              <a:t>P: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8" dirty="0">
                <a:latin typeface="Arial"/>
                <a:cs typeface="Arial"/>
              </a:rPr>
              <a:t>“</a:t>
            </a:r>
            <a:r>
              <a:rPr sz="2000" i="1" spc="-8" dirty="0">
                <a:latin typeface="Arial"/>
                <a:cs typeface="Arial"/>
              </a:rPr>
              <a:t>It’s</a:t>
            </a:r>
            <a:r>
              <a:rPr sz="2000" i="1" dirty="0">
                <a:latin typeface="Arial"/>
                <a:cs typeface="Arial"/>
              </a:rPr>
              <a:t>	hot”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3" dirty="0">
                <a:latin typeface="Arial"/>
                <a:cs typeface="Arial"/>
              </a:rPr>
              <a:t> </a:t>
            </a:r>
            <a:r>
              <a:rPr sz="2000" spc="-139" dirty="0">
                <a:latin typeface="Arial"/>
                <a:cs typeface="Arial"/>
              </a:rPr>
              <a:t>Q:</a:t>
            </a:r>
            <a:r>
              <a:rPr sz="2000" spc="-8" dirty="0">
                <a:latin typeface="Arial"/>
                <a:cs typeface="Arial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“</a:t>
            </a:r>
            <a:r>
              <a:rPr sz="2000" i="1" dirty="0">
                <a:latin typeface="Arial"/>
                <a:cs typeface="Arial"/>
              </a:rPr>
              <a:t>It’s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8" dirty="0">
                <a:latin typeface="Arial"/>
                <a:cs typeface="Arial"/>
              </a:rPr>
              <a:t>humid</a:t>
            </a:r>
            <a:r>
              <a:rPr sz="2000" spc="-8" dirty="0">
                <a:latin typeface="Arial Unicode MS"/>
                <a:cs typeface="Arial Unicode MS"/>
              </a:rPr>
              <a:t>”</a:t>
            </a:r>
            <a:endParaRPr lang="en-US" sz="2000" dirty="0">
              <a:latin typeface="Arial Unicode MS"/>
              <a:cs typeface="Arial Unicode MS"/>
            </a:endParaRPr>
          </a:p>
          <a:p>
            <a:pPr marL="694849" marR="3810" indent="-342900">
              <a:lnSpc>
                <a:spcPts val="2273"/>
              </a:lnSpc>
              <a:spcBef>
                <a:spcPts val="356"/>
              </a:spcBef>
              <a:buFont typeface="Arial" panose="020B0604020202020204" pitchFamily="34" charset="0"/>
              <a:buChar char="•"/>
              <a:tabLst>
                <a:tab pos="524351" algn="l"/>
              </a:tabLst>
            </a:pPr>
            <a:r>
              <a:rPr spc="-225" dirty="0">
                <a:latin typeface="Arial"/>
                <a:cs typeface="Arial"/>
              </a:rPr>
              <a:t>A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24" dirty="0">
                <a:latin typeface="Arial"/>
                <a:cs typeface="Arial"/>
              </a:rPr>
              <a:t>sentence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(well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formed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formula)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131" dirty="0">
                <a:latin typeface="Arial"/>
                <a:cs typeface="Arial"/>
              </a:rPr>
              <a:t>is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spc="-71" dirty="0">
                <a:latin typeface="Arial"/>
                <a:cs typeface="Arial"/>
              </a:rPr>
              <a:t>defined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as:</a:t>
            </a:r>
            <a:endParaRPr dirty="0">
              <a:latin typeface="Arial"/>
              <a:cs typeface="Arial"/>
            </a:endParaRPr>
          </a:p>
          <a:p>
            <a:pPr marL="807244" lvl="2" indent="-165259">
              <a:spcBef>
                <a:spcPts val="146"/>
              </a:spcBef>
              <a:buChar char="•"/>
              <a:tabLst>
                <a:tab pos="350519" algn="l"/>
              </a:tabLst>
            </a:pPr>
            <a:r>
              <a:rPr spc="-143" dirty="0">
                <a:latin typeface="Arial"/>
                <a:cs typeface="Arial"/>
              </a:rPr>
              <a:t>Any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symbol</a:t>
            </a:r>
            <a:r>
              <a:rPr spc="-68" dirty="0">
                <a:latin typeface="Arial"/>
                <a:cs typeface="Arial"/>
              </a:rPr>
              <a:t> </a:t>
            </a:r>
            <a:r>
              <a:rPr spc="-113" dirty="0">
                <a:latin typeface="Arial"/>
                <a:cs typeface="Arial"/>
              </a:rPr>
              <a:t>is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169" dirty="0">
                <a:latin typeface="Arial"/>
                <a:cs typeface="Arial"/>
              </a:rPr>
              <a:t>a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sentence</a:t>
            </a:r>
            <a:endParaRPr dirty="0">
              <a:latin typeface="Arial"/>
              <a:cs typeface="Arial"/>
            </a:endParaRPr>
          </a:p>
          <a:p>
            <a:pPr marL="807244" lvl="2" indent="-165259">
              <a:spcBef>
                <a:spcPts val="146"/>
              </a:spcBef>
              <a:buChar char="•"/>
              <a:tabLst>
                <a:tab pos="350519" algn="l"/>
              </a:tabLst>
            </a:pPr>
            <a:r>
              <a:rPr dirty="0">
                <a:latin typeface="Arial"/>
                <a:cs typeface="Arial"/>
              </a:rPr>
              <a:t>If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450" dirty="0">
                <a:latin typeface="Arial"/>
                <a:cs typeface="Arial"/>
              </a:rPr>
              <a:t>S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113" dirty="0">
                <a:latin typeface="Arial"/>
                <a:cs typeface="Arial"/>
              </a:rPr>
              <a:t>is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169" dirty="0">
                <a:latin typeface="Arial"/>
                <a:cs typeface="Arial"/>
              </a:rPr>
              <a:t>a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01" dirty="0">
                <a:latin typeface="Arial"/>
                <a:cs typeface="Arial"/>
              </a:rPr>
              <a:t>sentence,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45" dirty="0">
                <a:latin typeface="Arial"/>
                <a:cs typeface="Arial"/>
              </a:rPr>
              <a:t>then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b="1" spc="-94" dirty="0">
                <a:latin typeface="Apple SD Gothic Neo"/>
                <a:cs typeface="Apple SD Gothic Neo"/>
              </a:rPr>
              <a:t>¬</a:t>
            </a:r>
            <a:r>
              <a:rPr b="1" spc="-94" dirty="0">
                <a:latin typeface="Arial"/>
                <a:cs typeface="Arial"/>
              </a:rPr>
              <a:t>S</a:t>
            </a:r>
            <a:r>
              <a:rPr b="1" spc="-101" dirty="0">
                <a:latin typeface="Arial"/>
                <a:cs typeface="Arial"/>
              </a:rPr>
              <a:t> </a:t>
            </a:r>
            <a:r>
              <a:rPr spc="-113" dirty="0">
                <a:latin typeface="Arial"/>
                <a:cs typeface="Arial"/>
              </a:rPr>
              <a:t>is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69" dirty="0">
                <a:latin typeface="Arial"/>
                <a:cs typeface="Arial"/>
              </a:rPr>
              <a:t>a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sentence</a:t>
            </a:r>
            <a:endParaRPr dirty="0">
              <a:latin typeface="Arial"/>
              <a:cs typeface="Arial"/>
            </a:endParaRPr>
          </a:p>
          <a:p>
            <a:pPr marL="807244" lvl="2" indent="-165259">
              <a:spcBef>
                <a:spcPts val="101"/>
              </a:spcBef>
              <a:buChar char="•"/>
              <a:tabLst>
                <a:tab pos="350519" algn="l"/>
              </a:tabLst>
            </a:pPr>
            <a:r>
              <a:rPr dirty="0">
                <a:latin typeface="Arial"/>
                <a:cs typeface="Arial"/>
              </a:rPr>
              <a:t>If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450" dirty="0">
                <a:latin typeface="Arial"/>
                <a:cs typeface="Arial"/>
              </a:rPr>
              <a:t>S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113" dirty="0">
                <a:latin typeface="Arial"/>
                <a:cs typeface="Arial"/>
              </a:rPr>
              <a:t>is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169" dirty="0">
                <a:latin typeface="Arial"/>
                <a:cs typeface="Arial"/>
              </a:rPr>
              <a:t>a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01" dirty="0">
                <a:latin typeface="Arial"/>
                <a:cs typeface="Arial"/>
              </a:rPr>
              <a:t>sentence,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45" dirty="0">
                <a:latin typeface="Arial"/>
                <a:cs typeface="Arial"/>
              </a:rPr>
              <a:t>then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b="1" spc="-172" dirty="0">
                <a:latin typeface="Arial"/>
                <a:cs typeface="Arial"/>
              </a:rPr>
              <a:t>(S)</a:t>
            </a:r>
            <a:r>
              <a:rPr b="1" spc="-83" dirty="0">
                <a:latin typeface="Arial"/>
                <a:cs typeface="Arial"/>
              </a:rPr>
              <a:t> </a:t>
            </a:r>
            <a:r>
              <a:rPr spc="-113" dirty="0">
                <a:latin typeface="Arial"/>
                <a:cs typeface="Arial"/>
              </a:rPr>
              <a:t>is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69" dirty="0">
                <a:latin typeface="Arial"/>
                <a:cs typeface="Arial"/>
              </a:rPr>
              <a:t>a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sentence</a:t>
            </a:r>
            <a:endParaRPr dirty="0">
              <a:latin typeface="Arial"/>
              <a:cs typeface="Arial"/>
            </a:endParaRPr>
          </a:p>
          <a:p>
            <a:pPr marL="807244" marR="345281" lvl="2" indent="-164783">
              <a:lnSpc>
                <a:spcPts val="2273"/>
              </a:lnSpc>
              <a:spcBef>
                <a:spcPts val="424"/>
              </a:spcBef>
              <a:buChar char="•"/>
              <a:tabLst>
                <a:tab pos="350519" algn="l"/>
              </a:tabLst>
            </a:pPr>
            <a:r>
              <a:rPr dirty="0">
                <a:latin typeface="Arial"/>
                <a:cs typeface="Arial"/>
              </a:rPr>
              <a:t>If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450" dirty="0">
                <a:latin typeface="Arial"/>
                <a:cs typeface="Arial"/>
              </a:rPr>
              <a:t>S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109" dirty="0">
                <a:latin typeface="Arial"/>
                <a:cs typeface="Arial"/>
              </a:rPr>
              <a:t>and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270" dirty="0">
                <a:latin typeface="Arial"/>
                <a:cs typeface="Arial"/>
              </a:rPr>
              <a:t>T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101" dirty="0">
                <a:latin typeface="Arial"/>
                <a:cs typeface="Arial"/>
              </a:rPr>
              <a:t>are </a:t>
            </a:r>
            <a:r>
              <a:rPr spc="-120" dirty="0">
                <a:latin typeface="Arial"/>
                <a:cs typeface="Arial"/>
              </a:rPr>
              <a:t>sentences,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38" dirty="0">
                <a:latin typeface="Arial"/>
                <a:cs typeface="Arial"/>
              </a:rPr>
              <a:t>then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161" dirty="0">
                <a:latin typeface="Arial"/>
                <a:cs typeface="Arial"/>
              </a:rPr>
              <a:t>so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101" dirty="0">
                <a:latin typeface="Arial"/>
                <a:cs typeface="Arial"/>
              </a:rPr>
              <a:t>are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b="1" spc="-233" dirty="0">
                <a:latin typeface="Arial"/>
                <a:cs typeface="Arial"/>
              </a:rPr>
              <a:t>(S</a:t>
            </a:r>
            <a:r>
              <a:rPr b="1" spc="-98" dirty="0">
                <a:latin typeface="Arial"/>
                <a:cs typeface="Arial"/>
              </a:rPr>
              <a:t> </a:t>
            </a:r>
            <a:r>
              <a:rPr b="1" spc="233" dirty="0">
                <a:latin typeface="Apple SD Gothic Neo"/>
                <a:cs typeface="Apple SD Gothic Neo"/>
              </a:rPr>
              <a:t>∨</a:t>
            </a:r>
            <a:r>
              <a:rPr b="1" spc="-68" dirty="0">
                <a:latin typeface="Apple SD Gothic Neo"/>
                <a:cs typeface="Apple SD Gothic Neo"/>
              </a:rPr>
              <a:t> </a:t>
            </a:r>
            <a:r>
              <a:rPr b="1" spc="-116" dirty="0">
                <a:latin typeface="Arial"/>
                <a:cs typeface="Arial"/>
              </a:rPr>
              <a:t>T),</a:t>
            </a:r>
            <a:r>
              <a:rPr b="1" spc="-94" dirty="0">
                <a:latin typeface="Arial"/>
                <a:cs typeface="Arial"/>
              </a:rPr>
              <a:t> </a:t>
            </a:r>
            <a:r>
              <a:rPr b="1" spc="-233" dirty="0">
                <a:latin typeface="Arial"/>
                <a:cs typeface="Arial"/>
              </a:rPr>
              <a:t>(S</a:t>
            </a:r>
            <a:r>
              <a:rPr b="1" spc="-83" dirty="0">
                <a:latin typeface="Arial"/>
                <a:cs typeface="Arial"/>
              </a:rPr>
              <a:t> </a:t>
            </a:r>
            <a:r>
              <a:rPr b="1" spc="-566" dirty="0">
                <a:latin typeface="Apple SD Gothic Neo"/>
                <a:cs typeface="Apple SD Gothic Neo"/>
              </a:rPr>
              <a:t>∧</a:t>
            </a:r>
            <a:r>
              <a:rPr b="1" spc="-75" dirty="0">
                <a:latin typeface="Apple SD Gothic Neo"/>
                <a:cs typeface="Apple SD Gothic Neo"/>
              </a:rPr>
              <a:t> </a:t>
            </a:r>
            <a:r>
              <a:rPr b="1" spc="-382" dirty="0">
                <a:latin typeface="Arial"/>
                <a:cs typeface="Arial"/>
              </a:rPr>
              <a:t>T), </a:t>
            </a:r>
            <a:r>
              <a:rPr b="1" spc="-233" dirty="0">
                <a:latin typeface="Arial"/>
                <a:cs typeface="Arial"/>
              </a:rPr>
              <a:t>(S</a:t>
            </a:r>
            <a:r>
              <a:rPr b="1" spc="-98" dirty="0">
                <a:latin typeface="Arial"/>
                <a:cs typeface="Arial"/>
              </a:rPr>
              <a:t> </a:t>
            </a:r>
            <a:r>
              <a:rPr b="1" spc="233" dirty="0">
                <a:latin typeface="Apple SD Gothic Neo"/>
                <a:cs typeface="Apple SD Gothic Neo"/>
              </a:rPr>
              <a:t>→</a:t>
            </a:r>
            <a:r>
              <a:rPr b="1" spc="-60" dirty="0">
                <a:latin typeface="Apple SD Gothic Neo"/>
                <a:cs typeface="Apple SD Gothic Neo"/>
              </a:rPr>
              <a:t> </a:t>
            </a:r>
            <a:r>
              <a:rPr b="1" spc="-124" dirty="0">
                <a:latin typeface="Arial"/>
                <a:cs typeface="Arial"/>
              </a:rPr>
              <a:t>T),</a:t>
            </a:r>
            <a:r>
              <a:rPr b="1" spc="-94" dirty="0">
                <a:latin typeface="Arial"/>
                <a:cs typeface="Arial"/>
              </a:rPr>
              <a:t> </a:t>
            </a:r>
            <a:r>
              <a:rPr spc="-109" dirty="0">
                <a:latin typeface="Arial"/>
                <a:cs typeface="Arial"/>
              </a:rPr>
              <a:t>and</a:t>
            </a:r>
            <a:r>
              <a:rPr spc="-94" dirty="0">
                <a:latin typeface="Arial"/>
                <a:cs typeface="Arial"/>
              </a:rPr>
              <a:t> </a:t>
            </a:r>
            <a:r>
              <a:rPr b="1" spc="-233" dirty="0">
                <a:latin typeface="Arial"/>
                <a:cs typeface="Arial"/>
              </a:rPr>
              <a:t>(S</a:t>
            </a:r>
            <a:r>
              <a:rPr b="1" spc="-83" dirty="0">
                <a:latin typeface="Arial"/>
                <a:cs typeface="Arial"/>
              </a:rPr>
              <a:t> </a:t>
            </a:r>
            <a:r>
              <a:rPr b="1" spc="630" dirty="0">
                <a:latin typeface="Arial"/>
                <a:cs typeface="Arial"/>
              </a:rPr>
              <a:t>↔</a:t>
            </a:r>
            <a:r>
              <a:rPr b="1" spc="-101" dirty="0">
                <a:latin typeface="Arial"/>
                <a:cs typeface="Arial"/>
              </a:rPr>
              <a:t> </a:t>
            </a:r>
            <a:r>
              <a:rPr b="1" spc="-19" dirty="0">
                <a:latin typeface="Arial"/>
                <a:cs typeface="Arial"/>
              </a:rPr>
              <a:t>T)</a:t>
            </a:r>
            <a:endParaRPr dirty="0">
              <a:latin typeface="Arial"/>
              <a:cs typeface="Arial"/>
            </a:endParaRPr>
          </a:p>
          <a:p>
            <a:pPr marL="807244" lvl="2" indent="-165259">
              <a:spcBef>
                <a:spcPts val="64"/>
              </a:spcBef>
              <a:buChar char="•"/>
              <a:tabLst>
                <a:tab pos="350519" algn="l"/>
              </a:tabLst>
            </a:pPr>
            <a:r>
              <a:rPr spc="-199" dirty="0">
                <a:latin typeface="Arial"/>
                <a:cs typeface="Arial"/>
              </a:rPr>
              <a:t>A</a:t>
            </a:r>
            <a:r>
              <a:rPr spc="-9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finite</a:t>
            </a:r>
            <a:r>
              <a:rPr spc="-139" dirty="0">
                <a:latin typeface="Arial"/>
                <a:cs typeface="Arial"/>
              </a:rPr>
              <a:t> </a:t>
            </a:r>
            <a:r>
              <a:rPr spc="-71" dirty="0">
                <a:latin typeface="Arial"/>
                <a:cs typeface="Arial"/>
              </a:rPr>
              <a:t>number</a:t>
            </a:r>
            <a:r>
              <a:rPr spc="-8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applications</a:t>
            </a:r>
            <a:r>
              <a:rPr spc="-8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spc="-26" dirty="0">
                <a:latin typeface="Arial"/>
                <a:cs typeface="Arial"/>
              </a:rPr>
              <a:t>the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rules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152510" y="6464680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56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2333" y="600027"/>
            <a:ext cx="6239334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266" dirty="0"/>
              <a:t>Examples</a:t>
            </a:r>
            <a:r>
              <a:rPr spc="-172" dirty="0"/>
              <a:t> </a:t>
            </a:r>
            <a:r>
              <a:rPr spc="-15" dirty="0"/>
              <a:t>of</a:t>
            </a:r>
            <a:r>
              <a:rPr spc="-184" dirty="0"/>
              <a:t> </a:t>
            </a:r>
            <a:r>
              <a:rPr spc="-506" dirty="0"/>
              <a:t>PL</a:t>
            </a:r>
            <a:r>
              <a:rPr spc="-172" dirty="0"/>
              <a:t> </a:t>
            </a:r>
            <a:r>
              <a:rPr spc="-214" dirty="0"/>
              <a:t>sentences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8261" y="1287234"/>
            <a:ext cx="5660231" cy="379825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80975" indent="-171926">
              <a:spcBef>
                <a:spcPts val="79"/>
              </a:spcBef>
              <a:buFont typeface="Arial"/>
              <a:buChar char="•"/>
              <a:tabLst>
                <a:tab pos="181451" algn="l"/>
              </a:tabLst>
            </a:pPr>
            <a:r>
              <a:rPr sz="2400" b="1" spc="-221" dirty="0">
                <a:solidFill>
                  <a:srgbClr val="C55A11"/>
                </a:solidFill>
                <a:latin typeface="Arial"/>
                <a:cs typeface="Arial"/>
              </a:rPr>
              <a:t>Q</a:t>
            </a:r>
            <a:endParaRPr sz="2400" dirty="0">
              <a:latin typeface="Arial"/>
              <a:cs typeface="Arial"/>
            </a:endParaRPr>
          </a:p>
          <a:p>
            <a:pPr marL="352425">
              <a:spcBef>
                <a:spcPts val="127"/>
              </a:spcBef>
            </a:pPr>
            <a:r>
              <a:rPr sz="2400" spc="38" dirty="0">
                <a:latin typeface="Arial Unicode MS"/>
                <a:cs typeface="Arial Unicode MS"/>
              </a:rPr>
              <a:t>“</a:t>
            </a:r>
            <a:r>
              <a:rPr sz="2400" spc="38" dirty="0">
                <a:latin typeface="Arial"/>
                <a:cs typeface="Arial"/>
              </a:rPr>
              <a:t>It’s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humid</a:t>
            </a:r>
            <a:r>
              <a:rPr sz="2400" spc="-8" dirty="0">
                <a:latin typeface="Arial Unicode MS"/>
                <a:cs typeface="Arial Unicode MS"/>
              </a:rPr>
              <a:t>”</a:t>
            </a:r>
            <a:endParaRPr sz="2400" dirty="0">
              <a:latin typeface="Arial Unicode MS"/>
              <a:cs typeface="Arial Unicode MS"/>
            </a:endParaRPr>
          </a:p>
          <a:p>
            <a:pPr marL="180975" indent="-171926">
              <a:spcBef>
                <a:spcPts val="439"/>
              </a:spcBef>
              <a:buFont typeface="Arial"/>
              <a:buChar char="•"/>
              <a:tabLst>
                <a:tab pos="181451" algn="l"/>
              </a:tabLst>
            </a:pPr>
            <a:r>
              <a:rPr sz="2400" b="1" spc="-225" dirty="0">
                <a:solidFill>
                  <a:srgbClr val="C55A11"/>
                </a:solidFill>
                <a:latin typeface="Arial"/>
                <a:cs typeface="Arial"/>
              </a:rPr>
              <a:t>Q</a:t>
            </a:r>
            <a:r>
              <a:rPr sz="2400" b="1" spc="-12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b="1" spc="289" dirty="0">
                <a:solidFill>
                  <a:srgbClr val="C55A11"/>
                </a:solidFill>
                <a:latin typeface="Apple SD Gothic Neo"/>
                <a:cs typeface="Apple SD Gothic Neo"/>
              </a:rPr>
              <a:t>→</a:t>
            </a:r>
            <a:r>
              <a:rPr sz="2400" b="1" spc="-90" dirty="0">
                <a:solidFill>
                  <a:srgbClr val="C55A11"/>
                </a:solidFill>
                <a:latin typeface="Apple SD Gothic Neo"/>
                <a:cs typeface="Apple SD Gothic Neo"/>
              </a:rPr>
              <a:t> </a:t>
            </a:r>
            <a:r>
              <a:rPr sz="2400" b="1" spc="-375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endParaRPr sz="2400" dirty="0">
              <a:latin typeface="Arial"/>
              <a:cs typeface="Arial"/>
            </a:endParaRPr>
          </a:p>
          <a:p>
            <a:pPr marL="352425">
              <a:spcBef>
                <a:spcPts val="109"/>
              </a:spcBef>
            </a:pPr>
            <a:r>
              <a:rPr sz="2400" spc="131" dirty="0">
                <a:latin typeface="Arial Unicode MS"/>
                <a:cs typeface="Arial Unicode MS"/>
              </a:rPr>
              <a:t>“</a:t>
            </a:r>
            <a:r>
              <a:rPr sz="2400" spc="131" dirty="0">
                <a:latin typeface="Arial"/>
                <a:cs typeface="Arial"/>
              </a:rPr>
              <a:t>If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it’s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humid,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then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it’s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hot</a:t>
            </a:r>
            <a:r>
              <a:rPr sz="2400" spc="75" dirty="0">
                <a:latin typeface="Arial Unicode MS"/>
                <a:cs typeface="Arial Unicode MS"/>
              </a:rPr>
              <a:t>”</a:t>
            </a:r>
            <a:endParaRPr sz="2400" dirty="0">
              <a:latin typeface="Arial Unicode MS"/>
              <a:cs typeface="Arial Unicode MS"/>
            </a:endParaRPr>
          </a:p>
          <a:p>
            <a:pPr marL="180975" indent="-171926">
              <a:spcBef>
                <a:spcPts val="443"/>
              </a:spcBef>
              <a:buFont typeface="Arial"/>
              <a:buChar char="•"/>
              <a:tabLst>
                <a:tab pos="181451" algn="l"/>
              </a:tabLst>
            </a:pPr>
            <a:r>
              <a:rPr sz="2400" b="1" spc="-199" dirty="0">
                <a:solidFill>
                  <a:srgbClr val="C55A11"/>
                </a:solidFill>
                <a:latin typeface="Arial"/>
                <a:cs typeface="Arial"/>
              </a:rPr>
              <a:t>(P</a:t>
            </a:r>
            <a:r>
              <a:rPr sz="2400" b="1" spc="-127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b="1" spc="-645" dirty="0">
                <a:solidFill>
                  <a:srgbClr val="C55A11"/>
                </a:solidFill>
                <a:latin typeface="Apple SD Gothic Neo"/>
                <a:cs typeface="Apple SD Gothic Neo"/>
              </a:rPr>
              <a:t>∧</a:t>
            </a:r>
            <a:r>
              <a:rPr sz="2400" b="1" spc="-79" dirty="0">
                <a:solidFill>
                  <a:srgbClr val="C55A11"/>
                </a:solidFill>
                <a:latin typeface="Apple SD Gothic Neo"/>
                <a:cs typeface="Apple SD Gothic Neo"/>
              </a:rPr>
              <a:t> </a:t>
            </a:r>
            <a:r>
              <a:rPr sz="2400" b="1" spc="-131" dirty="0">
                <a:solidFill>
                  <a:srgbClr val="C55A11"/>
                </a:solidFill>
                <a:latin typeface="Arial"/>
                <a:cs typeface="Arial"/>
              </a:rPr>
              <a:t>Q)</a:t>
            </a:r>
            <a:r>
              <a:rPr sz="2400" b="1" spc="-109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b="1" spc="289" dirty="0">
                <a:solidFill>
                  <a:srgbClr val="C55A11"/>
                </a:solidFill>
                <a:latin typeface="Apple SD Gothic Neo"/>
                <a:cs typeface="Apple SD Gothic Neo"/>
              </a:rPr>
              <a:t>→</a:t>
            </a:r>
            <a:r>
              <a:rPr sz="2400" b="1" spc="-86" dirty="0">
                <a:solidFill>
                  <a:srgbClr val="C55A11"/>
                </a:solidFill>
                <a:latin typeface="Apple SD Gothic Neo"/>
                <a:cs typeface="Apple SD Gothic Neo"/>
              </a:rPr>
              <a:t> </a:t>
            </a:r>
            <a:r>
              <a:rPr sz="2400" b="1" spc="-420" dirty="0">
                <a:solidFill>
                  <a:srgbClr val="C55A11"/>
                </a:solidFill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  <a:p>
            <a:pPr marL="352425">
              <a:spcBef>
                <a:spcPts val="109"/>
              </a:spcBef>
            </a:pPr>
            <a:r>
              <a:rPr sz="2400" spc="131" dirty="0">
                <a:latin typeface="Arial Unicode MS"/>
                <a:cs typeface="Arial Unicode MS"/>
              </a:rPr>
              <a:t>“</a:t>
            </a:r>
            <a:r>
              <a:rPr sz="2400" spc="131" dirty="0">
                <a:latin typeface="Arial"/>
                <a:cs typeface="Arial"/>
              </a:rPr>
              <a:t>If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it’s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and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it’s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humid,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then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it's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raining</a:t>
            </a:r>
            <a:r>
              <a:rPr sz="2400" spc="-8" dirty="0">
                <a:latin typeface="Arial Unicode MS"/>
                <a:cs typeface="Arial Unicode MS"/>
              </a:rPr>
              <a:t>”</a:t>
            </a:r>
            <a:endParaRPr sz="2400" dirty="0">
              <a:latin typeface="Arial Unicode MS"/>
              <a:cs typeface="Arial Unicode MS"/>
            </a:endParaRPr>
          </a:p>
          <a:p>
            <a:pPr marL="180975" indent="-171926">
              <a:spcBef>
                <a:spcPts val="424"/>
              </a:spcBef>
              <a:buChar char="•"/>
              <a:tabLst>
                <a:tab pos="181451" algn="l"/>
              </a:tabLst>
            </a:pPr>
            <a:r>
              <a:rPr sz="2400" spc="-101" dirty="0">
                <a:latin typeface="Arial"/>
                <a:cs typeface="Arial"/>
              </a:rPr>
              <a:t>We’re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free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43" dirty="0">
                <a:latin typeface="Arial"/>
                <a:cs typeface="Arial"/>
              </a:rPr>
              <a:t>choose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better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31" dirty="0">
                <a:latin typeface="Arial"/>
                <a:cs typeface="Arial"/>
              </a:rPr>
              <a:t>symbols,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e.g.:</a:t>
            </a:r>
            <a:endParaRPr sz="2400" dirty="0">
              <a:latin typeface="Arial"/>
              <a:cs typeface="Arial"/>
            </a:endParaRPr>
          </a:p>
          <a:p>
            <a:pPr marL="352425" marR="2683193">
              <a:lnSpc>
                <a:spcPct val="104800"/>
              </a:lnSpc>
              <a:spcBef>
                <a:spcPts val="64"/>
              </a:spcBef>
            </a:pPr>
            <a:r>
              <a:rPr sz="2100" spc="-60" dirty="0">
                <a:latin typeface="Arial"/>
                <a:cs typeface="Arial"/>
              </a:rPr>
              <a:t>Hot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for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dirty="0">
                <a:latin typeface="Arial Unicode MS"/>
                <a:cs typeface="Arial Unicode MS"/>
              </a:rPr>
              <a:t>“</a:t>
            </a:r>
            <a:r>
              <a:rPr sz="2100" dirty="0">
                <a:latin typeface="Arial"/>
                <a:cs typeface="Arial"/>
              </a:rPr>
              <a:t>It’s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64" dirty="0">
                <a:latin typeface="Arial"/>
                <a:cs typeface="Arial"/>
              </a:rPr>
              <a:t>hot</a:t>
            </a:r>
            <a:r>
              <a:rPr sz="2100" spc="64" dirty="0">
                <a:latin typeface="Arial Unicode MS"/>
                <a:cs typeface="Arial Unicode MS"/>
              </a:rPr>
              <a:t>”</a:t>
            </a:r>
            <a:r>
              <a:rPr sz="2100" spc="525" dirty="0">
                <a:latin typeface="Arial Unicode MS"/>
                <a:cs typeface="Arial Unicode MS"/>
              </a:rPr>
              <a:t> </a:t>
            </a:r>
            <a:r>
              <a:rPr sz="2100" spc="-94" dirty="0">
                <a:latin typeface="Arial"/>
                <a:cs typeface="Arial"/>
              </a:rPr>
              <a:t>Humid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for</a:t>
            </a:r>
            <a:r>
              <a:rPr sz="2100" spc="-41" dirty="0">
                <a:latin typeface="Arial"/>
                <a:cs typeface="Arial"/>
              </a:rPr>
              <a:t> </a:t>
            </a:r>
            <a:r>
              <a:rPr sz="2100" dirty="0">
                <a:latin typeface="Arial Unicode MS"/>
                <a:cs typeface="Arial Unicode MS"/>
              </a:rPr>
              <a:t>“</a:t>
            </a:r>
            <a:r>
              <a:rPr sz="2100" dirty="0">
                <a:latin typeface="Arial"/>
                <a:cs typeface="Arial"/>
              </a:rPr>
              <a:t>It’s</a:t>
            </a:r>
            <a:r>
              <a:rPr sz="2100" spc="-56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humid</a:t>
            </a:r>
            <a:r>
              <a:rPr sz="2100" spc="-8" dirty="0">
                <a:latin typeface="Arial Unicode MS"/>
                <a:cs typeface="Arial Unicode MS"/>
              </a:rPr>
              <a:t>” </a:t>
            </a:r>
            <a:r>
              <a:rPr sz="2100" spc="-131" dirty="0">
                <a:latin typeface="Arial"/>
                <a:cs typeface="Arial"/>
              </a:rPr>
              <a:t>Raining</a:t>
            </a:r>
            <a:r>
              <a:rPr sz="2100" spc="-34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for</a:t>
            </a:r>
            <a:r>
              <a:rPr sz="2100" spc="-41" dirty="0">
                <a:latin typeface="Arial"/>
                <a:cs typeface="Arial"/>
              </a:rPr>
              <a:t> </a:t>
            </a:r>
            <a:r>
              <a:rPr sz="2100" dirty="0">
                <a:latin typeface="Arial Unicode MS"/>
                <a:cs typeface="Arial Unicode MS"/>
              </a:rPr>
              <a:t>“</a:t>
            </a:r>
            <a:r>
              <a:rPr sz="2100" dirty="0">
                <a:latin typeface="Arial"/>
                <a:cs typeface="Arial"/>
              </a:rPr>
              <a:t>It’s</a:t>
            </a:r>
            <a:r>
              <a:rPr sz="2100" spc="-53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raining</a:t>
            </a:r>
            <a:r>
              <a:rPr sz="2100" spc="-8" dirty="0">
                <a:latin typeface="Arial Unicode MS"/>
                <a:cs typeface="Arial Unicode MS"/>
              </a:rPr>
              <a:t>”</a:t>
            </a:r>
            <a:endParaRPr sz="21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152510" y="6464680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57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916" y="602401"/>
            <a:ext cx="3736493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307" dirty="0"/>
              <a:t>Some</a:t>
            </a:r>
            <a:r>
              <a:rPr spc="-172" dirty="0"/>
              <a:t> </a:t>
            </a:r>
            <a:r>
              <a:rPr spc="-90" dirty="0"/>
              <a:t>terms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406" y="1539359"/>
            <a:ext cx="6025515" cy="2903808"/>
          </a:xfrm>
          <a:prstGeom prst="rect">
            <a:avLst/>
          </a:prstGeom>
        </p:spPr>
        <p:txBody>
          <a:bodyPr vert="horz" wrap="square" lIns="0" tIns="46673" rIns="0" bIns="0" rtlCol="0">
            <a:spAutoFit/>
          </a:bodyPr>
          <a:lstStyle/>
          <a:p>
            <a:pPr marL="180975" marR="135255" indent="-171450">
              <a:lnSpc>
                <a:spcPct val="90000"/>
              </a:lnSpc>
              <a:spcBef>
                <a:spcPts val="368"/>
              </a:spcBef>
              <a:buChar char="•"/>
              <a:tabLst>
                <a:tab pos="180975" algn="l"/>
              </a:tabLst>
            </a:pPr>
            <a:r>
              <a:rPr sz="2400" spc="-150" dirty="0">
                <a:latin typeface="Arial"/>
                <a:cs typeface="Arial"/>
              </a:rPr>
              <a:t>Given</a:t>
            </a:r>
            <a:r>
              <a:rPr sz="2400" spc="-86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truth</a:t>
            </a:r>
            <a:r>
              <a:rPr sz="2400" spc="-83" dirty="0">
                <a:latin typeface="Arial"/>
                <a:cs typeface="Arial"/>
              </a:rPr>
              <a:t> </a:t>
            </a:r>
            <a:r>
              <a:rPr sz="2400" spc="-143" dirty="0">
                <a:latin typeface="Arial"/>
                <a:cs typeface="Arial"/>
              </a:rPr>
              <a:t>values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all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symbols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in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a </a:t>
            </a:r>
            <a:r>
              <a:rPr sz="2400" spc="-120" dirty="0">
                <a:latin typeface="Arial"/>
                <a:cs typeface="Arial"/>
              </a:rPr>
              <a:t>sentence,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71" dirty="0">
                <a:latin typeface="Arial"/>
                <a:cs typeface="Arial"/>
              </a:rPr>
              <a:t>it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can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be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b="1" i="1" spc="-135" dirty="0">
                <a:solidFill>
                  <a:srgbClr val="EC7C30"/>
                </a:solidFill>
                <a:latin typeface="Arial-BoldItalicMT"/>
                <a:cs typeface="Arial-BoldItalicMT"/>
              </a:rPr>
              <a:t>evaluated</a:t>
            </a:r>
            <a:r>
              <a:rPr sz="2400" b="1" i="1" spc="-120" dirty="0">
                <a:solidFill>
                  <a:srgbClr val="EC7C30"/>
                </a:solidFill>
                <a:latin typeface="Arial-BoldItalicMT"/>
                <a:cs typeface="Arial-BoldItalicMT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determine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its </a:t>
            </a:r>
            <a:r>
              <a:rPr sz="2400" b="1" spc="-83" dirty="0">
                <a:solidFill>
                  <a:srgbClr val="EC7C30"/>
                </a:solidFill>
                <a:latin typeface="Arial"/>
                <a:cs typeface="Arial"/>
              </a:rPr>
              <a:t>truth</a:t>
            </a:r>
            <a:r>
              <a:rPr sz="2400" b="1" spc="-109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EC7C30"/>
                </a:solidFill>
                <a:latin typeface="Arial"/>
                <a:cs typeface="Arial"/>
              </a:rPr>
              <a:t>value</a:t>
            </a:r>
            <a:r>
              <a:rPr sz="2400" b="1" spc="-116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400" spc="-153" dirty="0">
                <a:latin typeface="Arial"/>
                <a:cs typeface="Arial"/>
              </a:rPr>
              <a:t>(True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or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False)</a:t>
            </a:r>
            <a:endParaRPr sz="2400" dirty="0">
              <a:latin typeface="Arial"/>
              <a:cs typeface="Arial"/>
            </a:endParaRPr>
          </a:p>
          <a:p>
            <a:pPr marL="180975" marR="3810" indent="-171450">
              <a:lnSpc>
                <a:spcPts val="2595"/>
              </a:lnSpc>
              <a:spcBef>
                <a:spcPts val="784"/>
              </a:spcBef>
              <a:buChar char="•"/>
              <a:tabLst>
                <a:tab pos="180975" algn="l"/>
              </a:tabLst>
            </a:pPr>
            <a:r>
              <a:rPr sz="2400" spc="-191" dirty="0">
                <a:latin typeface="Arial"/>
                <a:cs typeface="Arial"/>
              </a:rPr>
              <a:t>We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consider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b="1" spc="-206" dirty="0">
                <a:solidFill>
                  <a:srgbClr val="0431FF"/>
                </a:solidFill>
                <a:latin typeface="Arial"/>
                <a:cs typeface="Arial"/>
              </a:rPr>
              <a:t>Knowledge</a:t>
            </a:r>
            <a:r>
              <a:rPr sz="2400" b="1" spc="-109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2400" b="1" spc="-270" dirty="0">
                <a:solidFill>
                  <a:srgbClr val="0431FF"/>
                </a:solidFill>
                <a:latin typeface="Arial"/>
                <a:cs typeface="Arial"/>
              </a:rPr>
              <a:t>Base</a:t>
            </a:r>
            <a:r>
              <a:rPr sz="2400" b="1" spc="-124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(KB)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be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set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46" dirty="0">
                <a:latin typeface="Arial"/>
                <a:cs typeface="Arial"/>
              </a:rPr>
              <a:t>sentences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16" dirty="0">
                <a:latin typeface="Arial"/>
                <a:cs typeface="Arial"/>
              </a:rPr>
              <a:t>are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all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True</a:t>
            </a:r>
            <a:endParaRPr sz="2400" dirty="0">
              <a:latin typeface="Arial"/>
              <a:cs typeface="Arial"/>
            </a:endParaRPr>
          </a:p>
          <a:p>
            <a:pPr marL="180975" marR="506730" indent="-171450">
              <a:lnSpc>
                <a:spcPts val="2595"/>
              </a:lnSpc>
              <a:spcBef>
                <a:spcPts val="743"/>
              </a:spcBef>
              <a:buChar char="•"/>
              <a:tabLst>
                <a:tab pos="180975" algn="l"/>
              </a:tabLst>
            </a:pPr>
            <a:r>
              <a:rPr sz="2400" spc="-225" dirty="0">
                <a:latin typeface="Arial"/>
                <a:cs typeface="Arial"/>
              </a:rPr>
              <a:t>A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b="1" spc="-153" dirty="0">
                <a:solidFill>
                  <a:srgbClr val="0431FF"/>
                </a:solidFill>
                <a:latin typeface="Arial"/>
                <a:cs typeface="Arial"/>
              </a:rPr>
              <a:t>model</a:t>
            </a:r>
            <a:r>
              <a:rPr sz="2400" b="1" spc="-135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for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338" dirty="0">
                <a:latin typeface="Arial"/>
                <a:cs typeface="Arial"/>
              </a:rPr>
              <a:t>KB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is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b="1" spc="-199" dirty="0">
                <a:solidFill>
                  <a:srgbClr val="0431FF"/>
                </a:solidFill>
                <a:latin typeface="Arial"/>
                <a:cs typeface="Arial"/>
              </a:rPr>
              <a:t>possible</a:t>
            </a:r>
            <a:r>
              <a:rPr sz="2400" b="1" spc="-146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0431FF"/>
                </a:solidFill>
                <a:latin typeface="Arial"/>
                <a:cs typeface="Arial"/>
              </a:rPr>
              <a:t>world</a:t>
            </a:r>
            <a:r>
              <a:rPr sz="2400" b="1" spc="-127" dirty="0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sz="2400" spc="-153" dirty="0">
                <a:latin typeface="Arial"/>
                <a:cs typeface="Arial"/>
              </a:rPr>
              <a:t>–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an </a:t>
            </a:r>
            <a:r>
              <a:rPr sz="2400" spc="-120" dirty="0">
                <a:latin typeface="Arial"/>
                <a:cs typeface="Arial"/>
              </a:rPr>
              <a:t>assignment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truth</a:t>
            </a:r>
            <a:r>
              <a:rPr sz="2400" spc="-83" dirty="0">
                <a:latin typeface="Arial"/>
                <a:cs typeface="Arial"/>
              </a:rPr>
              <a:t> </a:t>
            </a:r>
            <a:r>
              <a:rPr sz="2400" spc="-143" dirty="0">
                <a:latin typeface="Arial"/>
                <a:cs typeface="Arial"/>
              </a:rPr>
              <a:t>values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86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propositional </a:t>
            </a:r>
            <a:r>
              <a:rPr sz="2400" spc="-139" dirty="0">
                <a:latin typeface="Arial"/>
                <a:cs typeface="Arial"/>
              </a:rPr>
              <a:t>symbols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makes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58" dirty="0">
                <a:latin typeface="Arial"/>
                <a:cs typeface="Arial"/>
              </a:rPr>
              <a:t>each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330" dirty="0">
                <a:latin typeface="Arial"/>
                <a:cs typeface="Arial"/>
              </a:rPr>
              <a:t>KB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sentence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true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152510" y="6464680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58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81" y="619480"/>
            <a:ext cx="3284598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90" dirty="0"/>
              <a:t>More</a:t>
            </a:r>
            <a:r>
              <a:rPr spc="-169" dirty="0"/>
              <a:t> </a:t>
            </a:r>
            <a:r>
              <a:rPr spc="-90" dirty="0"/>
              <a:t>terms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6157" y="1486105"/>
            <a:ext cx="5871686" cy="3037915"/>
          </a:xfrm>
          <a:prstGeom prst="rect">
            <a:avLst/>
          </a:prstGeom>
        </p:spPr>
        <p:txBody>
          <a:bodyPr vert="horz" wrap="square" lIns="0" tIns="42386" rIns="0" bIns="0" rtlCol="0">
            <a:spAutoFit/>
          </a:bodyPr>
          <a:lstStyle/>
          <a:p>
            <a:pPr marL="180975" marR="173831" indent="-171926">
              <a:lnSpc>
                <a:spcPct val="90100"/>
              </a:lnSpc>
              <a:spcBef>
                <a:spcPts val="334"/>
              </a:spcBef>
              <a:buChar char="•"/>
              <a:tabLst>
                <a:tab pos="181451" algn="l"/>
              </a:tabLst>
            </a:pPr>
            <a:r>
              <a:rPr sz="2175" spc="-206" dirty="0">
                <a:latin typeface="Arial"/>
                <a:cs typeface="Arial"/>
              </a:rPr>
              <a:t>A</a:t>
            </a:r>
            <a:r>
              <a:rPr sz="2175" spc="-98" dirty="0">
                <a:latin typeface="Arial"/>
                <a:cs typeface="Arial"/>
              </a:rPr>
              <a:t> </a:t>
            </a:r>
            <a:r>
              <a:rPr sz="2175" b="1" spc="-143" dirty="0">
                <a:solidFill>
                  <a:srgbClr val="EC7C30"/>
                </a:solidFill>
                <a:latin typeface="Arial"/>
                <a:cs typeface="Arial"/>
              </a:rPr>
              <a:t>valid</a:t>
            </a:r>
            <a:r>
              <a:rPr sz="2175" b="1" spc="-86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175" b="1" spc="-180" dirty="0">
                <a:solidFill>
                  <a:srgbClr val="EC7C30"/>
                </a:solidFill>
                <a:latin typeface="Arial"/>
                <a:cs typeface="Arial"/>
              </a:rPr>
              <a:t>sentence</a:t>
            </a:r>
            <a:r>
              <a:rPr sz="2175" b="1" spc="-1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175" spc="-26" dirty="0">
                <a:latin typeface="Arial"/>
                <a:cs typeface="Arial"/>
              </a:rPr>
              <a:t>or</a:t>
            </a:r>
            <a:r>
              <a:rPr sz="2175" spc="-101" dirty="0">
                <a:latin typeface="Arial"/>
                <a:cs typeface="Arial"/>
              </a:rPr>
              <a:t> </a:t>
            </a:r>
            <a:r>
              <a:rPr sz="2175" b="1" spc="-135" dirty="0">
                <a:solidFill>
                  <a:srgbClr val="EC7C30"/>
                </a:solidFill>
                <a:latin typeface="Arial"/>
                <a:cs typeface="Arial"/>
              </a:rPr>
              <a:t>tautology:</a:t>
            </a:r>
            <a:r>
              <a:rPr sz="2175" b="1" spc="-109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175" spc="-101" dirty="0">
                <a:latin typeface="Arial"/>
                <a:cs typeface="Arial"/>
              </a:rPr>
              <a:t>one </a:t>
            </a:r>
            <a:r>
              <a:rPr sz="2175" spc="-53" dirty="0">
                <a:latin typeface="Arial"/>
                <a:cs typeface="Arial"/>
              </a:rPr>
              <a:t>that’s</a:t>
            </a:r>
            <a:r>
              <a:rPr sz="2175" spc="-83" dirty="0">
                <a:latin typeface="Arial"/>
                <a:cs typeface="Arial"/>
              </a:rPr>
              <a:t> </a:t>
            </a:r>
            <a:r>
              <a:rPr sz="2175" b="1" spc="-15" dirty="0">
                <a:latin typeface="Arial"/>
                <a:cs typeface="Arial"/>
              </a:rPr>
              <a:t>True </a:t>
            </a:r>
            <a:r>
              <a:rPr sz="2175" spc="-75" dirty="0">
                <a:latin typeface="Arial"/>
                <a:cs typeface="Arial"/>
              </a:rPr>
              <a:t>under</a:t>
            </a:r>
            <a:r>
              <a:rPr sz="2175" spc="-86" dirty="0">
                <a:latin typeface="Arial"/>
                <a:cs typeface="Arial"/>
              </a:rPr>
              <a:t> </a:t>
            </a:r>
            <a:r>
              <a:rPr sz="2175" spc="-49" dirty="0">
                <a:latin typeface="Arial"/>
                <a:cs typeface="Arial"/>
              </a:rPr>
              <a:t>all</a:t>
            </a:r>
            <a:r>
              <a:rPr sz="2175" spc="-105" dirty="0">
                <a:latin typeface="Arial"/>
                <a:cs typeface="Arial"/>
              </a:rPr>
              <a:t> </a:t>
            </a:r>
            <a:r>
              <a:rPr sz="2175" spc="-53" dirty="0">
                <a:latin typeface="Arial"/>
                <a:cs typeface="Arial"/>
              </a:rPr>
              <a:t>interpretations,</a:t>
            </a:r>
            <a:r>
              <a:rPr sz="2175" spc="-109" dirty="0">
                <a:latin typeface="Arial"/>
                <a:cs typeface="Arial"/>
              </a:rPr>
              <a:t> </a:t>
            </a:r>
            <a:r>
              <a:rPr sz="2175" spc="-79" dirty="0">
                <a:latin typeface="Arial"/>
                <a:cs typeface="Arial"/>
              </a:rPr>
              <a:t>no</a:t>
            </a:r>
            <a:r>
              <a:rPr sz="2175" spc="-101" dirty="0">
                <a:latin typeface="Arial"/>
                <a:cs typeface="Arial"/>
              </a:rPr>
              <a:t> </a:t>
            </a:r>
            <a:r>
              <a:rPr sz="2175" spc="-34" dirty="0">
                <a:latin typeface="Arial"/>
                <a:cs typeface="Arial"/>
              </a:rPr>
              <a:t>matter</a:t>
            </a:r>
            <a:r>
              <a:rPr sz="2175" spc="-101" dirty="0">
                <a:latin typeface="Arial"/>
                <a:cs typeface="Arial"/>
              </a:rPr>
              <a:t> </a:t>
            </a:r>
            <a:r>
              <a:rPr sz="2175" spc="-41" dirty="0">
                <a:latin typeface="Arial"/>
                <a:cs typeface="Arial"/>
              </a:rPr>
              <a:t>what</a:t>
            </a:r>
            <a:r>
              <a:rPr sz="2175" spc="-98" dirty="0">
                <a:latin typeface="Arial"/>
                <a:cs typeface="Arial"/>
              </a:rPr>
              <a:t> </a:t>
            </a:r>
            <a:r>
              <a:rPr sz="2175" spc="-19" dirty="0">
                <a:latin typeface="Arial"/>
                <a:cs typeface="Arial"/>
              </a:rPr>
              <a:t>the </a:t>
            </a:r>
            <a:r>
              <a:rPr sz="2175" spc="-34" dirty="0">
                <a:latin typeface="Arial"/>
                <a:cs typeface="Arial"/>
              </a:rPr>
              <a:t>world</a:t>
            </a:r>
            <a:r>
              <a:rPr sz="2175" spc="-113" dirty="0">
                <a:latin typeface="Arial"/>
                <a:cs typeface="Arial"/>
              </a:rPr>
              <a:t> </a:t>
            </a:r>
            <a:r>
              <a:rPr sz="2175" spc="-116" dirty="0">
                <a:latin typeface="Arial"/>
                <a:cs typeface="Arial"/>
              </a:rPr>
              <a:t>is</a:t>
            </a:r>
            <a:r>
              <a:rPr sz="2175" spc="-105" dirty="0">
                <a:latin typeface="Arial"/>
                <a:cs typeface="Arial"/>
              </a:rPr>
              <a:t> </a:t>
            </a:r>
            <a:r>
              <a:rPr sz="2175" spc="-75" dirty="0">
                <a:latin typeface="Arial"/>
                <a:cs typeface="Arial"/>
              </a:rPr>
              <a:t>actually</a:t>
            </a:r>
            <a:r>
              <a:rPr sz="2175" spc="-124" dirty="0">
                <a:latin typeface="Arial"/>
                <a:cs typeface="Arial"/>
              </a:rPr>
              <a:t> </a:t>
            </a:r>
            <a:r>
              <a:rPr sz="2175" spc="-71" dirty="0">
                <a:latin typeface="Arial"/>
                <a:cs typeface="Arial"/>
              </a:rPr>
              <a:t>like</a:t>
            </a:r>
            <a:r>
              <a:rPr sz="2175" spc="-120" dirty="0">
                <a:latin typeface="Arial"/>
                <a:cs typeface="Arial"/>
              </a:rPr>
              <a:t> </a:t>
            </a:r>
            <a:r>
              <a:rPr sz="2175" spc="-15" dirty="0">
                <a:latin typeface="Arial"/>
                <a:cs typeface="Arial"/>
              </a:rPr>
              <a:t>or</a:t>
            </a:r>
            <a:r>
              <a:rPr sz="2175" spc="-94" dirty="0">
                <a:latin typeface="Arial"/>
                <a:cs typeface="Arial"/>
              </a:rPr>
              <a:t> </a:t>
            </a:r>
            <a:r>
              <a:rPr sz="2175" spc="-45" dirty="0">
                <a:latin typeface="Arial"/>
                <a:cs typeface="Arial"/>
              </a:rPr>
              <a:t>what</a:t>
            </a:r>
            <a:r>
              <a:rPr sz="2175" spc="-101" dirty="0">
                <a:latin typeface="Arial"/>
                <a:cs typeface="Arial"/>
              </a:rPr>
              <a:t> </a:t>
            </a:r>
            <a:r>
              <a:rPr sz="2175" spc="-34" dirty="0">
                <a:latin typeface="Arial"/>
                <a:cs typeface="Arial"/>
              </a:rPr>
              <a:t>the</a:t>
            </a:r>
            <a:r>
              <a:rPr sz="2175" spc="-105" dirty="0">
                <a:latin typeface="Arial"/>
                <a:cs typeface="Arial"/>
              </a:rPr>
              <a:t> </a:t>
            </a:r>
            <a:r>
              <a:rPr sz="2175" spc="-116" dirty="0">
                <a:latin typeface="Arial"/>
                <a:cs typeface="Arial"/>
              </a:rPr>
              <a:t>semantics</a:t>
            </a:r>
            <a:r>
              <a:rPr sz="2175" spc="-120" dirty="0">
                <a:latin typeface="Arial"/>
                <a:cs typeface="Arial"/>
              </a:rPr>
              <a:t> </a:t>
            </a:r>
            <a:r>
              <a:rPr sz="2175" spc="-19" dirty="0">
                <a:latin typeface="Arial"/>
                <a:cs typeface="Arial"/>
              </a:rPr>
              <a:t>is. </a:t>
            </a:r>
            <a:r>
              <a:rPr sz="2175" spc="-135" dirty="0">
                <a:latin typeface="Arial"/>
                <a:cs typeface="Arial"/>
              </a:rPr>
              <a:t>Example:</a:t>
            </a:r>
            <a:r>
              <a:rPr sz="2175" spc="-146" dirty="0">
                <a:latin typeface="Arial"/>
                <a:cs typeface="Arial"/>
              </a:rPr>
              <a:t> </a:t>
            </a:r>
            <a:r>
              <a:rPr sz="2175" spc="49" dirty="0">
                <a:latin typeface="Arial Unicode MS"/>
                <a:cs typeface="Arial Unicode MS"/>
              </a:rPr>
              <a:t>“</a:t>
            </a:r>
            <a:r>
              <a:rPr sz="2175" spc="49" dirty="0">
                <a:latin typeface="Arial"/>
                <a:cs typeface="Arial"/>
              </a:rPr>
              <a:t>It's</a:t>
            </a:r>
            <a:r>
              <a:rPr sz="2175" spc="-120" dirty="0">
                <a:latin typeface="Arial"/>
                <a:cs typeface="Arial"/>
              </a:rPr>
              <a:t> </a:t>
            </a:r>
            <a:r>
              <a:rPr sz="2175" spc="-75" dirty="0">
                <a:latin typeface="Arial"/>
                <a:cs typeface="Arial"/>
              </a:rPr>
              <a:t>raining</a:t>
            </a:r>
            <a:r>
              <a:rPr sz="2175" spc="-113" dirty="0">
                <a:latin typeface="Arial"/>
                <a:cs typeface="Arial"/>
              </a:rPr>
              <a:t> </a:t>
            </a:r>
            <a:r>
              <a:rPr sz="2175" spc="-26" dirty="0">
                <a:latin typeface="Arial"/>
                <a:cs typeface="Arial"/>
              </a:rPr>
              <a:t>or</a:t>
            </a:r>
            <a:r>
              <a:rPr sz="2175" spc="-120" dirty="0">
                <a:latin typeface="Arial"/>
                <a:cs typeface="Arial"/>
              </a:rPr>
              <a:t> </a:t>
            </a:r>
            <a:r>
              <a:rPr sz="2175" spc="-8" dirty="0">
                <a:latin typeface="Arial"/>
                <a:cs typeface="Arial"/>
              </a:rPr>
              <a:t>it's</a:t>
            </a:r>
            <a:r>
              <a:rPr sz="2175" spc="-105" dirty="0">
                <a:latin typeface="Arial"/>
                <a:cs typeface="Arial"/>
              </a:rPr>
              <a:t> </a:t>
            </a:r>
            <a:r>
              <a:rPr sz="2175" spc="-8" dirty="0">
                <a:latin typeface="Arial"/>
                <a:cs typeface="Arial"/>
              </a:rPr>
              <a:t>not</a:t>
            </a:r>
            <a:r>
              <a:rPr sz="2175" spc="-124" dirty="0">
                <a:latin typeface="Arial"/>
                <a:cs typeface="Arial"/>
              </a:rPr>
              <a:t> </a:t>
            </a:r>
            <a:r>
              <a:rPr sz="2175" spc="-19" dirty="0">
                <a:latin typeface="Arial"/>
                <a:cs typeface="Arial"/>
              </a:rPr>
              <a:t>raining</a:t>
            </a:r>
            <a:r>
              <a:rPr sz="2175" spc="-19" dirty="0">
                <a:latin typeface="Arial Unicode MS"/>
                <a:cs typeface="Arial Unicode MS"/>
              </a:rPr>
              <a:t>”</a:t>
            </a:r>
            <a:r>
              <a:rPr sz="2175" spc="-120" dirty="0">
                <a:latin typeface="Arial Unicode MS"/>
                <a:cs typeface="Arial Unicode MS"/>
              </a:rPr>
              <a:t> </a:t>
            </a:r>
            <a:r>
              <a:rPr sz="2175" spc="-203" dirty="0">
                <a:latin typeface="Arial"/>
                <a:cs typeface="Arial"/>
              </a:rPr>
              <a:t>(P</a:t>
            </a:r>
            <a:r>
              <a:rPr sz="2175" spc="-105" dirty="0">
                <a:latin typeface="Arial"/>
                <a:cs typeface="Arial"/>
              </a:rPr>
              <a:t> </a:t>
            </a:r>
            <a:r>
              <a:rPr sz="2175" spc="-221" dirty="0">
                <a:latin typeface="Arial"/>
                <a:cs typeface="Arial"/>
              </a:rPr>
              <a:t>V</a:t>
            </a:r>
            <a:r>
              <a:rPr sz="2175" spc="-60" dirty="0">
                <a:latin typeface="Arial"/>
                <a:cs typeface="Arial"/>
              </a:rPr>
              <a:t> </a:t>
            </a:r>
            <a:r>
              <a:rPr sz="2400" b="1" spc="-270" dirty="0">
                <a:latin typeface="Apple SD Gothic Neo"/>
                <a:cs typeface="Apple SD Gothic Neo"/>
              </a:rPr>
              <a:t>¬</a:t>
            </a:r>
            <a:r>
              <a:rPr sz="2175" spc="-270" dirty="0">
                <a:latin typeface="Arial"/>
                <a:cs typeface="Arial"/>
              </a:rPr>
              <a:t>P)</a:t>
            </a:r>
            <a:endParaRPr sz="2175" dirty="0">
              <a:latin typeface="Arial"/>
              <a:cs typeface="Arial"/>
            </a:endParaRPr>
          </a:p>
          <a:p>
            <a:pPr>
              <a:spcBef>
                <a:spcPts val="4"/>
              </a:spcBef>
              <a:buFont typeface="Arial"/>
              <a:buChar char="•"/>
            </a:pPr>
            <a:endParaRPr sz="3338" dirty="0">
              <a:latin typeface="Arial"/>
              <a:cs typeface="Arial"/>
            </a:endParaRPr>
          </a:p>
          <a:p>
            <a:pPr marL="180975" marR="3810" indent="-171926">
              <a:lnSpc>
                <a:spcPct val="90100"/>
              </a:lnSpc>
              <a:buChar char="•"/>
              <a:tabLst>
                <a:tab pos="181451" algn="l"/>
              </a:tabLst>
            </a:pPr>
            <a:r>
              <a:rPr sz="2175" spc="-146" dirty="0">
                <a:latin typeface="Arial"/>
                <a:cs typeface="Arial"/>
              </a:rPr>
              <a:t>An</a:t>
            </a:r>
            <a:r>
              <a:rPr sz="2175" spc="-79" dirty="0">
                <a:latin typeface="Arial"/>
                <a:cs typeface="Arial"/>
              </a:rPr>
              <a:t> </a:t>
            </a:r>
            <a:r>
              <a:rPr sz="2175" b="1" spc="-169" dirty="0">
                <a:solidFill>
                  <a:srgbClr val="EC7C30"/>
                </a:solidFill>
                <a:latin typeface="Arial"/>
                <a:cs typeface="Arial"/>
              </a:rPr>
              <a:t>inconsistent</a:t>
            </a:r>
            <a:r>
              <a:rPr sz="2175" b="1" spc="-109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175" b="1" spc="-180" dirty="0">
                <a:solidFill>
                  <a:srgbClr val="EC7C30"/>
                </a:solidFill>
                <a:latin typeface="Arial"/>
                <a:cs typeface="Arial"/>
              </a:rPr>
              <a:t>sentence</a:t>
            </a:r>
            <a:r>
              <a:rPr sz="2175" b="1" spc="-10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175" spc="-15" dirty="0">
                <a:latin typeface="Arial"/>
                <a:cs typeface="Arial"/>
              </a:rPr>
              <a:t>or</a:t>
            </a:r>
            <a:r>
              <a:rPr sz="2175" spc="-71" dirty="0">
                <a:latin typeface="Arial"/>
                <a:cs typeface="Arial"/>
              </a:rPr>
              <a:t> </a:t>
            </a:r>
            <a:r>
              <a:rPr sz="2175" b="1" spc="-139" dirty="0">
                <a:solidFill>
                  <a:srgbClr val="EC7C30"/>
                </a:solidFill>
                <a:latin typeface="Arial"/>
                <a:cs typeface="Arial"/>
              </a:rPr>
              <a:t>contradiction</a:t>
            </a:r>
            <a:r>
              <a:rPr sz="2175" spc="-139" dirty="0">
                <a:solidFill>
                  <a:srgbClr val="EC7C30"/>
                </a:solidFill>
                <a:latin typeface="Arial"/>
                <a:cs typeface="Arial"/>
              </a:rPr>
              <a:t>:</a:t>
            </a:r>
            <a:r>
              <a:rPr sz="2175" spc="-109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175" spc="-38" dirty="0">
                <a:latin typeface="Arial"/>
                <a:cs typeface="Arial"/>
              </a:rPr>
              <a:t>a </a:t>
            </a:r>
            <a:r>
              <a:rPr sz="2175" spc="-116" dirty="0">
                <a:latin typeface="Arial"/>
                <a:cs typeface="Arial"/>
              </a:rPr>
              <a:t>sentence</a:t>
            </a:r>
            <a:r>
              <a:rPr sz="2175" spc="-90" dirty="0">
                <a:latin typeface="Arial"/>
                <a:cs typeface="Arial"/>
              </a:rPr>
              <a:t> </a:t>
            </a:r>
            <a:r>
              <a:rPr sz="2175" spc="-53" dirty="0">
                <a:latin typeface="Arial"/>
                <a:cs typeface="Arial"/>
              </a:rPr>
              <a:t>that’s</a:t>
            </a:r>
            <a:r>
              <a:rPr sz="2175" spc="-68" dirty="0">
                <a:latin typeface="Arial"/>
                <a:cs typeface="Arial"/>
              </a:rPr>
              <a:t> </a:t>
            </a:r>
            <a:r>
              <a:rPr sz="2175" b="1" spc="-221" dirty="0">
                <a:latin typeface="Arial"/>
                <a:cs typeface="Arial"/>
              </a:rPr>
              <a:t>False</a:t>
            </a:r>
            <a:r>
              <a:rPr sz="2175" b="1" spc="-71" dirty="0">
                <a:latin typeface="Arial"/>
                <a:cs typeface="Arial"/>
              </a:rPr>
              <a:t> </a:t>
            </a:r>
            <a:r>
              <a:rPr sz="2175" spc="-71" dirty="0">
                <a:latin typeface="Arial"/>
                <a:cs typeface="Arial"/>
              </a:rPr>
              <a:t>under</a:t>
            </a:r>
            <a:r>
              <a:rPr sz="2175" spc="-86" dirty="0">
                <a:latin typeface="Arial"/>
                <a:cs typeface="Arial"/>
              </a:rPr>
              <a:t> </a:t>
            </a:r>
            <a:r>
              <a:rPr sz="2175" spc="-53" dirty="0">
                <a:latin typeface="Arial"/>
                <a:cs typeface="Arial"/>
              </a:rPr>
              <a:t>all</a:t>
            </a:r>
            <a:r>
              <a:rPr sz="2175" spc="-90" dirty="0">
                <a:latin typeface="Arial"/>
                <a:cs typeface="Arial"/>
              </a:rPr>
              <a:t> </a:t>
            </a:r>
            <a:r>
              <a:rPr sz="2175" spc="-53" dirty="0">
                <a:latin typeface="Arial"/>
                <a:cs typeface="Arial"/>
              </a:rPr>
              <a:t>interpretations.</a:t>
            </a:r>
            <a:r>
              <a:rPr sz="2175" spc="-101" dirty="0">
                <a:latin typeface="Arial"/>
                <a:cs typeface="Arial"/>
              </a:rPr>
              <a:t> </a:t>
            </a:r>
            <a:r>
              <a:rPr sz="2175" spc="-64" dirty="0">
                <a:latin typeface="Arial"/>
                <a:cs typeface="Arial"/>
              </a:rPr>
              <a:t>The </a:t>
            </a:r>
            <a:r>
              <a:rPr sz="2175" spc="-34" dirty="0">
                <a:latin typeface="Arial"/>
                <a:cs typeface="Arial"/>
              </a:rPr>
              <a:t>world</a:t>
            </a:r>
            <a:r>
              <a:rPr sz="2175" spc="-116" dirty="0">
                <a:latin typeface="Arial"/>
                <a:cs typeface="Arial"/>
              </a:rPr>
              <a:t> is</a:t>
            </a:r>
            <a:r>
              <a:rPr sz="2175" spc="-113" dirty="0">
                <a:latin typeface="Arial"/>
                <a:cs typeface="Arial"/>
              </a:rPr>
              <a:t> </a:t>
            </a:r>
            <a:r>
              <a:rPr sz="2175" spc="-98" dirty="0">
                <a:latin typeface="Arial"/>
                <a:cs typeface="Arial"/>
              </a:rPr>
              <a:t>never</a:t>
            </a:r>
            <a:r>
              <a:rPr sz="2175" spc="-109" dirty="0">
                <a:latin typeface="Arial"/>
                <a:cs typeface="Arial"/>
              </a:rPr>
              <a:t> </a:t>
            </a:r>
            <a:r>
              <a:rPr sz="2175" spc="-75" dirty="0">
                <a:latin typeface="Arial"/>
                <a:cs typeface="Arial"/>
              </a:rPr>
              <a:t>like</a:t>
            </a:r>
            <a:r>
              <a:rPr sz="2175" spc="-131" dirty="0">
                <a:latin typeface="Arial"/>
                <a:cs typeface="Arial"/>
              </a:rPr>
              <a:t> </a:t>
            </a:r>
            <a:r>
              <a:rPr sz="2175" spc="-45" dirty="0">
                <a:latin typeface="Arial"/>
                <a:cs typeface="Arial"/>
              </a:rPr>
              <a:t>what</a:t>
            </a:r>
            <a:r>
              <a:rPr sz="2175" spc="-105" dirty="0">
                <a:latin typeface="Arial"/>
                <a:cs typeface="Arial"/>
              </a:rPr>
              <a:t> </a:t>
            </a:r>
            <a:r>
              <a:rPr sz="2175" spc="68" dirty="0">
                <a:latin typeface="Arial"/>
                <a:cs typeface="Arial"/>
              </a:rPr>
              <a:t>it</a:t>
            </a:r>
            <a:r>
              <a:rPr sz="2175" spc="-116" dirty="0">
                <a:latin typeface="Arial"/>
                <a:cs typeface="Arial"/>
              </a:rPr>
              <a:t> </a:t>
            </a:r>
            <a:r>
              <a:rPr sz="2175" spc="-113" dirty="0">
                <a:latin typeface="Arial"/>
                <a:cs typeface="Arial"/>
              </a:rPr>
              <a:t>describes,</a:t>
            </a:r>
            <a:r>
              <a:rPr sz="2175" spc="-109" dirty="0">
                <a:latin typeface="Arial"/>
                <a:cs typeface="Arial"/>
              </a:rPr>
              <a:t> </a:t>
            </a:r>
            <a:r>
              <a:rPr sz="2175" spc="-210" dirty="0">
                <a:latin typeface="Arial"/>
                <a:cs typeface="Arial"/>
              </a:rPr>
              <a:t>as</a:t>
            </a:r>
            <a:r>
              <a:rPr sz="2175" spc="-113" dirty="0">
                <a:latin typeface="Arial"/>
                <a:cs typeface="Arial"/>
              </a:rPr>
              <a:t> </a:t>
            </a:r>
            <a:r>
              <a:rPr sz="2175" spc="-23" dirty="0">
                <a:latin typeface="Arial"/>
                <a:cs typeface="Arial"/>
              </a:rPr>
              <a:t>in</a:t>
            </a:r>
            <a:r>
              <a:rPr sz="2175" spc="-98" dirty="0">
                <a:latin typeface="Arial"/>
                <a:cs typeface="Arial"/>
              </a:rPr>
              <a:t> </a:t>
            </a:r>
            <a:r>
              <a:rPr sz="2175" spc="41" dirty="0">
                <a:latin typeface="Arial Unicode MS"/>
                <a:cs typeface="Arial Unicode MS"/>
              </a:rPr>
              <a:t>“</a:t>
            </a:r>
            <a:r>
              <a:rPr sz="2175" spc="41" dirty="0">
                <a:latin typeface="Arial"/>
                <a:cs typeface="Arial"/>
              </a:rPr>
              <a:t>It's </a:t>
            </a:r>
            <a:r>
              <a:rPr sz="2175" spc="-75" dirty="0">
                <a:latin typeface="Arial"/>
                <a:cs typeface="Arial"/>
              </a:rPr>
              <a:t>raining</a:t>
            </a:r>
            <a:r>
              <a:rPr sz="2175" spc="-131" dirty="0">
                <a:latin typeface="Arial"/>
                <a:cs typeface="Arial"/>
              </a:rPr>
              <a:t> </a:t>
            </a:r>
            <a:r>
              <a:rPr sz="2175" spc="-113" dirty="0">
                <a:latin typeface="Arial"/>
                <a:cs typeface="Arial"/>
              </a:rPr>
              <a:t>and</a:t>
            </a:r>
            <a:r>
              <a:rPr sz="2175" spc="-116" dirty="0">
                <a:latin typeface="Arial"/>
                <a:cs typeface="Arial"/>
              </a:rPr>
              <a:t> </a:t>
            </a:r>
            <a:r>
              <a:rPr sz="2175" spc="-8" dirty="0">
                <a:latin typeface="Arial"/>
                <a:cs typeface="Arial"/>
              </a:rPr>
              <a:t>it's</a:t>
            </a:r>
            <a:r>
              <a:rPr sz="2175" spc="-116" dirty="0">
                <a:latin typeface="Arial"/>
                <a:cs typeface="Arial"/>
              </a:rPr>
              <a:t> </a:t>
            </a:r>
            <a:r>
              <a:rPr sz="2175" spc="-8" dirty="0">
                <a:latin typeface="Arial"/>
                <a:cs typeface="Arial"/>
              </a:rPr>
              <a:t>not</a:t>
            </a:r>
            <a:r>
              <a:rPr sz="2175" spc="-120" dirty="0">
                <a:latin typeface="Arial"/>
                <a:cs typeface="Arial"/>
              </a:rPr>
              <a:t> </a:t>
            </a:r>
            <a:r>
              <a:rPr sz="2175" spc="-26" dirty="0">
                <a:latin typeface="Arial"/>
                <a:cs typeface="Arial"/>
              </a:rPr>
              <a:t>raining.</a:t>
            </a:r>
            <a:r>
              <a:rPr sz="2175" spc="-26" dirty="0">
                <a:latin typeface="Arial Unicode MS"/>
                <a:cs typeface="Arial Unicode MS"/>
              </a:rPr>
              <a:t>”</a:t>
            </a:r>
            <a:r>
              <a:rPr sz="2175" spc="-120" dirty="0">
                <a:latin typeface="Arial Unicode MS"/>
                <a:cs typeface="Arial Unicode MS"/>
              </a:rPr>
              <a:t> </a:t>
            </a:r>
            <a:r>
              <a:rPr sz="2175" spc="-203" dirty="0">
                <a:latin typeface="Arial"/>
                <a:cs typeface="Arial"/>
              </a:rPr>
              <a:t>(P</a:t>
            </a:r>
            <a:r>
              <a:rPr sz="2175" spc="-120" dirty="0">
                <a:latin typeface="Arial"/>
                <a:cs typeface="Arial"/>
              </a:rPr>
              <a:t> </a:t>
            </a:r>
            <a:r>
              <a:rPr sz="2400" b="1" spc="-645" dirty="0">
                <a:latin typeface="Apple SD Gothic Neo"/>
                <a:cs typeface="Apple SD Gothic Neo"/>
              </a:rPr>
              <a:t>∧</a:t>
            </a:r>
            <a:r>
              <a:rPr sz="2400" b="1" spc="-79" dirty="0">
                <a:latin typeface="Apple SD Gothic Neo"/>
                <a:cs typeface="Apple SD Gothic Neo"/>
              </a:rPr>
              <a:t> </a:t>
            </a:r>
            <a:r>
              <a:rPr sz="2400" b="1" spc="-19" dirty="0">
                <a:latin typeface="Apple SD Gothic Neo"/>
                <a:cs typeface="Apple SD Gothic Neo"/>
              </a:rPr>
              <a:t>¬</a:t>
            </a:r>
            <a:r>
              <a:rPr sz="2175" spc="-19" dirty="0">
                <a:latin typeface="Arial"/>
                <a:cs typeface="Arial"/>
              </a:rPr>
              <a:t>P)</a:t>
            </a:r>
            <a:endParaRPr sz="217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36" y="584266"/>
            <a:ext cx="3380995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46" dirty="0"/>
              <a:t>Truth</a:t>
            </a:r>
            <a:r>
              <a:rPr spc="-150" dirty="0"/>
              <a:t> </a:t>
            </a:r>
            <a:r>
              <a:rPr spc="-13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177" y="2722278"/>
            <a:ext cx="406384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i="1" spc="-135" dirty="0">
                <a:latin typeface="Arial-BoldItalicMT"/>
                <a:cs typeface="Arial-BoldItalicMT"/>
              </a:rPr>
              <a:t>Truth</a:t>
            </a:r>
            <a:r>
              <a:rPr b="1" i="1" spc="-71" dirty="0">
                <a:latin typeface="Arial-BoldItalicMT"/>
                <a:cs typeface="Arial-BoldItalicMT"/>
              </a:rPr>
              <a:t> </a:t>
            </a:r>
            <a:r>
              <a:rPr b="1" i="1" spc="-116" dirty="0">
                <a:latin typeface="Arial-BoldItalicMT"/>
                <a:cs typeface="Arial-BoldItalicMT"/>
              </a:rPr>
              <a:t>tables</a:t>
            </a:r>
            <a:r>
              <a:rPr b="1" i="1" spc="-86" dirty="0">
                <a:latin typeface="Arial-BoldItalicMT"/>
                <a:cs typeface="Arial-BoldItalicMT"/>
              </a:rPr>
              <a:t> </a:t>
            </a:r>
            <a:r>
              <a:rPr b="1" i="1" spc="-101" dirty="0">
                <a:latin typeface="Arial-BoldItalicMT"/>
                <a:cs typeface="Arial-BoldItalicMT"/>
              </a:rPr>
              <a:t>for</a:t>
            </a:r>
            <a:r>
              <a:rPr b="1" i="1" spc="-79" dirty="0">
                <a:latin typeface="Arial-BoldItalicMT"/>
                <a:cs typeface="Arial-BoldItalicMT"/>
              </a:rPr>
              <a:t> </a:t>
            </a:r>
            <a:r>
              <a:rPr b="1" i="1" spc="-94" dirty="0">
                <a:latin typeface="Arial-BoldItalicMT"/>
                <a:cs typeface="Arial-BoldItalicMT"/>
              </a:rPr>
              <a:t>the</a:t>
            </a:r>
            <a:r>
              <a:rPr b="1" i="1" spc="-83" dirty="0">
                <a:latin typeface="Arial-BoldItalicMT"/>
                <a:cs typeface="Arial-BoldItalicMT"/>
              </a:rPr>
              <a:t> </a:t>
            </a:r>
            <a:r>
              <a:rPr b="1" i="1" spc="-101" dirty="0">
                <a:latin typeface="Arial-BoldItalicMT"/>
                <a:cs typeface="Arial-BoldItalicMT"/>
              </a:rPr>
              <a:t>five</a:t>
            </a:r>
            <a:r>
              <a:rPr b="1" i="1" spc="-75" dirty="0">
                <a:latin typeface="Arial-BoldItalicMT"/>
                <a:cs typeface="Arial-BoldItalicMT"/>
              </a:rPr>
              <a:t> </a:t>
            </a:r>
            <a:r>
              <a:rPr b="1" i="1" spc="-124" dirty="0">
                <a:latin typeface="Arial-BoldItalicMT"/>
                <a:cs typeface="Arial-BoldItalicMT"/>
              </a:rPr>
              <a:t>logical</a:t>
            </a:r>
            <a:r>
              <a:rPr b="1" i="1" spc="-86" dirty="0">
                <a:latin typeface="Arial-BoldItalicMT"/>
                <a:cs typeface="Arial-BoldItalicMT"/>
              </a:rPr>
              <a:t> </a:t>
            </a:r>
            <a:r>
              <a:rPr b="1" i="1" spc="-143" dirty="0">
                <a:latin typeface="Arial-BoldItalicMT"/>
                <a:cs typeface="Arial-BoldItalicMT"/>
              </a:rPr>
              <a:t>connectives</a:t>
            </a:r>
            <a:endParaRPr>
              <a:latin typeface="Arial-BoldItalicMT"/>
              <a:cs typeface="Arial-BoldItalic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39840" y="1438879"/>
            <a:ext cx="6429375" cy="1302067"/>
            <a:chOff x="202692" y="888491"/>
            <a:chExt cx="8572500" cy="173608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34" y="970779"/>
              <a:ext cx="8410959" cy="1653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692" y="888491"/>
              <a:ext cx="8395716" cy="9555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94144" y="1496028"/>
            <a:ext cx="6245543" cy="385201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716" rIns="0" bIns="0" rtlCol="0">
            <a:spAutoFit/>
          </a:bodyPr>
          <a:lstStyle/>
          <a:p>
            <a:pPr marL="68104">
              <a:spcBef>
                <a:spcPts val="124"/>
              </a:spcBef>
              <a:tabLst>
                <a:tab pos="3545681" algn="l"/>
              </a:tabLst>
            </a:pPr>
            <a:r>
              <a:rPr sz="2400" b="1" spc="-221" dirty="0">
                <a:latin typeface="Arial"/>
                <a:cs typeface="Arial"/>
              </a:rPr>
              <a:t>Used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to</a:t>
            </a:r>
            <a:r>
              <a:rPr sz="2400" b="1" spc="-109" dirty="0">
                <a:latin typeface="Arial"/>
                <a:cs typeface="Arial"/>
              </a:rPr>
              <a:t> </a:t>
            </a:r>
            <a:r>
              <a:rPr sz="2400" b="1" spc="-131" dirty="0">
                <a:latin typeface="Arial"/>
                <a:cs typeface="Arial"/>
              </a:rPr>
              <a:t>define</a:t>
            </a:r>
            <a:r>
              <a:rPr sz="2400" b="1" spc="-113" dirty="0">
                <a:latin typeface="Arial"/>
                <a:cs typeface="Arial"/>
              </a:rPr>
              <a:t> </a:t>
            </a:r>
            <a:r>
              <a:rPr sz="2400" b="1" spc="-184" dirty="0">
                <a:latin typeface="Arial"/>
                <a:cs typeface="Arial"/>
              </a:rPr>
              <a:t>meaning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spc="-19" dirty="0">
                <a:latin typeface="Arial"/>
                <a:cs typeface="Arial"/>
              </a:rPr>
              <a:t>of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80" dirty="0">
                <a:latin typeface="Arial"/>
                <a:cs typeface="Arial"/>
              </a:rPr>
              <a:t>logical</a:t>
            </a:r>
            <a:r>
              <a:rPr sz="2400" b="1" spc="-139" dirty="0">
                <a:latin typeface="Arial"/>
                <a:cs typeface="Arial"/>
              </a:rPr>
              <a:t> </a:t>
            </a:r>
            <a:r>
              <a:rPr sz="2400" b="1" spc="-206" dirty="0">
                <a:latin typeface="Arial"/>
                <a:cs typeface="Arial"/>
              </a:rPr>
              <a:t>connectives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097331" y="7237190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59</a:t>
            </a:fld>
            <a:endParaRPr spc="-19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21938"/>
              </p:ext>
            </p:extLst>
          </p:nvPr>
        </p:nvGraphicFramePr>
        <p:xfrm>
          <a:off x="4157634" y="3038032"/>
          <a:ext cx="1414462" cy="1483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704"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9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042221" y="4747064"/>
            <a:ext cx="40624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38" dirty="0">
                <a:latin typeface="Arial"/>
                <a:cs typeface="Arial"/>
              </a:rPr>
              <a:t>“not”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Here is a simple puzzle </a:t>
            </a:r>
          </a:p>
          <a:p>
            <a:pPr marL="0" indent="0">
              <a:buNone/>
            </a:pPr>
            <a:r>
              <a:rPr lang="en-US" sz="2400" dirty="0"/>
              <a:t>Don’t try to solve it -- listen to your intuition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531411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0586" y="566075"/>
            <a:ext cx="3005462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46" dirty="0"/>
              <a:t>Truth</a:t>
            </a:r>
            <a:r>
              <a:rPr spc="-150" dirty="0"/>
              <a:t> </a:t>
            </a:r>
            <a:r>
              <a:rPr spc="-13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6261" y="2627686"/>
            <a:ext cx="406384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i="1" spc="-135" dirty="0">
                <a:latin typeface="Arial-BoldItalicMT"/>
                <a:cs typeface="Arial-BoldItalicMT"/>
              </a:rPr>
              <a:t>Truth</a:t>
            </a:r>
            <a:r>
              <a:rPr b="1" i="1" spc="-71" dirty="0">
                <a:latin typeface="Arial-BoldItalicMT"/>
                <a:cs typeface="Arial-BoldItalicMT"/>
              </a:rPr>
              <a:t> </a:t>
            </a:r>
            <a:r>
              <a:rPr b="1" i="1" spc="-116" dirty="0">
                <a:latin typeface="Arial-BoldItalicMT"/>
                <a:cs typeface="Arial-BoldItalicMT"/>
              </a:rPr>
              <a:t>tables</a:t>
            </a:r>
            <a:r>
              <a:rPr b="1" i="1" spc="-86" dirty="0">
                <a:latin typeface="Arial-BoldItalicMT"/>
                <a:cs typeface="Arial-BoldItalicMT"/>
              </a:rPr>
              <a:t> </a:t>
            </a:r>
            <a:r>
              <a:rPr b="1" i="1" spc="-101" dirty="0">
                <a:latin typeface="Arial-BoldItalicMT"/>
                <a:cs typeface="Arial-BoldItalicMT"/>
              </a:rPr>
              <a:t>for</a:t>
            </a:r>
            <a:r>
              <a:rPr b="1" i="1" spc="-79" dirty="0">
                <a:latin typeface="Arial-BoldItalicMT"/>
                <a:cs typeface="Arial-BoldItalicMT"/>
              </a:rPr>
              <a:t> </a:t>
            </a:r>
            <a:r>
              <a:rPr b="1" i="1" spc="-94" dirty="0">
                <a:latin typeface="Arial-BoldItalicMT"/>
                <a:cs typeface="Arial-BoldItalicMT"/>
              </a:rPr>
              <a:t>the</a:t>
            </a:r>
            <a:r>
              <a:rPr b="1" i="1" spc="-83" dirty="0">
                <a:latin typeface="Arial-BoldItalicMT"/>
                <a:cs typeface="Arial-BoldItalicMT"/>
              </a:rPr>
              <a:t> </a:t>
            </a:r>
            <a:r>
              <a:rPr b="1" i="1" spc="-101" dirty="0">
                <a:latin typeface="Arial-BoldItalicMT"/>
                <a:cs typeface="Arial-BoldItalicMT"/>
              </a:rPr>
              <a:t>five</a:t>
            </a:r>
            <a:r>
              <a:rPr b="1" i="1" spc="-75" dirty="0">
                <a:latin typeface="Arial-BoldItalicMT"/>
                <a:cs typeface="Arial-BoldItalicMT"/>
              </a:rPr>
              <a:t> </a:t>
            </a:r>
            <a:r>
              <a:rPr b="1" i="1" spc="-124" dirty="0">
                <a:latin typeface="Arial-BoldItalicMT"/>
                <a:cs typeface="Arial-BoldItalicMT"/>
              </a:rPr>
              <a:t>logical</a:t>
            </a:r>
            <a:r>
              <a:rPr b="1" i="1" spc="-86" dirty="0">
                <a:latin typeface="Arial-BoldItalicMT"/>
                <a:cs typeface="Arial-BoldItalicMT"/>
              </a:rPr>
              <a:t> </a:t>
            </a:r>
            <a:r>
              <a:rPr b="1" i="1" spc="-143" dirty="0">
                <a:latin typeface="Arial-BoldItalicMT"/>
                <a:cs typeface="Arial-BoldItalicMT"/>
              </a:rPr>
              <a:t>connectives</a:t>
            </a:r>
            <a:endParaRPr>
              <a:latin typeface="Arial-BoldItalicMT"/>
              <a:cs typeface="Arial-BoldItalic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4924" y="1344287"/>
            <a:ext cx="6429375" cy="1302067"/>
            <a:chOff x="202692" y="888491"/>
            <a:chExt cx="8572500" cy="173608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34" y="970779"/>
              <a:ext cx="8410959" cy="1653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692" y="888491"/>
              <a:ext cx="8395716" cy="9555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49228" y="1401436"/>
            <a:ext cx="6245543" cy="385201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716" rIns="0" bIns="0" rtlCol="0">
            <a:spAutoFit/>
          </a:bodyPr>
          <a:lstStyle/>
          <a:p>
            <a:pPr marL="68104">
              <a:spcBef>
                <a:spcPts val="124"/>
              </a:spcBef>
              <a:tabLst>
                <a:tab pos="3545681" algn="l"/>
              </a:tabLst>
            </a:pPr>
            <a:r>
              <a:rPr sz="2400" b="1" spc="-221" dirty="0">
                <a:latin typeface="Arial"/>
                <a:cs typeface="Arial"/>
              </a:rPr>
              <a:t>Used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to</a:t>
            </a:r>
            <a:r>
              <a:rPr sz="2400" b="1" spc="-109" dirty="0">
                <a:latin typeface="Arial"/>
                <a:cs typeface="Arial"/>
              </a:rPr>
              <a:t> </a:t>
            </a:r>
            <a:r>
              <a:rPr sz="2400" b="1" spc="-131" dirty="0">
                <a:latin typeface="Arial"/>
                <a:cs typeface="Arial"/>
              </a:rPr>
              <a:t>define</a:t>
            </a:r>
            <a:r>
              <a:rPr sz="2400" b="1" spc="-113" dirty="0">
                <a:latin typeface="Arial"/>
                <a:cs typeface="Arial"/>
              </a:rPr>
              <a:t> </a:t>
            </a:r>
            <a:r>
              <a:rPr sz="2400" b="1" spc="-184" dirty="0">
                <a:latin typeface="Arial"/>
                <a:cs typeface="Arial"/>
              </a:rPr>
              <a:t>meaning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spc="-19" dirty="0">
                <a:latin typeface="Arial"/>
                <a:cs typeface="Arial"/>
              </a:rPr>
              <a:t>of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80" dirty="0">
                <a:latin typeface="Arial"/>
                <a:cs typeface="Arial"/>
              </a:rPr>
              <a:t>logical</a:t>
            </a:r>
            <a:r>
              <a:rPr sz="2400" b="1" spc="-139" dirty="0">
                <a:latin typeface="Arial"/>
                <a:cs typeface="Arial"/>
              </a:rPr>
              <a:t> </a:t>
            </a:r>
            <a:r>
              <a:rPr sz="2400" b="1" spc="-206" dirty="0">
                <a:latin typeface="Arial"/>
                <a:cs typeface="Arial"/>
              </a:rPr>
              <a:t>connectives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152415" y="7142598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60</a:t>
            </a:fld>
            <a:endParaRPr spc="-19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88370"/>
              </p:ext>
            </p:extLst>
          </p:nvPr>
        </p:nvGraphicFramePr>
        <p:xfrm>
          <a:off x="3272599" y="2943440"/>
          <a:ext cx="2828924" cy="1483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704"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9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38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∧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536407" y="4652472"/>
            <a:ext cx="42100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latin typeface="Arial"/>
                <a:cs typeface="Arial"/>
              </a:rPr>
              <a:t>“and”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7759" y="610969"/>
            <a:ext cx="2848481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46" dirty="0"/>
              <a:t>Truth</a:t>
            </a:r>
            <a:r>
              <a:rPr spc="-150" dirty="0"/>
              <a:t> </a:t>
            </a:r>
            <a:r>
              <a:rPr spc="-13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8649" y="2553082"/>
            <a:ext cx="406384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i="1" spc="-135" dirty="0">
                <a:latin typeface="Arial-BoldItalicMT"/>
                <a:cs typeface="Arial-BoldItalicMT"/>
              </a:rPr>
              <a:t>Truth</a:t>
            </a:r>
            <a:r>
              <a:rPr b="1" i="1" spc="-71" dirty="0">
                <a:latin typeface="Arial-BoldItalicMT"/>
                <a:cs typeface="Arial-BoldItalicMT"/>
              </a:rPr>
              <a:t> </a:t>
            </a:r>
            <a:r>
              <a:rPr b="1" i="1" spc="-116" dirty="0">
                <a:latin typeface="Arial-BoldItalicMT"/>
                <a:cs typeface="Arial-BoldItalicMT"/>
              </a:rPr>
              <a:t>tables</a:t>
            </a:r>
            <a:r>
              <a:rPr b="1" i="1" spc="-86" dirty="0">
                <a:latin typeface="Arial-BoldItalicMT"/>
                <a:cs typeface="Arial-BoldItalicMT"/>
              </a:rPr>
              <a:t> </a:t>
            </a:r>
            <a:r>
              <a:rPr b="1" i="1" spc="-101" dirty="0">
                <a:latin typeface="Arial-BoldItalicMT"/>
                <a:cs typeface="Arial-BoldItalicMT"/>
              </a:rPr>
              <a:t>for</a:t>
            </a:r>
            <a:r>
              <a:rPr b="1" i="1" spc="-79" dirty="0">
                <a:latin typeface="Arial-BoldItalicMT"/>
                <a:cs typeface="Arial-BoldItalicMT"/>
              </a:rPr>
              <a:t> </a:t>
            </a:r>
            <a:r>
              <a:rPr b="1" i="1" spc="-94" dirty="0">
                <a:latin typeface="Arial-BoldItalicMT"/>
                <a:cs typeface="Arial-BoldItalicMT"/>
              </a:rPr>
              <a:t>the</a:t>
            </a:r>
            <a:r>
              <a:rPr b="1" i="1" spc="-83" dirty="0">
                <a:latin typeface="Arial-BoldItalicMT"/>
                <a:cs typeface="Arial-BoldItalicMT"/>
              </a:rPr>
              <a:t> </a:t>
            </a:r>
            <a:r>
              <a:rPr b="1" i="1" spc="-101" dirty="0">
                <a:latin typeface="Arial-BoldItalicMT"/>
                <a:cs typeface="Arial-BoldItalicMT"/>
              </a:rPr>
              <a:t>five</a:t>
            </a:r>
            <a:r>
              <a:rPr b="1" i="1" spc="-75" dirty="0">
                <a:latin typeface="Arial-BoldItalicMT"/>
                <a:cs typeface="Arial-BoldItalicMT"/>
              </a:rPr>
              <a:t> </a:t>
            </a:r>
            <a:r>
              <a:rPr b="1" i="1" spc="-124" dirty="0">
                <a:latin typeface="Arial-BoldItalicMT"/>
                <a:cs typeface="Arial-BoldItalicMT"/>
              </a:rPr>
              <a:t>logical</a:t>
            </a:r>
            <a:r>
              <a:rPr b="1" i="1" spc="-86" dirty="0">
                <a:latin typeface="Arial-BoldItalicMT"/>
                <a:cs typeface="Arial-BoldItalicMT"/>
              </a:rPr>
              <a:t> </a:t>
            </a:r>
            <a:r>
              <a:rPr b="1" i="1" spc="-143" dirty="0">
                <a:latin typeface="Arial-BoldItalicMT"/>
                <a:cs typeface="Arial-BoldItalicMT"/>
              </a:rPr>
              <a:t>connectives</a:t>
            </a:r>
            <a:endParaRPr>
              <a:latin typeface="Arial-BoldItalicMT"/>
              <a:cs typeface="Arial-BoldItalic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7312" y="1269683"/>
            <a:ext cx="6429375" cy="1302067"/>
            <a:chOff x="202692" y="888491"/>
            <a:chExt cx="8572500" cy="173608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34" y="970779"/>
              <a:ext cx="8410959" cy="1653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692" y="888491"/>
              <a:ext cx="8395716" cy="9555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11616" y="1326832"/>
            <a:ext cx="6245543" cy="385201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716" rIns="0" bIns="0" rtlCol="0">
            <a:spAutoFit/>
          </a:bodyPr>
          <a:lstStyle/>
          <a:p>
            <a:pPr marL="68104">
              <a:spcBef>
                <a:spcPts val="124"/>
              </a:spcBef>
              <a:tabLst>
                <a:tab pos="3545681" algn="l"/>
              </a:tabLst>
            </a:pPr>
            <a:r>
              <a:rPr sz="2400" b="1" spc="-221" dirty="0">
                <a:latin typeface="Arial"/>
                <a:cs typeface="Arial"/>
              </a:rPr>
              <a:t>Used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to</a:t>
            </a:r>
            <a:r>
              <a:rPr sz="2400" b="1" spc="-109" dirty="0">
                <a:latin typeface="Arial"/>
                <a:cs typeface="Arial"/>
              </a:rPr>
              <a:t> </a:t>
            </a:r>
            <a:r>
              <a:rPr sz="2400" b="1" spc="-131" dirty="0">
                <a:latin typeface="Arial"/>
                <a:cs typeface="Arial"/>
              </a:rPr>
              <a:t>define</a:t>
            </a:r>
            <a:r>
              <a:rPr sz="2400" b="1" spc="-113" dirty="0">
                <a:latin typeface="Arial"/>
                <a:cs typeface="Arial"/>
              </a:rPr>
              <a:t> </a:t>
            </a:r>
            <a:r>
              <a:rPr sz="2400" b="1" spc="-184" dirty="0">
                <a:latin typeface="Arial"/>
                <a:cs typeface="Arial"/>
              </a:rPr>
              <a:t>meaning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spc="-19" dirty="0">
                <a:latin typeface="Arial"/>
                <a:cs typeface="Arial"/>
              </a:rPr>
              <a:t>of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80" dirty="0">
                <a:latin typeface="Arial"/>
                <a:cs typeface="Arial"/>
              </a:rPr>
              <a:t>logical</a:t>
            </a:r>
            <a:r>
              <a:rPr sz="2400" b="1" spc="-139" dirty="0">
                <a:latin typeface="Arial"/>
                <a:cs typeface="Arial"/>
              </a:rPr>
              <a:t> </a:t>
            </a:r>
            <a:r>
              <a:rPr sz="2400" b="1" spc="-206" dirty="0">
                <a:latin typeface="Arial"/>
                <a:cs typeface="Arial"/>
              </a:rPr>
              <a:t>connectives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214803" y="7067994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61</a:t>
            </a:fld>
            <a:endParaRPr spc="-19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79878"/>
              </p:ext>
            </p:extLst>
          </p:nvPr>
        </p:nvGraphicFramePr>
        <p:xfrm>
          <a:off x="2965131" y="2868836"/>
          <a:ext cx="3536155" cy="1483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704"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9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38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∧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∨</a:t>
                      </a:r>
                      <a:r>
                        <a:rPr sz="1500" spc="-6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788342" y="4577868"/>
            <a:ext cx="721043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ctr">
              <a:spcBef>
                <a:spcPts val="75"/>
              </a:spcBef>
            </a:pPr>
            <a:r>
              <a:rPr sz="1350" spc="-45" dirty="0">
                <a:latin typeface="Arial"/>
                <a:cs typeface="Arial"/>
              </a:rPr>
              <a:t>(inclusive)</a:t>
            </a:r>
            <a:endParaRPr sz="1350">
              <a:latin typeface="Arial"/>
              <a:cs typeface="Arial"/>
            </a:endParaRPr>
          </a:p>
          <a:p>
            <a:pPr marL="476" algn="ctr">
              <a:spcBef>
                <a:spcPts val="4"/>
              </a:spcBef>
            </a:pPr>
            <a:r>
              <a:rPr sz="1350" spc="34" dirty="0">
                <a:latin typeface="Arial"/>
                <a:cs typeface="Arial"/>
              </a:rPr>
              <a:t>“or”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3809" y="568389"/>
            <a:ext cx="3163792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46" dirty="0"/>
              <a:t>Truth</a:t>
            </a:r>
            <a:r>
              <a:rPr spc="-150" dirty="0"/>
              <a:t> </a:t>
            </a:r>
            <a:r>
              <a:rPr spc="-13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8649" y="2553082"/>
            <a:ext cx="406384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i="1" spc="-135" dirty="0">
                <a:latin typeface="Arial-BoldItalicMT"/>
                <a:cs typeface="Arial-BoldItalicMT"/>
              </a:rPr>
              <a:t>Truth</a:t>
            </a:r>
            <a:r>
              <a:rPr b="1" i="1" spc="-71" dirty="0">
                <a:latin typeface="Arial-BoldItalicMT"/>
                <a:cs typeface="Arial-BoldItalicMT"/>
              </a:rPr>
              <a:t> </a:t>
            </a:r>
            <a:r>
              <a:rPr b="1" i="1" spc="-116" dirty="0">
                <a:latin typeface="Arial-BoldItalicMT"/>
                <a:cs typeface="Arial-BoldItalicMT"/>
              </a:rPr>
              <a:t>tables</a:t>
            </a:r>
            <a:r>
              <a:rPr b="1" i="1" spc="-86" dirty="0">
                <a:latin typeface="Arial-BoldItalicMT"/>
                <a:cs typeface="Arial-BoldItalicMT"/>
              </a:rPr>
              <a:t> </a:t>
            </a:r>
            <a:r>
              <a:rPr b="1" i="1" spc="-101" dirty="0">
                <a:latin typeface="Arial-BoldItalicMT"/>
                <a:cs typeface="Arial-BoldItalicMT"/>
              </a:rPr>
              <a:t>for</a:t>
            </a:r>
            <a:r>
              <a:rPr b="1" i="1" spc="-79" dirty="0">
                <a:latin typeface="Arial-BoldItalicMT"/>
                <a:cs typeface="Arial-BoldItalicMT"/>
              </a:rPr>
              <a:t> </a:t>
            </a:r>
            <a:r>
              <a:rPr b="1" i="1" spc="-94" dirty="0">
                <a:latin typeface="Arial-BoldItalicMT"/>
                <a:cs typeface="Arial-BoldItalicMT"/>
              </a:rPr>
              <a:t>the</a:t>
            </a:r>
            <a:r>
              <a:rPr b="1" i="1" spc="-83" dirty="0">
                <a:latin typeface="Arial-BoldItalicMT"/>
                <a:cs typeface="Arial-BoldItalicMT"/>
              </a:rPr>
              <a:t> </a:t>
            </a:r>
            <a:r>
              <a:rPr b="1" i="1" spc="-101" dirty="0">
                <a:latin typeface="Arial-BoldItalicMT"/>
                <a:cs typeface="Arial-BoldItalicMT"/>
              </a:rPr>
              <a:t>five</a:t>
            </a:r>
            <a:r>
              <a:rPr b="1" i="1" spc="-75" dirty="0">
                <a:latin typeface="Arial-BoldItalicMT"/>
                <a:cs typeface="Arial-BoldItalicMT"/>
              </a:rPr>
              <a:t> </a:t>
            </a:r>
            <a:r>
              <a:rPr b="1" i="1" spc="-124" dirty="0">
                <a:latin typeface="Arial-BoldItalicMT"/>
                <a:cs typeface="Arial-BoldItalicMT"/>
              </a:rPr>
              <a:t>logical</a:t>
            </a:r>
            <a:r>
              <a:rPr b="1" i="1" spc="-86" dirty="0">
                <a:latin typeface="Arial-BoldItalicMT"/>
                <a:cs typeface="Arial-BoldItalicMT"/>
              </a:rPr>
              <a:t> </a:t>
            </a:r>
            <a:r>
              <a:rPr b="1" i="1" spc="-143" dirty="0">
                <a:latin typeface="Arial-BoldItalicMT"/>
                <a:cs typeface="Arial-BoldItalicMT"/>
              </a:rPr>
              <a:t>connectives</a:t>
            </a:r>
            <a:endParaRPr>
              <a:latin typeface="Arial-BoldItalicMT"/>
              <a:cs typeface="Arial-BoldItalic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7312" y="1269683"/>
            <a:ext cx="6429375" cy="1302067"/>
            <a:chOff x="202692" y="888491"/>
            <a:chExt cx="8572500" cy="173608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34" y="970779"/>
              <a:ext cx="8410959" cy="1653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692" y="888491"/>
              <a:ext cx="8395716" cy="9555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11616" y="1326832"/>
            <a:ext cx="6245543" cy="385201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716" rIns="0" bIns="0" rtlCol="0">
            <a:spAutoFit/>
          </a:bodyPr>
          <a:lstStyle/>
          <a:p>
            <a:pPr marL="68104">
              <a:spcBef>
                <a:spcPts val="124"/>
              </a:spcBef>
              <a:tabLst>
                <a:tab pos="3545681" algn="l"/>
              </a:tabLst>
            </a:pPr>
            <a:r>
              <a:rPr sz="2400" b="1" spc="-221" dirty="0">
                <a:latin typeface="Arial"/>
                <a:cs typeface="Arial"/>
              </a:rPr>
              <a:t>Used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to</a:t>
            </a:r>
            <a:r>
              <a:rPr sz="2400" b="1" spc="-109" dirty="0">
                <a:latin typeface="Arial"/>
                <a:cs typeface="Arial"/>
              </a:rPr>
              <a:t> </a:t>
            </a:r>
            <a:r>
              <a:rPr sz="2400" b="1" spc="-131" dirty="0">
                <a:latin typeface="Arial"/>
                <a:cs typeface="Arial"/>
              </a:rPr>
              <a:t>define</a:t>
            </a:r>
            <a:r>
              <a:rPr sz="2400" b="1" spc="-113" dirty="0">
                <a:latin typeface="Arial"/>
                <a:cs typeface="Arial"/>
              </a:rPr>
              <a:t> </a:t>
            </a:r>
            <a:r>
              <a:rPr sz="2400" b="1" spc="-184" dirty="0">
                <a:latin typeface="Arial"/>
                <a:cs typeface="Arial"/>
              </a:rPr>
              <a:t>meaning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spc="-19" dirty="0">
                <a:latin typeface="Arial"/>
                <a:cs typeface="Arial"/>
              </a:rPr>
              <a:t>of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80" dirty="0">
                <a:latin typeface="Arial"/>
                <a:cs typeface="Arial"/>
              </a:rPr>
              <a:t>logical</a:t>
            </a:r>
            <a:r>
              <a:rPr sz="2400" b="1" spc="-139" dirty="0">
                <a:latin typeface="Arial"/>
                <a:cs typeface="Arial"/>
              </a:rPr>
              <a:t> </a:t>
            </a:r>
            <a:r>
              <a:rPr sz="2400" b="1" spc="-206" dirty="0">
                <a:latin typeface="Arial"/>
                <a:cs typeface="Arial"/>
              </a:rPr>
              <a:t>connectives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214803" y="7067994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62</a:t>
            </a:fld>
            <a:endParaRPr spc="-19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819102"/>
              </p:ext>
            </p:extLst>
          </p:nvPr>
        </p:nvGraphicFramePr>
        <p:xfrm>
          <a:off x="2564416" y="2868836"/>
          <a:ext cx="4243386" cy="1483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70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9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38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∧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7970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∨</a:t>
                      </a:r>
                      <a:r>
                        <a:rPr sz="1500" spc="-6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5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→</a:t>
                      </a:r>
                      <a:r>
                        <a:rPr sz="1500" spc="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073901" y="4554950"/>
            <a:ext cx="797243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430">
              <a:spcBef>
                <a:spcPts val="75"/>
              </a:spcBef>
            </a:pPr>
            <a:r>
              <a:rPr sz="1350" spc="-26" dirty="0">
                <a:latin typeface="Arial"/>
                <a:cs typeface="Arial"/>
              </a:rPr>
              <a:t>implication</a:t>
            </a:r>
            <a:endParaRPr sz="1350">
              <a:latin typeface="Arial"/>
              <a:cs typeface="Arial"/>
            </a:endParaRPr>
          </a:p>
          <a:p>
            <a:pPr marL="9525"/>
            <a:r>
              <a:rPr sz="1350" dirty="0">
                <a:latin typeface="Arial"/>
                <a:cs typeface="Arial"/>
              </a:rPr>
              <a:t>of</a:t>
            </a:r>
            <a:r>
              <a:rPr sz="1350" spc="-83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q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from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p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6285" y="462682"/>
            <a:ext cx="2958840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46" dirty="0"/>
              <a:t>Truth</a:t>
            </a:r>
            <a:r>
              <a:rPr spc="-150" dirty="0"/>
              <a:t> </a:t>
            </a:r>
            <a:r>
              <a:rPr spc="-13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8649" y="2359671"/>
            <a:ext cx="4063841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i="1" spc="-135" dirty="0">
                <a:latin typeface="Arial-BoldItalicMT"/>
                <a:cs typeface="Arial-BoldItalicMT"/>
              </a:rPr>
              <a:t>Truth</a:t>
            </a:r>
            <a:r>
              <a:rPr b="1" i="1" spc="-71" dirty="0">
                <a:latin typeface="Arial-BoldItalicMT"/>
                <a:cs typeface="Arial-BoldItalicMT"/>
              </a:rPr>
              <a:t> </a:t>
            </a:r>
            <a:r>
              <a:rPr b="1" i="1" spc="-116" dirty="0">
                <a:latin typeface="Arial-BoldItalicMT"/>
                <a:cs typeface="Arial-BoldItalicMT"/>
              </a:rPr>
              <a:t>tables</a:t>
            </a:r>
            <a:r>
              <a:rPr b="1" i="1" spc="-86" dirty="0">
                <a:latin typeface="Arial-BoldItalicMT"/>
                <a:cs typeface="Arial-BoldItalicMT"/>
              </a:rPr>
              <a:t> </a:t>
            </a:r>
            <a:r>
              <a:rPr b="1" i="1" spc="-101" dirty="0">
                <a:latin typeface="Arial-BoldItalicMT"/>
                <a:cs typeface="Arial-BoldItalicMT"/>
              </a:rPr>
              <a:t>for</a:t>
            </a:r>
            <a:r>
              <a:rPr b="1" i="1" spc="-79" dirty="0">
                <a:latin typeface="Arial-BoldItalicMT"/>
                <a:cs typeface="Arial-BoldItalicMT"/>
              </a:rPr>
              <a:t> </a:t>
            </a:r>
            <a:r>
              <a:rPr b="1" i="1" spc="-94" dirty="0">
                <a:latin typeface="Arial-BoldItalicMT"/>
                <a:cs typeface="Arial-BoldItalicMT"/>
              </a:rPr>
              <a:t>the</a:t>
            </a:r>
            <a:r>
              <a:rPr b="1" i="1" spc="-83" dirty="0">
                <a:latin typeface="Arial-BoldItalicMT"/>
                <a:cs typeface="Arial-BoldItalicMT"/>
              </a:rPr>
              <a:t> </a:t>
            </a:r>
            <a:r>
              <a:rPr b="1" i="1" spc="-101" dirty="0">
                <a:latin typeface="Arial-BoldItalicMT"/>
                <a:cs typeface="Arial-BoldItalicMT"/>
              </a:rPr>
              <a:t>five</a:t>
            </a:r>
            <a:r>
              <a:rPr b="1" i="1" spc="-75" dirty="0">
                <a:latin typeface="Arial-BoldItalicMT"/>
                <a:cs typeface="Arial-BoldItalicMT"/>
              </a:rPr>
              <a:t> </a:t>
            </a:r>
            <a:r>
              <a:rPr b="1" i="1" spc="-124" dirty="0">
                <a:latin typeface="Arial-BoldItalicMT"/>
                <a:cs typeface="Arial-BoldItalicMT"/>
              </a:rPr>
              <a:t>logical</a:t>
            </a:r>
            <a:r>
              <a:rPr b="1" i="1" spc="-86" dirty="0">
                <a:latin typeface="Arial-BoldItalicMT"/>
                <a:cs typeface="Arial-BoldItalicMT"/>
              </a:rPr>
              <a:t> </a:t>
            </a:r>
            <a:r>
              <a:rPr b="1" i="1" spc="-143" dirty="0">
                <a:latin typeface="Arial-BoldItalicMT"/>
                <a:cs typeface="Arial-BoldItalicMT"/>
              </a:rPr>
              <a:t>connectives</a:t>
            </a:r>
            <a:endParaRPr>
              <a:latin typeface="Arial-BoldItalicMT"/>
              <a:cs typeface="Arial-BoldItalic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7312" y="1076272"/>
            <a:ext cx="6429375" cy="1302067"/>
            <a:chOff x="202692" y="888491"/>
            <a:chExt cx="8572500" cy="173608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34" y="970779"/>
              <a:ext cx="8410959" cy="1653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692" y="888491"/>
              <a:ext cx="8395716" cy="9555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11616" y="1133421"/>
            <a:ext cx="6245543" cy="385201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716" rIns="0" bIns="0" rtlCol="0">
            <a:spAutoFit/>
          </a:bodyPr>
          <a:lstStyle/>
          <a:p>
            <a:pPr marL="68104">
              <a:spcBef>
                <a:spcPts val="124"/>
              </a:spcBef>
              <a:tabLst>
                <a:tab pos="3545681" algn="l"/>
              </a:tabLst>
            </a:pPr>
            <a:r>
              <a:rPr sz="2400" b="1" spc="-221" dirty="0">
                <a:latin typeface="Arial"/>
                <a:cs typeface="Arial"/>
              </a:rPr>
              <a:t>Used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to</a:t>
            </a:r>
            <a:r>
              <a:rPr sz="2400" b="1" spc="-109" dirty="0">
                <a:latin typeface="Arial"/>
                <a:cs typeface="Arial"/>
              </a:rPr>
              <a:t> </a:t>
            </a:r>
            <a:r>
              <a:rPr sz="2400" b="1" spc="-131" dirty="0">
                <a:latin typeface="Arial"/>
                <a:cs typeface="Arial"/>
              </a:rPr>
              <a:t>define</a:t>
            </a:r>
            <a:r>
              <a:rPr sz="2400" b="1" spc="-113" dirty="0">
                <a:latin typeface="Arial"/>
                <a:cs typeface="Arial"/>
              </a:rPr>
              <a:t> </a:t>
            </a:r>
            <a:r>
              <a:rPr sz="2400" b="1" spc="-184" dirty="0">
                <a:latin typeface="Arial"/>
                <a:cs typeface="Arial"/>
              </a:rPr>
              <a:t>meaning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spc="-19" dirty="0">
                <a:latin typeface="Arial"/>
                <a:cs typeface="Arial"/>
              </a:rPr>
              <a:t>of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80" dirty="0">
                <a:latin typeface="Arial"/>
                <a:cs typeface="Arial"/>
              </a:rPr>
              <a:t>logical</a:t>
            </a:r>
            <a:r>
              <a:rPr sz="2400" b="1" spc="-139" dirty="0">
                <a:latin typeface="Arial"/>
                <a:cs typeface="Arial"/>
              </a:rPr>
              <a:t> </a:t>
            </a:r>
            <a:r>
              <a:rPr sz="2400" b="1" spc="-206" dirty="0">
                <a:latin typeface="Arial"/>
                <a:cs typeface="Arial"/>
              </a:rPr>
              <a:t>connectives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4382"/>
              </p:ext>
            </p:extLst>
          </p:nvPr>
        </p:nvGraphicFramePr>
        <p:xfrm>
          <a:off x="2063562" y="2675425"/>
          <a:ext cx="4950617" cy="1483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7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6704"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9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38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∧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7970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∨</a:t>
                      </a:r>
                      <a:r>
                        <a:rPr sz="1500" spc="-6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5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→</a:t>
                      </a:r>
                      <a:r>
                        <a:rPr sz="1500" spc="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↔</a:t>
                      </a:r>
                      <a:r>
                        <a:rPr sz="1500" spc="3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343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05104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3431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033134" y="4962967"/>
            <a:ext cx="594360" cy="159068"/>
          </a:xfrm>
          <a:custGeom>
            <a:avLst/>
            <a:gdLst/>
            <a:ahLst/>
            <a:cxnLst/>
            <a:rect l="l" t="t" r="r" b="b"/>
            <a:pathLst>
              <a:path w="792479" h="212089">
                <a:moveTo>
                  <a:pt x="724788" y="0"/>
                </a:moveTo>
                <a:lnTo>
                  <a:pt x="721868" y="8597"/>
                </a:lnTo>
                <a:lnTo>
                  <a:pt x="734081" y="13917"/>
                </a:lnTo>
                <a:lnTo>
                  <a:pt x="744616" y="21282"/>
                </a:lnTo>
                <a:lnTo>
                  <a:pt x="766030" y="55414"/>
                </a:lnTo>
                <a:lnTo>
                  <a:pt x="773049" y="104813"/>
                </a:lnTo>
                <a:lnTo>
                  <a:pt x="772263" y="123489"/>
                </a:lnTo>
                <a:lnTo>
                  <a:pt x="760476" y="169227"/>
                </a:lnTo>
                <a:lnTo>
                  <a:pt x="734222" y="197807"/>
                </a:lnTo>
                <a:lnTo>
                  <a:pt x="722122" y="203149"/>
                </a:lnTo>
                <a:lnTo>
                  <a:pt x="724788" y="211747"/>
                </a:lnTo>
                <a:lnTo>
                  <a:pt x="765311" y="187715"/>
                </a:lnTo>
                <a:lnTo>
                  <a:pt x="787987" y="143336"/>
                </a:lnTo>
                <a:lnTo>
                  <a:pt x="792352" y="105930"/>
                </a:lnTo>
                <a:lnTo>
                  <a:pt x="791259" y="86521"/>
                </a:lnTo>
                <a:lnTo>
                  <a:pt x="774953" y="37122"/>
                </a:lnTo>
                <a:lnTo>
                  <a:pt x="740146" y="5543"/>
                </a:lnTo>
                <a:lnTo>
                  <a:pt x="724788" y="0"/>
                </a:lnTo>
                <a:close/>
              </a:path>
              <a:path w="792479" h="212089">
                <a:moveTo>
                  <a:pt x="67563" y="0"/>
                </a:moveTo>
                <a:lnTo>
                  <a:pt x="27219" y="24106"/>
                </a:lnTo>
                <a:lnTo>
                  <a:pt x="4381" y="68583"/>
                </a:lnTo>
                <a:lnTo>
                  <a:pt x="0" y="105930"/>
                </a:lnTo>
                <a:lnTo>
                  <a:pt x="1095" y="125383"/>
                </a:lnTo>
                <a:lnTo>
                  <a:pt x="17525" y="174751"/>
                </a:lnTo>
                <a:lnTo>
                  <a:pt x="52155" y="206213"/>
                </a:lnTo>
                <a:lnTo>
                  <a:pt x="67563" y="211747"/>
                </a:lnTo>
                <a:lnTo>
                  <a:pt x="70230" y="203149"/>
                </a:lnTo>
                <a:lnTo>
                  <a:pt x="58183" y="197807"/>
                </a:lnTo>
                <a:lnTo>
                  <a:pt x="47767" y="190374"/>
                </a:lnTo>
                <a:lnTo>
                  <a:pt x="26376" y="155694"/>
                </a:lnTo>
                <a:lnTo>
                  <a:pt x="19303" y="104813"/>
                </a:lnTo>
                <a:lnTo>
                  <a:pt x="20089" y="86751"/>
                </a:lnTo>
                <a:lnTo>
                  <a:pt x="31876" y="42138"/>
                </a:lnTo>
                <a:lnTo>
                  <a:pt x="58398" y="13917"/>
                </a:lnTo>
                <a:lnTo>
                  <a:pt x="70611" y="8597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6080283" y="4299151"/>
            <a:ext cx="1375410" cy="83869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671" marR="102870" indent="-1429" algn="ctr">
              <a:spcBef>
                <a:spcPts val="75"/>
              </a:spcBef>
            </a:pPr>
            <a:r>
              <a:rPr sz="1350" spc="-8" dirty="0">
                <a:latin typeface="Arial Unicode MS"/>
                <a:cs typeface="Arial Unicode MS"/>
              </a:rPr>
              <a:t>Bidirectional </a:t>
            </a:r>
            <a:r>
              <a:rPr sz="1350" dirty="0">
                <a:latin typeface="Arial Unicode MS"/>
                <a:cs typeface="Arial Unicode MS"/>
              </a:rPr>
              <a:t>implication</a:t>
            </a:r>
            <a:r>
              <a:rPr sz="1350" spc="4" dirty="0">
                <a:latin typeface="Arial Unicode MS"/>
                <a:cs typeface="Arial Unicode MS"/>
              </a:rPr>
              <a:t> </a:t>
            </a:r>
            <a:r>
              <a:rPr sz="1350" spc="-26" dirty="0">
                <a:latin typeface="Arial Unicode MS"/>
                <a:cs typeface="Arial Unicode MS"/>
              </a:rPr>
              <a:t>(aka, </a:t>
            </a:r>
            <a:r>
              <a:rPr sz="1350" spc="-8" dirty="0">
                <a:latin typeface="Arial Unicode MS"/>
                <a:cs typeface="Arial Unicode MS"/>
              </a:rPr>
              <a:t>equivalence)</a:t>
            </a:r>
            <a:endParaRPr sz="1350">
              <a:latin typeface="Arial Unicode MS"/>
              <a:cs typeface="Arial Unicode MS"/>
            </a:endParaRPr>
          </a:p>
          <a:p>
            <a:pPr marL="9525">
              <a:lnSpc>
                <a:spcPts val="1575"/>
              </a:lnSpc>
              <a:tabLst>
                <a:tab pos="600075" algn="l"/>
              </a:tabLst>
            </a:pPr>
            <a:r>
              <a:rPr sz="1350" spc="98" dirty="0">
                <a:latin typeface="STIXGeneral"/>
                <a:cs typeface="STIXGeneral"/>
              </a:rPr>
              <a:t>𝑷</a:t>
            </a:r>
            <a:r>
              <a:rPr sz="1350" spc="38" dirty="0">
                <a:latin typeface="STIXGeneral"/>
                <a:cs typeface="STIXGeneral"/>
              </a:rPr>
              <a:t> </a:t>
            </a:r>
            <a:r>
              <a:rPr sz="1350" spc="-127" dirty="0">
                <a:latin typeface="STIXGeneral"/>
                <a:cs typeface="STIXGeneral"/>
              </a:rPr>
              <a:t>→</a:t>
            </a:r>
            <a:r>
              <a:rPr sz="1350" spc="34" dirty="0">
                <a:latin typeface="STIXGeneral"/>
                <a:cs typeface="STIXGeneral"/>
              </a:rPr>
              <a:t> </a:t>
            </a:r>
            <a:r>
              <a:rPr sz="1350" spc="-38" dirty="0">
                <a:latin typeface="STIXGeneral"/>
                <a:cs typeface="STIXGeneral"/>
              </a:rPr>
              <a:t>𝑸</a:t>
            </a:r>
            <a:r>
              <a:rPr sz="1350" dirty="0">
                <a:latin typeface="STIXGeneral"/>
                <a:cs typeface="STIXGeneral"/>
              </a:rPr>
              <a:t>	∧</a:t>
            </a:r>
            <a:r>
              <a:rPr sz="1350" spc="-86" dirty="0">
                <a:latin typeface="STIXGeneral"/>
                <a:cs typeface="STIXGeneral"/>
              </a:rPr>
              <a:t> </a:t>
            </a:r>
            <a:r>
              <a:rPr sz="1350" dirty="0">
                <a:latin typeface="STIXGeneral"/>
                <a:cs typeface="STIXGeneral"/>
              </a:rPr>
              <a:t>(𝑸</a:t>
            </a:r>
            <a:r>
              <a:rPr sz="1350" spc="-26" dirty="0">
                <a:latin typeface="STIXGeneral"/>
                <a:cs typeface="STIXGeneral"/>
              </a:rPr>
              <a:t> </a:t>
            </a:r>
            <a:r>
              <a:rPr sz="1350" dirty="0">
                <a:latin typeface="STIXGeneral"/>
                <a:cs typeface="STIXGeneral"/>
              </a:rPr>
              <a:t>→</a:t>
            </a:r>
            <a:r>
              <a:rPr sz="1350" spc="-19" dirty="0">
                <a:latin typeface="STIXGeneral"/>
                <a:cs typeface="STIXGeneral"/>
              </a:rPr>
              <a:t> </a:t>
            </a:r>
            <a:r>
              <a:rPr sz="1350" spc="83" dirty="0">
                <a:latin typeface="STIXGeneral"/>
                <a:cs typeface="STIXGeneral"/>
              </a:rPr>
              <a:t>𝑷)</a:t>
            </a:r>
            <a:endParaRPr sz="1350">
              <a:latin typeface="STIXGeneral"/>
              <a:cs typeface="STIXGener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214803" y="6874583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63</a:t>
            </a:fld>
            <a:endParaRPr spc="-19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410" y="777556"/>
            <a:ext cx="6172200" cy="517930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83" dirty="0"/>
              <a:t>Distribution</a:t>
            </a:r>
            <a:r>
              <a:rPr spc="-188" dirty="0"/>
              <a:t> </a:t>
            </a:r>
            <a:r>
              <a:rPr spc="-15" dirty="0"/>
              <a:t>of</a:t>
            </a:r>
            <a:r>
              <a:rPr spc="-203" dirty="0"/>
              <a:t> </a:t>
            </a:r>
            <a:r>
              <a:rPr spc="-135" dirty="0"/>
              <a:t>Negation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69435"/>
              </p:ext>
            </p:extLst>
          </p:nvPr>
        </p:nvGraphicFramePr>
        <p:xfrm>
          <a:off x="1614964" y="2394755"/>
          <a:ext cx="5914072" cy="1850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8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R="495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9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0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∨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21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∧</a:t>
                      </a:r>
                      <a:r>
                        <a:rPr sz="1500" spc="-7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2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38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∧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21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r>
                        <a:rPr sz="1500" spc="38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∨</a:t>
                      </a:r>
                      <a:r>
                        <a:rPr sz="1500" spc="-6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2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37338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37338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34290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37274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188981" y="1794299"/>
            <a:ext cx="975360" cy="555308"/>
          </a:xfrm>
          <a:custGeom>
            <a:avLst/>
            <a:gdLst/>
            <a:ahLst/>
            <a:cxnLst/>
            <a:rect l="l" t="t" r="r" b="b"/>
            <a:pathLst>
              <a:path w="1300479" h="740410">
                <a:moveTo>
                  <a:pt x="579881" y="0"/>
                </a:moveTo>
                <a:lnTo>
                  <a:pt x="534796" y="4699"/>
                </a:lnTo>
                <a:lnTo>
                  <a:pt x="491363" y="17272"/>
                </a:lnTo>
                <a:lnTo>
                  <a:pt x="449960" y="37211"/>
                </a:lnTo>
                <a:lnTo>
                  <a:pt x="410337" y="63500"/>
                </a:lnTo>
                <a:lnTo>
                  <a:pt x="372490" y="95503"/>
                </a:lnTo>
                <a:lnTo>
                  <a:pt x="336041" y="132587"/>
                </a:lnTo>
                <a:lnTo>
                  <a:pt x="300863" y="174243"/>
                </a:lnTo>
                <a:lnTo>
                  <a:pt x="266700" y="220217"/>
                </a:lnTo>
                <a:lnTo>
                  <a:pt x="233425" y="269748"/>
                </a:lnTo>
                <a:lnTo>
                  <a:pt x="200787" y="322706"/>
                </a:lnTo>
                <a:lnTo>
                  <a:pt x="168840" y="378460"/>
                </a:lnTo>
                <a:lnTo>
                  <a:pt x="137413" y="436499"/>
                </a:lnTo>
                <a:lnTo>
                  <a:pt x="91058" y="527176"/>
                </a:lnTo>
                <a:lnTo>
                  <a:pt x="60578" y="589406"/>
                </a:lnTo>
                <a:lnTo>
                  <a:pt x="30225" y="652399"/>
                </a:lnTo>
                <a:lnTo>
                  <a:pt x="0" y="715644"/>
                </a:lnTo>
                <a:lnTo>
                  <a:pt x="51562" y="740282"/>
                </a:lnTo>
                <a:lnTo>
                  <a:pt x="81727" y="677163"/>
                </a:lnTo>
                <a:lnTo>
                  <a:pt x="111952" y="614426"/>
                </a:lnTo>
                <a:lnTo>
                  <a:pt x="142115" y="552830"/>
                </a:lnTo>
                <a:lnTo>
                  <a:pt x="172846" y="492378"/>
                </a:lnTo>
                <a:lnTo>
                  <a:pt x="188087" y="463041"/>
                </a:lnTo>
                <a:lnTo>
                  <a:pt x="203453" y="434213"/>
                </a:lnTo>
                <a:lnTo>
                  <a:pt x="218947" y="405891"/>
                </a:lnTo>
                <a:lnTo>
                  <a:pt x="234441" y="378460"/>
                </a:lnTo>
                <a:lnTo>
                  <a:pt x="250062" y="351663"/>
                </a:lnTo>
                <a:lnTo>
                  <a:pt x="265810" y="325500"/>
                </a:lnTo>
                <a:lnTo>
                  <a:pt x="281558" y="300481"/>
                </a:lnTo>
                <a:lnTo>
                  <a:pt x="297310" y="276605"/>
                </a:lnTo>
                <a:lnTo>
                  <a:pt x="313563" y="252856"/>
                </a:lnTo>
                <a:lnTo>
                  <a:pt x="329325" y="231139"/>
                </a:lnTo>
                <a:lnTo>
                  <a:pt x="345367" y="210057"/>
                </a:lnTo>
                <a:lnTo>
                  <a:pt x="361805" y="190118"/>
                </a:lnTo>
                <a:lnTo>
                  <a:pt x="378713" y="170561"/>
                </a:lnTo>
                <a:lnTo>
                  <a:pt x="395350" y="152907"/>
                </a:lnTo>
                <a:lnTo>
                  <a:pt x="395508" y="152907"/>
                </a:lnTo>
                <a:lnTo>
                  <a:pt x="411203" y="137667"/>
                </a:lnTo>
                <a:lnTo>
                  <a:pt x="427494" y="122936"/>
                </a:lnTo>
                <a:lnTo>
                  <a:pt x="428625" y="121919"/>
                </a:lnTo>
                <a:lnTo>
                  <a:pt x="428761" y="121919"/>
                </a:lnTo>
                <a:lnTo>
                  <a:pt x="444269" y="109600"/>
                </a:lnTo>
                <a:lnTo>
                  <a:pt x="444118" y="109600"/>
                </a:lnTo>
                <a:lnTo>
                  <a:pt x="462279" y="96647"/>
                </a:lnTo>
                <a:lnTo>
                  <a:pt x="462597" y="96647"/>
                </a:lnTo>
                <a:lnTo>
                  <a:pt x="477534" y="87375"/>
                </a:lnTo>
                <a:lnTo>
                  <a:pt x="477392" y="87375"/>
                </a:lnTo>
                <a:lnTo>
                  <a:pt x="479170" y="86360"/>
                </a:lnTo>
                <a:lnTo>
                  <a:pt x="479332" y="86360"/>
                </a:lnTo>
                <a:lnTo>
                  <a:pt x="494364" y="78486"/>
                </a:lnTo>
                <a:lnTo>
                  <a:pt x="496062" y="77597"/>
                </a:lnTo>
                <a:lnTo>
                  <a:pt x="496290" y="77597"/>
                </a:lnTo>
                <a:lnTo>
                  <a:pt x="511200" y="70992"/>
                </a:lnTo>
                <a:lnTo>
                  <a:pt x="510920" y="70992"/>
                </a:lnTo>
                <a:lnTo>
                  <a:pt x="513206" y="70103"/>
                </a:lnTo>
                <a:lnTo>
                  <a:pt x="513553" y="70103"/>
                </a:lnTo>
                <a:lnTo>
                  <a:pt x="527841" y="65277"/>
                </a:lnTo>
                <a:lnTo>
                  <a:pt x="527684" y="65277"/>
                </a:lnTo>
                <a:lnTo>
                  <a:pt x="530097" y="64515"/>
                </a:lnTo>
                <a:lnTo>
                  <a:pt x="530773" y="64515"/>
                </a:lnTo>
                <a:lnTo>
                  <a:pt x="545184" y="60960"/>
                </a:lnTo>
                <a:lnTo>
                  <a:pt x="544829" y="60960"/>
                </a:lnTo>
                <a:lnTo>
                  <a:pt x="547242" y="60451"/>
                </a:lnTo>
                <a:lnTo>
                  <a:pt x="548110" y="60451"/>
                </a:lnTo>
                <a:lnTo>
                  <a:pt x="562874" y="58165"/>
                </a:lnTo>
                <a:lnTo>
                  <a:pt x="561720" y="58165"/>
                </a:lnTo>
                <a:lnTo>
                  <a:pt x="564514" y="57912"/>
                </a:lnTo>
                <a:lnTo>
                  <a:pt x="566208" y="57912"/>
                </a:lnTo>
                <a:lnTo>
                  <a:pt x="579579" y="57155"/>
                </a:lnTo>
                <a:lnTo>
                  <a:pt x="579374" y="57150"/>
                </a:lnTo>
                <a:lnTo>
                  <a:pt x="581913" y="57023"/>
                </a:lnTo>
                <a:lnTo>
                  <a:pt x="769692" y="57023"/>
                </a:lnTo>
                <a:lnTo>
                  <a:pt x="764158" y="53848"/>
                </a:lnTo>
                <a:lnTo>
                  <a:pt x="717676" y="30861"/>
                </a:lnTo>
                <a:lnTo>
                  <a:pt x="671449" y="13842"/>
                </a:lnTo>
                <a:lnTo>
                  <a:pt x="625475" y="3175"/>
                </a:lnTo>
                <a:lnTo>
                  <a:pt x="602614" y="635"/>
                </a:lnTo>
                <a:lnTo>
                  <a:pt x="579881" y="0"/>
                </a:lnTo>
                <a:close/>
              </a:path>
              <a:path w="1300479" h="740410">
                <a:moveTo>
                  <a:pt x="81787" y="677037"/>
                </a:moveTo>
                <a:lnTo>
                  <a:pt x="81660" y="677163"/>
                </a:lnTo>
                <a:lnTo>
                  <a:pt x="81787" y="677037"/>
                </a:lnTo>
                <a:close/>
              </a:path>
              <a:path w="1300479" h="740410">
                <a:moveTo>
                  <a:pt x="112013" y="614299"/>
                </a:moveTo>
                <a:close/>
              </a:path>
              <a:path w="1300479" h="740410">
                <a:moveTo>
                  <a:pt x="1070399" y="463426"/>
                </a:moveTo>
                <a:lnTo>
                  <a:pt x="1059878" y="466470"/>
                </a:lnTo>
                <a:lnTo>
                  <a:pt x="1051262" y="473229"/>
                </a:lnTo>
                <a:lnTo>
                  <a:pt x="1045717" y="483107"/>
                </a:lnTo>
                <a:lnTo>
                  <a:pt x="1044525" y="494420"/>
                </a:lnTo>
                <a:lnTo>
                  <a:pt x="1047607" y="504936"/>
                </a:lnTo>
                <a:lnTo>
                  <a:pt x="1054379" y="513522"/>
                </a:lnTo>
                <a:lnTo>
                  <a:pt x="1064259" y="519049"/>
                </a:lnTo>
                <a:lnTo>
                  <a:pt x="1299971" y="594613"/>
                </a:lnTo>
                <a:lnTo>
                  <a:pt x="1295174" y="571500"/>
                </a:lnTo>
                <a:lnTo>
                  <a:pt x="1240789" y="571500"/>
                </a:lnTo>
                <a:lnTo>
                  <a:pt x="1223590" y="552576"/>
                </a:lnTo>
                <a:lnTo>
                  <a:pt x="1179829" y="504316"/>
                </a:lnTo>
                <a:lnTo>
                  <a:pt x="1179967" y="504316"/>
                </a:lnTo>
                <a:lnTo>
                  <a:pt x="1169405" y="492802"/>
                </a:lnTo>
                <a:lnTo>
                  <a:pt x="1081658" y="464692"/>
                </a:lnTo>
                <a:lnTo>
                  <a:pt x="1070399" y="463426"/>
                </a:lnTo>
                <a:close/>
              </a:path>
              <a:path w="1300479" h="740410">
                <a:moveTo>
                  <a:pt x="1169405" y="492802"/>
                </a:moveTo>
                <a:lnTo>
                  <a:pt x="1180083" y="504443"/>
                </a:lnTo>
                <a:lnTo>
                  <a:pt x="1179945" y="504443"/>
                </a:lnTo>
                <a:lnTo>
                  <a:pt x="1229232" y="558800"/>
                </a:lnTo>
                <a:lnTo>
                  <a:pt x="1240789" y="571500"/>
                </a:lnTo>
                <a:lnTo>
                  <a:pt x="1255494" y="558291"/>
                </a:lnTo>
                <a:lnTo>
                  <a:pt x="1234058" y="558291"/>
                </a:lnTo>
                <a:lnTo>
                  <a:pt x="1224095" y="510322"/>
                </a:lnTo>
                <a:lnTo>
                  <a:pt x="1205745" y="504443"/>
                </a:lnTo>
                <a:lnTo>
                  <a:pt x="1180083" y="504443"/>
                </a:lnTo>
                <a:lnTo>
                  <a:pt x="1179829" y="504316"/>
                </a:lnTo>
                <a:lnTo>
                  <a:pt x="1205349" y="504316"/>
                </a:lnTo>
                <a:lnTo>
                  <a:pt x="1169405" y="492802"/>
                </a:lnTo>
                <a:close/>
              </a:path>
              <a:path w="1300479" h="740410">
                <a:moveTo>
                  <a:pt x="1227266" y="330027"/>
                </a:moveTo>
                <a:lnTo>
                  <a:pt x="1193734" y="352298"/>
                </a:lnTo>
                <a:lnTo>
                  <a:pt x="1193672" y="363854"/>
                </a:lnTo>
                <a:lnTo>
                  <a:pt x="1212728" y="455598"/>
                </a:lnTo>
                <a:lnTo>
                  <a:pt x="1222696" y="466470"/>
                </a:lnTo>
                <a:lnTo>
                  <a:pt x="1271651" y="520446"/>
                </a:lnTo>
                <a:lnTo>
                  <a:pt x="1283207" y="533400"/>
                </a:lnTo>
                <a:lnTo>
                  <a:pt x="1240789" y="571500"/>
                </a:lnTo>
                <a:lnTo>
                  <a:pt x="1295174" y="571500"/>
                </a:lnTo>
                <a:lnTo>
                  <a:pt x="1249679" y="352298"/>
                </a:lnTo>
                <a:lnTo>
                  <a:pt x="1245240" y="341842"/>
                </a:lnTo>
                <a:lnTo>
                  <a:pt x="1237408" y="334184"/>
                </a:lnTo>
                <a:lnTo>
                  <a:pt x="1227266" y="330027"/>
                </a:lnTo>
                <a:close/>
              </a:path>
              <a:path w="1300479" h="740410">
                <a:moveTo>
                  <a:pt x="1229105" y="558673"/>
                </a:moveTo>
                <a:close/>
              </a:path>
              <a:path w="1300479" h="740410">
                <a:moveTo>
                  <a:pt x="1229117" y="558673"/>
                </a:moveTo>
                <a:close/>
              </a:path>
              <a:path w="1300479" h="740410">
                <a:moveTo>
                  <a:pt x="1224095" y="510322"/>
                </a:moveTo>
                <a:lnTo>
                  <a:pt x="1234058" y="558291"/>
                </a:lnTo>
                <a:lnTo>
                  <a:pt x="1270762" y="525272"/>
                </a:lnTo>
                <a:lnTo>
                  <a:pt x="1224095" y="510322"/>
                </a:lnTo>
                <a:close/>
              </a:path>
              <a:path w="1300479" h="740410">
                <a:moveTo>
                  <a:pt x="1212728" y="455598"/>
                </a:moveTo>
                <a:lnTo>
                  <a:pt x="1224095" y="510322"/>
                </a:lnTo>
                <a:lnTo>
                  <a:pt x="1270762" y="525272"/>
                </a:lnTo>
                <a:lnTo>
                  <a:pt x="1234058" y="558291"/>
                </a:lnTo>
                <a:lnTo>
                  <a:pt x="1255494" y="558291"/>
                </a:lnTo>
                <a:lnTo>
                  <a:pt x="1283207" y="533400"/>
                </a:lnTo>
                <a:lnTo>
                  <a:pt x="1271651" y="520446"/>
                </a:lnTo>
                <a:lnTo>
                  <a:pt x="1222120" y="465836"/>
                </a:lnTo>
                <a:lnTo>
                  <a:pt x="1212728" y="455598"/>
                </a:lnTo>
                <a:close/>
              </a:path>
              <a:path w="1300479" h="740410">
                <a:moveTo>
                  <a:pt x="1208255" y="450723"/>
                </a:moveTo>
                <a:lnTo>
                  <a:pt x="1130807" y="450723"/>
                </a:lnTo>
                <a:lnTo>
                  <a:pt x="1169405" y="492802"/>
                </a:lnTo>
                <a:lnTo>
                  <a:pt x="1224095" y="510322"/>
                </a:lnTo>
                <a:lnTo>
                  <a:pt x="1212728" y="455598"/>
                </a:lnTo>
                <a:lnTo>
                  <a:pt x="1208255" y="450723"/>
                </a:lnTo>
                <a:close/>
              </a:path>
              <a:path w="1300479" h="740410">
                <a:moveTo>
                  <a:pt x="1179967" y="504316"/>
                </a:moveTo>
                <a:lnTo>
                  <a:pt x="1179829" y="504316"/>
                </a:lnTo>
                <a:lnTo>
                  <a:pt x="1180083" y="504443"/>
                </a:lnTo>
                <a:close/>
              </a:path>
              <a:path w="1300479" h="740410">
                <a:moveTo>
                  <a:pt x="1113325" y="348868"/>
                </a:moveTo>
                <a:lnTo>
                  <a:pt x="1033779" y="348868"/>
                </a:lnTo>
                <a:lnTo>
                  <a:pt x="1058037" y="373761"/>
                </a:lnTo>
                <a:lnTo>
                  <a:pt x="1082293" y="399034"/>
                </a:lnTo>
                <a:lnTo>
                  <a:pt x="1130934" y="450976"/>
                </a:lnTo>
                <a:lnTo>
                  <a:pt x="1130807" y="450723"/>
                </a:lnTo>
                <a:lnTo>
                  <a:pt x="1208255" y="450723"/>
                </a:lnTo>
                <a:lnTo>
                  <a:pt x="1172717" y="411988"/>
                </a:lnTo>
                <a:lnTo>
                  <a:pt x="1123568" y="359537"/>
                </a:lnTo>
                <a:lnTo>
                  <a:pt x="1113325" y="348868"/>
                </a:lnTo>
                <a:close/>
              </a:path>
              <a:path w="1300479" h="740410">
                <a:moveTo>
                  <a:pt x="219034" y="405891"/>
                </a:moveTo>
                <a:lnTo>
                  <a:pt x="218820" y="406273"/>
                </a:lnTo>
                <a:lnTo>
                  <a:pt x="219034" y="405891"/>
                </a:lnTo>
                <a:close/>
              </a:path>
              <a:path w="1300479" h="740410">
                <a:moveTo>
                  <a:pt x="1082039" y="398779"/>
                </a:moveTo>
                <a:lnTo>
                  <a:pt x="1082277" y="399034"/>
                </a:lnTo>
                <a:lnTo>
                  <a:pt x="1082039" y="398779"/>
                </a:lnTo>
                <a:close/>
              </a:path>
              <a:path w="1300479" h="740410">
                <a:moveTo>
                  <a:pt x="234462" y="378460"/>
                </a:moveTo>
                <a:lnTo>
                  <a:pt x="234314" y="378713"/>
                </a:lnTo>
                <a:lnTo>
                  <a:pt x="234462" y="378460"/>
                </a:lnTo>
                <a:close/>
              </a:path>
              <a:path w="1300479" h="740410">
                <a:moveTo>
                  <a:pt x="1057909" y="373634"/>
                </a:moveTo>
                <a:lnTo>
                  <a:pt x="1058037" y="373761"/>
                </a:lnTo>
                <a:lnTo>
                  <a:pt x="1057909" y="373634"/>
                </a:lnTo>
                <a:close/>
              </a:path>
              <a:path w="1300479" h="740410">
                <a:moveTo>
                  <a:pt x="250088" y="351663"/>
                </a:moveTo>
                <a:lnTo>
                  <a:pt x="249935" y="351916"/>
                </a:lnTo>
                <a:lnTo>
                  <a:pt x="250088" y="351663"/>
                </a:lnTo>
                <a:close/>
              </a:path>
              <a:path w="1300479" h="740410">
                <a:moveTo>
                  <a:pt x="1090021" y="324738"/>
                </a:moveTo>
                <a:lnTo>
                  <a:pt x="1009776" y="324738"/>
                </a:lnTo>
                <a:lnTo>
                  <a:pt x="1010030" y="324992"/>
                </a:lnTo>
                <a:lnTo>
                  <a:pt x="1033906" y="349123"/>
                </a:lnTo>
                <a:lnTo>
                  <a:pt x="1033779" y="348868"/>
                </a:lnTo>
                <a:lnTo>
                  <a:pt x="1113325" y="348868"/>
                </a:lnTo>
                <a:lnTo>
                  <a:pt x="1099057" y="334010"/>
                </a:lnTo>
                <a:lnTo>
                  <a:pt x="1090021" y="324738"/>
                </a:lnTo>
                <a:close/>
              </a:path>
              <a:path w="1300479" h="740410">
                <a:moveTo>
                  <a:pt x="265875" y="325500"/>
                </a:moveTo>
                <a:lnTo>
                  <a:pt x="265556" y="326009"/>
                </a:lnTo>
                <a:lnTo>
                  <a:pt x="265875" y="325500"/>
                </a:lnTo>
                <a:close/>
              </a:path>
              <a:path w="1300479" h="740410">
                <a:moveTo>
                  <a:pt x="1009946" y="324910"/>
                </a:moveTo>
                <a:close/>
              </a:path>
              <a:path w="1300479" h="740410">
                <a:moveTo>
                  <a:pt x="1067092" y="301371"/>
                </a:moveTo>
                <a:lnTo>
                  <a:pt x="985901" y="301371"/>
                </a:lnTo>
                <a:lnTo>
                  <a:pt x="1009946" y="324910"/>
                </a:lnTo>
                <a:lnTo>
                  <a:pt x="1009776" y="324738"/>
                </a:lnTo>
                <a:lnTo>
                  <a:pt x="1090021" y="324738"/>
                </a:lnTo>
                <a:lnTo>
                  <a:pt x="1074546" y="308863"/>
                </a:lnTo>
                <a:lnTo>
                  <a:pt x="1067092" y="301371"/>
                </a:lnTo>
                <a:close/>
              </a:path>
              <a:path w="1300479" h="740410">
                <a:moveTo>
                  <a:pt x="1044196" y="278511"/>
                </a:moveTo>
                <a:lnTo>
                  <a:pt x="962151" y="278511"/>
                </a:lnTo>
                <a:lnTo>
                  <a:pt x="986154" y="301625"/>
                </a:lnTo>
                <a:lnTo>
                  <a:pt x="985901" y="301371"/>
                </a:lnTo>
                <a:lnTo>
                  <a:pt x="1067092" y="301371"/>
                </a:lnTo>
                <a:lnTo>
                  <a:pt x="1050163" y="284352"/>
                </a:lnTo>
                <a:lnTo>
                  <a:pt x="1044196" y="278511"/>
                </a:lnTo>
                <a:close/>
              </a:path>
              <a:path w="1300479" h="740410">
                <a:moveTo>
                  <a:pt x="281638" y="300481"/>
                </a:moveTo>
                <a:lnTo>
                  <a:pt x="281304" y="300989"/>
                </a:lnTo>
                <a:lnTo>
                  <a:pt x="281638" y="300481"/>
                </a:lnTo>
                <a:close/>
              </a:path>
              <a:path w="1300479" h="740410">
                <a:moveTo>
                  <a:pt x="1021824" y="256666"/>
                </a:moveTo>
                <a:lnTo>
                  <a:pt x="938656" y="256666"/>
                </a:lnTo>
                <a:lnTo>
                  <a:pt x="962405" y="278764"/>
                </a:lnTo>
                <a:lnTo>
                  <a:pt x="962151" y="278511"/>
                </a:lnTo>
                <a:lnTo>
                  <a:pt x="1044196" y="278511"/>
                </a:lnTo>
                <a:lnTo>
                  <a:pt x="1025778" y="260476"/>
                </a:lnTo>
                <a:lnTo>
                  <a:pt x="1021824" y="256666"/>
                </a:lnTo>
                <a:close/>
              </a:path>
              <a:path w="1300479" h="740410">
                <a:moveTo>
                  <a:pt x="999613" y="235330"/>
                </a:moveTo>
                <a:lnTo>
                  <a:pt x="915162" y="235330"/>
                </a:lnTo>
                <a:lnTo>
                  <a:pt x="938910" y="256921"/>
                </a:lnTo>
                <a:lnTo>
                  <a:pt x="938656" y="256666"/>
                </a:lnTo>
                <a:lnTo>
                  <a:pt x="1021824" y="256666"/>
                </a:lnTo>
                <a:lnTo>
                  <a:pt x="1001521" y="237109"/>
                </a:lnTo>
                <a:lnTo>
                  <a:pt x="999613" y="235330"/>
                </a:lnTo>
                <a:close/>
              </a:path>
              <a:path w="1300479" h="740410">
                <a:moveTo>
                  <a:pt x="313640" y="252856"/>
                </a:moveTo>
                <a:lnTo>
                  <a:pt x="313181" y="253491"/>
                </a:lnTo>
                <a:lnTo>
                  <a:pt x="313640" y="252856"/>
                </a:lnTo>
                <a:close/>
              </a:path>
              <a:path w="1300479" h="740410">
                <a:moveTo>
                  <a:pt x="915572" y="160400"/>
                </a:moveTo>
                <a:lnTo>
                  <a:pt x="823594" y="160400"/>
                </a:lnTo>
                <a:lnTo>
                  <a:pt x="846581" y="178053"/>
                </a:lnTo>
                <a:lnTo>
                  <a:pt x="869441" y="196341"/>
                </a:lnTo>
                <a:lnTo>
                  <a:pt x="892428" y="215518"/>
                </a:lnTo>
                <a:lnTo>
                  <a:pt x="915542" y="235712"/>
                </a:lnTo>
                <a:lnTo>
                  <a:pt x="915162" y="235330"/>
                </a:lnTo>
                <a:lnTo>
                  <a:pt x="999613" y="235330"/>
                </a:lnTo>
                <a:lnTo>
                  <a:pt x="977391" y="214629"/>
                </a:lnTo>
                <a:lnTo>
                  <a:pt x="953388" y="192786"/>
                </a:lnTo>
                <a:lnTo>
                  <a:pt x="929258" y="171830"/>
                </a:lnTo>
                <a:lnTo>
                  <a:pt x="915572" y="160400"/>
                </a:lnTo>
                <a:close/>
              </a:path>
              <a:path w="1300479" h="740410">
                <a:moveTo>
                  <a:pt x="891920" y="215137"/>
                </a:moveTo>
                <a:lnTo>
                  <a:pt x="892358" y="215518"/>
                </a:lnTo>
                <a:lnTo>
                  <a:pt x="891920" y="215137"/>
                </a:lnTo>
                <a:close/>
              </a:path>
              <a:path w="1300479" h="740410">
                <a:moveTo>
                  <a:pt x="345947" y="209296"/>
                </a:moveTo>
                <a:lnTo>
                  <a:pt x="345313" y="210057"/>
                </a:lnTo>
                <a:lnTo>
                  <a:pt x="345947" y="209296"/>
                </a:lnTo>
                <a:close/>
              </a:path>
              <a:path w="1300479" h="740410">
                <a:moveTo>
                  <a:pt x="868933" y="195961"/>
                </a:moveTo>
                <a:lnTo>
                  <a:pt x="869391" y="196341"/>
                </a:lnTo>
                <a:lnTo>
                  <a:pt x="868933" y="195961"/>
                </a:lnTo>
                <a:close/>
              </a:path>
              <a:path w="1300479" h="740410">
                <a:moveTo>
                  <a:pt x="362330" y="189484"/>
                </a:moveTo>
                <a:lnTo>
                  <a:pt x="361695" y="190118"/>
                </a:lnTo>
                <a:lnTo>
                  <a:pt x="362330" y="189484"/>
                </a:lnTo>
                <a:close/>
              </a:path>
              <a:path w="1300479" h="740410">
                <a:moveTo>
                  <a:pt x="846074" y="177673"/>
                </a:moveTo>
                <a:lnTo>
                  <a:pt x="846550" y="178053"/>
                </a:lnTo>
                <a:lnTo>
                  <a:pt x="846074" y="177673"/>
                </a:lnTo>
                <a:close/>
              </a:path>
              <a:path w="1300479" h="740410">
                <a:moveTo>
                  <a:pt x="378793" y="170561"/>
                </a:moveTo>
                <a:lnTo>
                  <a:pt x="378078" y="171323"/>
                </a:lnTo>
                <a:lnTo>
                  <a:pt x="378793" y="170561"/>
                </a:lnTo>
                <a:close/>
              </a:path>
              <a:path w="1300479" h="740410">
                <a:moveTo>
                  <a:pt x="896041" y="144399"/>
                </a:moveTo>
                <a:lnTo>
                  <a:pt x="801369" y="144399"/>
                </a:lnTo>
                <a:lnTo>
                  <a:pt x="824229" y="160909"/>
                </a:lnTo>
                <a:lnTo>
                  <a:pt x="823594" y="160400"/>
                </a:lnTo>
                <a:lnTo>
                  <a:pt x="915572" y="160400"/>
                </a:lnTo>
                <a:lnTo>
                  <a:pt x="905382" y="151891"/>
                </a:lnTo>
                <a:lnTo>
                  <a:pt x="896041" y="144399"/>
                </a:lnTo>
                <a:close/>
              </a:path>
              <a:path w="1300479" h="740410">
                <a:moveTo>
                  <a:pt x="395508" y="152907"/>
                </a:moveTo>
                <a:lnTo>
                  <a:pt x="395350" y="152907"/>
                </a:lnTo>
                <a:lnTo>
                  <a:pt x="394462" y="153924"/>
                </a:lnTo>
                <a:lnTo>
                  <a:pt x="395508" y="152907"/>
                </a:lnTo>
                <a:close/>
              </a:path>
              <a:path w="1300479" h="740410">
                <a:moveTo>
                  <a:pt x="877149" y="129412"/>
                </a:moveTo>
                <a:lnTo>
                  <a:pt x="779144" y="129412"/>
                </a:lnTo>
                <a:lnTo>
                  <a:pt x="802004" y="144906"/>
                </a:lnTo>
                <a:lnTo>
                  <a:pt x="801369" y="144399"/>
                </a:lnTo>
                <a:lnTo>
                  <a:pt x="896041" y="144399"/>
                </a:lnTo>
                <a:lnTo>
                  <a:pt x="881633" y="132841"/>
                </a:lnTo>
                <a:lnTo>
                  <a:pt x="877149" y="129412"/>
                </a:lnTo>
                <a:close/>
              </a:path>
              <a:path w="1300479" h="740410">
                <a:moveTo>
                  <a:pt x="411988" y="136905"/>
                </a:moveTo>
                <a:lnTo>
                  <a:pt x="411099" y="137667"/>
                </a:lnTo>
                <a:lnTo>
                  <a:pt x="411988" y="136905"/>
                </a:lnTo>
                <a:close/>
              </a:path>
              <a:path w="1300479" h="740410">
                <a:moveTo>
                  <a:pt x="859545" y="115950"/>
                </a:moveTo>
                <a:lnTo>
                  <a:pt x="757554" y="115950"/>
                </a:lnTo>
                <a:lnTo>
                  <a:pt x="780033" y="130048"/>
                </a:lnTo>
                <a:lnTo>
                  <a:pt x="779144" y="129412"/>
                </a:lnTo>
                <a:lnTo>
                  <a:pt x="877149" y="129412"/>
                </a:lnTo>
                <a:lnTo>
                  <a:pt x="859545" y="115950"/>
                </a:lnTo>
                <a:close/>
              </a:path>
              <a:path w="1300479" h="740410">
                <a:moveTo>
                  <a:pt x="428761" y="121919"/>
                </a:moveTo>
                <a:lnTo>
                  <a:pt x="428625" y="121919"/>
                </a:lnTo>
                <a:lnTo>
                  <a:pt x="427587" y="122851"/>
                </a:lnTo>
                <a:lnTo>
                  <a:pt x="428761" y="121919"/>
                </a:lnTo>
                <a:close/>
              </a:path>
              <a:path w="1300479" h="740410">
                <a:moveTo>
                  <a:pt x="736091" y="103631"/>
                </a:moveTo>
                <a:lnTo>
                  <a:pt x="758316" y="116459"/>
                </a:lnTo>
                <a:lnTo>
                  <a:pt x="757554" y="115950"/>
                </a:lnTo>
                <a:lnTo>
                  <a:pt x="859545" y="115950"/>
                </a:lnTo>
                <a:lnTo>
                  <a:pt x="857884" y="114680"/>
                </a:lnTo>
                <a:lnTo>
                  <a:pt x="843143" y="104139"/>
                </a:lnTo>
                <a:lnTo>
                  <a:pt x="737107" y="104139"/>
                </a:lnTo>
                <a:lnTo>
                  <a:pt x="736091" y="103631"/>
                </a:lnTo>
                <a:close/>
              </a:path>
              <a:path w="1300479" h="740410">
                <a:moveTo>
                  <a:pt x="445388" y="108712"/>
                </a:moveTo>
                <a:lnTo>
                  <a:pt x="444118" y="109600"/>
                </a:lnTo>
                <a:lnTo>
                  <a:pt x="444269" y="109600"/>
                </a:lnTo>
                <a:lnTo>
                  <a:pt x="445388" y="108712"/>
                </a:lnTo>
                <a:close/>
              </a:path>
              <a:path w="1300479" h="740410">
                <a:moveTo>
                  <a:pt x="826431" y="92455"/>
                </a:moveTo>
                <a:lnTo>
                  <a:pt x="715009" y="92455"/>
                </a:lnTo>
                <a:lnTo>
                  <a:pt x="737107" y="104139"/>
                </a:lnTo>
                <a:lnTo>
                  <a:pt x="843143" y="104139"/>
                </a:lnTo>
                <a:lnTo>
                  <a:pt x="834263" y="97789"/>
                </a:lnTo>
                <a:lnTo>
                  <a:pt x="826431" y="92455"/>
                </a:lnTo>
                <a:close/>
              </a:path>
              <a:path w="1300479" h="740410">
                <a:moveTo>
                  <a:pt x="462597" y="96647"/>
                </a:moveTo>
                <a:lnTo>
                  <a:pt x="462279" y="96647"/>
                </a:lnTo>
                <a:lnTo>
                  <a:pt x="460755" y="97789"/>
                </a:lnTo>
                <a:lnTo>
                  <a:pt x="462597" y="96647"/>
                </a:lnTo>
                <a:close/>
              </a:path>
              <a:path w="1300479" h="740410">
                <a:moveTo>
                  <a:pt x="694435" y="83057"/>
                </a:moveTo>
                <a:lnTo>
                  <a:pt x="716279" y="93217"/>
                </a:lnTo>
                <a:lnTo>
                  <a:pt x="715009" y="92455"/>
                </a:lnTo>
                <a:lnTo>
                  <a:pt x="826431" y="92455"/>
                </a:lnTo>
                <a:lnTo>
                  <a:pt x="813378" y="83565"/>
                </a:lnTo>
                <a:lnTo>
                  <a:pt x="695705" y="83565"/>
                </a:lnTo>
                <a:lnTo>
                  <a:pt x="694435" y="83057"/>
                </a:lnTo>
                <a:close/>
              </a:path>
              <a:path w="1300479" h="740410">
                <a:moveTo>
                  <a:pt x="479170" y="86360"/>
                </a:moveTo>
                <a:lnTo>
                  <a:pt x="477392" y="87375"/>
                </a:lnTo>
                <a:lnTo>
                  <a:pt x="478297" y="86902"/>
                </a:lnTo>
                <a:lnTo>
                  <a:pt x="479170" y="86360"/>
                </a:lnTo>
                <a:close/>
              </a:path>
              <a:path w="1300479" h="740410">
                <a:moveTo>
                  <a:pt x="478297" y="86902"/>
                </a:moveTo>
                <a:lnTo>
                  <a:pt x="477392" y="87375"/>
                </a:lnTo>
                <a:lnTo>
                  <a:pt x="477534" y="87375"/>
                </a:lnTo>
                <a:lnTo>
                  <a:pt x="478297" y="86902"/>
                </a:lnTo>
                <a:close/>
              </a:path>
              <a:path w="1300479" h="740410">
                <a:moveTo>
                  <a:pt x="479332" y="86360"/>
                </a:moveTo>
                <a:lnTo>
                  <a:pt x="479170" y="86360"/>
                </a:lnTo>
                <a:lnTo>
                  <a:pt x="478297" y="86902"/>
                </a:lnTo>
                <a:lnTo>
                  <a:pt x="479332" y="86360"/>
                </a:lnTo>
                <a:close/>
              </a:path>
              <a:path w="1300479" h="740410">
                <a:moveTo>
                  <a:pt x="799591" y="74802"/>
                </a:moveTo>
                <a:lnTo>
                  <a:pt x="673988" y="74802"/>
                </a:lnTo>
                <a:lnTo>
                  <a:pt x="675639" y="75437"/>
                </a:lnTo>
                <a:lnTo>
                  <a:pt x="695705" y="83565"/>
                </a:lnTo>
                <a:lnTo>
                  <a:pt x="813378" y="83565"/>
                </a:lnTo>
                <a:lnTo>
                  <a:pt x="810767" y="81787"/>
                </a:lnTo>
                <a:lnTo>
                  <a:pt x="799591" y="74802"/>
                </a:lnTo>
                <a:close/>
              </a:path>
              <a:path w="1300479" h="740410">
                <a:moveTo>
                  <a:pt x="496062" y="77597"/>
                </a:moveTo>
                <a:lnTo>
                  <a:pt x="494283" y="78486"/>
                </a:lnTo>
                <a:lnTo>
                  <a:pt x="494807" y="78254"/>
                </a:lnTo>
                <a:lnTo>
                  <a:pt x="496062" y="77597"/>
                </a:lnTo>
                <a:close/>
              </a:path>
              <a:path w="1300479" h="740410">
                <a:moveTo>
                  <a:pt x="494807" y="78254"/>
                </a:moveTo>
                <a:lnTo>
                  <a:pt x="494283" y="78486"/>
                </a:lnTo>
                <a:lnTo>
                  <a:pt x="494807" y="78254"/>
                </a:lnTo>
                <a:close/>
              </a:path>
              <a:path w="1300479" h="740410">
                <a:moveTo>
                  <a:pt x="496290" y="77597"/>
                </a:moveTo>
                <a:lnTo>
                  <a:pt x="496062" y="77597"/>
                </a:lnTo>
                <a:lnTo>
                  <a:pt x="494807" y="78254"/>
                </a:lnTo>
                <a:lnTo>
                  <a:pt x="496290" y="77597"/>
                </a:lnTo>
                <a:close/>
              </a:path>
              <a:path w="1300479" h="740410">
                <a:moveTo>
                  <a:pt x="675207" y="75294"/>
                </a:moveTo>
                <a:lnTo>
                  <a:pt x="675562" y="75437"/>
                </a:lnTo>
                <a:lnTo>
                  <a:pt x="675207" y="75294"/>
                </a:lnTo>
                <a:close/>
              </a:path>
              <a:path w="1300479" h="740410">
                <a:moveTo>
                  <a:pt x="673988" y="74802"/>
                </a:moveTo>
                <a:lnTo>
                  <a:pt x="675207" y="75294"/>
                </a:lnTo>
                <a:lnTo>
                  <a:pt x="675639" y="75437"/>
                </a:lnTo>
                <a:lnTo>
                  <a:pt x="673988" y="74802"/>
                </a:lnTo>
                <a:close/>
              </a:path>
              <a:path w="1300479" h="740410">
                <a:moveTo>
                  <a:pt x="789228" y="68325"/>
                </a:moveTo>
                <a:lnTo>
                  <a:pt x="654176" y="68325"/>
                </a:lnTo>
                <a:lnTo>
                  <a:pt x="675207" y="75294"/>
                </a:lnTo>
                <a:lnTo>
                  <a:pt x="673988" y="74802"/>
                </a:lnTo>
                <a:lnTo>
                  <a:pt x="799591" y="74802"/>
                </a:lnTo>
                <a:lnTo>
                  <a:pt x="789228" y="68325"/>
                </a:lnTo>
                <a:close/>
              </a:path>
              <a:path w="1300479" h="740410">
                <a:moveTo>
                  <a:pt x="513206" y="70103"/>
                </a:moveTo>
                <a:lnTo>
                  <a:pt x="510920" y="70992"/>
                </a:lnTo>
                <a:lnTo>
                  <a:pt x="512095" y="70596"/>
                </a:lnTo>
                <a:lnTo>
                  <a:pt x="513206" y="70103"/>
                </a:lnTo>
                <a:close/>
              </a:path>
              <a:path w="1300479" h="740410">
                <a:moveTo>
                  <a:pt x="512095" y="70596"/>
                </a:moveTo>
                <a:lnTo>
                  <a:pt x="510920" y="70992"/>
                </a:lnTo>
                <a:lnTo>
                  <a:pt x="511200" y="70992"/>
                </a:lnTo>
                <a:lnTo>
                  <a:pt x="512095" y="70596"/>
                </a:lnTo>
                <a:close/>
              </a:path>
              <a:path w="1300479" h="740410">
                <a:moveTo>
                  <a:pt x="513553" y="70103"/>
                </a:moveTo>
                <a:lnTo>
                  <a:pt x="513206" y="70103"/>
                </a:lnTo>
                <a:lnTo>
                  <a:pt x="512095" y="70596"/>
                </a:lnTo>
                <a:lnTo>
                  <a:pt x="513553" y="70103"/>
                </a:lnTo>
                <a:close/>
              </a:path>
              <a:path w="1300479" h="740410">
                <a:moveTo>
                  <a:pt x="634618" y="63118"/>
                </a:moveTo>
                <a:lnTo>
                  <a:pt x="655701" y="68834"/>
                </a:lnTo>
                <a:lnTo>
                  <a:pt x="654176" y="68325"/>
                </a:lnTo>
                <a:lnTo>
                  <a:pt x="789228" y="68325"/>
                </a:lnTo>
                <a:lnTo>
                  <a:pt x="787400" y="67182"/>
                </a:lnTo>
                <a:lnTo>
                  <a:pt x="780981" y="63500"/>
                </a:lnTo>
                <a:lnTo>
                  <a:pt x="636651" y="63500"/>
                </a:lnTo>
                <a:lnTo>
                  <a:pt x="634618" y="63118"/>
                </a:lnTo>
                <a:close/>
              </a:path>
              <a:path w="1300479" h="740410">
                <a:moveTo>
                  <a:pt x="530097" y="64515"/>
                </a:moveTo>
                <a:lnTo>
                  <a:pt x="527684" y="65277"/>
                </a:lnTo>
                <a:lnTo>
                  <a:pt x="528267" y="65134"/>
                </a:lnTo>
                <a:lnTo>
                  <a:pt x="530097" y="64515"/>
                </a:lnTo>
                <a:close/>
              </a:path>
              <a:path w="1300479" h="740410">
                <a:moveTo>
                  <a:pt x="528267" y="65134"/>
                </a:moveTo>
                <a:lnTo>
                  <a:pt x="527684" y="65277"/>
                </a:lnTo>
                <a:lnTo>
                  <a:pt x="527841" y="65277"/>
                </a:lnTo>
                <a:lnTo>
                  <a:pt x="528267" y="65134"/>
                </a:lnTo>
                <a:close/>
              </a:path>
              <a:path w="1300479" h="740410">
                <a:moveTo>
                  <a:pt x="530773" y="64515"/>
                </a:moveTo>
                <a:lnTo>
                  <a:pt x="530097" y="64515"/>
                </a:lnTo>
                <a:lnTo>
                  <a:pt x="528267" y="65134"/>
                </a:lnTo>
                <a:lnTo>
                  <a:pt x="530773" y="64515"/>
                </a:lnTo>
                <a:close/>
              </a:path>
              <a:path w="1300479" h="740410">
                <a:moveTo>
                  <a:pt x="774119" y="59562"/>
                </a:moveTo>
                <a:lnTo>
                  <a:pt x="615822" y="59562"/>
                </a:lnTo>
                <a:lnTo>
                  <a:pt x="617854" y="59943"/>
                </a:lnTo>
                <a:lnTo>
                  <a:pt x="636651" y="63500"/>
                </a:lnTo>
                <a:lnTo>
                  <a:pt x="780981" y="63500"/>
                </a:lnTo>
                <a:lnTo>
                  <a:pt x="774119" y="59562"/>
                </a:lnTo>
                <a:close/>
              </a:path>
              <a:path w="1300479" h="740410">
                <a:moveTo>
                  <a:pt x="547242" y="60451"/>
                </a:moveTo>
                <a:lnTo>
                  <a:pt x="544829" y="60960"/>
                </a:lnTo>
                <a:lnTo>
                  <a:pt x="545781" y="60812"/>
                </a:lnTo>
                <a:lnTo>
                  <a:pt x="547242" y="60451"/>
                </a:lnTo>
                <a:close/>
              </a:path>
              <a:path w="1300479" h="740410">
                <a:moveTo>
                  <a:pt x="545781" y="60812"/>
                </a:moveTo>
                <a:lnTo>
                  <a:pt x="544829" y="60960"/>
                </a:lnTo>
                <a:lnTo>
                  <a:pt x="545184" y="60960"/>
                </a:lnTo>
                <a:lnTo>
                  <a:pt x="545781" y="60812"/>
                </a:lnTo>
                <a:close/>
              </a:path>
              <a:path w="1300479" h="740410">
                <a:moveTo>
                  <a:pt x="548110" y="60451"/>
                </a:moveTo>
                <a:lnTo>
                  <a:pt x="547242" y="60451"/>
                </a:lnTo>
                <a:lnTo>
                  <a:pt x="545781" y="60812"/>
                </a:lnTo>
                <a:lnTo>
                  <a:pt x="548110" y="60451"/>
                </a:lnTo>
                <a:close/>
              </a:path>
              <a:path w="1300479" h="740410">
                <a:moveTo>
                  <a:pt x="617811" y="59938"/>
                </a:moveTo>
                <a:close/>
              </a:path>
              <a:path w="1300479" h="740410">
                <a:moveTo>
                  <a:pt x="598003" y="57615"/>
                </a:moveTo>
                <a:lnTo>
                  <a:pt x="617811" y="59938"/>
                </a:lnTo>
                <a:lnTo>
                  <a:pt x="615822" y="59562"/>
                </a:lnTo>
                <a:lnTo>
                  <a:pt x="774119" y="59562"/>
                </a:lnTo>
                <a:lnTo>
                  <a:pt x="770799" y="57657"/>
                </a:lnTo>
                <a:lnTo>
                  <a:pt x="599693" y="57657"/>
                </a:lnTo>
                <a:lnTo>
                  <a:pt x="598003" y="57615"/>
                </a:lnTo>
                <a:close/>
              </a:path>
              <a:path w="1300479" h="740410">
                <a:moveTo>
                  <a:pt x="564514" y="57912"/>
                </a:moveTo>
                <a:lnTo>
                  <a:pt x="561720" y="58165"/>
                </a:lnTo>
                <a:lnTo>
                  <a:pt x="563539" y="58063"/>
                </a:lnTo>
                <a:lnTo>
                  <a:pt x="564514" y="57912"/>
                </a:lnTo>
                <a:close/>
              </a:path>
              <a:path w="1300479" h="740410">
                <a:moveTo>
                  <a:pt x="563539" y="58063"/>
                </a:moveTo>
                <a:lnTo>
                  <a:pt x="561720" y="58165"/>
                </a:lnTo>
                <a:lnTo>
                  <a:pt x="562874" y="58165"/>
                </a:lnTo>
                <a:lnTo>
                  <a:pt x="563539" y="58063"/>
                </a:lnTo>
                <a:close/>
              </a:path>
              <a:path w="1300479" h="740410">
                <a:moveTo>
                  <a:pt x="566208" y="57912"/>
                </a:moveTo>
                <a:lnTo>
                  <a:pt x="564514" y="57912"/>
                </a:lnTo>
                <a:lnTo>
                  <a:pt x="563539" y="58063"/>
                </a:lnTo>
                <a:lnTo>
                  <a:pt x="566208" y="57912"/>
                </a:lnTo>
                <a:close/>
              </a:path>
              <a:path w="1300479" h="740410">
                <a:moveTo>
                  <a:pt x="597280" y="57530"/>
                </a:moveTo>
                <a:lnTo>
                  <a:pt x="598003" y="57615"/>
                </a:lnTo>
                <a:lnTo>
                  <a:pt x="599693" y="57657"/>
                </a:lnTo>
                <a:lnTo>
                  <a:pt x="597280" y="57530"/>
                </a:lnTo>
                <a:close/>
              </a:path>
              <a:path w="1300479" h="740410">
                <a:moveTo>
                  <a:pt x="770577" y="57530"/>
                </a:moveTo>
                <a:lnTo>
                  <a:pt x="597280" y="57530"/>
                </a:lnTo>
                <a:lnTo>
                  <a:pt x="599693" y="57657"/>
                </a:lnTo>
                <a:lnTo>
                  <a:pt x="770799" y="57657"/>
                </a:lnTo>
                <a:lnTo>
                  <a:pt x="770577" y="57530"/>
                </a:lnTo>
                <a:close/>
              </a:path>
              <a:path w="1300479" h="740410">
                <a:moveTo>
                  <a:pt x="769692" y="57023"/>
                </a:moveTo>
                <a:lnTo>
                  <a:pt x="581913" y="57023"/>
                </a:lnTo>
                <a:lnTo>
                  <a:pt x="579579" y="57155"/>
                </a:lnTo>
                <a:lnTo>
                  <a:pt x="598003" y="57615"/>
                </a:lnTo>
                <a:lnTo>
                  <a:pt x="597280" y="57530"/>
                </a:lnTo>
                <a:lnTo>
                  <a:pt x="770577" y="57530"/>
                </a:lnTo>
                <a:lnTo>
                  <a:pt x="769692" y="57023"/>
                </a:lnTo>
                <a:close/>
              </a:path>
              <a:path w="1300479" h="740410">
                <a:moveTo>
                  <a:pt x="581913" y="57023"/>
                </a:moveTo>
                <a:lnTo>
                  <a:pt x="579374" y="57150"/>
                </a:lnTo>
                <a:lnTo>
                  <a:pt x="579670" y="57150"/>
                </a:lnTo>
                <a:lnTo>
                  <a:pt x="581913" y="57023"/>
                </a:lnTo>
                <a:close/>
              </a:path>
            </a:pathLst>
          </a:custGeom>
          <a:solidFill>
            <a:srgbClr val="2E528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508544" y="1485117"/>
            <a:ext cx="218123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304" dirty="0">
                <a:latin typeface="STIXGeneral"/>
                <a:cs typeface="STIXGeneral"/>
              </a:rPr>
              <a:t>¬</a:t>
            </a:r>
            <a:endParaRPr sz="2100">
              <a:latin typeface="STIXGeneral"/>
              <a:cs typeface="STIXGener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21794" y="1793155"/>
            <a:ext cx="975360" cy="555308"/>
          </a:xfrm>
          <a:custGeom>
            <a:avLst/>
            <a:gdLst/>
            <a:ahLst/>
            <a:cxnLst/>
            <a:rect l="l" t="t" r="r" b="b"/>
            <a:pathLst>
              <a:path w="1300479" h="740410">
                <a:moveTo>
                  <a:pt x="579881" y="0"/>
                </a:moveTo>
                <a:lnTo>
                  <a:pt x="534797" y="4699"/>
                </a:lnTo>
                <a:lnTo>
                  <a:pt x="491363" y="17272"/>
                </a:lnTo>
                <a:lnTo>
                  <a:pt x="449961" y="37211"/>
                </a:lnTo>
                <a:lnTo>
                  <a:pt x="410337" y="63500"/>
                </a:lnTo>
                <a:lnTo>
                  <a:pt x="372491" y="95503"/>
                </a:lnTo>
                <a:lnTo>
                  <a:pt x="336042" y="132587"/>
                </a:lnTo>
                <a:lnTo>
                  <a:pt x="300863" y="174243"/>
                </a:lnTo>
                <a:lnTo>
                  <a:pt x="266700" y="220217"/>
                </a:lnTo>
                <a:lnTo>
                  <a:pt x="233425" y="269748"/>
                </a:lnTo>
                <a:lnTo>
                  <a:pt x="200787" y="322706"/>
                </a:lnTo>
                <a:lnTo>
                  <a:pt x="168840" y="378460"/>
                </a:lnTo>
                <a:lnTo>
                  <a:pt x="137414" y="436499"/>
                </a:lnTo>
                <a:lnTo>
                  <a:pt x="91059" y="527176"/>
                </a:lnTo>
                <a:lnTo>
                  <a:pt x="60578" y="589406"/>
                </a:lnTo>
                <a:lnTo>
                  <a:pt x="30225" y="652399"/>
                </a:lnTo>
                <a:lnTo>
                  <a:pt x="0" y="715645"/>
                </a:lnTo>
                <a:lnTo>
                  <a:pt x="51562" y="740283"/>
                </a:lnTo>
                <a:lnTo>
                  <a:pt x="81727" y="677163"/>
                </a:lnTo>
                <a:lnTo>
                  <a:pt x="111952" y="614426"/>
                </a:lnTo>
                <a:lnTo>
                  <a:pt x="142115" y="552830"/>
                </a:lnTo>
                <a:lnTo>
                  <a:pt x="172847" y="492378"/>
                </a:lnTo>
                <a:lnTo>
                  <a:pt x="188087" y="463041"/>
                </a:lnTo>
                <a:lnTo>
                  <a:pt x="203453" y="434213"/>
                </a:lnTo>
                <a:lnTo>
                  <a:pt x="218948" y="405891"/>
                </a:lnTo>
                <a:lnTo>
                  <a:pt x="234442" y="378460"/>
                </a:lnTo>
                <a:lnTo>
                  <a:pt x="250063" y="351663"/>
                </a:lnTo>
                <a:lnTo>
                  <a:pt x="265811" y="325500"/>
                </a:lnTo>
                <a:lnTo>
                  <a:pt x="281559" y="300481"/>
                </a:lnTo>
                <a:lnTo>
                  <a:pt x="297310" y="276605"/>
                </a:lnTo>
                <a:lnTo>
                  <a:pt x="313563" y="252856"/>
                </a:lnTo>
                <a:lnTo>
                  <a:pt x="329325" y="231139"/>
                </a:lnTo>
                <a:lnTo>
                  <a:pt x="345367" y="210058"/>
                </a:lnTo>
                <a:lnTo>
                  <a:pt x="361805" y="190118"/>
                </a:lnTo>
                <a:lnTo>
                  <a:pt x="378714" y="170561"/>
                </a:lnTo>
                <a:lnTo>
                  <a:pt x="395350" y="152908"/>
                </a:lnTo>
                <a:lnTo>
                  <a:pt x="395508" y="152908"/>
                </a:lnTo>
                <a:lnTo>
                  <a:pt x="411203" y="137667"/>
                </a:lnTo>
                <a:lnTo>
                  <a:pt x="427494" y="122936"/>
                </a:lnTo>
                <a:lnTo>
                  <a:pt x="428625" y="121920"/>
                </a:lnTo>
                <a:lnTo>
                  <a:pt x="428761" y="121920"/>
                </a:lnTo>
                <a:lnTo>
                  <a:pt x="444269" y="109600"/>
                </a:lnTo>
                <a:lnTo>
                  <a:pt x="444119" y="109600"/>
                </a:lnTo>
                <a:lnTo>
                  <a:pt x="462279" y="96647"/>
                </a:lnTo>
                <a:lnTo>
                  <a:pt x="462597" y="96647"/>
                </a:lnTo>
                <a:lnTo>
                  <a:pt x="477534" y="87375"/>
                </a:lnTo>
                <a:lnTo>
                  <a:pt x="477393" y="87375"/>
                </a:lnTo>
                <a:lnTo>
                  <a:pt x="479171" y="86360"/>
                </a:lnTo>
                <a:lnTo>
                  <a:pt x="479332" y="86360"/>
                </a:lnTo>
                <a:lnTo>
                  <a:pt x="494364" y="78486"/>
                </a:lnTo>
                <a:lnTo>
                  <a:pt x="496062" y="77597"/>
                </a:lnTo>
                <a:lnTo>
                  <a:pt x="496290" y="77597"/>
                </a:lnTo>
                <a:lnTo>
                  <a:pt x="511200" y="70992"/>
                </a:lnTo>
                <a:lnTo>
                  <a:pt x="510921" y="70992"/>
                </a:lnTo>
                <a:lnTo>
                  <a:pt x="513206" y="70103"/>
                </a:lnTo>
                <a:lnTo>
                  <a:pt x="513553" y="70103"/>
                </a:lnTo>
                <a:lnTo>
                  <a:pt x="527841" y="65277"/>
                </a:lnTo>
                <a:lnTo>
                  <a:pt x="527685" y="65277"/>
                </a:lnTo>
                <a:lnTo>
                  <a:pt x="530098" y="64515"/>
                </a:lnTo>
                <a:lnTo>
                  <a:pt x="530773" y="64515"/>
                </a:lnTo>
                <a:lnTo>
                  <a:pt x="545184" y="60960"/>
                </a:lnTo>
                <a:lnTo>
                  <a:pt x="544829" y="60960"/>
                </a:lnTo>
                <a:lnTo>
                  <a:pt x="547243" y="60451"/>
                </a:lnTo>
                <a:lnTo>
                  <a:pt x="548110" y="60451"/>
                </a:lnTo>
                <a:lnTo>
                  <a:pt x="562874" y="58165"/>
                </a:lnTo>
                <a:lnTo>
                  <a:pt x="561721" y="58165"/>
                </a:lnTo>
                <a:lnTo>
                  <a:pt x="564515" y="57912"/>
                </a:lnTo>
                <a:lnTo>
                  <a:pt x="566208" y="57912"/>
                </a:lnTo>
                <a:lnTo>
                  <a:pt x="579579" y="57155"/>
                </a:lnTo>
                <a:lnTo>
                  <a:pt x="579374" y="57150"/>
                </a:lnTo>
                <a:lnTo>
                  <a:pt x="581914" y="57023"/>
                </a:lnTo>
                <a:lnTo>
                  <a:pt x="769692" y="57023"/>
                </a:lnTo>
                <a:lnTo>
                  <a:pt x="764159" y="53848"/>
                </a:lnTo>
                <a:lnTo>
                  <a:pt x="717676" y="30861"/>
                </a:lnTo>
                <a:lnTo>
                  <a:pt x="671449" y="13842"/>
                </a:lnTo>
                <a:lnTo>
                  <a:pt x="625475" y="3175"/>
                </a:lnTo>
                <a:lnTo>
                  <a:pt x="602615" y="635"/>
                </a:lnTo>
                <a:lnTo>
                  <a:pt x="579881" y="0"/>
                </a:lnTo>
                <a:close/>
              </a:path>
              <a:path w="1300479" h="740410">
                <a:moveTo>
                  <a:pt x="81788" y="677037"/>
                </a:moveTo>
                <a:close/>
              </a:path>
              <a:path w="1300479" h="740410">
                <a:moveTo>
                  <a:pt x="112014" y="614299"/>
                </a:moveTo>
                <a:close/>
              </a:path>
              <a:path w="1300479" h="740410">
                <a:moveTo>
                  <a:pt x="1070399" y="463426"/>
                </a:moveTo>
                <a:lnTo>
                  <a:pt x="1059878" y="466471"/>
                </a:lnTo>
                <a:lnTo>
                  <a:pt x="1051262" y="473229"/>
                </a:lnTo>
                <a:lnTo>
                  <a:pt x="1045718" y="483108"/>
                </a:lnTo>
                <a:lnTo>
                  <a:pt x="1044525" y="494420"/>
                </a:lnTo>
                <a:lnTo>
                  <a:pt x="1047607" y="504936"/>
                </a:lnTo>
                <a:lnTo>
                  <a:pt x="1054379" y="513522"/>
                </a:lnTo>
                <a:lnTo>
                  <a:pt x="1064260" y="519049"/>
                </a:lnTo>
                <a:lnTo>
                  <a:pt x="1299972" y="594613"/>
                </a:lnTo>
                <a:lnTo>
                  <a:pt x="1295174" y="571500"/>
                </a:lnTo>
                <a:lnTo>
                  <a:pt x="1240790" y="571500"/>
                </a:lnTo>
                <a:lnTo>
                  <a:pt x="1223590" y="552576"/>
                </a:lnTo>
                <a:lnTo>
                  <a:pt x="1179829" y="504316"/>
                </a:lnTo>
                <a:lnTo>
                  <a:pt x="1179967" y="504316"/>
                </a:lnTo>
                <a:lnTo>
                  <a:pt x="1169405" y="492802"/>
                </a:lnTo>
                <a:lnTo>
                  <a:pt x="1081659" y="464692"/>
                </a:lnTo>
                <a:lnTo>
                  <a:pt x="1070399" y="463426"/>
                </a:lnTo>
                <a:close/>
              </a:path>
              <a:path w="1300479" h="740410">
                <a:moveTo>
                  <a:pt x="1169405" y="492802"/>
                </a:moveTo>
                <a:lnTo>
                  <a:pt x="1180084" y="504443"/>
                </a:lnTo>
                <a:lnTo>
                  <a:pt x="1179945" y="504443"/>
                </a:lnTo>
                <a:lnTo>
                  <a:pt x="1229232" y="558800"/>
                </a:lnTo>
                <a:lnTo>
                  <a:pt x="1240790" y="571500"/>
                </a:lnTo>
                <a:lnTo>
                  <a:pt x="1255494" y="558291"/>
                </a:lnTo>
                <a:lnTo>
                  <a:pt x="1234059" y="558291"/>
                </a:lnTo>
                <a:lnTo>
                  <a:pt x="1224095" y="510322"/>
                </a:lnTo>
                <a:lnTo>
                  <a:pt x="1205745" y="504443"/>
                </a:lnTo>
                <a:lnTo>
                  <a:pt x="1180084" y="504443"/>
                </a:lnTo>
                <a:lnTo>
                  <a:pt x="1179829" y="504316"/>
                </a:lnTo>
                <a:lnTo>
                  <a:pt x="1205349" y="504316"/>
                </a:lnTo>
                <a:lnTo>
                  <a:pt x="1169405" y="492802"/>
                </a:lnTo>
                <a:close/>
              </a:path>
              <a:path w="1300479" h="740410">
                <a:moveTo>
                  <a:pt x="1227266" y="330027"/>
                </a:moveTo>
                <a:lnTo>
                  <a:pt x="1193734" y="352298"/>
                </a:lnTo>
                <a:lnTo>
                  <a:pt x="1193673" y="363854"/>
                </a:lnTo>
                <a:lnTo>
                  <a:pt x="1212728" y="455598"/>
                </a:lnTo>
                <a:lnTo>
                  <a:pt x="1222696" y="466471"/>
                </a:lnTo>
                <a:lnTo>
                  <a:pt x="1271651" y="520446"/>
                </a:lnTo>
                <a:lnTo>
                  <a:pt x="1283207" y="533400"/>
                </a:lnTo>
                <a:lnTo>
                  <a:pt x="1240790" y="571500"/>
                </a:lnTo>
                <a:lnTo>
                  <a:pt x="1295174" y="571500"/>
                </a:lnTo>
                <a:lnTo>
                  <a:pt x="1249679" y="352298"/>
                </a:lnTo>
                <a:lnTo>
                  <a:pt x="1245240" y="341842"/>
                </a:lnTo>
                <a:lnTo>
                  <a:pt x="1237408" y="334184"/>
                </a:lnTo>
                <a:lnTo>
                  <a:pt x="1227266" y="330027"/>
                </a:lnTo>
                <a:close/>
              </a:path>
              <a:path w="1300479" h="740410">
                <a:moveTo>
                  <a:pt x="1229105" y="558673"/>
                </a:moveTo>
                <a:close/>
              </a:path>
              <a:path w="1300479" h="740410">
                <a:moveTo>
                  <a:pt x="1229117" y="558673"/>
                </a:moveTo>
                <a:close/>
              </a:path>
              <a:path w="1300479" h="740410">
                <a:moveTo>
                  <a:pt x="1224095" y="510322"/>
                </a:moveTo>
                <a:lnTo>
                  <a:pt x="1234059" y="558291"/>
                </a:lnTo>
                <a:lnTo>
                  <a:pt x="1270762" y="525272"/>
                </a:lnTo>
                <a:lnTo>
                  <a:pt x="1224095" y="510322"/>
                </a:lnTo>
                <a:close/>
              </a:path>
              <a:path w="1300479" h="740410">
                <a:moveTo>
                  <a:pt x="1212728" y="455598"/>
                </a:moveTo>
                <a:lnTo>
                  <a:pt x="1224095" y="510322"/>
                </a:lnTo>
                <a:lnTo>
                  <a:pt x="1270762" y="525272"/>
                </a:lnTo>
                <a:lnTo>
                  <a:pt x="1234059" y="558291"/>
                </a:lnTo>
                <a:lnTo>
                  <a:pt x="1255494" y="558291"/>
                </a:lnTo>
                <a:lnTo>
                  <a:pt x="1283207" y="533400"/>
                </a:lnTo>
                <a:lnTo>
                  <a:pt x="1271651" y="520446"/>
                </a:lnTo>
                <a:lnTo>
                  <a:pt x="1222121" y="465836"/>
                </a:lnTo>
                <a:lnTo>
                  <a:pt x="1212728" y="455598"/>
                </a:lnTo>
                <a:close/>
              </a:path>
              <a:path w="1300479" h="740410">
                <a:moveTo>
                  <a:pt x="1208255" y="450723"/>
                </a:moveTo>
                <a:lnTo>
                  <a:pt x="1130807" y="450723"/>
                </a:lnTo>
                <a:lnTo>
                  <a:pt x="1169405" y="492802"/>
                </a:lnTo>
                <a:lnTo>
                  <a:pt x="1224095" y="510322"/>
                </a:lnTo>
                <a:lnTo>
                  <a:pt x="1212728" y="455598"/>
                </a:lnTo>
                <a:lnTo>
                  <a:pt x="1208255" y="450723"/>
                </a:lnTo>
                <a:close/>
              </a:path>
              <a:path w="1300479" h="740410">
                <a:moveTo>
                  <a:pt x="1179967" y="504316"/>
                </a:moveTo>
                <a:lnTo>
                  <a:pt x="1179829" y="504316"/>
                </a:lnTo>
                <a:lnTo>
                  <a:pt x="1180084" y="504443"/>
                </a:lnTo>
                <a:close/>
              </a:path>
              <a:path w="1300479" h="740410">
                <a:moveTo>
                  <a:pt x="1113325" y="348868"/>
                </a:moveTo>
                <a:lnTo>
                  <a:pt x="1033779" y="348868"/>
                </a:lnTo>
                <a:lnTo>
                  <a:pt x="1058037" y="373761"/>
                </a:lnTo>
                <a:lnTo>
                  <a:pt x="1082294" y="399034"/>
                </a:lnTo>
                <a:lnTo>
                  <a:pt x="1130935" y="450976"/>
                </a:lnTo>
                <a:lnTo>
                  <a:pt x="1130807" y="450723"/>
                </a:lnTo>
                <a:lnTo>
                  <a:pt x="1208255" y="450723"/>
                </a:lnTo>
                <a:lnTo>
                  <a:pt x="1172718" y="411988"/>
                </a:lnTo>
                <a:lnTo>
                  <a:pt x="1123569" y="359537"/>
                </a:lnTo>
                <a:lnTo>
                  <a:pt x="1113325" y="348868"/>
                </a:lnTo>
                <a:close/>
              </a:path>
              <a:path w="1300479" h="740410">
                <a:moveTo>
                  <a:pt x="219034" y="405891"/>
                </a:moveTo>
                <a:lnTo>
                  <a:pt x="218821" y="406273"/>
                </a:lnTo>
                <a:lnTo>
                  <a:pt x="219034" y="405891"/>
                </a:lnTo>
                <a:close/>
              </a:path>
              <a:path w="1300479" h="740410">
                <a:moveTo>
                  <a:pt x="1082040" y="398779"/>
                </a:moveTo>
                <a:lnTo>
                  <a:pt x="1082277" y="399034"/>
                </a:lnTo>
                <a:lnTo>
                  <a:pt x="1082040" y="398779"/>
                </a:lnTo>
                <a:close/>
              </a:path>
              <a:path w="1300479" h="740410">
                <a:moveTo>
                  <a:pt x="234462" y="378460"/>
                </a:moveTo>
                <a:lnTo>
                  <a:pt x="234315" y="378713"/>
                </a:lnTo>
                <a:lnTo>
                  <a:pt x="234462" y="378460"/>
                </a:lnTo>
                <a:close/>
              </a:path>
              <a:path w="1300479" h="740410">
                <a:moveTo>
                  <a:pt x="1057910" y="373634"/>
                </a:moveTo>
                <a:close/>
              </a:path>
              <a:path w="1300479" h="740410">
                <a:moveTo>
                  <a:pt x="250088" y="351663"/>
                </a:moveTo>
                <a:lnTo>
                  <a:pt x="249936" y="351916"/>
                </a:lnTo>
                <a:lnTo>
                  <a:pt x="250088" y="351663"/>
                </a:lnTo>
                <a:close/>
              </a:path>
              <a:path w="1300479" h="740410">
                <a:moveTo>
                  <a:pt x="1090021" y="324738"/>
                </a:moveTo>
                <a:lnTo>
                  <a:pt x="1009776" y="324738"/>
                </a:lnTo>
                <a:lnTo>
                  <a:pt x="1010030" y="324992"/>
                </a:lnTo>
                <a:lnTo>
                  <a:pt x="1033906" y="349123"/>
                </a:lnTo>
                <a:lnTo>
                  <a:pt x="1033779" y="348868"/>
                </a:lnTo>
                <a:lnTo>
                  <a:pt x="1113325" y="348868"/>
                </a:lnTo>
                <a:lnTo>
                  <a:pt x="1099057" y="334010"/>
                </a:lnTo>
                <a:lnTo>
                  <a:pt x="1090021" y="324738"/>
                </a:lnTo>
                <a:close/>
              </a:path>
              <a:path w="1300479" h="740410">
                <a:moveTo>
                  <a:pt x="265875" y="325500"/>
                </a:moveTo>
                <a:lnTo>
                  <a:pt x="265556" y="326009"/>
                </a:lnTo>
                <a:lnTo>
                  <a:pt x="265875" y="325500"/>
                </a:lnTo>
                <a:close/>
              </a:path>
              <a:path w="1300479" h="740410">
                <a:moveTo>
                  <a:pt x="1009946" y="324910"/>
                </a:moveTo>
                <a:close/>
              </a:path>
              <a:path w="1300479" h="740410">
                <a:moveTo>
                  <a:pt x="1067092" y="301371"/>
                </a:moveTo>
                <a:lnTo>
                  <a:pt x="985901" y="301371"/>
                </a:lnTo>
                <a:lnTo>
                  <a:pt x="1009946" y="324910"/>
                </a:lnTo>
                <a:lnTo>
                  <a:pt x="1009776" y="324738"/>
                </a:lnTo>
                <a:lnTo>
                  <a:pt x="1090021" y="324738"/>
                </a:lnTo>
                <a:lnTo>
                  <a:pt x="1074547" y="308863"/>
                </a:lnTo>
                <a:lnTo>
                  <a:pt x="1067092" y="301371"/>
                </a:lnTo>
                <a:close/>
              </a:path>
              <a:path w="1300479" h="740410">
                <a:moveTo>
                  <a:pt x="1044196" y="278511"/>
                </a:moveTo>
                <a:lnTo>
                  <a:pt x="962151" y="278511"/>
                </a:lnTo>
                <a:lnTo>
                  <a:pt x="986154" y="301625"/>
                </a:lnTo>
                <a:lnTo>
                  <a:pt x="985901" y="301371"/>
                </a:lnTo>
                <a:lnTo>
                  <a:pt x="1067092" y="301371"/>
                </a:lnTo>
                <a:lnTo>
                  <a:pt x="1050163" y="284352"/>
                </a:lnTo>
                <a:lnTo>
                  <a:pt x="1044196" y="278511"/>
                </a:lnTo>
                <a:close/>
              </a:path>
              <a:path w="1300479" h="740410">
                <a:moveTo>
                  <a:pt x="281638" y="300481"/>
                </a:moveTo>
                <a:lnTo>
                  <a:pt x="281304" y="300989"/>
                </a:lnTo>
                <a:lnTo>
                  <a:pt x="281638" y="300481"/>
                </a:lnTo>
                <a:close/>
              </a:path>
              <a:path w="1300479" h="740410">
                <a:moveTo>
                  <a:pt x="1021824" y="256666"/>
                </a:moveTo>
                <a:lnTo>
                  <a:pt x="938656" y="256666"/>
                </a:lnTo>
                <a:lnTo>
                  <a:pt x="962405" y="278764"/>
                </a:lnTo>
                <a:lnTo>
                  <a:pt x="962151" y="278511"/>
                </a:lnTo>
                <a:lnTo>
                  <a:pt x="1044196" y="278511"/>
                </a:lnTo>
                <a:lnTo>
                  <a:pt x="1025778" y="260476"/>
                </a:lnTo>
                <a:lnTo>
                  <a:pt x="1021824" y="256666"/>
                </a:lnTo>
                <a:close/>
              </a:path>
              <a:path w="1300479" h="740410">
                <a:moveTo>
                  <a:pt x="999613" y="235330"/>
                </a:moveTo>
                <a:lnTo>
                  <a:pt x="915162" y="235330"/>
                </a:lnTo>
                <a:lnTo>
                  <a:pt x="938911" y="256921"/>
                </a:lnTo>
                <a:lnTo>
                  <a:pt x="938656" y="256666"/>
                </a:lnTo>
                <a:lnTo>
                  <a:pt x="1021824" y="256666"/>
                </a:lnTo>
                <a:lnTo>
                  <a:pt x="1001522" y="237109"/>
                </a:lnTo>
                <a:lnTo>
                  <a:pt x="999613" y="235330"/>
                </a:lnTo>
                <a:close/>
              </a:path>
              <a:path w="1300479" h="740410">
                <a:moveTo>
                  <a:pt x="313640" y="252856"/>
                </a:moveTo>
                <a:lnTo>
                  <a:pt x="313181" y="253491"/>
                </a:lnTo>
                <a:lnTo>
                  <a:pt x="313640" y="252856"/>
                </a:lnTo>
                <a:close/>
              </a:path>
              <a:path w="1300479" h="740410">
                <a:moveTo>
                  <a:pt x="915572" y="160400"/>
                </a:moveTo>
                <a:lnTo>
                  <a:pt x="823595" y="160400"/>
                </a:lnTo>
                <a:lnTo>
                  <a:pt x="846581" y="178053"/>
                </a:lnTo>
                <a:lnTo>
                  <a:pt x="869442" y="196341"/>
                </a:lnTo>
                <a:lnTo>
                  <a:pt x="892428" y="215518"/>
                </a:lnTo>
                <a:lnTo>
                  <a:pt x="915543" y="235712"/>
                </a:lnTo>
                <a:lnTo>
                  <a:pt x="915162" y="235330"/>
                </a:lnTo>
                <a:lnTo>
                  <a:pt x="999613" y="235330"/>
                </a:lnTo>
                <a:lnTo>
                  <a:pt x="977392" y="214629"/>
                </a:lnTo>
                <a:lnTo>
                  <a:pt x="953389" y="192786"/>
                </a:lnTo>
                <a:lnTo>
                  <a:pt x="929259" y="171830"/>
                </a:lnTo>
                <a:lnTo>
                  <a:pt x="915572" y="160400"/>
                </a:lnTo>
                <a:close/>
              </a:path>
              <a:path w="1300479" h="740410">
                <a:moveTo>
                  <a:pt x="891921" y="215137"/>
                </a:moveTo>
                <a:lnTo>
                  <a:pt x="892358" y="215518"/>
                </a:lnTo>
                <a:lnTo>
                  <a:pt x="891921" y="215137"/>
                </a:lnTo>
                <a:close/>
              </a:path>
              <a:path w="1300479" h="740410">
                <a:moveTo>
                  <a:pt x="345948" y="209296"/>
                </a:moveTo>
                <a:lnTo>
                  <a:pt x="345313" y="210058"/>
                </a:lnTo>
                <a:lnTo>
                  <a:pt x="345948" y="209296"/>
                </a:lnTo>
                <a:close/>
              </a:path>
              <a:path w="1300479" h="740410">
                <a:moveTo>
                  <a:pt x="868934" y="195961"/>
                </a:moveTo>
                <a:lnTo>
                  <a:pt x="869391" y="196341"/>
                </a:lnTo>
                <a:lnTo>
                  <a:pt x="868934" y="195961"/>
                </a:lnTo>
                <a:close/>
              </a:path>
              <a:path w="1300479" h="740410">
                <a:moveTo>
                  <a:pt x="362330" y="189484"/>
                </a:moveTo>
                <a:lnTo>
                  <a:pt x="361696" y="190118"/>
                </a:lnTo>
                <a:lnTo>
                  <a:pt x="362330" y="189484"/>
                </a:lnTo>
                <a:close/>
              </a:path>
              <a:path w="1300479" h="740410">
                <a:moveTo>
                  <a:pt x="846074" y="177673"/>
                </a:moveTo>
                <a:lnTo>
                  <a:pt x="846550" y="178053"/>
                </a:lnTo>
                <a:lnTo>
                  <a:pt x="846074" y="177673"/>
                </a:lnTo>
                <a:close/>
              </a:path>
              <a:path w="1300479" h="740410">
                <a:moveTo>
                  <a:pt x="378793" y="170561"/>
                </a:moveTo>
                <a:lnTo>
                  <a:pt x="378078" y="171323"/>
                </a:lnTo>
                <a:lnTo>
                  <a:pt x="378793" y="170561"/>
                </a:lnTo>
                <a:close/>
              </a:path>
              <a:path w="1300479" h="740410">
                <a:moveTo>
                  <a:pt x="896041" y="144399"/>
                </a:moveTo>
                <a:lnTo>
                  <a:pt x="801370" y="144399"/>
                </a:lnTo>
                <a:lnTo>
                  <a:pt x="824229" y="160909"/>
                </a:lnTo>
                <a:lnTo>
                  <a:pt x="823595" y="160400"/>
                </a:lnTo>
                <a:lnTo>
                  <a:pt x="915572" y="160400"/>
                </a:lnTo>
                <a:lnTo>
                  <a:pt x="905382" y="151891"/>
                </a:lnTo>
                <a:lnTo>
                  <a:pt x="896041" y="144399"/>
                </a:lnTo>
                <a:close/>
              </a:path>
              <a:path w="1300479" h="740410">
                <a:moveTo>
                  <a:pt x="395508" y="152908"/>
                </a:moveTo>
                <a:lnTo>
                  <a:pt x="395350" y="152908"/>
                </a:lnTo>
                <a:lnTo>
                  <a:pt x="394462" y="153924"/>
                </a:lnTo>
                <a:lnTo>
                  <a:pt x="395508" y="152908"/>
                </a:lnTo>
                <a:close/>
              </a:path>
              <a:path w="1300479" h="740410">
                <a:moveTo>
                  <a:pt x="877149" y="129412"/>
                </a:moveTo>
                <a:lnTo>
                  <a:pt x="779145" y="129412"/>
                </a:lnTo>
                <a:lnTo>
                  <a:pt x="801877" y="144906"/>
                </a:lnTo>
                <a:lnTo>
                  <a:pt x="801370" y="144399"/>
                </a:lnTo>
                <a:lnTo>
                  <a:pt x="896041" y="144399"/>
                </a:lnTo>
                <a:lnTo>
                  <a:pt x="881634" y="132841"/>
                </a:lnTo>
                <a:lnTo>
                  <a:pt x="877149" y="129412"/>
                </a:lnTo>
                <a:close/>
              </a:path>
              <a:path w="1300479" h="740410">
                <a:moveTo>
                  <a:pt x="411988" y="136905"/>
                </a:moveTo>
                <a:lnTo>
                  <a:pt x="411099" y="137667"/>
                </a:lnTo>
                <a:lnTo>
                  <a:pt x="411988" y="136905"/>
                </a:lnTo>
                <a:close/>
              </a:path>
              <a:path w="1300479" h="740410">
                <a:moveTo>
                  <a:pt x="859545" y="115950"/>
                </a:moveTo>
                <a:lnTo>
                  <a:pt x="757554" y="115950"/>
                </a:lnTo>
                <a:lnTo>
                  <a:pt x="780034" y="130048"/>
                </a:lnTo>
                <a:lnTo>
                  <a:pt x="779145" y="129412"/>
                </a:lnTo>
                <a:lnTo>
                  <a:pt x="877149" y="129412"/>
                </a:lnTo>
                <a:lnTo>
                  <a:pt x="859545" y="115950"/>
                </a:lnTo>
                <a:close/>
              </a:path>
              <a:path w="1300479" h="740410">
                <a:moveTo>
                  <a:pt x="428761" y="121920"/>
                </a:moveTo>
                <a:lnTo>
                  <a:pt x="428625" y="121920"/>
                </a:lnTo>
                <a:lnTo>
                  <a:pt x="427587" y="122851"/>
                </a:lnTo>
                <a:lnTo>
                  <a:pt x="428761" y="121920"/>
                </a:lnTo>
                <a:close/>
              </a:path>
              <a:path w="1300479" h="740410">
                <a:moveTo>
                  <a:pt x="736092" y="103631"/>
                </a:moveTo>
                <a:lnTo>
                  <a:pt x="758317" y="116459"/>
                </a:lnTo>
                <a:lnTo>
                  <a:pt x="757554" y="115950"/>
                </a:lnTo>
                <a:lnTo>
                  <a:pt x="859545" y="115950"/>
                </a:lnTo>
                <a:lnTo>
                  <a:pt x="857885" y="114680"/>
                </a:lnTo>
                <a:lnTo>
                  <a:pt x="843143" y="104139"/>
                </a:lnTo>
                <a:lnTo>
                  <a:pt x="737107" y="104139"/>
                </a:lnTo>
                <a:lnTo>
                  <a:pt x="736092" y="103631"/>
                </a:lnTo>
                <a:close/>
              </a:path>
              <a:path w="1300479" h="740410">
                <a:moveTo>
                  <a:pt x="445389" y="108712"/>
                </a:moveTo>
                <a:lnTo>
                  <a:pt x="444119" y="109600"/>
                </a:lnTo>
                <a:lnTo>
                  <a:pt x="444269" y="109600"/>
                </a:lnTo>
                <a:lnTo>
                  <a:pt x="445389" y="108712"/>
                </a:lnTo>
                <a:close/>
              </a:path>
              <a:path w="1300479" h="740410">
                <a:moveTo>
                  <a:pt x="826431" y="92455"/>
                </a:moveTo>
                <a:lnTo>
                  <a:pt x="715010" y="92455"/>
                </a:lnTo>
                <a:lnTo>
                  <a:pt x="737107" y="104139"/>
                </a:lnTo>
                <a:lnTo>
                  <a:pt x="843143" y="104139"/>
                </a:lnTo>
                <a:lnTo>
                  <a:pt x="834263" y="97789"/>
                </a:lnTo>
                <a:lnTo>
                  <a:pt x="826431" y="92455"/>
                </a:lnTo>
                <a:close/>
              </a:path>
              <a:path w="1300479" h="740410">
                <a:moveTo>
                  <a:pt x="462597" y="96647"/>
                </a:moveTo>
                <a:lnTo>
                  <a:pt x="462279" y="96647"/>
                </a:lnTo>
                <a:lnTo>
                  <a:pt x="460755" y="97789"/>
                </a:lnTo>
                <a:lnTo>
                  <a:pt x="462597" y="96647"/>
                </a:lnTo>
                <a:close/>
              </a:path>
              <a:path w="1300479" h="740410">
                <a:moveTo>
                  <a:pt x="694436" y="83058"/>
                </a:moveTo>
                <a:lnTo>
                  <a:pt x="716279" y="93217"/>
                </a:lnTo>
                <a:lnTo>
                  <a:pt x="715010" y="92455"/>
                </a:lnTo>
                <a:lnTo>
                  <a:pt x="826431" y="92455"/>
                </a:lnTo>
                <a:lnTo>
                  <a:pt x="813378" y="83565"/>
                </a:lnTo>
                <a:lnTo>
                  <a:pt x="695705" y="83565"/>
                </a:lnTo>
                <a:lnTo>
                  <a:pt x="694436" y="83058"/>
                </a:lnTo>
                <a:close/>
              </a:path>
              <a:path w="1300479" h="740410">
                <a:moveTo>
                  <a:pt x="479171" y="86360"/>
                </a:moveTo>
                <a:lnTo>
                  <a:pt x="477393" y="87375"/>
                </a:lnTo>
                <a:lnTo>
                  <a:pt x="478297" y="86902"/>
                </a:lnTo>
                <a:lnTo>
                  <a:pt x="479171" y="86360"/>
                </a:lnTo>
                <a:close/>
              </a:path>
              <a:path w="1300479" h="740410">
                <a:moveTo>
                  <a:pt x="478297" y="86902"/>
                </a:moveTo>
                <a:lnTo>
                  <a:pt x="477393" y="87375"/>
                </a:lnTo>
                <a:lnTo>
                  <a:pt x="477534" y="87375"/>
                </a:lnTo>
                <a:lnTo>
                  <a:pt x="478297" y="86902"/>
                </a:lnTo>
                <a:close/>
              </a:path>
              <a:path w="1300479" h="740410">
                <a:moveTo>
                  <a:pt x="479332" y="86360"/>
                </a:moveTo>
                <a:lnTo>
                  <a:pt x="479171" y="86360"/>
                </a:lnTo>
                <a:lnTo>
                  <a:pt x="478297" y="86902"/>
                </a:lnTo>
                <a:lnTo>
                  <a:pt x="479332" y="86360"/>
                </a:lnTo>
                <a:close/>
              </a:path>
              <a:path w="1300479" h="740410">
                <a:moveTo>
                  <a:pt x="799592" y="74802"/>
                </a:moveTo>
                <a:lnTo>
                  <a:pt x="673989" y="74802"/>
                </a:lnTo>
                <a:lnTo>
                  <a:pt x="675640" y="75437"/>
                </a:lnTo>
                <a:lnTo>
                  <a:pt x="695705" y="83565"/>
                </a:lnTo>
                <a:lnTo>
                  <a:pt x="813378" y="83565"/>
                </a:lnTo>
                <a:lnTo>
                  <a:pt x="810768" y="81787"/>
                </a:lnTo>
                <a:lnTo>
                  <a:pt x="799592" y="74802"/>
                </a:lnTo>
                <a:close/>
              </a:path>
              <a:path w="1300479" h="740410">
                <a:moveTo>
                  <a:pt x="496062" y="77597"/>
                </a:moveTo>
                <a:lnTo>
                  <a:pt x="494284" y="78486"/>
                </a:lnTo>
                <a:lnTo>
                  <a:pt x="494807" y="78254"/>
                </a:lnTo>
                <a:lnTo>
                  <a:pt x="496062" y="77597"/>
                </a:lnTo>
                <a:close/>
              </a:path>
              <a:path w="1300479" h="740410">
                <a:moveTo>
                  <a:pt x="494807" y="78254"/>
                </a:moveTo>
                <a:lnTo>
                  <a:pt x="494284" y="78486"/>
                </a:lnTo>
                <a:lnTo>
                  <a:pt x="494807" y="78254"/>
                </a:lnTo>
                <a:close/>
              </a:path>
              <a:path w="1300479" h="740410">
                <a:moveTo>
                  <a:pt x="496290" y="77597"/>
                </a:moveTo>
                <a:lnTo>
                  <a:pt x="496062" y="77597"/>
                </a:lnTo>
                <a:lnTo>
                  <a:pt x="494807" y="78254"/>
                </a:lnTo>
                <a:lnTo>
                  <a:pt x="496290" y="77597"/>
                </a:lnTo>
                <a:close/>
              </a:path>
              <a:path w="1300479" h="740410">
                <a:moveTo>
                  <a:pt x="675207" y="75294"/>
                </a:moveTo>
                <a:lnTo>
                  <a:pt x="675562" y="75437"/>
                </a:lnTo>
                <a:lnTo>
                  <a:pt x="675207" y="75294"/>
                </a:lnTo>
                <a:close/>
              </a:path>
              <a:path w="1300479" h="740410">
                <a:moveTo>
                  <a:pt x="673989" y="74802"/>
                </a:moveTo>
                <a:lnTo>
                  <a:pt x="675207" y="75294"/>
                </a:lnTo>
                <a:lnTo>
                  <a:pt x="675640" y="75437"/>
                </a:lnTo>
                <a:lnTo>
                  <a:pt x="673989" y="74802"/>
                </a:lnTo>
                <a:close/>
              </a:path>
              <a:path w="1300479" h="740410">
                <a:moveTo>
                  <a:pt x="789228" y="68325"/>
                </a:moveTo>
                <a:lnTo>
                  <a:pt x="654176" y="68325"/>
                </a:lnTo>
                <a:lnTo>
                  <a:pt x="675207" y="75294"/>
                </a:lnTo>
                <a:lnTo>
                  <a:pt x="673989" y="74802"/>
                </a:lnTo>
                <a:lnTo>
                  <a:pt x="799592" y="74802"/>
                </a:lnTo>
                <a:lnTo>
                  <a:pt x="789228" y="68325"/>
                </a:lnTo>
                <a:close/>
              </a:path>
              <a:path w="1300479" h="740410">
                <a:moveTo>
                  <a:pt x="513206" y="70103"/>
                </a:moveTo>
                <a:lnTo>
                  <a:pt x="510921" y="70992"/>
                </a:lnTo>
                <a:lnTo>
                  <a:pt x="512095" y="70596"/>
                </a:lnTo>
                <a:lnTo>
                  <a:pt x="513206" y="70103"/>
                </a:lnTo>
                <a:close/>
              </a:path>
              <a:path w="1300479" h="740410">
                <a:moveTo>
                  <a:pt x="512095" y="70596"/>
                </a:moveTo>
                <a:lnTo>
                  <a:pt x="510921" y="70992"/>
                </a:lnTo>
                <a:lnTo>
                  <a:pt x="511200" y="70992"/>
                </a:lnTo>
                <a:lnTo>
                  <a:pt x="512095" y="70596"/>
                </a:lnTo>
                <a:close/>
              </a:path>
              <a:path w="1300479" h="740410">
                <a:moveTo>
                  <a:pt x="513553" y="70103"/>
                </a:moveTo>
                <a:lnTo>
                  <a:pt x="513206" y="70103"/>
                </a:lnTo>
                <a:lnTo>
                  <a:pt x="512095" y="70596"/>
                </a:lnTo>
                <a:lnTo>
                  <a:pt x="513553" y="70103"/>
                </a:lnTo>
                <a:close/>
              </a:path>
              <a:path w="1300479" h="740410">
                <a:moveTo>
                  <a:pt x="634619" y="63118"/>
                </a:moveTo>
                <a:lnTo>
                  <a:pt x="655701" y="68834"/>
                </a:lnTo>
                <a:lnTo>
                  <a:pt x="654176" y="68325"/>
                </a:lnTo>
                <a:lnTo>
                  <a:pt x="789228" y="68325"/>
                </a:lnTo>
                <a:lnTo>
                  <a:pt x="787400" y="67183"/>
                </a:lnTo>
                <a:lnTo>
                  <a:pt x="780981" y="63500"/>
                </a:lnTo>
                <a:lnTo>
                  <a:pt x="636651" y="63500"/>
                </a:lnTo>
                <a:lnTo>
                  <a:pt x="634619" y="63118"/>
                </a:lnTo>
                <a:close/>
              </a:path>
              <a:path w="1300479" h="740410">
                <a:moveTo>
                  <a:pt x="530098" y="64515"/>
                </a:moveTo>
                <a:lnTo>
                  <a:pt x="527685" y="65277"/>
                </a:lnTo>
                <a:lnTo>
                  <a:pt x="528267" y="65134"/>
                </a:lnTo>
                <a:lnTo>
                  <a:pt x="530098" y="64515"/>
                </a:lnTo>
                <a:close/>
              </a:path>
              <a:path w="1300479" h="740410">
                <a:moveTo>
                  <a:pt x="528267" y="65134"/>
                </a:moveTo>
                <a:lnTo>
                  <a:pt x="527685" y="65277"/>
                </a:lnTo>
                <a:lnTo>
                  <a:pt x="527841" y="65277"/>
                </a:lnTo>
                <a:lnTo>
                  <a:pt x="528267" y="65134"/>
                </a:lnTo>
                <a:close/>
              </a:path>
              <a:path w="1300479" h="740410">
                <a:moveTo>
                  <a:pt x="530773" y="64515"/>
                </a:moveTo>
                <a:lnTo>
                  <a:pt x="530098" y="64515"/>
                </a:lnTo>
                <a:lnTo>
                  <a:pt x="528267" y="65134"/>
                </a:lnTo>
                <a:lnTo>
                  <a:pt x="530773" y="64515"/>
                </a:lnTo>
                <a:close/>
              </a:path>
              <a:path w="1300479" h="740410">
                <a:moveTo>
                  <a:pt x="774119" y="59562"/>
                </a:moveTo>
                <a:lnTo>
                  <a:pt x="615823" y="59562"/>
                </a:lnTo>
                <a:lnTo>
                  <a:pt x="617854" y="59943"/>
                </a:lnTo>
                <a:lnTo>
                  <a:pt x="636651" y="63500"/>
                </a:lnTo>
                <a:lnTo>
                  <a:pt x="780981" y="63500"/>
                </a:lnTo>
                <a:lnTo>
                  <a:pt x="774119" y="59562"/>
                </a:lnTo>
                <a:close/>
              </a:path>
              <a:path w="1300479" h="740410">
                <a:moveTo>
                  <a:pt x="547243" y="60451"/>
                </a:moveTo>
                <a:lnTo>
                  <a:pt x="544829" y="60960"/>
                </a:lnTo>
                <a:lnTo>
                  <a:pt x="545781" y="60812"/>
                </a:lnTo>
                <a:lnTo>
                  <a:pt x="547243" y="60451"/>
                </a:lnTo>
                <a:close/>
              </a:path>
              <a:path w="1300479" h="740410">
                <a:moveTo>
                  <a:pt x="545781" y="60812"/>
                </a:moveTo>
                <a:lnTo>
                  <a:pt x="544829" y="60960"/>
                </a:lnTo>
                <a:lnTo>
                  <a:pt x="545184" y="60960"/>
                </a:lnTo>
                <a:lnTo>
                  <a:pt x="545781" y="60812"/>
                </a:lnTo>
                <a:close/>
              </a:path>
              <a:path w="1300479" h="740410">
                <a:moveTo>
                  <a:pt x="548110" y="60451"/>
                </a:moveTo>
                <a:lnTo>
                  <a:pt x="547243" y="60451"/>
                </a:lnTo>
                <a:lnTo>
                  <a:pt x="545781" y="60812"/>
                </a:lnTo>
                <a:lnTo>
                  <a:pt x="548110" y="60451"/>
                </a:lnTo>
                <a:close/>
              </a:path>
              <a:path w="1300479" h="740410">
                <a:moveTo>
                  <a:pt x="617811" y="59938"/>
                </a:moveTo>
                <a:close/>
              </a:path>
              <a:path w="1300479" h="740410">
                <a:moveTo>
                  <a:pt x="598003" y="57615"/>
                </a:moveTo>
                <a:lnTo>
                  <a:pt x="617811" y="59938"/>
                </a:lnTo>
                <a:lnTo>
                  <a:pt x="615823" y="59562"/>
                </a:lnTo>
                <a:lnTo>
                  <a:pt x="774119" y="59562"/>
                </a:lnTo>
                <a:lnTo>
                  <a:pt x="770799" y="57658"/>
                </a:lnTo>
                <a:lnTo>
                  <a:pt x="599694" y="57658"/>
                </a:lnTo>
                <a:lnTo>
                  <a:pt x="598003" y="57615"/>
                </a:lnTo>
                <a:close/>
              </a:path>
              <a:path w="1300479" h="740410">
                <a:moveTo>
                  <a:pt x="564515" y="57912"/>
                </a:moveTo>
                <a:lnTo>
                  <a:pt x="561721" y="58165"/>
                </a:lnTo>
                <a:lnTo>
                  <a:pt x="563539" y="58063"/>
                </a:lnTo>
                <a:lnTo>
                  <a:pt x="564515" y="57912"/>
                </a:lnTo>
                <a:close/>
              </a:path>
              <a:path w="1300479" h="740410">
                <a:moveTo>
                  <a:pt x="563539" y="58063"/>
                </a:moveTo>
                <a:lnTo>
                  <a:pt x="561721" y="58165"/>
                </a:lnTo>
                <a:lnTo>
                  <a:pt x="562874" y="58165"/>
                </a:lnTo>
                <a:lnTo>
                  <a:pt x="563539" y="58063"/>
                </a:lnTo>
                <a:close/>
              </a:path>
              <a:path w="1300479" h="740410">
                <a:moveTo>
                  <a:pt x="566208" y="57912"/>
                </a:moveTo>
                <a:lnTo>
                  <a:pt x="564515" y="57912"/>
                </a:lnTo>
                <a:lnTo>
                  <a:pt x="563539" y="58063"/>
                </a:lnTo>
                <a:lnTo>
                  <a:pt x="566208" y="57912"/>
                </a:lnTo>
                <a:close/>
              </a:path>
              <a:path w="1300479" h="740410">
                <a:moveTo>
                  <a:pt x="597280" y="57530"/>
                </a:moveTo>
                <a:lnTo>
                  <a:pt x="598003" y="57615"/>
                </a:lnTo>
                <a:lnTo>
                  <a:pt x="599694" y="57658"/>
                </a:lnTo>
                <a:lnTo>
                  <a:pt x="597280" y="57530"/>
                </a:lnTo>
                <a:close/>
              </a:path>
              <a:path w="1300479" h="740410">
                <a:moveTo>
                  <a:pt x="770577" y="57530"/>
                </a:moveTo>
                <a:lnTo>
                  <a:pt x="597280" y="57530"/>
                </a:lnTo>
                <a:lnTo>
                  <a:pt x="599694" y="57658"/>
                </a:lnTo>
                <a:lnTo>
                  <a:pt x="770799" y="57658"/>
                </a:lnTo>
                <a:lnTo>
                  <a:pt x="770577" y="57530"/>
                </a:lnTo>
                <a:close/>
              </a:path>
              <a:path w="1300479" h="740410">
                <a:moveTo>
                  <a:pt x="769692" y="57023"/>
                </a:moveTo>
                <a:lnTo>
                  <a:pt x="581914" y="57023"/>
                </a:lnTo>
                <a:lnTo>
                  <a:pt x="579579" y="57155"/>
                </a:lnTo>
                <a:lnTo>
                  <a:pt x="598003" y="57615"/>
                </a:lnTo>
                <a:lnTo>
                  <a:pt x="597280" y="57530"/>
                </a:lnTo>
                <a:lnTo>
                  <a:pt x="770577" y="57530"/>
                </a:lnTo>
                <a:lnTo>
                  <a:pt x="769692" y="57023"/>
                </a:lnTo>
                <a:close/>
              </a:path>
              <a:path w="1300479" h="740410">
                <a:moveTo>
                  <a:pt x="581914" y="57023"/>
                </a:moveTo>
                <a:lnTo>
                  <a:pt x="579374" y="57150"/>
                </a:lnTo>
                <a:lnTo>
                  <a:pt x="579670" y="57150"/>
                </a:lnTo>
                <a:lnTo>
                  <a:pt x="581914" y="57023"/>
                </a:lnTo>
                <a:close/>
              </a:path>
            </a:pathLst>
          </a:custGeom>
          <a:solidFill>
            <a:srgbClr val="2E528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6441549" y="1483555"/>
            <a:ext cx="218599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307" dirty="0">
                <a:latin typeface="STIXGeneral"/>
                <a:cs typeface="STIXGeneral"/>
              </a:rPr>
              <a:t>¬</a:t>
            </a:r>
            <a:endParaRPr sz="2100">
              <a:latin typeface="STIXGeneral"/>
              <a:cs typeface="STIXGener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80510" y="268013"/>
            <a:ext cx="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678">
              <a:lnSpc>
                <a:spcPts val="930"/>
              </a:lnSpc>
            </a:pPr>
            <a:r>
              <a:rPr spc="-19" dirty="0"/>
              <a:t>71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152510" y="7079535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65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632740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274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3657" y="1684989"/>
            <a:ext cx="3334226" cy="62853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lnSpc>
                <a:spcPts val="2400"/>
              </a:lnSpc>
              <a:spcBef>
                <a:spcPts val="71"/>
              </a:spcBef>
              <a:buChar char="•"/>
              <a:tabLst>
                <a:tab pos="180975" algn="l"/>
              </a:tabLst>
            </a:pPr>
            <a:r>
              <a:rPr sz="2100" spc="-90" dirty="0">
                <a:latin typeface="Arial"/>
                <a:cs typeface="Arial"/>
              </a:rPr>
              <a:t>What’s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truth</a:t>
            </a:r>
            <a:r>
              <a:rPr sz="2100" spc="-38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table </a:t>
            </a:r>
            <a:r>
              <a:rPr sz="2100" spc="-19" dirty="0">
                <a:latin typeface="Arial"/>
                <a:cs typeface="Arial"/>
              </a:rPr>
              <a:t>of</a:t>
            </a:r>
            <a:endParaRPr sz="2100">
              <a:latin typeface="Arial"/>
              <a:cs typeface="Arial"/>
            </a:endParaRPr>
          </a:p>
          <a:p>
            <a:pPr marR="3810" algn="r">
              <a:lnSpc>
                <a:spcPts val="2400"/>
              </a:lnSpc>
            </a:pPr>
            <a:r>
              <a:rPr sz="2100" spc="225" dirty="0">
                <a:latin typeface="STIXGeneral"/>
                <a:cs typeface="STIXGeneral"/>
              </a:rPr>
              <a:t>¬𝑷</a:t>
            </a:r>
            <a:r>
              <a:rPr sz="2100" spc="-90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∨</a:t>
            </a:r>
            <a:r>
              <a:rPr sz="2100" spc="-94" dirty="0">
                <a:latin typeface="STIXGeneral"/>
                <a:cs typeface="STIXGeneral"/>
              </a:rPr>
              <a:t> </a:t>
            </a:r>
            <a:r>
              <a:rPr sz="2100" spc="-38" dirty="0">
                <a:latin typeface="STIXGeneral"/>
                <a:cs typeface="STIXGeneral"/>
              </a:rPr>
              <a:t>𝑸</a:t>
            </a:r>
            <a:endParaRPr sz="2100">
              <a:latin typeface="STIXGeneral"/>
              <a:cs typeface="STIXGener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84552"/>
              </p:ext>
            </p:extLst>
          </p:nvPr>
        </p:nvGraphicFramePr>
        <p:xfrm>
          <a:off x="3195638" y="2356405"/>
          <a:ext cx="3072764" cy="1484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9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∨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152510" y="7000708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66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724449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274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3657" y="1606162"/>
            <a:ext cx="3334226" cy="62853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lnSpc>
                <a:spcPts val="2400"/>
              </a:lnSpc>
              <a:spcBef>
                <a:spcPts val="71"/>
              </a:spcBef>
              <a:buChar char="•"/>
              <a:tabLst>
                <a:tab pos="180975" algn="l"/>
              </a:tabLst>
            </a:pPr>
            <a:r>
              <a:rPr sz="2100" spc="-90" dirty="0">
                <a:latin typeface="Arial"/>
                <a:cs typeface="Arial"/>
              </a:rPr>
              <a:t>What’s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truth</a:t>
            </a:r>
            <a:r>
              <a:rPr sz="2100" spc="-38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table </a:t>
            </a:r>
            <a:r>
              <a:rPr sz="2100" spc="-19" dirty="0">
                <a:latin typeface="Arial"/>
                <a:cs typeface="Arial"/>
              </a:rPr>
              <a:t>of</a:t>
            </a:r>
            <a:endParaRPr sz="2100" dirty="0">
              <a:latin typeface="Arial"/>
              <a:cs typeface="Arial"/>
            </a:endParaRPr>
          </a:p>
          <a:p>
            <a:pPr marR="3810" algn="r">
              <a:lnSpc>
                <a:spcPts val="2400"/>
              </a:lnSpc>
            </a:pPr>
            <a:r>
              <a:rPr sz="2100" spc="225" dirty="0">
                <a:latin typeface="STIXGeneral"/>
                <a:cs typeface="STIXGeneral"/>
              </a:rPr>
              <a:t>¬𝑷</a:t>
            </a:r>
            <a:r>
              <a:rPr sz="2100" spc="-90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∨</a:t>
            </a:r>
            <a:r>
              <a:rPr sz="2100" spc="-94" dirty="0">
                <a:latin typeface="STIXGeneral"/>
                <a:cs typeface="STIXGeneral"/>
              </a:rPr>
              <a:t> </a:t>
            </a:r>
            <a:r>
              <a:rPr sz="2100" spc="-38" dirty="0">
                <a:latin typeface="STIXGeneral"/>
                <a:cs typeface="STIXGeneral"/>
              </a:rPr>
              <a:t>𝑸</a:t>
            </a:r>
            <a:endParaRPr sz="2100" dirty="0">
              <a:latin typeface="STIXGeneral"/>
              <a:cs typeface="STIXGener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95783"/>
              </p:ext>
            </p:extLst>
          </p:nvPr>
        </p:nvGraphicFramePr>
        <p:xfrm>
          <a:off x="2825781" y="2277578"/>
          <a:ext cx="3840955" cy="1484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9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∨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21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r>
                        <a:rPr sz="1500" spc="-6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∨</a:t>
                      </a:r>
                      <a:r>
                        <a:rPr sz="1500" spc="-6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4447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424904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274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3657" y="1306617"/>
            <a:ext cx="3334226" cy="62853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lnSpc>
                <a:spcPts val="2400"/>
              </a:lnSpc>
              <a:spcBef>
                <a:spcPts val="71"/>
              </a:spcBef>
              <a:buChar char="•"/>
              <a:tabLst>
                <a:tab pos="180975" algn="l"/>
              </a:tabLst>
            </a:pPr>
            <a:r>
              <a:rPr sz="2100" spc="-90" dirty="0">
                <a:latin typeface="Arial"/>
                <a:cs typeface="Arial"/>
              </a:rPr>
              <a:t>What’s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truth</a:t>
            </a:r>
            <a:r>
              <a:rPr sz="2100" spc="-38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table </a:t>
            </a:r>
            <a:r>
              <a:rPr sz="2100" spc="-19" dirty="0">
                <a:latin typeface="Arial"/>
                <a:cs typeface="Arial"/>
              </a:rPr>
              <a:t>of</a:t>
            </a:r>
            <a:endParaRPr sz="2100">
              <a:latin typeface="Arial"/>
              <a:cs typeface="Arial"/>
            </a:endParaRPr>
          </a:p>
          <a:p>
            <a:pPr marR="3810" algn="r">
              <a:lnSpc>
                <a:spcPts val="2400"/>
              </a:lnSpc>
            </a:pPr>
            <a:r>
              <a:rPr sz="2100" spc="225" dirty="0">
                <a:latin typeface="STIXGeneral"/>
                <a:cs typeface="STIXGeneral"/>
              </a:rPr>
              <a:t>¬𝑷</a:t>
            </a:r>
            <a:r>
              <a:rPr sz="2100" spc="-90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∨</a:t>
            </a:r>
            <a:r>
              <a:rPr sz="2100" spc="-94" dirty="0">
                <a:latin typeface="STIXGeneral"/>
                <a:cs typeface="STIXGeneral"/>
              </a:rPr>
              <a:t> </a:t>
            </a:r>
            <a:r>
              <a:rPr sz="2100" spc="-38" dirty="0">
                <a:latin typeface="STIXGeneral"/>
                <a:cs typeface="STIXGeneral"/>
              </a:rPr>
              <a:t>𝑸</a:t>
            </a:r>
            <a:endParaRPr sz="2100">
              <a:latin typeface="STIXGeneral"/>
              <a:cs typeface="STIXGener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74137" y="3876843"/>
            <a:ext cx="888206" cy="246698"/>
          </a:xfrm>
          <a:custGeom>
            <a:avLst/>
            <a:gdLst/>
            <a:ahLst/>
            <a:cxnLst/>
            <a:rect l="l" t="t" r="r" b="b"/>
            <a:pathLst>
              <a:path w="1184275" h="328929">
                <a:moveTo>
                  <a:pt x="1078864" y="0"/>
                </a:moveTo>
                <a:lnTo>
                  <a:pt x="1074165" y="13335"/>
                </a:lnTo>
                <a:lnTo>
                  <a:pt x="1093215" y="21595"/>
                </a:lnTo>
                <a:lnTo>
                  <a:pt x="1109599" y="33035"/>
                </a:lnTo>
                <a:lnTo>
                  <a:pt x="1134364" y="65405"/>
                </a:lnTo>
                <a:lnTo>
                  <a:pt x="1148937" y="109156"/>
                </a:lnTo>
                <a:lnTo>
                  <a:pt x="1153794" y="162813"/>
                </a:lnTo>
                <a:lnTo>
                  <a:pt x="1152560" y="191791"/>
                </a:lnTo>
                <a:lnTo>
                  <a:pt x="1142757" y="241841"/>
                </a:lnTo>
                <a:lnTo>
                  <a:pt x="1123215" y="280912"/>
                </a:lnTo>
                <a:lnTo>
                  <a:pt x="1093410" y="307288"/>
                </a:lnTo>
                <a:lnTo>
                  <a:pt x="1074674" y="315594"/>
                </a:lnTo>
                <a:lnTo>
                  <a:pt x="1078864" y="328930"/>
                </a:lnTo>
                <a:lnTo>
                  <a:pt x="1123695" y="307879"/>
                </a:lnTo>
                <a:lnTo>
                  <a:pt x="1156715" y="271399"/>
                </a:lnTo>
                <a:lnTo>
                  <a:pt x="1177004" y="222646"/>
                </a:lnTo>
                <a:lnTo>
                  <a:pt x="1183766" y="164464"/>
                </a:lnTo>
                <a:lnTo>
                  <a:pt x="1182056" y="134346"/>
                </a:lnTo>
                <a:lnTo>
                  <a:pt x="1168443" y="80918"/>
                </a:lnTo>
                <a:lnTo>
                  <a:pt x="1141587" y="37415"/>
                </a:lnTo>
                <a:lnTo>
                  <a:pt x="1102725" y="8598"/>
                </a:lnTo>
                <a:lnTo>
                  <a:pt x="1078864" y="0"/>
                </a:lnTo>
                <a:close/>
              </a:path>
              <a:path w="1184275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28"/>
                </a:lnTo>
                <a:lnTo>
                  <a:pt x="15216" y="248207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673657" y="3511940"/>
            <a:ext cx="4128135" cy="97350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lnSpc>
                <a:spcPts val="2400"/>
              </a:lnSpc>
              <a:spcBef>
                <a:spcPts val="71"/>
              </a:spcBef>
              <a:buChar char="•"/>
              <a:tabLst>
                <a:tab pos="180975" algn="l"/>
              </a:tabLst>
            </a:pPr>
            <a:r>
              <a:rPr sz="2100" spc="-90" dirty="0">
                <a:latin typeface="Arial"/>
                <a:cs typeface="Arial"/>
              </a:rPr>
              <a:t>What’s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truth</a:t>
            </a:r>
            <a:r>
              <a:rPr sz="2100" spc="-38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table </a:t>
            </a:r>
            <a:r>
              <a:rPr sz="2100" spc="-19" dirty="0">
                <a:latin typeface="Arial"/>
                <a:cs typeface="Arial"/>
              </a:rPr>
              <a:t>of</a:t>
            </a:r>
            <a:endParaRPr sz="2100">
              <a:latin typeface="Arial"/>
              <a:cs typeface="Arial"/>
            </a:endParaRPr>
          </a:p>
          <a:p>
            <a:pPr marL="1778318" algn="ctr">
              <a:lnSpc>
                <a:spcPts val="2400"/>
              </a:lnSpc>
              <a:tabLst>
                <a:tab pos="2079308" algn="l"/>
                <a:tab pos="2661284" algn="l"/>
              </a:tabLst>
            </a:pPr>
            <a:r>
              <a:rPr sz="2100" spc="116" dirty="0">
                <a:latin typeface="STIXGeneral"/>
                <a:cs typeface="STIXGeneral"/>
              </a:rPr>
              <a:t>𝑷</a:t>
            </a:r>
            <a:r>
              <a:rPr sz="2100" dirty="0">
                <a:latin typeface="STIXGeneral"/>
                <a:cs typeface="STIXGeneral"/>
              </a:rPr>
              <a:t>	∨</a:t>
            </a:r>
            <a:r>
              <a:rPr sz="2100" spc="-120" dirty="0">
                <a:latin typeface="STIXGeneral"/>
                <a:cs typeface="STIXGeneral"/>
              </a:rPr>
              <a:t> </a:t>
            </a:r>
            <a:r>
              <a:rPr sz="2100" spc="-38" dirty="0">
                <a:latin typeface="STIXGeneral"/>
                <a:cs typeface="STIXGeneral"/>
              </a:rPr>
              <a:t>𝑸</a:t>
            </a:r>
            <a:r>
              <a:rPr sz="2100" dirty="0">
                <a:latin typeface="STIXGeneral"/>
                <a:cs typeface="STIXGeneral"/>
              </a:rPr>
              <a:t>	∧</a:t>
            </a:r>
            <a:r>
              <a:rPr sz="2100" spc="-98" dirty="0">
                <a:latin typeface="STIXGeneral"/>
                <a:cs typeface="STIXGeneral"/>
              </a:rPr>
              <a:t> </a:t>
            </a:r>
            <a:r>
              <a:rPr sz="2100" spc="300" dirty="0">
                <a:latin typeface="STIXGeneral"/>
                <a:cs typeface="STIXGeneral"/>
              </a:rPr>
              <a:t>¬</a:t>
            </a:r>
            <a:r>
              <a:rPr sz="2100" spc="-83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𝑸)</a:t>
            </a:r>
            <a:r>
              <a:rPr sz="2100" spc="41" dirty="0">
                <a:latin typeface="STIXGeneral"/>
                <a:cs typeface="STIXGeneral"/>
              </a:rPr>
              <a:t> </a:t>
            </a:r>
            <a:r>
              <a:rPr sz="2100" spc="-195" dirty="0">
                <a:latin typeface="STIXGeneral"/>
                <a:cs typeface="STIXGeneral"/>
              </a:rPr>
              <a:t>→</a:t>
            </a:r>
            <a:r>
              <a:rPr sz="2100" spc="64" dirty="0">
                <a:latin typeface="STIXGeneral"/>
                <a:cs typeface="STIXGeneral"/>
              </a:rPr>
              <a:t> </a:t>
            </a:r>
            <a:r>
              <a:rPr sz="2100" spc="26" dirty="0">
                <a:latin typeface="STIXGeneral"/>
                <a:cs typeface="STIXGeneral"/>
              </a:rPr>
              <a:t>𝑷?</a:t>
            </a:r>
            <a:endParaRPr sz="2100">
              <a:latin typeface="STIXGeneral"/>
              <a:cs typeface="STIXGeneral"/>
            </a:endParaRPr>
          </a:p>
          <a:p>
            <a:pPr marL="1762125" algn="ctr">
              <a:spcBef>
                <a:spcPts val="1076"/>
              </a:spcBef>
            </a:pPr>
            <a:r>
              <a:rPr sz="1350" spc="-60" dirty="0">
                <a:latin typeface="Arial"/>
                <a:cs typeface="Arial"/>
              </a:rPr>
              <a:t>(Work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38" dirty="0">
                <a:latin typeface="Arial"/>
                <a:cs typeface="Arial"/>
              </a:rPr>
              <a:t>it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out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on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your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own)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152510" y="6464680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67</a:t>
            </a:fld>
            <a:endParaRPr spc="-19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611917"/>
              </p:ext>
            </p:extLst>
          </p:nvPr>
        </p:nvGraphicFramePr>
        <p:xfrm>
          <a:off x="2417349" y="1978033"/>
          <a:ext cx="4609146" cy="1484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1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9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∨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21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¬𝑷</a:t>
                      </a:r>
                      <a:r>
                        <a:rPr sz="1500" spc="-6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∨</a:t>
                      </a:r>
                      <a:r>
                        <a:rPr sz="1500" spc="-6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00" spc="14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𝑷</a:t>
                      </a:r>
                      <a:r>
                        <a:rPr sz="1500" spc="5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19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→</a:t>
                      </a:r>
                      <a:r>
                        <a:rPr sz="1500" spc="55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 </a:t>
                      </a:r>
                      <a:r>
                        <a:rPr sz="1500" spc="-50" dirty="0">
                          <a:solidFill>
                            <a:srgbClr val="FFFFFF"/>
                          </a:solidFill>
                          <a:latin typeface="STIXGeneral"/>
                          <a:cs typeface="STIXGeneral"/>
                        </a:rPr>
                        <a:t>𝑸</a:t>
                      </a:r>
                      <a:endParaRPr sz="1500">
                        <a:latin typeface="STIXGeneral"/>
                        <a:cs typeface="STIXGener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4384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False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7495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True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152510" y="6464680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68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4257" y="706618"/>
            <a:ext cx="6418011" cy="564096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z="3600" spc="-259" dirty="0"/>
              <a:t>The</a:t>
            </a:r>
            <a:r>
              <a:rPr sz="3600" spc="-150" dirty="0"/>
              <a:t> </a:t>
            </a:r>
            <a:r>
              <a:rPr sz="3600" spc="-135" dirty="0"/>
              <a:t>implies</a:t>
            </a:r>
            <a:r>
              <a:rPr sz="3600" spc="-146" dirty="0"/>
              <a:t> </a:t>
            </a:r>
            <a:r>
              <a:rPr sz="3600" spc="-143" dirty="0"/>
              <a:t>connective:</a:t>
            </a:r>
            <a:r>
              <a:rPr sz="3600" spc="-150" dirty="0"/>
              <a:t> </a:t>
            </a:r>
            <a:r>
              <a:rPr sz="3600" spc="-529" dirty="0"/>
              <a:t>P</a:t>
            </a:r>
            <a:r>
              <a:rPr sz="3600" spc="-127" dirty="0"/>
              <a:t> </a:t>
            </a:r>
            <a:r>
              <a:rPr sz="3600" spc="233" dirty="0">
                <a:latin typeface="Arial Unicode MS"/>
                <a:cs typeface="Arial Unicode MS"/>
              </a:rPr>
              <a:t>→</a:t>
            </a:r>
            <a:r>
              <a:rPr sz="3600" spc="-150" dirty="0">
                <a:latin typeface="Arial Unicode MS"/>
                <a:cs typeface="Arial Unicode MS"/>
              </a:rPr>
              <a:t> </a:t>
            </a:r>
            <a:r>
              <a:rPr sz="3600" spc="-424" dirty="0"/>
              <a:t>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1110" y="1332270"/>
            <a:ext cx="6894573" cy="3198536"/>
          </a:xfrm>
          <a:prstGeom prst="rect">
            <a:avLst/>
          </a:prstGeom>
        </p:spPr>
        <p:txBody>
          <a:bodyPr vert="horz" wrap="square" lIns="0" tIns="95726" rIns="0" bIns="0" rtlCol="0">
            <a:spAutoFit/>
          </a:bodyPr>
          <a:lstStyle/>
          <a:p>
            <a:pPr marL="9525">
              <a:spcBef>
                <a:spcPts val="754"/>
              </a:spcBef>
            </a:pPr>
            <a:r>
              <a:rPr sz="2700" b="1" spc="326" dirty="0">
                <a:solidFill>
                  <a:srgbClr val="C55A11"/>
                </a:solidFill>
                <a:latin typeface="Apple SD Gothic Neo"/>
                <a:cs typeface="Apple SD Gothic Neo"/>
              </a:rPr>
              <a:t>→</a:t>
            </a:r>
            <a:r>
              <a:rPr sz="2700" b="1" spc="-98" dirty="0">
                <a:solidFill>
                  <a:srgbClr val="C55A11"/>
                </a:solidFill>
                <a:latin typeface="Apple SD Gothic Neo"/>
                <a:cs typeface="Apple SD Gothic Neo"/>
              </a:rPr>
              <a:t> </a:t>
            </a:r>
            <a:r>
              <a:rPr sz="2000" b="1" spc="-266" dirty="0">
                <a:solidFill>
                  <a:srgbClr val="C55A11"/>
                </a:solidFill>
                <a:latin typeface="Arial"/>
                <a:cs typeface="Arial"/>
              </a:rPr>
              <a:t>is</a:t>
            </a:r>
            <a:r>
              <a:rPr sz="2000" b="1" spc="-139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000" b="1" spc="-188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sz="2000" b="1" spc="-143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000" b="1" i="1" spc="-176" dirty="0">
                <a:solidFill>
                  <a:srgbClr val="C55A11"/>
                </a:solidFill>
                <a:latin typeface="Arial-BoldItalicMT"/>
                <a:cs typeface="Arial-BoldItalicMT"/>
              </a:rPr>
              <a:t>logical</a:t>
            </a:r>
            <a:r>
              <a:rPr sz="2000" b="1" i="1" spc="-135" dirty="0">
                <a:solidFill>
                  <a:srgbClr val="C55A11"/>
                </a:solidFill>
                <a:latin typeface="Arial-BoldItalicMT"/>
                <a:cs typeface="Arial-BoldItalicMT"/>
              </a:rPr>
              <a:t> </a:t>
            </a:r>
            <a:r>
              <a:rPr sz="2000" b="1" i="1" spc="-229" dirty="0">
                <a:solidFill>
                  <a:srgbClr val="C55A11"/>
                </a:solidFill>
                <a:latin typeface="Arial-BoldItalicMT"/>
                <a:cs typeface="Arial-BoldItalicMT"/>
              </a:rPr>
              <a:t>connective</a:t>
            </a:r>
            <a:endParaRPr sz="2000" dirty="0">
              <a:latin typeface="Arial-BoldItalicMT"/>
              <a:cs typeface="Arial-BoldItalicMT"/>
            </a:endParaRPr>
          </a:p>
          <a:p>
            <a:pPr marL="180975" marR="246221" indent="-171926" algn="just">
              <a:lnSpc>
                <a:spcPts val="2850"/>
              </a:lnSpc>
              <a:spcBef>
                <a:spcPts val="889"/>
              </a:spcBef>
              <a:buFont typeface="Arial"/>
              <a:buChar char="•"/>
              <a:tabLst>
                <a:tab pos="181451" algn="l"/>
              </a:tabLst>
            </a:pPr>
            <a:r>
              <a:rPr sz="2000" i="1" spc="-143" dirty="0">
                <a:latin typeface="Arial"/>
                <a:cs typeface="Arial"/>
              </a:rPr>
              <a:t>P</a:t>
            </a:r>
            <a:r>
              <a:rPr sz="2000" spc="-143" dirty="0">
                <a:latin typeface="Arial Unicode MS"/>
                <a:cs typeface="Arial Unicode MS"/>
              </a:rPr>
              <a:t>→</a:t>
            </a:r>
            <a:r>
              <a:rPr sz="2000" spc="-165" dirty="0">
                <a:latin typeface="Arial Unicode MS"/>
                <a:cs typeface="Arial Unicode MS"/>
              </a:rPr>
              <a:t> </a:t>
            </a:r>
            <a:r>
              <a:rPr sz="2000" i="1" spc="-281" dirty="0">
                <a:latin typeface="Arial"/>
                <a:cs typeface="Arial"/>
              </a:rPr>
              <a:t>Q</a:t>
            </a:r>
            <a:r>
              <a:rPr sz="2000" i="1" spc="-124" dirty="0">
                <a:latin typeface="Arial"/>
                <a:cs typeface="Arial"/>
              </a:rPr>
              <a:t> </a:t>
            </a:r>
            <a:r>
              <a:rPr sz="2000" spc="-127" dirty="0">
                <a:latin typeface="Arial"/>
                <a:cs typeface="Arial"/>
              </a:rPr>
              <a:t>is</a:t>
            </a:r>
            <a:r>
              <a:rPr sz="2000" spc="-131" dirty="0">
                <a:latin typeface="Arial"/>
                <a:cs typeface="Arial"/>
              </a:rPr>
              <a:t> </a:t>
            </a:r>
            <a:r>
              <a:rPr sz="2000" spc="-188" dirty="0">
                <a:latin typeface="Arial"/>
                <a:cs typeface="Arial"/>
              </a:rPr>
              <a:t>a</a:t>
            </a:r>
            <a:r>
              <a:rPr sz="2000" spc="-113" dirty="0">
                <a:latin typeface="Arial"/>
                <a:cs typeface="Arial"/>
              </a:rPr>
              <a:t> </a:t>
            </a:r>
            <a:r>
              <a:rPr sz="2000" b="1" spc="-180" dirty="0">
                <a:latin typeface="Arial"/>
                <a:cs typeface="Arial"/>
              </a:rPr>
              <a:t>logical</a:t>
            </a:r>
            <a:r>
              <a:rPr sz="2000" b="1" spc="-131" dirty="0">
                <a:latin typeface="Arial"/>
                <a:cs typeface="Arial"/>
              </a:rPr>
              <a:t> </a:t>
            </a:r>
            <a:r>
              <a:rPr sz="2000" b="1" spc="-195" dirty="0">
                <a:latin typeface="Arial"/>
                <a:cs typeface="Arial"/>
              </a:rPr>
              <a:t>sentence</a:t>
            </a:r>
            <a:r>
              <a:rPr sz="2000" b="1" spc="-158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and</a:t>
            </a:r>
            <a:r>
              <a:rPr sz="2000" spc="-116" dirty="0">
                <a:latin typeface="Arial"/>
                <a:cs typeface="Arial"/>
              </a:rPr>
              <a:t> </a:t>
            </a:r>
            <a:r>
              <a:rPr sz="2000" spc="-180" dirty="0">
                <a:latin typeface="Arial"/>
                <a:cs typeface="Arial"/>
              </a:rPr>
              <a:t>has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88" dirty="0">
                <a:latin typeface="Arial"/>
                <a:cs typeface="Arial"/>
              </a:rPr>
              <a:t>a</a:t>
            </a:r>
            <a:r>
              <a:rPr sz="2000" spc="-124" dirty="0">
                <a:latin typeface="Arial"/>
                <a:cs typeface="Arial"/>
              </a:rPr>
              <a:t> </a:t>
            </a:r>
            <a:r>
              <a:rPr sz="2000" spc="23" dirty="0">
                <a:latin typeface="Arial"/>
                <a:cs typeface="Arial"/>
              </a:rPr>
              <a:t>truth</a:t>
            </a:r>
            <a:r>
              <a:rPr sz="2000" spc="-41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value,</a:t>
            </a:r>
            <a:r>
              <a:rPr sz="2000" spc="-124" dirty="0">
                <a:latin typeface="Arial"/>
                <a:cs typeface="Arial"/>
              </a:rPr>
              <a:t> </a:t>
            </a:r>
            <a:r>
              <a:rPr sz="2000" spc="-71" dirty="0">
                <a:latin typeface="Arial"/>
                <a:cs typeface="Arial"/>
              </a:rPr>
              <a:t>i.e.,</a:t>
            </a:r>
            <a:r>
              <a:rPr sz="2000" spc="-116" dirty="0">
                <a:latin typeface="Arial"/>
                <a:cs typeface="Arial"/>
              </a:rPr>
              <a:t> </a:t>
            </a:r>
            <a:r>
              <a:rPr sz="2000" spc="-127" dirty="0">
                <a:latin typeface="Arial"/>
                <a:cs typeface="Arial"/>
              </a:rPr>
              <a:t>is</a:t>
            </a:r>
            <a:r>
              <a:rPr sz="2000" spc="-131" dirty="0">
                <a:latin typeface="Arial"/>
                <a:cs typeface="Arial"/>
              </a:rPr>
              <a:t> </a:t>
            </a:r>
            <a:r>
              <a:rPr sz="2000" spc="-34" dirty="0">
                <a:latin typeface="Arial"/>
                <a:cs typeface="Arial"/>
              </a:rPr>
              <a:t>either</a:t>
            </a:r>
            <a:r>
              <a:rPr sz="2000" spc="-127" dirty="0">
                <a:latin typeface="Arial"/>
                <a:cs typeface="Arial"/>
              </a:rPr>
              <a:t> </a:t>
            </a:r>
            <a:r>
              <a:rPr sz="2000" b="1" spc="-206" dirty="0">
                <a:solidFill>
                  <a:srgbClr val="C55A11"/>
                </a:solidFill>
                <a:latin typeface="Arial"/>
                <a:cs typeface="Arial"/>
              </a:rPr>
              <a:t>True</a:t>
            </a:r>
            <a:r>
              <a:rPr sz="2000" b="1" spc="-124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000" spc="-26" dirty="0">
                <a:latin typeface="Arial"/>
                <a:cs typeface="Arial"/>
              </a:rPr>
              <a:t>or</a:t>
            </a:r>
            <a:r>
              <a:rPr sz="2000" spc="-124" dirty="0"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C55A11"/>
                </a:solidFill>
                <a:latin typeface="Arial"/>
                <a:cs typeface="Arial"/>
              </a:rPr>
              <a:t>False</a:t>
            </a:r>
            <a:endParaRPr sz="2000" dirty="0">
              <a:latin typeface="Arial"/>
              <a:cs typeface="Arial"/>
            </a:endParaRPr>
          </a:p>
          <a:p>
            <a:pPr marL="180975" marR="3810" indent="-171926" algn="just">
              <a:spcBef>
                <a:spcPts val="660"/>
              </a:spcBef>
              <a:buChar char="•"/>
              <a:tabLst>
                <a:tab pos="181451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131" dirty="0">
                <a:latin typeface="Arial"/>
                <a:cs typeface="Arial"/>
              </a:rPr>
              <a:t> </a:t>
            </a:r>
            <a:r>
              <a:rPr sz="2000" spc="-34" dirty="0">
                <a:latin typeface="Arial"/>
                <a:cs typeface="Arial"/>
              </a:rPr>
              <a:t>the</a:t>
            </a:r>
            <a:r>
              <a:rPr sz="2000" spc="-124" dirty="0">
                <a:latin typeface="Arial"/>
                <a:cs typeface="Arial"/>
              </a:rPr>
              <a:t> sentence</a:t>
            </a:r>
            <a:r>
              <a:rPr sz="2000" spc="-131" dirty="0">
                <a:latin typeface="Arial"/>
                <a:cs typeface="Arial"/>
              </a:rPr>
              <a:t> </a:t>
            </a:r>
            <a:r>
              <a:rPr sz="2000" spc="-127" dirty="0">
                <a:latin typeface="Arial"/>
                <a:cs typeface="Arial"/>
              </a:rPr>
              <a:t>is</a:t>
            </a:r>
            <a:r>
              <a:rPr sz="2000" spc="-131" dirty="0">
                <a:latin typeface="Arial"/>
                <a:cs typeface="Arial"/>
              </a:rPr>
              <a:t> </a:t>
            </a:r>
            <a:r>
              <a:rPr sz="2000" spc="-34" dirty="0">
                <a:latin typeface="Arial"/>
                <a:cs typeface="Arial"/>
              </a:rPr>
              <a:t>in</a:t>
            </a:r>
            <a:r>
              <a:rPr sz="2000" spc="-127" dirty="0">
                <a:latin typeface="Arial"/>
                <a:cs typeface="Arial"/>
              </a:rPr>
              <a:t> </a:t>
            </a:r>
            <a:r>
              <a:rPr sz="2000" spc="-188" dirty="0">
                <a:latin typeface="Arial"/>
                <a:cs typeface="Arial"/>
              </a:rPr>
              <a:t>a</a:t>
            </a:r>
            <a:r>
              <a:rPr sz="2000" spc="-116" dirty="0">
                <a:latin typeface="Arial"/>
                <a:cs typeface="Arial"/>
              </a:rPr>
              <a:t> </a:t>
            </a:r>
            <a:r>
              <a:rPr sz="2000" spc="-259" dirty="0">
                <a:latin typeface="Arial"/>
                <a:cs typeface="Arial"/>
              </a:rPr>
              <a:t>KB,</a:t>
            </a:r>
            <a:r>
              <a:rPr sz="2000" spc="-124" dirty="0">
                <a:latin typeface="Arial"/>
                <a:cs typeface="Arial"/>
              </a:rPr>
              <a:t> </a:t>
            </a:r>
            <a:r>
              <a:rPr sz="2000" spc="71" dirty="0">
                <a:latin typeface="Arial"/>
                <a:cs typeface="Arial"/>
              </a:rPr>
              <a:t>it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61" dirty="0">
                <a:latin typeface="Arial"/>
                <a:cs typeface="Arial"/>
              </a:rPr>
              <a:t>can</a:t>
            </a:r>
            <a:r>
              <a:rPr sz="2000" spc="-127" dirty="0">
                <a:latin typeface="Arial"/>
                <a:cs typeface="Arial"/>
              </a:rPr>
              <a:t> </a:t>
            </a:r>
            <a:r>
              <a:rPr sz="2000" spc="-116" dirty="0">
                <a:latin typeface="Arial"/>
                <a:cs typeface="Arial"/>
              </a:rPr>
              <a:t>be</a:t>
            </a:r>
            <a:r>
              <a:rPr sz="2000" spc="-124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used</a:t>
            </a:r>
            <a:r>
              <a:rPr sz="2000" spc="-127" dirty="0">
                <a:latin typeface="Arial"/>
                <a:cs typeface="Arial"/>
              </a:rPr>
              <a:t> </a:t>
            </a:r>
            <a:r>
              <a:rPr sz="2000" spc="-109" dirty="0">
                <a:latin typeface="Arial"/>
                <a:cs typeface="Arial"/>
              </a:rPr>
              <a:t>by</a:t>
            </a:r>
            <a:r>
              <a:rPr sz="2000" spc="-124" dirty="0">
                <a:latin typeface="Arial"/>
                <a:cs typeface="Arial"/>
              </a:rPr>
              <a:t> </a:t>
            </a:r>
            <a:r>
              <a:rPr sz="2000" spc="-188" dirty="0">
                <a:latin typeface="Arial"/>
                <a:cs typeface="Arial"/>
              </a:rPr>
              <a:t>a</a:t>
            </a:r>
            <a:r>
              <a:rPr sz="2000" spc="-94" dirty="0">
                <a:latin typeface="Arial"/>
                <a:cs typeface="Arial"/>
              </a:rPr>
              <a:t> </a:t>
            </a:r>
            <a:r>
              <a:rPr sz="2000" spc="-49" dirty="0">
                <a:latin typeface="Arial"/>
                <a:cs typeface="Arial"/>
              </a:rPr>
              <a:t>rule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09" dirty="0">
                <a:latin typeface="Arial"/>
                <a:cs typeface="Arial"/>
              </a:rPr>
              <a:t>(</a:t>
            </a:r>
            <a:r>
              <a:rPr sz="2000" i="1" u="sng" spc="-109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Modus</a:t>
            </a:r>
            <a:r>
              <a:rPr sz="2000" i="1" u="sng" spc="-1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000" i="1" u="sng" spc="-18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Ponens</a:t>
            </a:r>
            <a:r>
              <a:rPr sz="2000" i="1" spc="-188" dirty="0">
                <a:latin typeface="Arial"/>
                <a:cs typeface="Arial"/>
              </a:rPr>
              <a:t>)</a:t>
            </a:r>
            <a:r>
              <a:rPr sz="2000" i="1" spc="-139" dirty="0">
                <a:latin typeface="Arial"/>
                <a:cs typeface="Arial"/>
              </a:rPr>
              <a:t> </a:t>
            </a:r>
            <a:r>
              <a:rPr sz="2000" spc="8" dirty="0">
                <a:latin typeface="Arial"/>
                <a:cs typeface="Arial"/>
              </a:rPr>
              <a:t>to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infer</a:t>
            </a:r>
            <a:r>
              <a:rPr sz="2000" spc="-113" dirty="0">
                <a:latin typeface="Arial"/>
                <a:cs typeface="Arial"/>
              </a:rPr>
              <a:t> </a:t>
            </a:r>
            <a:r>
              <a:rPr sz="2000" spc="-8" dirty="0">
                <a:latin typeface="Arial"/>
                <a:cs typeface="Arial"/>
              </a:rPr>
              <a:t>that</a:t>
            </a:r>
            <a:r>
              <a:rPr sz="2000" spc="-116" dirty="0">
                <a:latin typeface="Arial"/>
                <a:cs typeface="Arial"/>
              </a:rPr>
              <a:t> </a:t>
            </a:r>
            <a:r>
              <a:rPr sz="2000" spc="-263" dirty="0">
                <a:latin typeface="Arial"/>
                <a:cs typeface="Arial"/>
              </a:rPr>
              <a:t>Q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27" dirty="0">
                <a:latin typeface="Arial"/>
                <a:cs typeface="Arial"/>
              </a:rPr>
              <a:t>is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69" dirty="0">
                <a:latin typeface="Arial"/>
                <a:cs typeface="Arial"/>
              </a:rPr>
              <a:t>True</a:t>
            </a:r>
            <a:r>
              <a:rPr sz="2000" spc="-124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if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371" dirty="0">
                <a:latin typeface="Arial"/>
                <a:cs typeface="Arial"/>
              </a:rPr>
              <a:t>P</a:t>
            </a:r>
            <a:r>
              <a:rPr sz="2000" spc="-124" dirty="0">
                <a:latin typeface="Arial"/>
                <a:cs typeface="Arial"/>
              </a:rPr>
              <a:t> </a:t>
            </a:r>
            <a:r>
              <a:rPr sz="2000" spc="-127" dirty="0">
                <a:latin typeface="Arial"/>
                <a:cs typeface="Arial"/>
              </a:rPr>
              <a:t>is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65" dirty="0">
                <a:latin typeface="Arial"/>
                <a:cs typeface="Arial"/>
              </a:rPr>
              <a:t>True</a:t>
            </a:r>
            <a:r>
              <a:rPr sz="2000" spc="-124" dirty="0">
                <a:latin typeface="Arial"/>
                <a:cs typeface="Arial"/>
              </a:rPr>
              <a:t> </a:t>
            </a:r>
            <a:r>
              <a:rPr sz="2000" spc="-34" dirty="0">
                <a:latin typeface="Arial"/>
                <a:cs typeface="Arial"/>
              </a:rPr>
              <a:t>in</a:t>
            </a:r>
            <a:r>
              <a:rPr sz="2000" spc="-127" dirty="0">
                <a:latin typeface="Arial"/>
                <a:cs typeface="Arial"/>
              </a:rPr>
              <a:t> </a:t>
            </a:r>
            <a:r>
              <a:rPr sz="2000" spc="-34" dirty="0">
                <a:latin typeface="Arial"/>
                <a:cs typeface="Arial"/>
              </a:rPr>
              <a:t>the</a:t>
            </a:r>
            <a:r>
              <a:rPr sz="2000" spc="-124" dirty="0">
                <a:latin typeface="Arial"/>
                <a:cs typeface="Arial"/>
              </a:rPr>
              <a:t> </a:t>
            </a:r>
            <a:r>
              <a:rPr sz="2000" spc="-338" dirty="0">
                <a:latin typeface="Arial"/>
                <a:cs typeface="Arial"/>
              </a:rPr>
              <a:t>KB</a:t>
            </a:r>
            <a:endParaRPr sz="2000" dirty="0">
              <a:latin typeface="Arial"/>
              <a:cs typeface="Arial"/>
            </a:endParaRPr>
          </a:p>
          <a:p>
            <a:pPr marL="180975" marR="358140" indent="-171926" algn="just">
              <a:lnSpc>
                <a:spcPct val="100699"/>
              </a:lnSpc>
              <a:spcBef>
                <a:spcPts val="739"/>
              </a:spcBef>
              <a:buChar char="•"/>
              <a:tabLst>
                <a:tab pos="181451" algn="l"/>
              </a:tabLst>
            </a:pPr>
            <a:r>
              <a:rPr sz="2000" spc="-146" dirty="0">
                <a:latin typeface="Arial"/>
                <a:cs typeface="Arial"/>
              </a:rPr>
              <a:t>Given</a:t>
            </a:r>
            <a:r>
              <a:rPr sz="2000" spc="-116" dirty="0">
                <a:latin typeface="Arial"/>
                <a:cs typeface="Arial"/>
              </a:rPr>
              <a:t> </a:t>
            </a:r>
            <a:r>
              <a:rPr sz="2000" spc="-188" dirty="0">
                <a:latin typeface="Arial"/>
                <a:cs typeface="Arial"/>
              </a:rPr>
              <a:t>a</a:t>
            </a:r>
            <a:r>
              <a:rPr sz="2000" spc="-124" dirty="0">
                <a:latin typeface="Arial"/>
                <a:cs typeface="Arial"/>
              </a:rPr>
              <a:t> </a:t>
            </a:r>
            <a:r>
              <a:rPr sz="2000" spc="-330" dirty="0">
                <a:latin typeface="Arial"/>
                <a:cs typeface="Arial"/>
              </a:rPr>
              <a:t>KB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where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210" dirty="0">
                <a:latin typeface="Arial"/>
                <a:cs typeface="Arial"/>
              </a:rPr>
              <a:t>P=True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and </a:t>
            </a:r>
            <a:r>
              <a:rPr sz="2000" spc="-172" dirty="0">
                <a:latin typeface="Arial"/>
                <a:cs typeface="Arial"/>
              </a:rPr>
              <a:t>Q=True,</a:t>
            </a:r>
            <a:r>
              <a:rPr sz="2000" spc="-124" dirty="0">
                <a:latin typeface="Arial"/>
                <a:cs typeface="Arial"/>
              </a:rPr>
              <a:t> </a:t>
            </a:r>
            <a:r>
              <a:rPr sz="2000" spc="-98" dirty="0">
                <a:latin typeface="Arial"/>
                <a:cs typeface="Arial"/>
              </a:rPr>
              <a:t>we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61" dirty="0">
                <a:latin typeface="Arial"/>
                <a:cs typeface="Arial"/>
              </a:rPr>
              <a:t>can</a:t>
            </a:r>
            <a:r>
              <a:rPr sz="2000" spc="-127" dirty="0">
                <a:latin typeface="Arial"/>
                <a:cs typeface="Arial"/>
              </a:rPr>
              <a:t> </a:t>
            </a:r>
            <a:r>
              <a:rPr sz="2000" spc="-38" dirty="0">
                <a:latin typeface="Arial"/>
                <a:cs typeface="Arial"/>
              </a:rPr>
              <a:t>derive/infer/prove</a:t>
            </a:r>
            <a:r>
              <a:rPr sz="2000" spc="-124" dirty="0">
                <a:latin typeface="Arial"/>
                <a:cs typeface="Arial"/>
              </a:rPr>
              <a:t> </a:t>
            </a:r>
            <a:r>
              <a:rPr sz="2000" spc="-8" dirty="0">
                <a:latin typeface="Arial"/>
                <a:cs typeface="Arial"/>
              </a:rPr>
              <a:t>that</a:t>
            </a:r>
            <a:r>
              <a:rPr sz="2000" spc="-113" dirty="0">
                <a:latin typeface="Arial"/>
                <a:cs typeface="Arial"/>
              </a:rPr>
              <a:t> </a:t>
            </a:r>
            <a:r>
              <a:rPr sz="2000" spc="-158" dirty="0">
                <a:latin typeface="Arial"/>
                <a:cs typeface="Arial"/>
              </a:rPr>
              <a:t>P</a:t>
            </a:r>
            <a:r>
              <a:rPr sz="2000" spc="-158" dirty="0">
                <a:latin typeface="Arial Unicode MS"/>
                <a:cs typeface="Arial Unicode MS"/>
              </a:rPr>
              <a:t>→</a:t>
            </a:r>
            <a:r>
              <a:rPr sz="2000" spc="-158" dirty="0">
                <a:latin typeface="Arial"/>
                <a:cs typeface="Arial"/>
              </a:rPr>
              <a:t>Q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27" dirty="0">
                <a:latin typeface="Arial"/>
                <a:cs typeface="Arial"/>
              </a:rPr>
              <a:t>is</a:t>
            </a:r>
            <a:r>
              <a:rPr sz="2000" spc="-131" dirty="0">
                <a:latin typeface="Arial"/>
                <a:cs typeface="Arial"/>
              </a:rPr>
              <a:t> </a:t>
            </a:r>
            <a:r>
              <a:rPr sz="2000" spc="-165" dirty="0">
                <a:latin typeface="Arial"/>
                <a:cs typeface="Arial"/>
              </a:rPr>
              <a:t>True</a:t>
            </a:r>
            <a:endParaRPr sz="2000" dirty="0">
              <a:latin typeface="Arial"/>
              <a:cs typeface="Arial"/>
            </a:endParaRPr>
          </a:p>
          <a:p>
            <a:pPr marL="180975" indent="-171926" algn="just">
              <a:spcBef>
                <a:spcPts val="758"/>
              </a:spcBef>
              <a:buChar char="•"/>
              <a:tabLst>
                <a:tab pos="181451" algn="l"/>
              </a:tabLst>
            </a:pPr>
            <a:r>
              <a:rPr sz="2000" spc="-75" dirty="0">
                <a:latin typeface="Arial"/>
                <a:cs typeface="Arial"/>
              </a:rPr>
              <a:t>Note:</a:t>
            </a:r>
            <a:r>
              <a:rPr sz="2000" spc="-113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P</a:t>
            </a:r>
            <a:r>
              <a:rPr sz="2000" spc="-105" dirty="0">
                <a:latin typeface="Arial Unicode MS"/>
                <a:cs typeface="Arial Unicode MS"/>
              </a:rPr>
              <a:t>→</a:t>
            </a:r>
            <a:r>
              <a:rPr sz="2000" spc="-120" dirty="0">
                <a:latin typeface="Arial Unicode MS"/>
                <a:cs typeface="Arial Unicode MS"/>
              </a:rPr>
              <a:t> </a:t>
            </a:r>
            <a:r>
              <a:rPr sz="2000" spc="-263" dirty="0">
                <a:latin typeface="Arial"/>
                <a:cs typeface="Arial"/>
              </a:rPr>
              <a:t>Q</a:t>
            </a:r>
            <a:r>
              <a:rPr sz="2000" spc="-113" dirty="0">
                <a:latin typeface="Arial"/>
                <a:cs typeface="Arial"/>
              </a:rPr>
              <a:t> </a:t>
            </a:r>
            <a:r>
              <a:rPr sz="2000" spc="-131" dirty="0">
                <a:latin typeface="Arial"/>
                <a:cs typeface="Arial"/>
              </a:rPr>
              <a:t>is</a:t>
            </a:r>
            <a:r>
              <a:rPr sz="2000" spc="-116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equivalent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98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~P</a:t>
            </a:r>
            <a:r>
              <a:rPr sz="2000" spc="-15" dirty="0">
                <a:latin typeface="Arial Unicode MS"/>
                <a:cs typeface="Arial Unicode MS"/>
              </a:rPr>
              <a:t>∨</a:t>
            </a:r>
            <a:r>
              <a:rPr sz="2000" spc="-15" dirty="0">
                <a:latin typeface="Arial"/>
                <a:cs typeface="Arial"/>
              </a:rPr>
              <a:t>Q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152510" y="6661749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69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621973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529" dirty="0"/>
              <a:t>P</a:t>
            </a:r>
            <a:r>
              <a:rPr spc="-169" dirty="0"/>
              <a:t> </a:t>
            </a:r>
            <a:r>
              <a:rPr spc="233" dirty="0">
                <a:latin typeface="Arial Unicode MS"/>
                <a:cs typeface="Arial Unicode MS"/>
              </a:rPr>
              <a:t>→</a:t>
            </a:r>
            <a:r>
              <a:rPr spc="-176" dirty="0">
                <a:latin typeface="Arial Unicode MS"/>
                <a:cs typeface="Arial Unicode MS"/>
              </a:rPr>
              <a:t> </a:t>
            </a:r>
            <a:r>
              <a:rPr spc="-424" dirty="0"/>
              <a:t>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6405" y="1614484"/>
            <a:ext cx="5139213" cy="191453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  <a:tabLst>
                <a:tab pos="2649378" algn="l"/>
              </a:tabLst>
            </a:pPr>
            <a:r>
              <a:rPr sz="2400" b="1" spc="-158" dirty="0">
                <a:latin typeface="Arial"/>
                <a:cs typeface="Arial"/>
              </a:rPr>
              <a:t>When</a:t>
            </a:r>
            <a:r>
              <a:rPr sz="2400" b="1" spc="-109" dirty="0">
                <a:latin typeface="Arial"/>
                <a:cs typeface="Arial"/>
              </a:rPr>
              <a:t> </a:t>
            </a:r>
            <a:r>
              <a:rPr sz="2400" b="1" spc="-236" dirty="0">
                <a:latin typeface="Arial"/>
                <a:cs typeface="Arial"/>
              </a:rPr>
              <a:t>is</a:t>
            </a:r>
            <a:r>
              <a:rPr sz="2400" b="1" spc="-127" dirty="0">
                <a:latin typeface="Arial"/>
                <a:cs typeface="Arial"/>
              </a:rPr>
              <a:t> </a:t>
            </a:r>
            <a:r>
              <a:rPr sz="2400" b="1" i="1" spc="-135" dirty="0">
                <a:latin typeface="Arial-BoldItalicMT"/>
                <a:cs typeface="Arial-BoldItalicMT"/>
              </a:rPr>
              <a:t>P</a:t>
            </a:r>
            <a:r>
              <a:rPr sz="2513" b="1" spc="-135" dirty="0">
                <a:latin typeface="Apple SD Gothic Neo"/>
                <a:cs typeface="Apple SD Gothic Neo"/>
              </a:rPr>
              <a:t>→</a:t>
            </a:r>
            <a:r>
              <a:rPr sz="2400" b="1" i="1" spc="-135" dirty="0">
                <a:latin typeface="Arial-BoldItalicMT"/>
                <a:cs typeface="Arial-BoldItalicMT"/>
              </a:rPr>
              <a:t>Q</a:t>
            </a:r>
            <a:r>
              <a:rPr sz="2400" b="1" i="1" spc="-120" dirty="0">
                <a:latin typeface="Arial-BoldItalicMT"/>
                <a:cs typeface="Arial-BoldItalicMT"/>
              </a:rPr>
              <a:t> </a:t>
            </a:r>
            <a:r>
              <a:rPr sz="2400" b="1" spc="-8" dirty="0">
                <a:latin typeface="Arial"/>
                <a:cs typeface="Arial"/>
              </a:rPr>
              <a:t>true?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270" dirty="0">
                <a:latin typeface="Arial"/>
                <a:cs typeface="Arial"/>
              </a:rPr>
              <a:t>Check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109" dirty="0">
                <a:latin typeface="Arial"/>
                <a:cs typeface="Arial"/>
              </a:rPr>
              <a:t>all</a:t>
            </a:r>
            <a:r>
              <a:rPr sz="2400" b="1" spc="-127" dirty="0">
                <a:latin typeface="Arial"/>
                <a:cs typeface="Arial"/>
              </a:rPr>
              <a:t> </a:t>
            </a:r>
            <a:r>
              <a:rPr sz="2400" b="1" spc="-79" dirty="0">
                <a:latin typeface="Arial"/>
                <a:cs typeface="Arial"/>
              </a:rPr>
              <a:t>that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124" dirty="0">
                <a:latin typeface="Arial"/>
                <a:cs typeface="Arial"/>
              </a:rPr>
              <a:t>apply</a:t>
            </a:r>
            <a:endParaRPr sz="2400" dirty="0">
              <a:latin typeface="Arial"/>
              <a:cs typeface="Arial"/>
            </a:endParaRPr>
          </a:p>
          <a:p>
            <a:pPr marL="692944" indent="-340994">
              <a:spcBef>
                <a:spcPts val="41"/>
              </a:spcBef>
              <a:buFont typeface="Wingdings"/>
              <a:buChar char=""/>
              <a:tabLst>
                <a:tab pos="693420" algn="l"/>
              </a:tabLst>
            </a:pPr>
            <a:r>
              <a:rPr sz="2400" spc="-53" dirty="0">
                <a:latin typeface="Arial"/>
                <a:cs typeface="Arial"/>
              </a:rPr>
              <a:t>P=Q=true</a:t>
            </a:r>
            <a:endParaRPr sz="2400" dirty="0">
              <a:latin typeface="Arial"/>
              <a:cs typeface="Arial"/>
            </a:endParaRPr>
          </a:p>
          <a:p>
            <a:pPr marL="692944" indent="-340994">
              <a:spcBef>
                <a:spcPts val="94"/>
              </a:spcBef>
              <a:buFont typeface="Wingdings"/>
              <a:buChar char=""/>
              <a:tabLst>
                <a:tab pos="693420" algn="l"/>
              </a:tabLst>
            </a:pPr>
            <a:r>
              <a:rPr sz="2400" spc="-101" dirty="0">
                <a:latin typeface="Arial"/>
                <a:cs typeface="Arial"/>
              </a:rPr>
              <a:t>P=Q=false</a:t>
            </a:r>
            <a:endParaRPr sz="2400" dirty="0">
              <a:latin typeface="Arial"/>
              <a:cs typeface="Arial"/>
            </a:endParaRPr>
          </a:p>
          <a:p>
            <a:pPr marL="692944" indent="-340994">
              <a:spcBef>
                <a:spcPts val="90"/>
              </a:spcBef>
              <a:buFont typeface="Wingdings"/>
              <a:buChar char=""/>
              <a:tabLst>
                <a:tab pos="693420" algn="l"/>
              </a:tabLst>
            </a:pPr>
            <a:r>
              <a:rPr sz="2400" spc="-113" dirty="0">
                <a:latin typeface="Arial"/>
                <a:cs typeface="Arial"/>
              </a:rPr>
              <a:t>P=true,</a:t>
            </a:r>
            <a:r>
              <a:rPr sz="2400" spc="-68" dirty="0">
                <a:latin typeface="Arial"/>
                <a:cs typeface="Arial"/>
              </a:rPr>
              <a:t> </a:t>
            </a:r>
            <a:r>
              <a:rPr sz="2400" spc="-41" dirty="0">
                <a:latin typeface="Arial"/>
                <a:cs typeface="Arial"/>
              </a:rPr>
              <a:t>Q=false</a:t>
            </a:r>
            <a:endParaRPr sz="2400" dirty="0">
              <a:latin typeface="Arial"/>
              <a:cs typeface="Arial"/>
            </a:endParaRPr>
          </a:p>
          <a:p>
            <a:pPr marL="692944" indent="-340994">
              <a:spcBef>
                <a:spcPts val="79"/>
              </a:spcBef>
              <a:buFont typeface="Wingdings"/>
              <a:buChar char=""/>
              <a:tabLst>
                <a:tab pos="693420" algn="l"/>
              </a:tabLst>
            </a:pPr>
            <a:r>
              <a:rPr sz="2400" spc="-161" dirty="0">
                <a:latin typeface="Arial"/>
                <a:cs typeface="Arial"/>
              </a:rPr>
              <a:t>P=false,</a:t>
            </a:r>
            <a:r>
              <a:rPr sz="2400" spc="-68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Q=true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Here is a simple puzzle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Don’t try to solve it -- listen to your intuition</a:t>
            </a:r>
          </a:p>
          <a:p>
            <a:pPr marL="0" indent="0">
              <a:buNone/>
            </a:pPr>
            <a:endParaRPr lang="en-US" sz="900" dirty="0"/>
          </a:p>
          <a:p>
            <a:r>
              <a:rPr lang="en-US" sz="2400" dirty="0"/>
              <a:t>A bat and ball cost $1.10</a:t>
            </a:r>
          </a:p>
          <a:p>
            <a:r>
              <a:rPr lang="en-US" sz="2400" dirty="0"/>
              <a:t>The bat costs one dollar more than the ball</a:t>
            </a:r>
          </a:p>
          <a:p>
            <a:r>
              <a:rPr lang="en-US" sz="2400" dirty="0"/>
              <a:t>How much does the ball cost?</a:t>
            </a:r>
          </a:p>
          <a:p>
            <a:pPr marL="0" indent="0"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03565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152510" y="6464680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70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424904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529" dirty="0"/>
              <a:t>P</a:t>
            </a:r>
            <a:r>
              <a:rPr spc="-169" dirty="0"/>
              <a:t> </a:t>
            </a:r>
            <a:r>
              <a:rPr spc="233" dirty="0">
                <a:latin typeface="Arial Unicode MS"/>
                <a:cs typeface="Arial Unicode MS"/>
              </a:rPr>
              <a:t>→</a:t>
            </a:r>
            <a:r>
              <a:rPr spc="-176" dirty="0">
                <a:latin typeface="Arial Unicode MS"/>
                <a:cs typeface="Arial Unicode MS"/>
              </a:rPr>
              <a:t> </a:t>
            </a:r>
            <a:r>
              <a:rPr spc="-424" dirty="0"/>
              <a:t>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9975" y="1259325"/>
            <a:ext cx="5724049" cy="310460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9050">
              <a:spcBef>
                <a:spcPts val="94"/>
              </a:spcBef>
              <a:tabLst>
                <a:tab pos="2658903" algn="l"/>
              </a:tabLst>
            </a:pPr>
            <a:r>
              <a:rPr sz="2400" b="1" spc="-158" dirty="0">
                <a:latin typeface="Arial"/>
                <a:cs typeface="Arial"/>
              </a:rPr>
              <a:t>When</a:t>
            </a:r>
            <a:r>
              <a:rPr sz="2400" b="1" spc="-109" dirty="0">
                <a:latin typeface="Arial"/>
                <a:cs typeface="Arial"/>
              </a:rPr>
              <a:t> </a:t>
            </a:r>
            <a:r>
              <a:rPr sz="2400" b="1" spc="-236" dirty="0">
                <a:latin typeface="Arial"/>
                <a:cs typeface="Arial"/>
              </a:rPr>
              <a:t>is</a:t>
            </a:r>
            <a:r>
              <a:rPr sz="2400" b="1" spc="-127" dirty="0">
                <a:latin typeface="Arial"/>
                <a:cs typeface="Arial"/>
              </a:rPr>
              <a:t> </a:t>
            </a:r>
            <a:r>
              <a:rPr sz="2400" b="1" i="1" spc="-135" dirty="0">
                <a:latin typeface="Arial-BoldItalicMT"/>
                <a:cs typeface="Arial-BoldItalicMT"/>
              </a:rPr>
              <a:t>P</a:t>
            </a:r>
            <a:r>
              <a:rPr sz="2513" b="1" spc="-135" dirty="0">
                <a:latin typeface="Apple SD Gothic Neo"/>
                <a:cs typeface="Apple SD Gothic Neo"/>
              </a:rPr>
              <a:t>→</a:t>
            </a:r>
            <a:r>
              <a:rPr sz="2400" b="1" i="1" spc="-135" dirty="0">
                <a:latin typeface="Arial-BoldItalicMT"/>
                <a:cs typeface="Arial-BoldItalicMT"/>
              </a:rPr>
              <a:t>Q</a:t>
            </a:r>
            <a:r>
              <a:rPr sz="2400" b="1" i="1" spc="-120" dirty="0">
                <a:latin typeface="Arial-BoldItalicMT"/>
                <a:cs typeface="Arial-BoldItalicMT"/>
              </a:rPr>
              <a:t> </a:t>
            </a:r>
            <a:r>
              <a:rPr sz="2400" b="1" spc="-8" dirty="0">
                <a:latin typeface="Arial"/>
                <a:cs typeface="Arial"/>
              </a:rPr>
              <a:t>true?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270" dirty="0">
                <a:latin typeface="Arial"/>
                <a:cs typeface="Arial"/>
              </a:rPr>
              <a:t>Check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109" dirty="0">
                <a:latin typeface="Arial"/>
                <a:cs typeface="Arial"/>
              </a:rPr>
              <a:t>all</a:t>
            </a:r>
            <a:r>
              <a:rPr sz="2400" b="1" spc="-127" dirty="0">
                <a:latin typeface="Arial"/>
                <a:cs typeface="Arial"/>
              </a:rPr>
              <a:t> </a:t>
            </a:r>
            <a:r>
              <a:rPr sz="2400" b="1" spc="-79" dirty="0">
                <a:latin typeface="Arial"/>
                <a:cs typeface="Arial"/>
              </a:rPr>
              <a:t>that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8" dirty="0">
                <a:latin typeface="Arial"/>
                <a:cs typeface="Arial"/>
              </a:rPr>
              <a:t>apply</a:t>
            </a:r>
            <a:endParaRPr sz="2400" dirty="0">
              <a:latin typeface="Arial"/>
              <a:cs typeface="Arial"/>
            </a:endParaRPr>
          </a:p>
          <a:p>
            <a:pPr marL="361950">
              <a:spcBef>
                <a:spcPts val="41"/>
              </a:spcBef>
              <a:tabLst>
                <a:tab pos="702469" algn="l"/>
              </a:tabLst>
            </a:pPr>
            <a:r>
              <a:rPr sz="2400" spc="-919" dirty="0">
                <a:latin typeface="Wingdings"/>
                <a:cs typeface="Wingdings"/>
              </a:rPr>
              <a:t></a:t>
            </a:r>
            <a:r>
              <a:rPr sz="2700" spc="-1378" baseline="17361" dirty="0">
                <a:solidFill>
                  <a:srgbClr val="FF0000"/>
                </a:solidFill>
                <a:latin typeface="Arial Unicode MS"/>
                <a:cs typeface="Arial Unicode MS"/>
              </a:rPr>
              <a:t>✔</a:t>
            </a:r>
            <a:r>
              <a:rPr sz="2700" baseline="17361" dirty="0">
                <a:solidFill>
                  <a:srgbClr val="FF0000"/>
                </a:solidFill>
                <a:latin typeface="Arial Unicode MS"/>
                <a:cs typeface="Arial Unicode MS"/>
              </a:rPr>
              <a:t>	</a:t>
            </a:r>
            <a:r>
              <a:rPr sz="2400" spc="-53" dirty="0">
                <a:latin typeface="Arial"/>
                <a:cs typeface="Arial"/>
              </a:rPr>
              <a:t>P=Q=true</a:t>
            </a:r>
            <a:endParaRPr sz="2400" dirty="0">
              <a:latin typeface="Arial"/>
              <a:cs typeface="Arial"/>
            </a:endParaRPr>
          </a:p>
          <a:p>
            <a:pPr marL="361950">
              <a:spcBef>
                <a:spcPts val="94"/>
              </a:spcBef>
              <a:tabLst>
                <a:tab pos="702469" algn="l"/>
              </a:tabLst>
            </a:pPr>
            <a:r>
              <a:rPr sz="2400" spc="-919" dirty="0">
                <a:latin typeface="Wingdings"/>
                <a:cs typeface="Wingdings"/>
              </a:rPr>
              <a:t></a:t>
            </a:r>
            <a:r>
              <a:rPr sz="2700" spc="-1378" baseline="12731" dirty="0">
                <a:solidFill>
                  <a:srgbClr val="FF0000"/>
                </a:solidFill>
                <a:latin typeface="Arial Unicode MS"/>
                <a:cs typeface="Arial Unicode MS"/>
              </a:rPr>
              <a:t>✔</a:t>
            </a:r>
            <a:r>
              <a:rPr sz="2700" baseline="12731" dirty="0">
                <a:solidFill>
                  <a:srgbClr val="FF0000"/>
                </a:solidFill>
                <a:latin typeface="Arial Unicode MS"/>
                <a:cs typeface="Arial Unicode MS"/>
              </a:rPr>
              <a:t>	</a:t>
            </a:r>
            <a:r>
              <a:rPr sz="2400" spc="-101" dirty="0">
                <a:latin typeface="Arial"/>
                <a:cs typeface="Arial"/>
              </a:rPr>
              <a:t>P=Q=false</a:t>
            </a:r>
            <a:endParaRPr sz="2400" dirty="0">
              <a:latin typeface="Arial"/>
              <a:cs typeface="Arial"/>
            </a:endParaRPr>
          </a:p>
          <a:p>
            <a:pPr marL="702469" indent="-340994">
              <a:spcBef>
                <a:spcPts val="90"/>
              </a:spcBef>
              <a:buFont typeface="Wingdings"/>
              <a:buChar char=""/>
              <a:tabLst>
                <a:tab pos="702945" algn="l"/>
              </a:tabLst>
            </a:pPr>
            <a:r>
              <a:rPr sz="2400" spc="-113" dirty="0">
                <a:latin typeface="Arial"/>
                <a:cs typeface="Arial"/>
              </a:rPr>
              <a:t>P=true,</a:t>
            </a:r>
            <a:r>
              <a:rPr sz="2400" spc="-68" dirty="0">
                <a:latin typeface="Arial"/>
                <a:cs typeface="Arial"/>
              </a:rPr>
              <a:t> </a:t>
            </a:r>
            <a:r>
              <a:rPr sz="2400" spc="-41" dirty="0">
                <a:latin typeface="Arial"/>
                <a:cs typeface="Arial"/>
              </a:rPr>
              <a:t>Q=false</a:t>
            </a:r>
            <a:endParaRPr sz="2400" dirty="0">
              <a:latin typeface="Arial"/>
              <a:cs typeface="Arial"/>
            </a:endParaRPr>
          </a:p>
          <a:p>
            <a:pPr marL="361950">
              <a:spcBef>
                <a:spcPts val="79"/>
              </a:spcBef>
            </a:pPr>
            <a:r>
              <a:rPr sz="2700" spc="-1148" baseline="10416" dirty="0">
                <a:solidFill>
                  <a:srgbClr val="FF0000"/>
                </a:solidFill>
                <a:latin typeface="Arial Unicode MS"/>
                <a:cs typeface="Arial Unicode MS"/>
              </a:rPr>
              <a:t>✔</a:t>
            </a:r>
            <a:r>
              <a:rPr sz="2400" spc="-764" dirty="0">
                <a:latin typeface="Wingdings"/>
                <a:cs typeface="Wingdings"/>
              </a:rPr>
              <a:t></a:t>
            </a:r>
            <a:r>
              <a:rPr sz="2400" spc="-34" dirty="0">
                <a:latin typeface="Times New Roman"/>
                <a:cs typeface="Times New Roman"/>
              </a:rPr>
              <a:t> </a:t>
            </a:r>
            <a:r>
              <a:rPr sz="2400" spc="-161" dirty="0">
                <a:latin typeface="Arial"/>
                <a:cs typeface="Arial"/>
              </a:rPr>
              <a:t>P=false,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Q=true</a:t>
            </a:r>
            <a:endParaRPr sz="2400" dirty="0">
              <a:latin typeface="Arial"/>
              <a:cs typeface="Arial"/>
            </a:endParaRPr>
          </a:p>
          <a:p>
            <a:pPr marL="190500" indent="-171926">
              <a:spcBef>
                <a:spcPts val="488"/>
              </a:spcBef>
              <a:buChar char="•"/>
              <a:tabLst>
                <a:tab pos="190976" algn="l"/>
              </a:tabLst>
            </a:pPr>
            <a:r>
              <a:rPr sz="2400" spc="-191" dirty="0">
                <a:latin typeface="Arial"/>
                <a:cs typeface="Arial"/>
              </a:rPr>
              <a:t>We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can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get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this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from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the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truth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68" dirty="0">
                <a:latin typeface="Arial"/>
                <a:cs typeface="Arial"/>
              </a:rPr>
              <a:t>table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131" dirty="0">
                <a:latin typeface="Arial Unicode MS"/>
                <a:cs typeface="Arial Unicode MS"/>
              </a:rPr>
              <a:t>→</a:t>
            </a:r>
            <a:endParaRPr sz="2400" dirty="0">
              <a:latin typeface="Arial Unicode MS"/>
              <a:cs typeface="Arial Unicode MS"/>
            </a:endParaRPr>
          </a:p>
          <a:p>
            <a:pPr marL="190500" marR="13335" indent="-171926">
              <a:lnSpc>
                <a:spcPts val="2618"/>
              </a:lnSpc>
              <a:spcBef>
                <a:spcPts val="746"/>
              </a:spcBef>
              <a:buChar char="•"/>
              <a:tabLst>
                <a:tab pos="190976" algn="l"/>
              </a:tabLst>
            </a:pPr>
            <a:r>
              <a:rPr sz="2400" spc="-75" dirty="0">
                <a:latin typeface="Arial"/>
                <a:cs typeface="Arial"/>
              </a:rPr>
              <a:t>Note: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in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334" dirty="0">
                <a:latin typeface="Arial"/>
                <a:cs typeface="Arial"/>
              </a:rPr>
              <a:t>FOL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it's</a:t>
            </a:r>
            <a:r>
              <a:rPr sz="2400" spc="-116" dirty="0">
                <a:latin typeface="Arial"/>
                <a:cs typeface="Arial"/>
              </a:rPr>
              <a:t> much </a:t>
            </a:r>
            <a:r>
              <a:rPr sz="2400" spc="-79" dirty="0">
                <a:latin typeface="Arial"/>
                <a:cs typeface="Arial"/>
              </a:rPr>
              <a:t>harder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prove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a </a:t>
            </a:r>
            <a:r>
              <a:rPr sz="2400" spc="-60" dirty="0">
                <a:latin typeface="Arial"/>
                <a:cs typeface="Arial"/>
              </a:rPr>
              <a:t>conditional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true,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e.g.,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prime(x)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169" dirty="0">
                <a:latin typeface="Arial Unicode MS"/>
                <a:cs typeface="Arial Unicode MS"/>
              </a:rPr>
              <a:t>→</a:t>
            </a:r>
            <a:r>
              <a:rPr sz="2400" spc="-124" dirty="0">
                <a:latin typeface="Arial Unicode MS"/>
                <a:cs typeface="Arial Unicode MS"/>
              </a:rPr>
              <a:t> </a:t>
            </a:r>
            <a:r>
              <a:rPr sz="2400" spc="-8" dirty="0">
                <a:latin typeface="Arial"/>
                <a:cs typeface="Arial"/>
              </a:rPr>
              <a:t>odd(x)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152510" y="6874584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71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834808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214" dirty="0"/>
              <a:t>Knowledge</a:t>
            </a:r>
            <a:r>
              <a:rPr spc="-150" dirty="0"/>
              <a:t> </a:t>
            </a:r>
            <a:r>
              <a:rPr spc="-344" dirty="0"/>
              <a:t>Bases</a:t>
            </a:r>
            <a:r>
              <a:rPr spc="-161" dirty="0"/>
              <a:t> </a:t>
            </a:r>
            <a:r>
              <a:rPr spc="-341" dirty="0"/>
              <a:t>(KBs)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4607" y="1690843"/>
            <a:ext cx="5372100" cy="2352119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200025" indent="-171450" algn="just">
              <a:spcBef>
                <a:spcPts val="578"/>
              </a:spcBef>
              <a:buFont typeface="Arial"/>
              <a:buChar char="•"/>
              <a:tabLst>
                <a:tab pos="200025" algn="l"/>
              </a:tabLst>
            </a:pPr>
            <a:r>
              <a:rPr sz="2100" b="1" spc="-127" dirty="0">
                <a:latin typeface="Arial"/>
                <a:cs typeface="Arial"/>
              </a:rPr>
              <a:t>Literal</a:t>
            </a:r>
            <a:r>
              <a:rPr sz="2100" spc="-127" dirty="0">
                <a:latin typeface="Arial"/>
                <a:cs typeface="Arial"/>
              </a:rPr>
              <a:t>: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Boolean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variable</a:t>
            </a:r>
            <a:endParaRPr sz="2100">
              <a:latin typeface="Arial"/>
              <a:cs typeface="Arial"/>
            </a:endParaRPr>
          </a:p>
          <a:p>
            <a:pPr marL="200025" indent="-171450" algn="just">
              <a:spcBef>
                <a:spcPts val="503"/>
              </a:spcBef>
              <a:buFont typeface="Arial"/>
              <a:buChar char="•"/>
              <a:tabLst>
                <a:tab pos="200025" algn="l"/>
              </a:tabLst>
            </a:pPr>
            <a:r>
              <a:rPr sz="2100" b="1" spc="-191" dirty="0">
                <a:latin typeface="Arial"/>
                <a:cs typeface="Arial"/>
              </a:rPr>
              <a:t>Clause</a:t>
            </a:r>
            <a:r>
              <a:rPr sz="2100" spc="-191" dirty="0">
                <a:latin typeface="Arial"/>
                <a:cs typeface="Arial"/>
              </a:rPr>
              <a:t>: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53" dirty="0">
                <a:latin typeface="Arial"/>
                <a:cs typeface="Arial"/>
              </a:rPr>
              <a:t>disjunction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literals</a:t>
            </a:r>
            <a:endParaRPr sz="2100">
              <a:latin typeface="Arial"/>
              <a:cs typeface="Arial"/>
            </a:endParaRPr>
          </a:p>
          <a:p>
            <a:pPr marL="542449" lvl="1" indent="-171450" algn="just">
              <a:spcBef>
                <a:spcPts val="184"/>
              </a:spcBef>
              <a:buChar char="•"/>
              <a:tabLst>
                <a:tab pos="542925" algn="l"/>
              </a:tabLst>
            </a:pPr>
            <a:r>
              <a:rPr dirty="0">
                <a:latin typeface="Arial"/>
                <a:cs typeface="Arial"/>
              </a:rPr>
              <a:t>If</a:t>
            </a:r>
            <a:r>
              <a:rPr spc="-127" dirty="0">
                <a:latin typeface="Arial"/>
                <a:cs typeface="Arial"/>
              </a:rPr>
              <a:t> </a:t>
            </a:r>
            <a:r>
              <a:rPr dirty="0">
                <a:latin typeface="STIXGeneral"/>
                <a:cs typeface="STIXGeneral"/>
              </a:rPr>
              <a:t>𝑙</a:t>
            </a:r>
            <a:r>
              <a:rPr sz="1969" baseline="-15873" dirty="0">
                <a:latin typeface="STIXGeneral"/>
                <a:cs typeface="STIXGeneral"/>
              </a:rPr>
              <a:t>1</a:t>
            </a:r>
            <a:r>
              <a:rPr dirty="0">
                <a:latin typeface="STIXGeneral"/>
                <a:cs typeface="STIXGeneral"/>
              </a:rPr>
              <a:t>,</a:t>
            </a:r>
            <a:r>
              <a:rPr spc="-153" dirty="0">
                <a:latin typeface="STIXGeneral"/>
                <a:cs typeface="STIXGeneral"/>
              </a:rPr>
              <a:t> </a:t>
            </a:r>
            <a:r>
              <a:rPr spc="-450" dirty="0">
                <a:latin typeface="STIXGeneral"/>
                <a:cs typeface="STIXGeneral"/>
              </a:rPr>
              <a:t>…</a:t>
            </a:r>
            <a:r>
              <a:rPr spc="-158" dirty="0">
                <a:latin typeface="STIXGeneral"/>
                <a:cs typeface="STIXGeneral"/>
              </a:rPr>
              <a:t> </a:t>
            </a:r>
            <a:r>
              <a:rPr spc="-86" dirty="0">
                <a:latin typeface="STIXGeneral"/>
                <a:cs typeface="STIXGeneral"/>
              </a:rPr>
              <a:t>,</a:t>
            </a:r>
            <a:r>
              <a:rPr spc="-153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𝑙</a:t>
            </a:r>
            <a:r>
              <a:rPr sz="1969" baseline="-15873" dirty="0">
                <a:latin typeface="STIXGeneral"/>
                <a:cs typeface="STIXGeneral"/>
              </a:rPr>
              <a:t>𝑁</a:t>
            </a:r>
            <a:r>
              <a:rPr sz="1969" spc="134" baseline="-15873" dirty="0">
                <a:latin typeface="STIXGeneral"/>
                <a:cs typeface="STIXGeneral"/>
              </a:rPr>
              <a:t> </a:t>
            </a:r>
            <a:r>
              <a:rPr spc="-90" dirty="0">
                <a:latin typeface="Arial"/>
                <a:cs typeface="Arial"/>
              </a:rPr>
              <a:t>are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49" dirty="0">
                <a:latin typeface="Arial"/>
                <a:cs typeface="Arial"/>
              </a:rPr>
              <a:t>literals,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spc="-41" dirty="0">
                <a:latin typeface="Arial"/>
                <a:cs typeface="Arial"/>
              </a:rPr>
              <a:t>then</a:t>
            </a:r>
            <a:r>
              <a:rPr spc="-94" dirty="0">
                <a:latin typeface="Arial"/>
                <a:cs typeface="Arial"/>
              </a:rPr>
              <a:t> </a:t>
            </a:r>
            <a:r>
              <a:rPr dirty="0">
                <a:latin typeface="STIXGeneral"/>
                <a:cs typeface="STIXGeneral"/>
              </a:rPr>
              <a:t>𝑙</a:t>
            </a:r>
            <a:r>
              <a:rPr sz="1969" baseline="-15873" dirty="0">
                <a:latin typeface="STIXGeneral"/>
                <a:cs typeface="STIXGeneral"/>
              </a:rPr>
              <a:t>1</a:t>
            </a:r>
            <a:r>
              <a:rPr sz="1969" spc="203" baseline="-15873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∨</a:t>
            </a:r>
            <a:r>
              <a:rPr spc="-68" dirty="0">
                <a:latin typeface="STIXGeneral"/>
                <a:cs typeface="STIXGeneral"/>
              </a:rPr>
              <a:t> </a:t>
            </a:r>
            <a:r>
              <a:rPr spc="-139" dirty="0">
                <a:latin typeface="STIXGeneral"/>
                <a:cs typeface="STIXGeneral"/>
              </a:rPr>
              <a:t>⋯</a:t>
            </a:r>
            <a:r>
              <a:rPr spc="-158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∨</a:t>
            </a:r>
            <a:r>
              <a:rPr spc="319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𝑙</a:t>
            </a:r>
            <a:r>
              <a:rPr sz="1969" baseline="-15873" dirty="0">
                <a:latin typeface="STIXGeneral"/>
                <a:cs typeface="STIXGeneral"/>
              </a:rPr>
              <a:t>𝑁</a:t>
            </a:r>
            <a:r>
              <a:rPr sz="1969" spc="253" baseline="-15873" dirty="0">
                <a:latin typeface="STIXGeneral"/>
                <a:cs typeface="STIXGeneral"/>
              </a:rPr>
              <a:t> </a:t>
            </a:r>
            <a:r>
              <a:rPr spc="-98" dirty="0">
                <a:latin typeface="Arial"/>
                <a:cs typeface="Arial"/>
              </a:rPr>
              <a:t>is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146" dirty="0">
                <a:latin typeface="Arial"/>
                <a:cs typeface="Arial"/>
              </a:rPr>
              <a:t>a</a:t>
            </a:r>
            <a:r>
              <a:rPr spc="-109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clause</a:t>
            </a:r>
            <a:endParaRPr>
              <a:latin typeface="Arial"/>
              <a:cs typeface="Arial"/>
            </a:endParaRPr>
          </a:p>
          <a:p>
            <a:pPr marL="542449" lvl="1" indent="-171450" algn="just">
              <a:spcBef>
                <a:spcPts val="153"/>
              </a:spcBef>
              <a:buChar char="•"/>
              <a:tabLst>
                <a:tab pos="542925" algn="l"/>
              </a:tabLst>
            </a:pPr>
            <a:r>
              <a:rPr spc="-153" dirty="0">
                <a:latin typeface="Arial"/>
                <a:cs typeface="Arial"/>
              </a:rPr>
              <a:t>Clauses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don’t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need</a:t>
            </a:r>
            <a:r>
              <a:rPr spc="-9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contain</a:t>
            </a:r>
            <a:r>
              <a:rPr spc="-90" dirty="0">
                <a:latin typeface="Arial"/>
                <a:cs typeface="Arial"/>
              </a:rPr>
              <a:t> </a:t>
            </a:r>
            <a:r>
              <a:rPr i="1" spc="-15" dirty="0">
                <a:latin typeface="Arial"/>
                <a:cs typeface="Arial"/>
              </a:rPr>
              <a:t>all</a:t>
            </a:r>
            <a:r>
              <a:rPr i="1" spc="-86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literals</a:t>
            </a:r>
            <a:endParaRPr>
              <a:latin typeface="Arial"/>
              <a:cs typeface="Arial"/>
            </a:endParaRPr>
          </a:p>
          <a:p>
            <a:pPr marL="200025" marR="22860" indent="-171450" algn="just">
              <a:lnSpc>
                <a:spcPct val="90000"/>
              </a:lnSpc>
              <a:spcBef>
                <a:spcPts val="727"/>
              </a:spcBef>
              <a:buChar char="•"/>
              <a:tabLst>
                <a:tab pos="200025" algn="l"/>
              </a:tabLst>
            </a:pPr>
            <a:r>
              <a:rPr sz="2100" dirty="0">
                <a:latin typeface="Arial"/>
                <a:cs typeface="Arial"/>
              </a:rPr>
              <a:t>If</a:t>
            </a:r>
            <a:r>
              <a:rPr sz="2100" spc="-113" dirty="0">
                <a:latin typeface="Arial"/>
                <a:cs typeface="Arial"/>
              </a:rPr>
              <a:t> </a:t>
            </a:r>
            <a:r>
              <a:rPr sz="2100" spc="-165" dirty="0">
                <a:latin typeface="Arial"/>
                <a:cs typeface="Arial"/>
              </a:rPr>
              <a:t>a</a:t>
            </a:r>
            <a:r>
              <a:rPr sz="2100" spc="-113" dirty="0">
                <a:latin typeface="Arial"/>
                <a:cs typeface="Arial"/>
              </a:rPr>
              <a:t> </a:t>
            </a:r>
            <a:r>
              <a:rPr sz="2100" spc="-26" dirty="0">
                <a:latin typeface="Arial"/>
                <a:cs typeface="Arial"/>
              </a:rPr>
              <a:t>literal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only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124" dirty="0">
                <a:latin typeface="Arial"/>
                <a:cs typeface="Arial"/>
              </a:rPr>
              <a:t>appears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8" dirty="0">
                <a:latin typeface="Arial"/>
                <a:cs typeface="Arial"/>
              </a:rPr>
              <a:t>with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94" dirty="0">
                <a:latin typeface="Arial"/>
                <a:cs typeface="Arial"/>
              </a:rPr>
              <a:t>one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34" dirty="0">
                <a:latin typeface="Arial"/>
                <a:cs typeface="Arial"/>
              </a:rPr>
              <a:t>polarity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in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127" dirty="0">
                <a:latin typeface="Arial"/>
                <a:cs typeface="Arial"/>
              </a:rPr>
              <a:t>any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146" dirty="0">
                <a:latin typeface="Arial"/>
                <a:cs typeface="Arial"/>
              </a:rPr>
              <a:t>clauses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64" dirty="0">
                <a:latin typeface="Arial"/>
                <a:cs typeface="Arial"/>
              </a:rPr>
              <a:t>it</a:t>
            </a:r>
            <a:r>
              <a:rPr sz="2100" spc="-116" dirty="0">
                <a:latin typeface="Arial"/>
                <a:cs typeface="Arial"/>
              </a:rPr>
              <a:t> </a:t>
            </a:r>
            <a:r>
              <a:rPr sz="2100" spc="-124" dirty="0">
                <a:latin typeface="Arial"/>
                <a:cs typeface="Arial"/>
              </a:rPr>
              <a:t>appears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in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38" dirty="0">
                <a:latin typeface="Arial"/>
                <a:cs typeface="Arial"/>
              </a:rPr>
              <a:t>(either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203" dirty="0">
                <a:latin typeface="Arial"/>
                <a:cs typeface="Arial"/>
              </a:rPr>
              <a:t>as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23" dirty="0">
                <a:latin typeface="STIXGeneral"/>
                <a:cs typeface="STIXGeneral"/>
              </a:rPr>
              <a:t>𝑙</a:t>
            </a:r>
            <a:r>
              <a:rPr sz="2306" spc="33" baseline="-16260" dirty="0">
                <a:latin typeface="STIXGeneral"/>
                <a:cs typeface="STIXGeneral"/>
              </a:rPr>
              <a:t>𝑖</a:t>
            </a:r>
            <a:r>
              <a:rPr sz="2306" spc="354" baseline="-16260" dirty="0">
                <a:latin typeface="STIXGeneral"/>
                <a:cs typeface="STIXGeneral"/>
              </a:rPr>
              <a:t> </a:t>
            </a:r>
            <a:r>
              <a:rPr sz="2100" spc="-26" dirty="0">
                <a:latin typeface="Arial"/>
                <a:cs typeface="Arial"/>
              </a:rPr>
              <a:t>or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105" dirty="0">
                <a:latin typeface="STIXGeneral"/>
                <a:cs typeface="STIXGeneral"/>
              </a:rPr>
              <a:t>¬𝑙</a:t>
            </a:r>
            <a:r>
              <a:rPr sz="2306" spc="157" baseline="-16260" dirty="0">
                <a:latin typeface="STIXGeneral"/>
                <a:cs typeface="STIXGeneral"/>
              </a:rPr>
              <a:t>𝑖</a:t>
            </a:r>
            <a:r>
              <a:rPr sz="2100" spc="105" dirty="0">
                <a:latin typeface="Arial"/>
                <a:cs typeface="Arial"/>
              </a:rPr>
              <a:t>,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but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1" dirty="0">
                <a:latin typeface="Arial"/>
                <a:cs typeface="Arial"/>
              </a:rPr>
              <a:t>not</a:t>
            </a:r>
            <a:r>
              <a:rPr sz="2100" spc="116" dirty="0">
                <a:latin typeface="Arial"/>
                <a:cs typeface="Arial"/>
              </a:rPr>
              <a:t> </a:t>
            </a:r>
            <a:r>
              <a:rPr sz="2100" spc="-41" dirty="0">
                <a:latin typeface="Arial"/>
                <a:cs typeface="Arial"/>
              </a:rPr>
              <a:t>both),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41" dirty="0">
                <a:latin typeface="Arial"/>
                <a:cs typeface="Arial"/>
              </a:rPr>
              <a:t>then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it’s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65" dirty="0">
                <a:latin typeface="Arial"/>
                <a:cs typeface="Arial"/>
              </a:rPr>
              <a:t>a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b="1" spc="-139" dirty="0">
                <a:latin typeface="Arial"/>
                <a:cs typeface="Arial"/>
              </a:rPr>
              <a:t>pure</a:t>
            </a:r>
            <a:r>
              <a:rPr sz="2100" b="1" spc="-105" dirty="0">
                <a:latin typeface="Arial"/>
                <a:cs typeface="Arial"/>
              </a:rPr>
              <a:t> </a:t>
            </a:r>
            <a:r>
              <a:rPr sz="2100" b="1" spc="-86" dirty="0">
                <a:latin typeface="Arial"/>
                <a:cs typeface="Arial"/>
              </a:rPr>
              <a:t>literal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152510" y="6464680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72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28597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214" dirty="0"/>
              <a:t>Knowledge</a:t>
            </a:r>
            <a:r>
              <a:rPr spc="-150" dirty="0"/>
              <a:t> </a:t>
            </a:r>
            <a:r>
              <a:rPr spc="-344" dirty="0"/>
              <a:t>Bases</a:t>
            </a:r>
            <a:r>
              <a:rPr spc="-161" dirty="0"/>
              <a:t> </a:t>
            </a:r>
            <a:r>
              <a:rPr spc="-341" dirty="0"/>
              <a:t>(KBs)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4607" y="1280938"/>
            <a:ext cx="5280184" cy="2372124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200025" indent="-171450">
              <a:spcBef>
                <a:spcPts val="578"/>
              </a:spcBef>
              <a:buChar char="•"/>
              <a:tabLst>
                <a:tab pos="200025" algn="l"/>
              </a:tabLst>
            </a:pPr>
            <a:r>
              <a:rPr sz="2100" spc="-199" dirty="0">
                <a:latin typeface="Arial"/>
                <a:cs typeface="Arial"/>
              </a:rPr>
              <a:t>A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56" dirty="0">
                <a:latin typeface="Arial"/>
                <a:cs typeface="Arial"/>
              </a:rPr>
              <a:t>conjunction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b="1" spc="-105" dirty="0">
                <a:latin typeface="Arial"/>
                <a:cs typeface="Arial"/>
              </a:rPr>
              <a:t>definite</a:t>
            </a:r>
            <a:r>
              <a:rPr sz="2100" b="1" spc="-83" dirty="0">
                <a:latin typeface="Arial"/>
                <a:cs typeface="Arial"/>
              </a:rPr>
              <a:t> </a:t>
            </a:r>
            <a:r>
              <a:rPr sz="2100" b="1" spc="-217" dirty="0">
                <a:latin typeface="Arial"/>
                <a:cs typeface="Arial"/>
              </a:rPr>
              <a:t>clauses</a:t>
            </a:r>
            <a:endParaRPr sz="2100">
              <a:latin typeface="Arial"/>
              <a:cs typeface="Arial"/>
            </a:endParaRPr>
          </a:p>
          <a:p>
            <a:pPr marL="200025" indent="-171450">
              <a:lnSpc>
                <a:spcPts val="2396"/>
              </a:lnSpc>
              <a:spcBef>
                <a:spcPts val="503"/>
              </a:spcBef>
              <a:buFont typeface="Arial"/>
              <a:buChar char="•"/>
              <a:tabLst>
                <a:tab pos="200025" algn="l"/>
              </a:tabLst>
            </a:pPr>
            <a:r>
              <a:rPr sz="2100" b="1" spc="-109" dirty="0">
                <a:latin typeface="Arial"/>
                <a:cs typeface="Arial"/>
              </a:rPr>
              <a:t>Definite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-191" dirty="0">
                <a:latin typeface="Arial"/>
                <a:cs typeface="Arial"/>
              </a:rPr>
              <a:t>clause</a:t>
            </a:r>
            <a:r>
              <a:rPr sz="2100" b="1" spc="-86" dirty="0">
                <a:latin typeface="Arial"/>
                <a:cs typeface="Arial"/>
              </a:rPr>
              <a:t> </a:t>
            </a:r>
            <a:r>
              <a:rPr sz="2100" spc="-143" dirty="0">
                <a:latin typeface="Arial"/>
                <a:cs typeface="Arial"/>
              </a:rPr>
              <a:t>(aka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Strict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86" dirty="0">
                <a:latin typeface="Arial"/>
                <a:cs typeface="Arial"/>
              </a:rPr>
              <a:t>Horn </a:t>
            </a:r>
            <a:r>
              <a:rPr sz="2100" spc="-109" dirty="0">
                <a:latin typeface="Arial"/>
                <a:cs typeface="Arial"/>
              </a:rPr>
              <a:t>clause):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i="1" spc="-15" dirty="0">
                <a:latin typeface="Arial"/>
                <a:cs typeface="Arial"/>
              </a:rPr>
              <a:t>body</a:t>
            </a:r>
            <a:endParaRPr sz="2100">
              <a:latin typeface="Arial"/>
              <a:cs typeface="Arial"/>
            </a:endParaRPr>
          </a:p>
          <a:p>
            <a:pPr marL="200025">
              <a:lnSpc>
                <a:spcPts val="2396"/>
              </a:lnSpc>
            </a:pPr>
            <a:r>
              <a:rPr sz="2100" spc="-75" dirty="0">
                <a:latin typeface="Arial"/>
                <a:cs typeface="Arial"/>
              </a:rPr>
              <a:t>implies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i="1" spc="-15" dirty="0">
                <a:latin typeface="Arial"/>
                <a:cs typeface="Arial"/>
              </a:rPr>
              <a:t>head</a:t>
            </a:r>
            <a:endParaRPr sz="2100">
              <a:latin typeface="Arial"/>
              <a:cs typeface="Arial"/>
            </a:endParaRPr>
          </a:p>
          <a:p>
            <a:pPr marL="542449" lvl="1" indent="-171450">
              <a:spcBef>
                <a:spcPts val="184"/>
              </a:spcBef>
              <a:buChar char="•"/>
              <a:tabLst>
                <a:tab pos="542925" algn="l"/>
              </a:tabLst>
            </a:pPr>
            <a:r>
              <a:rPr spc="-86" dirty="0">
                <a:latin typeface="Arial"/>
                <a:cs typeface="Arial"/>
              </a:rPr>
              <a:t>Form: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68" dirty="0">
                <a:latin typeface="STIXGeneral"/>
                <a:cs typeface="STIXGeneral"/>
              </a:rPr>
              <a:t>𝑎</a:t>
            </a:r>
            <a:r>
              <a:rPr sz="1969" spc="101" baseline="-15873" dirty="0">
                <a:latin typeface="STIXGeneral"/>
                <a:cs typeface="STIXGeneral"/>
              </a:rPr>
              <a:t>1</a:t>
            </a:r>
            <a:r>
              <a:rPr sz="1969" spc="45" baseline="-15873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∧</a:t>
            </a:r>
            <a:r>
              <a:rPr spc="-98" dirty="0">
                <a:latin typeface="STIXGeneral"/>
                <a:cs typeface="STIXGeneral"/>
              </a:rPr>
              <a:t> </a:t>
            </a:r>
            <a:r>
              <a:rPr spc="90" dirty="0">
                <a:latin typeface="STIXGeneral"/>
                <a:cs typeface="STIXGeneral"/>
              </a:rPr>
              <a:t>𝑎</a:t>
            </a:r>
            <a:r>
              <a:rPr sz="1969" spc="134" baseline="-15873" dirty="0">
                <a:latin typeface="STIXGeneral"/>
                <a:cs typeface="STIXGeneral"/>
              </a:rPr>
              <a:t>2</a:t>
            </a:r>
            <a:r>
              <a:rPr sz="1969" spc="152" baseline="-15873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∧</a:t>
            </a:r>
            <a:r>
              <a:rPr spc="-98" dirty="0">
                <a:latin typeface="STIXGeneral"/>
                <a:cs typeface="STIXGeneral"/>
              </a:rPr>
              <a:t> </a:t>
            </a:r>
            <a:r>
              <a:rPr spc="-139" dirty="0">
                <a:latin typeface="STIXGeneral"/>
                <a:cs typeface="STIXGeneral"/>
              </a:rPr>
              <a:t>⋯</a:t>
            </a:r>
            <a:r>
              <a:rPr spc="-158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∧</a:t>
            </a:r>
            <a:r>
              <a:rPr spc="-98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𝑎</a:t>
            </a:r>
            <a:r>
              <a:rPr sz="1969" baseline="-15873" dirty="0">
                <a:latin typeface="STIXGeneral"/>
                <a:cs typeface="STIXGeneral"/>
              </a:rPr>
              <a:t>𝑀</a:t>
            </a:r>
            <a:r>
              <a:rPr sz="1969" spc="320" baseline="-15873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→</a:t>
            </a:r>
            <a:r>
              <a:rPr spc="4" dirty="0">
                <a:latin typeface="STIXGeneral"/>
                <a:cs typeface="STIXGeneral"/>
              </a:rPr>
              <a:t> </a:t>
            </a:r>
            <a:r>
              <a:rPr spc="-38" dirty="0">
                <a:latin typeface="STIXGeneral"/>
                <a:cs typeface="STIXGeneral"/>
              </a:rPr>
              <a:t>ℎ</a:t>
            </a:r>
            <a:endParaRPr>
              <a:latin typeface="STIXGeneral"/>
              <a:cs typeface="STIXGeneral"/>
            </a:endParaRPr>
          </a:p>
          <a:p>
            <a:pPr marL="542449" lvl="1" indent="-171450">
              <a:spcBef>
                <a:spcPts val="161"/>
              </a:spcBef>
              <a:buChar char="•"/>
              <a:tabLst>
                <a:tab pos="542925" algn="l"/>
              </a:tabLst>
            </a:pPr>
            <a:r>
              <a:rPr spc="-94" dirty="0">
                <a:latin typeface="Arial"/>
                <a:cs typeface="Arial"/>
              </a:rPr>
              <a:t>Body:</a:t>
            </a:r>
            <a:r>
              <a:rPr spc="-109" dirty="0">
                <a:latin typeface="Arial"/>
                <a:cs typeface="Arial"/>
              </a:rPr>
              <a:t> </a:t>
            </a:r>
            <a:r>
              <a:rPr spc="68" dirty="0">
                <a:latin typeface="STIXGeneral"/>
                <a:cs typeface="STIXGeneral"/>
              </a:rPr>
              <a:t>𝑎</a:t>
            </a:r>
            <a:r>
              <a:rPr sz="1969" spc="101" baseline="-15873" dirty="0">
                <a:latin typeface="STIXGeneral"/>
                <a:cs typeface="STIXGeneral"/>
              </a:rPr>
              <a:t>1</a:t>
            </a:r>
            <a:r>
              <a:rPr sz="1969" spc="129" baseline="-15873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∧</a:t>
            </a:r>
            <a:r>
              <a:rPr spc="-79" dirty="0">
                <a:latin typeface="STIXGeneral"/>
                <a:cs typeface="STIXGeneral"/>
              </a:rPr>
              <a:t> </a:t>
            </a:r>
            <a:r>
              <a:rPr spc="90" dirty="0">
                <a:latin typeface="STIXGeneral"/>
                <a:cs typeface="STIXGeneral"/>
              </a:rPr>
              <a:t>𝑎</a:t>
            </a:r>
            <a:r>
              <a:rPr sz="1969" spc="134" baseline="-15873" dirty="0">
                <a:latin typeface="STIXGeneral"/>
                <a:cs typeface="STIXGeneral"/>
              </a:rPr>
              <a:t>2</a:t>
            </a:r>
            <a:r>
              <a:rPr sz="1969" spc="191" baseline="-15873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∧</a:t>
            </a:r>
            <a:r>
              <a:rPr spc="-79" dirty="0">
                <a:latin typeface="STIXGeneral"/>
                <a:cs typeface="STIXGeneral"/>
              </a:rPr>
              <a:t> </a:t>
            </a:r>
            <a:r>
              <a:rPr spc="-139" dirty="0">
                <a:latin typeface="STIXGeneral"/>
                <a:cs typeface="STIXGeneral"/>
              </a:rPr>
              <a:t>⋯</a:t>
            </a:r>
            <a:r>
              <a:rPr spc="-158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∧</a:t>
            </a:r>
            <a:r>
              <a:rPr spc="-68" dirty="0">
                <a:latin typeface="STIXGeneral"/>
                <a:cs typeface="STIXGeneral"/>
              </a:rPr>
              <a:t> </a:t>
            </a:r>
            <a:r>
              <a:rPr spc="-19" dirty="0">
                <a:latin typeface="STIXGeneral"/>
                <a:cs typeface="STIXGeneral"/>
              </a:rPr>
              <a:t>𝑎</a:t>
            </a:r>
            <a:r>
              <a:rPr sz="1969" spc="-28" baseline="-15873" dirty="0">
                <a:latin typeface="STIXGeneral"/>
                <a:cs typeface="STIXGeneral"/>
              </a:rPr>
              <a:t>𝑀</a:t>
            </a:r>
            <a:endParaRPr sz="1969" baseline="-15873">
              <a:latin typeface="STIXGeneral"/>
              <a:cs typeface="STIXGeneral"/>
            </a:endParaRPr>
          </a:p>
          <a:p>
            <a:pPr marL="542449" lvl="1" indent="-171450">
              <a:spcBef>
                <a:spcPts val="153"/>
              </a:spcBef>
              <a:buChar char="•"/>
              <a:tabLst>
                <a:tab pos="542925" algn="l"/>
              </a:tabLst>
            </a:pPr>
            <a:r>
              <a:rPr spc="-105" dirty="0">
                <a:latin typeface="Arial"/>
                <a:cs typeface="Arial"/>
              </a:rPr>
              <a:t>Head: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38" dirty="0">
                <a:latin typeface="STIXGeneral"/>
                <a:cs typeface="STIXGeneral"/>
              </a:rPr>
              <a:t>ℎ</a:t>
            </a:r>
            <a:endParaRPr>
              <a:latin typeface="STIXGeneral"/>
              <a:cs typeface="STIXGeneral"/>
            </a:endParaRPr>
          </a:p>
          <a:p>
            <a:pPr marL="200025" indent="-171450">
              <a:spcBef>
                <a:spcPts val="476"/>
              </a:spcBef>
              <a:buChar char="•"/>
              <a:tabLst>
                <a:tab pos="200025" algn="l"/>
              </a:tabLst>
            </a:pPr>
            <a:r>
              <a:rPr sz="2100" dirty="0">
                <a:latin typeface="Arial"/>
                <a:cs typeface="Arial"/>
              </a:rPr>
              <a:t>If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86" dirty="0">
                <a:latin typeface="Arial"/>
                <a:cs typeface="Arial"/>
              </a:rPr>
              <a:t>body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is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empty,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41" dirty="0">
                <a:latin typeface="Arial"/>
                <a:cs typeface="Arial"/>
              </a:rPr>
              <a:t>then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26" dirty="0">
                <a:latin typeface="Arial"/>
                <a:cs typeface="Arial"/>
              </a:rPr>
              <a:t>the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16" dirty="0">
                <a:latin typeface="Arial"/>
                <a:cs typeface="Arial"/>
              </a:rPr>
              <a:t>head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is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i="1" spc="-15" dirty="0">
                <a:latin typeface="Arial"/>
                <a:cs typeface="Arial"/>
              </a:rPr>
              <a:t>fact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216" y="3783330"/>
            <a:ext cx="2512695" cy="965906"/>
          </a:xfrm>
          <a:prstGeom prst="rect">
            <a:avLst/>
          </a:prstGeom>
          <a:solidFill>
            <a:srgbClr val="EC7C30"/>
          </a:solidFill>
          <a:ln w="12700">
            <a:solidFill>
              <a:srgbClr val="2E528F"/>
            </a:solidFill>
          </a:ln>
        </p:spPr>
        <p:txBody>
          <a:bodyPr vert="horz" wrap="square" lIns="0" tIns="136208" rIns="0" bIns="0" rtlCol="0">
            <a:spAutoFit/>
          </a:bodyPr>
          <a:lstStyle/>
          <a:p>
            <a:pPr algn="ctr">
              <a:lnSpc>
                <a:spcPts val="2156"/>
              </a:lnSpc>
              <a:spcBef>
                <a:spcPts val="1073"/>
              </a:spcBef>
            </a:pPr>
            <a:r>
              <a:rPr spc="-109" dirty="0">
                <a:solidFill>
                  <a:srgbClr val="FFFFFF"/>
                </a:solidFill>
                <a:latin typeface="Arial"/>
                <a:cs typeface="Arial"/>
              </a:rPr>
              <a:t>Q:</a:t>
            </a:r>
            <a:r>
              <a:rPr spc="-10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26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>
              <a:latin typeface="Arial"/>
              <a:cs typeface="Arial"/>
            </a:endParaRPr>
          </a:p>
          <a:p>
            <a:pPr marR="4763" algn="ctr">
              <a:lnSpc>
                <a:spcPts val="2153"/>
              </a:lnSpc>
            </a:pPr>
            <a:r>
              <a:rPr spc="-161" dirty="0">
                <a:solidFill>
                  <a:srgbClr val="FFFFFF"/>
                </a:solidFill>
                <a:latin typeface="STIXGeneral"/>
                <a:cs typeface="STIXGeneral"/>
              </a:rPr>
              <a:t>𝐴</a:t>
            </a:r>
            <a:r>
              <a:rPr spc="-26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FFFFFF"/>
                </a:solidFill>
                <a:latin typeface="STIXGeneral"/>
                <a:cs typeface="STIXGeneral"/>
              </a:rPr>
              <a:t>∨</a:t>
            </a:r>
            <a:r>
              <a:rPr spc="-113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r>
              <a:rPr spc="-83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FFFFFF"/>
                </a:solidFill>
                <a:latin typeface="STIXGeneral"/>
                <a:cs typeface="STIXGeneral"/>
              </a:rPr>
              <a:t>∨</a:t>
            </a:r>
            <a:r>
              <a:rPr spc="-10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pc="34" dirty="0">
                <a:solidFill>
                  <a:srgbClr val="FFFFFF"/>
                </a:solidFill>
                <a:latin typeface="STIXGeneral"/>
                <a:cs typeface="STIXGeneral"/>
              </a:rPr>
              <a:t>¬𝐶</a:t>
            </a:r>
            <a:endParaRPr>
              <a:latin typeface="STIXGeneral"/>
              <a:cs typeface="STIXGeneral"/>
            </a:endParaRPr>
          </a:p>
          <a:p>
            <a:pPr algn="ctr">
              <a:lnSpc>
                <a:spcPts val="2156"/>
              </a:lnSpc>
            </a:pPr>
            <a:r>
              <a:rPr spc="-146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pc="-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30" dirty="0">
                <a:solidFill>
                  <a:srgbClr val="FFFFFF"/>
                </a:solidFill>
                <a:latin typeface="Arial"/>
                <a:cs typeface="Arial"/>
              </a:rPr>
              <a:t>definite</a:t>
            </a:r>
            <a:r>
              <a:rPr spc="-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FFFFFF"/>
                </a:solidFill>
                <a:latin typeface="Arial"/>
                <a:cs typeface="Arial"/>
              </a:rPr>
              <a:t>clause?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334726" y="4848510"/>
            <a:ext cx="135731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930"/>
              </a:lnSpc>
            </a:pPr>
            <a:r>
              <a:rPr sz="900" spc="-26" dirty="0">
                <a:solidFill>
                  <a:srgbClr val="888888"/>
                </a:solidFill>
                <a:latin typeface="Arial"/>
                <a:cs typeface="Arial"/>
              </a:rPr>
              <a:t>80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25168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214" dirty="0"/>
              <a:t>Knowledge</a:t>
            </a:r>
            <a:r>
              <a:rPr spc="-150" dirty="0"/>
              <a:t> </a:t>
            </a:r>
            <a:r>
              <a:rPr spc="-344" dirty="0"/>
              <a:t>Bases</a:t>
            </a:r>
            <a:r>
              <a:rPr spc="-161" dirty="0"/>
              <a:t> </a:t>
            </a:r>
            <a:r>
              <a:rPr spc="-341" dirty="0"/>
              <a:t>(KBs)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4607" y="1280938"/>
            <a:ext cx="5308759" cy="2372124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200025" indent="-171450">
              <a:spcBef>
                <a:spcPts val="578"/>
              </a:spcBef>
              <a:buChar char="•"/>
              <a:tabLst>
                <a:tab pos="200025" algn="l"/>
              </a:tabLst>
            </a:pPr>
            <a:r>
              <a:rPr sz="2100" spc="-199" dirty="0">
                <a:latin typeface="Arial"/>
                <a:cs typeface="Arial"/>
              </a:rPr>
              <a:t>A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56" dirty="0">
                <a:latin typeface="Arial"/>
                <a:cs typeface="Arial"/>
              </a:rPr>
              <a:t>conjunction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b="1" spc="-105" dirty="0">
                <a:latin typeface="Arial"/>
                <a:cs typeface="Arial"/>
              </a:rPr>
              <a:t>definite</a:t>
            </a:r>
            <a:r>
              <a:rPr sz="2100" b="1" spc="-83" dirty="0">
                <a:latin typeface="Arial"/>
                <a:cs typeface="Arial"/>
              </a:rPr>
              <a:t> </a:t>
            </a:r>
            <a:r>
              <a:rPr sz="2100" b="1" spc="-217" dirty="0">
                <a:latin typeface="Arial"/>
                <a:cs typeface="Arial"/>
              </a:rPr>
              <a:t>clauses</a:t>
            </a:r>
            <a:endParaRPr sz="2100">
              <a:latin typeface="Arial"/>
              <a:cs typeface="Arial"/>
            </a:endParaRPr>
          </a:p>
          <a:p>
            <a:pPr marL="200025" indent="-171450">
              <a:lnSpc>
                <a:spcPts val="2396"/>
              </a:lnSpc>
              <a:spcBef>
                <a:spcPts val="503"/>
              </a:spcBef>
              <a:buFont typeface="Arial"/>
              <a:buChar char="•"/>
              <a:tabLst>
                <a:tab pos="200025" algn="l"/>
              </a:tabLst>
            </a:pPr>
            <a:r>
              <a:rPr sz="2100" b="1" spc="-109" dirty="0">
                <a:latin typeface="Arial"/>
                <a:cs typeface="Arial"/>
              </a:rPr>
              <a:t>Definite</a:t>
            </a:r>
            <a:r>
              <a:rPr sz="2100" b="1" spc="-75" dirty="0">
                <a:latin typeface="Arial"/>
                <a:cs typeface="Arial"/>
              </a:rPr>
              <a:t> </a:t>
            </a:r>
            <a:r>
              <a:rPr sz="2100" b="1" spc="-191" dirty="0">
                <a:latin typeface="Arial"/>
                <a:cs typeface="Arial"/>
              </a:rPr>
              <a:t>clause</a:t>
            </a:r>
            <a:r>
              <a:rPr sz="2100" b="1" spc="-86" dirty="0">
                <a:latin typeface="Arial"/>
                <a:cs typeface="Arial"/>
              </a:rPr>
              <a:t> </a:t>
            </a:r>
            <a:r>
              <a:rPr sz="2100" spc="-143" dirty="0">
                <a:latin typeface="Arial"/>
                <a:cs typeface="Arial"/>
              </a:rPr>
              <a:t>(aka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Strict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86" dirty="0">
                <a:latin typeface="Arial"/>
                <a:cs typeface="Arial"/>
              </a:rPr>
              <a:t>Horn </a:t>
            </a:r>
            <a:r>
              <a:rPr sz="2100" spc="-139" dirty="0">
                <a:latin typeface="Arial"/>
                <a:cs typeface="Arial"/>
              </a:rPr>
              <a:t>Clause):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i="1" spc="-15" dirty="0">
                <a:latin typeface="Arial"/>
                <a:cs typeface="Arial"/>
              </a:rPr>
              <a:t>body</a:t>
            </a:r>
            <a:endParaRPr sz="2100">
              <a:latin typeface="Arial"/>
              <a:cs typeface="Arial"/>
            </a:endParaRPr>
          </a:p>
          <a:p>
            <a:pPr marL="200025">
              <a:lnSpc>
                <a:spcPts val="2396"/>
              </a:lnSpc>
            </a:pPr>
            <a:r>
              <a:rPr sz="2100" spc="-75" dirty="0">
                <a:latin typeface="Arial"/>
                <a:cs typeface="Arial"/>
              </a:rPr>
              <a:t>implies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i="1" spc="-15" dirty="0">
                <a:latin typeface="Arial"/>
                <a:cs typeface="Arial"/>
              </a:rPr>
              <a:t>head</a:t>
            </a:r>
            <a:endParaRPr sz="2100">
              <a:latin typeface="Arial"/>
              <a:cs typeface="Arial"/>
            </a:endParaRPr>
          </a:p>
          <a:p>
            <a:pPr marL="542449" lvl="1" indent="-171450">
              <a:spcBef>
                <a:spcPts val="184"/>
              </a:spcBef>
              <a:buChar char="•"/>
              <a:tabLst>
                <a:tab pos="542925" algn="l"/>
              </a:tabLst>
            </a:pPr>
            <a:r>
              <a:rPr spc="-86" dirty="0">
                <a:latin typeface="Arial"/>
                <a:cs typeface="Arial"/>
              </a:rPr>
              <a:t>Form: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68" dirty="0">
                <a:latin typeface="STIXGeneral"/>
                <a:cs typeface="STIXGeneral"/>
              </a:rPr>
              <a:t>𝑎</a:t>
            </a:r>
            <a:r>
              <a:rPr sz="1969" spc="101" baseline="-15873" dirty="0">
                <a:latin typeface="STIXGeneral"/>
                <a:cs typeface="STIXGeneral"/>
              </a:rPr>
              <a:t>1</a:t>
            </a:r>
            <a:r>
              <a:rPr sz="1969" spc="45" baseline="-15873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∧</a:t>
            </a:r>
            <a:r>
              <a:rPr spc="-98" dirty="0">
                <a:latin typeface="STIXGeneral"/>
                <a:cs typeface="STIXGeneral"/>
              </a:rPr>
              <a:t> </a:t>
            </a:r>
            <a:r>
              <a:rPr spc="90" dirty="0">
                <a:latin typeface="STIXGeneral"/>
                <a:cs typeface="STIXGeneral"/>
              </a:rPr>
              <a:t>𝑎</a:t>
            </a:r>
            <a:r>
              <a:rPr sz="1969" spc="134" baseline="-15873" dirty="0">
                <a:latin typeface="STIXGeneral"/>
                <a:cs typeface="STIXGeneral"/>
              </a:rPr>
              <a:t>2</a:t>
            </a:r>
            <a:r>
              <a:rPr sz="1969" spc="152" baseline="-15873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∧</a:t>
            </a:r>
            <a:r>
              <a:rPr spc="-98" dirty="0">
                <a:latin typeface="STIXGeneral"/>
                <a:cs typeface="STIXGeneral"/>
              </a:rPr>
              <a:t> </a:t>
            </a:r>
            <a:r>
              <a:rPr spc="-139" dirty="0">
                <a:latin typeface="STIXGeneral"/>
                <a:cs typeface="STIXGeneral"/>
              </a:rPr>
              <a:t>⋯</a:t>
            </a:r>
            <a:r>
              <a:rPr spc="-158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∧</a:t>
            </a:r>
            <a:r>
              <a:rPr spc="-98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𝑎</a:t>
            </a:r>
            <a:r>
              <a:rPr sz="1969" baseline="-15873" dirty="0">
                <a:latin typeface="STIXGeneral"/>
                <a:cs typeface="STIXGeneral"/>
              </a:rPr>
              <a:t>𝑀</a:t>
            </a:r>
            <a:r>
              <a:rPr sz="1969" spc="320" baseline="-15873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→</a:t>
            </a:r>
            <a:r>
              <a:rPr spc="4" dirty="0">
                <a:latin typeface="STIXGeneral"/>
                <a:cs typeface="STIXGeneral"/>
              </a:rPr>
              <a:t> </a:t>
            </a:r>
            <a:r>
              <a:rPr spc="-38" dirty="0">
                <a:latin typeface="STIXGeneral"/>
                <a:cs typeface="STIXGeneral"/>
              </a:rPr>
              <a:t>ℎ</a:t>
            </a:r>
            <a:endParaRPr>
              <a:latin typeface="STIXGeneral"/>
              <a:cs typeface="STIXGeneral"/>
            </a:endParaRPr>
          </a:p>
          <a:p>
            <a:pPr marL="542449" lvl="1" indent="-171450">
              <a:spcBef>
                <a:spcPts val="161"/>
              </a:spcBef>
              <a:buChar char="•"/>
              <a:tabLst>
                <a:tab pos="542925" algn="l"/>
              </a:tabLst>
            </a:pPr>
            <a:r>
              <a:rPr spc="-94" dirty="0">
                <a:latin typeface="Arial"/>
                <a:cs typeface="Arial"/>
              </a:rPr>
              <a:t>Body:</a:t>
            </a:r>
            <a:r>
              <a:rPr spc="-109" dirty="0">
                <a:latin typeface="Arial"/>
                <a:cs typeface="Arial"/>
              </a:rPr>
              <a:t> </a:t>
            </a:r>
            <a:r>
              <a:rPr spc="68" dirty="0">
                <a:latin typeface="STIXGeneral"/>
                <a:cs typeface="STIXGeneral"/>
              </a:rPr>
              <a:t>𝑎</a:t>
            </a:r>
            <a:r>
              <a:rPr sz="1969" spc="101" baseline="-15873" dirty="0">
                <a:latin typeface="STIXGeneral"/>
                <a:cs typeface="STIXGeneral"/>
              </a:rPr>
              <a:t>1</a:t>
            </a:r>
            <a:r>
              <a:rPr sz="1969" spc="129" baseline="-15873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∧</a:t>
            </a:r>
            <a:r>
              <a:rPr spc="-79" dirty="0">
                <a:latin typeface="STIXGeneral"/>
                <a:cs typeface="STIXGeneral"/>
              </a:rPr>
              <a:t> </a:t>
            </a:r>
            <a:r>
              <a:rPr spc="90" dirty="0">
                <a:latin typeface="STIXGeneral"/>
                <a:cs typeface="STIXGeneral"/>
              </a:rPr>
              <a:t>𝑎</a:t>
            </a:r>
            <a:r>
              <a:rPr sz="1969" spc="134" baseline="-15873" dirty="0">
                <a:latin typeface="STIXGeneral"/>
                <a:cs typeface="STIXGeneral"/>
              </a:rPr>
              <a:t>2</a:t>
            </a:r>
            <a:r>
              <a:rPr sz="1969" spc="191" baseline="-15873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∧</a:t>
            </a:r>
            <a:r>
              <a:rPr spc="-79" dirty="0">
                <a:latin typeface="STIXGeneral"/>
                <a:cs typeface="STIXGeneral"/>
              </a:rPr>
              <a:t> </a:t>
            </a:r>
            <a:r>
              <a:rPr spc="-139" dirty="0">
                <a:latin typeface="STIXGeneral"/>
                <a:cs typeface="STIXGeneral"/>
              </a:rPr>
              <a:t>⋯</a:t>
            </a:r>
            <a:r>
              <a:rPr spc="-158" dirty="0">
                <a:latin typeface="STIXGeneral"/>
                <a:cs typeface="STIXGeneral"/>
              </a:rPr>
              <a:t> </a:t>
            </a:r>
            <a:r>
              <a:rPr dirty="0">
                <a:latin typeface="STIXGeneral"/>
                <a:cs typeface="STIXGeneral"/>
              </a:rPr>
              <a:t>∧</a:t>
            </a:r>
            <a:r>
              <a:rPr spc="-68" dirty="0">
                <a:latin typeface="STIXGeneral"/>
                <a:cs typeface="STIXGeneral"/>
              </a:rPr>
              <a:t> </a:t>
            </a:r>
            <a:r>
              <a:rPr spc="-19" dirty="0">
                <a:latin typeface="STIXGeneral"/>
                <a:cs typeface="STIXGeneral"/>
              </a:rPr>
              <a:t>𝑎</a:t>
            </a:r>
            <a:r>
              <a:rPr sz="1969" spc="-28" baseline="-15873" dirty="0">
                <a:latin typeface="STIXGeneral"/>
                <a:cs typeface="STIXGeneral"/>
              </a:rPr>
              <a:t>𝑀</a:t>
            </a:r>
            <a:endParaRPr sz="1969" baseline="-15873">
              <a:latin typeface="STIXGeneral"/>
              <a:cs typeface="STIXGeneral"/>
            </a:endParaRPr>
          </a:p>
          <a:p>
            <a:pPr marL="542449" lvl="1" indent="-171450">
              <a:spcBef>
                <a:spcPts val="153"/>
              </a:spcBef>
              <a:buChar char="•"/>
              <a:tabLst>
                <a:tab pos="542925" algn="l"/>
              </a:tabLst>
            </a:pPr>
            <a:r>
              <a:rPr spc="-105" dirty="0">
                <a:latin typeface="Arial"/>
                <a:cs typeface="Arial"/>
              </a:rPr>
              <a:t>Head: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38" dirty="0">
                <a:latin typeface="STIXGeneral"/>
                <a:cs typeface="STIXGeneral"/>
              </a:rPr>
              <a:t>ℎ</a:t>
            </a:r>
            <a:endParaRPr>
              <a:latin typeface="STIXGeneral"/>
              <a:cs typeface="STIXGeneral"/>
            </a:endParaRPr>
          </a:p>
          <a:p>
            <a:pPr marL="200025" indent="-171450">
              <a:spcBef>
                <a:spcPts val="476"/>
              </a:spcBef>
              <a:buChar char="•"/>
              <a:tabLst>
                <a:tab pos="200025" algn="l"/>
              </a:tabLst>
            </a:pPr>
            <a:r>
              <a:rPr sz="2100" dirty="0">
                <a:latin typeface="Arial"/>
                <a:cs typeface="Arial"/>
              </a:rPr>
              <a:t>If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86" dirty="0">
                <a:latin typeface="Arial"/>
                <a:cs typeface="Arial"/>
              </a:rPr>
              <a:t>body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is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empty,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41" dirty="0">
                <a:latin typeface="Arial"/>
                <a:cs typeface="Arial"/>
              </a:rPr>
              <a:t>then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26" dirty="0">
                <a:latin typeface="Arial"/>
                <a:cs typeface="Arial"/>
              </a:rPr>
              <a:t>the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16" dirty="0">
                <a:latin typeface="Arial"/>
                <a:cs typeface="Arial"/>
              </a:rPr>
              <a:t>head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is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169" dirty="0">
                <a:latin typeface="Arial"/>
                <a:cs typeface="Arial"/>
              </a:rPr>
              <a:t>a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i="1" spc="-15" dirty="0">
                <a:latin typeface="Arial"/>
                <a:cs typeface="Arial"/>
              </a:rPr>
              <a:t>fact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216" y="3783330"/>
            <a:ext cx="2512695" cy="965906"/>
          </a:xfrm>
          <a:prstGeom prst="rect">
            <a:avLst/>
          </a:prstGeom>
          <a:solidFill>
            <a:srgbClr val="EC7C30"/>
          </a:solidFill>
          <a:ln w="12700">
            <a:solidFill>
              <a:srgbClr val="2E528F"/>
            </a:solidFill>
          </a:ln>
        </p:spPr>
        <p:txBody>
          <a:bodyPr vert="horz" wrap="square" lIns="0" tIns="136208" rIns="0" bIns="0" rtlCol="0">
            <a:spAutoFit/>
          </a:bodyPr>
          <a:lstStyle/>
          <a:p>
            <a:pPr algn="ctr">
              <a:lnSpc>
                <a:spcPts val="2156"/>
              </a:lnSpc>
              <a:spcBef>
                <a:spcPts val="1073"/>
              </a:spcBef>
            </a:pPr>
            <a:r>
              <a:rPr spc="-109" dirty="0">
                <a:solidFill>
                  <a:srgbClr val="FFFFFF"/>
                </a:solidFill>
                <a:latin typeface="Arial"/>
                <a:cs typeface="Arial"/>
              </a:rPr>
              <a:t>Q:</a:t>
            </a:r>
            <a:r>
              <a:rPr spc="-10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26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>
              <a:latin typeface="Arial"/>
              <a:cs typeface="Arial"/>
            </a:endParaRPr>
          </a:p>
          <a:p>
            <a:pPr marR="4763" algn="ctr">
              <a:lnSpc>
                <a:spcPts val="2153"/>
              </a:lnSpc>
            </a:pPr>
            <a:r>
              <a:rPr spc="-161" dirty="0">
                <a:solidFill>
                  <a:srgbClr val="FFFFFF"/>
                </a:solidFill>
                <a:latin typeface="STIXGeneral"/>
                <a:cs typeface="STIXGeneral"/>
              </a:rPr>
              <a:t>𝐴</a:t>
            </a:r>
            <a:r>
              <a:rPr spc="-26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FFFFFF"/>
                </a:solidFill>
                <a:latin typeface="STIXGeneral"/>
                <a:cs typeface="STIXGeneral"/>
              </a:rPr>
              <a:t>∨</a:t>
            </a:r>
            <a:r>
              <a:rPr spc="-113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FFFFFF"/>
                </a:solidFill>
                <a:latin typeface="STIXGeneral"/>
                <a:cs typeface="STIXGeneral"/>
              </a:rPr>
              <a:t>𝐵</a:t>
            </a:r>
            <a:r>
              <a:rPr spc="-83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FFFFFF"/>
                </a:solidFill>
                <a:latin typeface="STIXGeneral"/>
                <a:cs typeface="STIXGeneral"/>
              </a:rPr>
              <a:t>∨</a:t>
            </a:r>
            <a:r>
              <a:rPr spc="-101" dirty="0">
                <a:solidFill>
                  <a:srgbClr val="FFFFFF"/>
                </a:solidFill>
                <a:latin typeface="STIXGeneral"/>
                <a:cs typeface="STIXGeneral"/>
              </a:rPr>
              <a:t> </a:t>
            </a:r>
            <a:r>
              <a:rPr spc="34" dirty="0">
                <a:solidFill>
                  <a:srgbClr val="FFFFFF"/>
                </a:solidFill>
                <a:latin typeface="STIXGeneral"/>
                <a:cs typeface="STIXGeneral"/>
              </a:rPr>
              <a:t>¬𝐶</a:t>
            </a:r>
            <a:endParaRPr>
              <a:latin typeface="STIXGeneral"/>
              <a:cs typeface="STIXGeneral"/>
            </a:endParaRPr>
          </a:p>
          <a:p>
            <a:pPr algn="ctr">
              <a:lnSpc>
                <a:spcPts val="2156"/>
              </a:lnSpc>
            </a:pPr>
            <a:r>
              <a:rPr spc="-146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pc="-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30" dirty="0">
                <a:solidFill>
                  <a:srgbClr val="FFFFFF"/>
                </a:solidFill>
                <a:latin typeface="Arial"/>
                <a:cs typeface="Arial"/>
              </a:rPr>
              <a:t>definite</a:t>
            </a:r>
            <a:r>
              <a:rPr spc="-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FFFFFF"/>
                </a:solidFill>
                <a:latin typeface="Arial"/>
                <a:cs typeface="Arial"/>
              </a:rPr>
              <a:t>clause?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8022" y="3790188"/>
            <a:ext cx="2512695" cy="839236"/>
          </a:xfrm>
          <a:prstGeom prst="rect">
            <a:avLst/>
          </a:prstGeom>
          <a:solidFill>
            <a:srgbClr val="5B9BD4"/>
          </a:solidFill>
          <a:ln w="12700">
            <a:solidFill>
              <a:srgbClr val="2E528F"/>
            </a:solidFill>
          </a:ln>
        </p:spPr>
        <p:txBody>
          <a:bodyPr vert="horz" wrap="square" lIns="0" tIns="2381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1838">
              <a:latin typeface="Times New Roman"/>
              <a:cs typeface="Times New Roman"/>
            </a:endParaRPr>
          </a:p>
          <a:p>
            <a:pPr marL="817721" marR="253841" indent="-558165"/>
            <a:r>
              <a:rPr spc="-98" dirty="0">
                <a:solidFill>
                  <a:srgbClr val="FFFFFF"/>
                </a:solidFill>
                <a:latin typeface="Arial"/>
                <a:cs typeface="Arial"/>
              </a:rPr>
              <a:t>A:</a:t>
            </a:r>
            <a:r>
              <a:rPr spc="-94" dirty="0">
                <a:solidFill>
                  <a:srgbClr val="FFFFFF"/>
                </a:solidFill>
                <a:latin typeface="Arial"/>
                <a:cs typeface="Arial"/>
              </a:rPr>
              <a:t> No.</a:t>
            </a:r>
            <a:r>
              <a:rPr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9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79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turn</a:t>
            </a:r>
            <a:r>
              <a:rPr spc="-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34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pc="-8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FFFFFF"/>
                </a:solidFill>
                <a:latin typeface="Arial"/>
                <a:cs typeface="Arial"/>
              </a:rPr>
              <a:t>one?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128862" y="6859341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74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9349" y="429200"/>
            <a:ext cx="3628104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46" dirty="0"/>
              <a:t>Models</a:t>
            </a:r>
            <a:r>
              <a:rPr spc="-165" dirty="0"/>
              <a:t> </a:t>
            </a:r>
            <a:r>
              <a:rPr spc="-34" dirty="0"/>
              <a:t>for</a:t>
            </a:r>
            <a:r>
              <a:rPr spc="-161" dirty="0"/>
              <a:t> </a:t>
            </a:r>
            <a:r>
              <a:rPr spc="-296" dirty="0"/>
              <a:t>a</a:t>
            </a:r>
            <a:r>
              <a:rPr spc="-165" dirty="0"/>
              <a:t> </a:t>
            </a:r>
            <a:r>
              <a:rPr spc="-518" dirty="0"/>
              <a:t>KB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9857" y="1055810"/>
            <a:ext cx="4257675" cy="4087690"/>
          </a:xfrm>
          <a:prstGeom prst="rect">
            <a:avLst/>
          </a:prstGeom>
        </p:spPr>
        <p:txBody>
          <a:bodyPr vert="horz" wrap="square" lIns="0" tIns="70009" rIns="0" bIns="0" rtlCol="0">
            <a:spAutoFit/>
          </a:bodyPr>
          <a:lstStyle/>
          <a:p>
            <a:pPr marL="180975" indent="-171450">
              <a:spcBef>
                <a:spcPts val="551"/>
              </a:spcBef>
              <a:buChar char="•"/>
              <a:tabLst>
                <a:tab pos="180975" algn="l"/>
              </a:tabLst>
            </a:pPr>
            <a:r>
              <a:rPr sz="2100" spc="-206" dirty="0">
                <a:latin typeface="Arial"/>
                <a:cs typeface="Arial"/>
              </a:rPr>
              <a:t>KB: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[P</a:t>
            </a:r>
            <a:r>
              <a:rPr sz="2100" spc="-113" dirty="0">
                <a:latin typeface="STIXGeneral"/>
                <a:cs typeface="STIXGeneral"/>
              </a:rPr>
              <a:t>∨</a:t>
            </a:r>
            <a:r>
              <a:rPr sz="2100" spc="-113" dirty="0">
                <a:latin typeface="Arial"/>
                <a:cs typeface="Arial"/>
              </a:rPr>
              <a:t>Q,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161" dirty="0">
                <a:latin typeface="Arial"/>
                <a:cs typeface="Arial"/>
              </a:rPr>
              <a:t>P</a:t>
            </a:r>
            <a:r>
              <a:rPr sz="2100" spc="-161" dirty="0">
                <a:latin typeface="Arial Unicode MS"/>
                <a:cs typeface="Arial Unicode MS"/>
              </a:rPr>
              <a:t>→</a:t>
            </a:r>
            <a:r>
              <a:rPr sz="2100" spc="-161" dirty="0">
                <a:latin typeface="Arial"/>
                <a:cs typeface="Arial"/>
              </a:rPr>
              <a:t>R,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Q</a:t>
            </a:r>
            <a:r>
              <a:rPr sz="2100" spc="-15" dirty="0">
                <a:latin typeface="Arial Unicode MS"/>
                <a:cs typeface="Arial Unicode MS"/>
              </a:rPr>
              <a:t>→</a:t>
            </a:r>
            <a:r>
              <a:rPr sz="2100" spc="-15" dirty="0">
                <a:latin typeface="Arial"/>
                <a:cs typeface="Arial"/>
              </a:rPr>
              <a:t>R]</a:t>
            </a:r>
            <a:endParaRPr sz="2100">
              <a:latin typeface="Arial"/>
              <a:cs typeface="Arial"/>
            </a:endParaRPr>
          </a:p>
          <a:p>
            <a:pPr marL="180975" marR="1380648" indent="-180975">
              <a:lnSpc>
                <a:spcPct val="105400"/>
              </a:lnSpc>
              <a:spcBef>
                <a:spcPts val="341"/>
              </a:spcBef>
              <a:buChar char="•"/>
              <a:tabLst>
                <a:tab pos="180975" algn="l"/>
              </a:tabLst>
            </a:pPr>
            <a:r>
              <a:rPr sz="2100" spc="-71" dirty="0">
                <a:latin typeface="Arial"/>
                <a:cs typeface="Arial"/>
              </a:rPr>
              <a:t>What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are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27" dirty="0">
                <a:latin typeface="Arial"/>
                <a:cs typeface="Arial"/>
              </a:rPr>
              <a:t>sentences? </a:t>
            </a:r>
            <a:r>
              <a:rPr sz="2100" spc="-135" dirty="0">
                <a:latin typeface="Arial"/>
                <a:cs typeface="Arial"/>
              </a:rPr>
              <a:t>s1: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229" dirty="0">
                <a:latin typeface="Arial"/>
                <a:cs typeface="Arial"/>
              </a:rPr>
              <a:t>P</a:t>
            </a:r>
            <a:r>
              <a:rPr sz="2100" spc="-229" dirty="0">
                <a:latin typeface="STIXGeneral"/>
                <a:cs typeface="STIXGeneral"/>
              </a:rPr>
              <a:t>∨</a:t>
            </a:r>
            <a:r>
              <a:rPr sz="2100" spc="-229" dirty="0">
                <a:latin typeface="Arial"/>
                <a:cs typeface="Arial"/>
              </a:rPr>
              <a:t>Q</a:t>
            </a:r>
            <a:endParaRPr sz="2100">
              <a:latin typeface="Arial"/>
              <a:cs typeface="Arial"/>
            </a:endParaRPr>
          </a:p>
          <a:p>
            <a:pPr marL="264319" marR="3027521">
              <a:lnSpc>
                <a:spcPts val="2265"/>
              </a:lnSpc>
              <a:spcBef>
                <a:spcPts val="45"/>
              </a:spcBef>
            </a:pPr>
            <a:r>
              <a:rPr sz="2100" spc="-135" dirty="0">
                <a:latin typeface="Arial"/>
                <a:cs typeface="Arial"/>
              </a:rPr>
              <a:t>s2: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P</a:t>
            </a:r>
            <a:r>
              <a:rPr sz="2100" spc="-19" dirty="0">
                <a:latin typeface="Arial Unicode MS"/>
                <a:cs typeface="Arial Unicode MS"/>
              </a:rPr>
              <a:t>→</a:t>
            </a:r>
            <a:r>
              <a:rPr sz="2100" spc="-19" dirty="0">
                <a:latin typeface="Arial"/>
                <a:cs typeface="Arial"/>
              </a:rPr>
              <a:t>R </a:t>
            </a:r>
            <a:r>
              <a:rPr sz="2100" spc="-135" dirty="0">
                <a:latin typeface="Arial"/>
                <a:cs typeface="Arial"/>
              </a:rPr>
              <a:t>s3: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Q</a:t>
            </a:r>
            <a:r>
              <a:rPr sz="2100" spc="-19" dirty="0">
                <a:latin typeface="Arial Unicode MS"/>
                <a:cs typeface="Arial Unicode MS"/>
              </a:rPr>
              <a:t>→</a:t>
            </a:r>
            <a:r>
              <a:rPr sz="2100" spc="-19" dirty="0">
                <a:latin typeface="Arial"/>
                <a:cs typeface="Arial"/>
              </a:rPr>
              <a:t>R</a:t>
            </a:r>
            <a:endParaRPr sz="2100">
              <a:latin typeface="Arial"/>
              <a:cs typeface="Arial"/>
            </a:endParaRPr>
          </a:p>
          <a:p>
            <a:pPr marL="180975" marR="3810" indent="-180975">
              <a:lnSpc>
                <a:spcPct val="104700"/>
              </a:lnSpc>
              <a:spcBef>
                <a:spcPts val="329"/>
              </a:spcBef>
              <a:buChar char="•"/>
              <a:tabLst>
                <a:tab pos="180975" algn="l"/>
              </a:tabLst>
            </a:pPr>
            <a:r>
              <a:rPr sz="2100" spc="-71" dirty="0">
                <a:latin typeface="Arial"/>
                <a:cs typeface="Arial"/>
              </a:rPr>
              <a:t>What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are</a:t>
            </a:r>
            <a:r>
              <a:rPr sz="2100" spc="-109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56" dirty="0">
                <a:latin typeface="Arial"/>
                <a:cs typeface="Arial"/>
              </a:rPr>
              <a:t>propositional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94" dirty="0">
                <a:latin typeface="Arial"/>
                <a:cs typeface="Arial"/>
              </a:rPr>
              <a:t>variables? </a:t>
            </a:r>
            <a:r>
              <a:rPr sz="2100" spc="-330" dirty="0">
                <a:latin typeface="Arial"/>
                <a:cs typeface="Arial"/>
              </a:rPr>
              <a:t>P,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01" dirty="0">
                <a:latin typeface="Arial"/>
                <a:cs typeface="Arial"/>
              </a:rPr>
              <a:t>Q,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420" dirty="0">
                <a:latin typeface="Arial"/>
                <a:cs typeface="Arial"/>
              </a:rPr>
              <a:t>R</a:t>
            </a:r>
            <a:endParaRPr sz="2100">
              <a:latin typeface="Arial"/>
              <a:cs typeface="Arial"/>
            </a:endParaRPr>
          </a:p>
          <a:p>
            <a:pPr marL="180975" indent="-171450">
              <a:spcBef>
                <a:spcPts val="503"/>
              </a:spcBef>
              <a:buChar char="•"/>
              <a:tabLst>
                <a:tab pos="180975" algn="l"/>
              </a:tabLst>
            </a:pPr>
            <a:r>
              <a:rPr sz="2100" spc="-71" dirty="0">
                <a:latin typeface="Arial"/>
                <a:cs typeface="Arial"/>
              </a:rPr>
              <a:t>What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are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94" dirty="0">
                <a:latin typeface="Arial"/>
                <a:cs typeface="Arial"/>
              </a:rPr>
              <a:t>candidate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models?</a:t>
            </a:r>
            <a:endParaRPr sz="2100">
              <a:latin typeface="Arial"/>
              <a:cs typeface="Arial"/>
            </a:endParaRPr>
          </a:p>
          <a:p>
            <a:pPr marL="359093" marR="788194" lvl="1" indent="-260985">
              <a:lnSpc>
                <a:spcPts val="2265"/>
              </a:lnSpc>
              <a:spcBef>
                <a:spcPts val="405"/>
              </a:spcBef>
              <a:buAutoNum type="arabicParenR"/>
              <a:tabLst>
                <a:tab pos="359569" algn="l"/>
              </a:tabLst>
            </a:pPr>
            <a:r>
              <a:rPr sz="2100" spc="-127" dirty="0">
                <a:latin typeface="Arial"/>
                <a:cs typeface="Arial"/>
              </a:rPr>
              <a:t>Consider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53" dirty="0">
                <a:latin typeface="Arial"/>
                <a:cs typeface="Arial"/>
              </a:rPr>
              <a:t>all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b="1" spc="-139" dirty="0">
                <a:latin typeface="Arial"/>
                <a:cs typeface="Arial"/>
              </a:rPr>
              <a:t>eight</a:t>
            </a:r>
            <a:r>
              <a:rPr sz="2100" b="1" spc="-49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possible </a:t>
            </a:r>
            <a:r>
              <a:rPr sz="2100" spc="-124" dirty="0">
                <a:latin typeface="Arial"/>
                <a:cs typeface="Arial"/>
              </a:rPr>
              <a:t>assignments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68" dirty="0">
                <a:latin typeface="Arial"/>
                <a:cs typeface="Arial"/>
              </a:rPr>
              <a:t>T|F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326" dirty="0">
                <a:latin typeface="Arial"/>
                <a:cs typeface="Arial"/>
              </a:rPr>
              <a:t>P,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98" dirty="0">
                <a:latin typeface="Arial"/>
                <a:cs typeface="Arial"/>
              </a:rPr>
              <a:t>Q,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420" dirty="0">
                <a:latin typeface="Arial"/>
                <a:cs typeface="Arial"/>
              </a:rPr>
              <a:t>R</a:t>
            </a:r>
            <a:endParaRPr sz="2100">
              <a:latin typeface="Arial"/>
              <a:cs typeface="Arial"/>
            </a:endParaRPr>
          </a:p>
          <a:p>
            <a:pPr marL="359093" marR="38100" lvl="1" indent="-260985">
              <a:lnSpc>
                <a:spcPts val="2265"/>
              </a:lnSpc>
              <a:spcBef>
                <a:spcPts val="386"/>
              </a:spcBef>
              <a:buAutoNum type="arabicParenR"/>
              <a:tabLst>
                <a:tab pos="359569" algn="l"/>
              </a:tabLst>
            </a:pPr>
            <a:r>
              <a:rPr sz="2100" spc="-184" dirty="0">
                <a:latin typeface="Arial"/>
                <a:cs typeface="Arial"/>
              </a:rPr>
              <a:t>Check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if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139" dirty="0">
                <a:latin typeface="Arial"/>
                <a:cs typeface="Arial"/>
              </a:rPr>
              <a:t>each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sentence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is</a:t>
            </a:r>
            <a:r>
              <a:rPr sz="2100" spc="-75" dirty="0">
                <a:latin typeface="Arial"/>
                <a:cs typeface="Arial"/>
              </a:rPr>
              <a:t> consistent </a:t>
            </a:r>
            <a:r>
              <a:rPr sz="2100" dirty="0">
                <a:latin typeface="Arial"/>
                <a:cs typeface="Arial"/>
              </a:rPr>
              <a:t>with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26" dirty="0">
                <a:latin typeface="Arial"/>
                <a:cs typeface="Arial"/>
              </a:rPr>
              <a:t>the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model</a:t>
            </a:r>
            <a:endParaRPr sz="2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78015"/>
              </p:ext>
            </p:extLst>
          </p:nvPr>
        </p:nvGraphicFramePr>
        <p:xfrm>
          <a:off x="5858040" y="772804"/>
          <a:ext cx="1943100" cy="2499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765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Lucida Grande"/>
                          <a:cs typeface="Lucida Grande"/>
                        </a:rPr>
                        <a:t>✓</a:t>
                      </a:r>
                      <a:endParaRPr sz="1400">
                        <a:latin typeface="Lucida Grande"/>
                        <a:cs typeface="Lucida Grande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Lucida Grande"/>
                          <a:cs typeface="Lucida Grande"/>
                        </a:rPr>
                        <a:t>✓</a:t>
                      </a:r>
                      <a:endParaRPr sz="1400">
                        <a:latin typeface="Lucida Grande"/>
                        <a:cs typeface="Lucida Grande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5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Lucida Grande"/>
                          <a:cs typeface="Lucida Grande"/>
                        </a:rPr>
                        <a:t>✓</a:t>
                      </a:r>
                      <a:endParaRPr sz="1400">
                        <a:latin typeface="Lucida Grande"/>
                        <a:cs typeface="Lucida Grande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Lucida Grande"/>
                          <a:cs typeface="Lucida Grande"/>
                        </a:rPr>
                        <a:t>✓</a:t>
                      </a:r>
                      <a:endParaRPr sz="1400">
                        <a:latin typeface="Lucida Grande"/>
                        <a:cs typeface="Lucida Grande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5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Lucida Grande"/>
                          <a:cs typeface="Lucida Grande"/>
                        </a:rPr>
                        <a:t>✓</a:t>
                      </a:r>
                      <a:endParaRPr sz="1400">
                        <a:latin typeface="Lucida Grande"/>
                        <a:cs typeface="Lucida Grande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Lucida Grande"/>
                          <a:cs typeface="Lucida Grande"/>
                        </a:rPr>
                        <a:t>✓</a:t>
                      </a:r>
                      <a:endParaRPr sz="1400">
                        <a:latin typeface="Lucida Grande"/>
                        <a:cs typeface="Lucida Grande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65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Lucida Grande"/>
                          <a:cs typeface="Lucida Grande"/>
                        </a:rPr>
                        <a:t>✓</a:t>
                      </a:r>
                      <a:endParaRPr sz="1400">
                        <a:latin typeface="Lucida Grande"/>
                        <a:cs typeface="Lucida Grande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Lucida Grande"/>
                          <a:cs typeface="Lucida Grande"/>
                        </a:rPr>
                        <a:t>✓</a:t>
                      </a:r>
                      <a:endParaRPr sz="1400">
                        <a:latin typeface="Lucida Grande"/>
                        <a:cs typeface="Lucida Grande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Lucida Grande"/>
                          <a:cs typeface="Lucida Grande"/>
                        </a:rPr>
                        <a:t>✓</a:t>
                      </a:r>
                      <a:endParaRPr sz="1400">
                        <a:latin typeface="Lucida Grande"/>
                        <a:cs typeface="Lucida Grande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6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Lucida Grande"/>
                          <a:cs typeface="Lucida Grande"/>
                        </a:rPr>
                        <a:t>✓</a:t>
                      </a:r>
                      <a:endParaRPr sz="1400">
                        <a:latin typeface="Lucida Grande"/>
                        <a:cs typeface="Lucida Grande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Lucida Grande"/>
                          <a:cs typeface="Lucida Grande"/>
                        </a:rPr>
                        <a:t>✓</a:t>
                      </a:r>
                      <a:endParaRPr sz="1400">
                        <a:latin typeface="Lucida Grande"/>
                        <a:cs typeface="Lucida Grande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Lucida Grande"/>
                          <a:cs typeface="Lucida Grande"/>
                        </a:rPr>
                        <a:t>✓</a:t>
                      </a:r>
                      <a:endParaRPr sz="1400">
                        <a:latin typeface="Lucida Grande"/>
                        <a:cs typeface="Lucida Grande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Lucida Grande"/>
                          <a:cs typeface="Lucida Grande"/>
                        </a:rPr>
                        <a:t>✓</a:t>
                      </a:r>
                      <a:endParaRPr sz="1400">
                        <a:latin typeface="Lucida Grande"/>
                        <a:cs typeface="Lucida Grande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dirty="0">
                          <a:latin typeface="Lucida Grande"/>
                          <a:cs typeface="Lucida Grande"/>
                        </a:rPr>
                        <a:t>✓</a:t>
                      </a:r>
                      <a:endParaRPr sz="1400">
                        <a:latin typeface="Lucida Grande"/>
                        <a:cs typeface="Lucida Grande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6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Lucida Grande"/>
                          <a:cs typeface="Lucida Grande"/>
                        </a:rPr>
                        <a:t>✓</a:t>
                      </a:r>
                      <a:endParaRPr sz="1400">
                        <a:latin typeface="Lucida Grande"/>
                        <a:cs typeface="Lucida Grande"/>
                      </a:endParaRPr>
                    </a:p>
                  </a:txBody>
                  <a:tcPr marL="0" marR="0" marT="257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65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Lucida Grande"/>
                          <a:cs typeface="Lucida Grande"/>
                        </a:rPr>
                        <a:t>✓</a:t>
                      </a:r>
                      <a:endParaRPr sz="1400">
                        <a:latin typeface="Lucida Grande"/>
                        <a:cs typeface="Lucida Grande"/>
                      </a:endParaRPr>
                    </a:p>
                  </a:txBody>
                  <a:tcPr marL="0" marR="0" marT="257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Lucida Grande"/>
                          <a:cs typeface="Lucida Grande"/>
                        </a:rPr>
                        <a:t>✓</a:t>
                      </a:r>
                      <a:endParaRPr sz="1400">
                        <a:latin typeface="Lucida Grande"/>
                        <a:cs typeface="Lucida Grande"/>
                      </a:endParaRPr>
                    </a:p>
                  </a:txBody>
                  <a:tcPr marL="0" marR="0" marT="257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Lucida Grande"/>
                          <a:cs typeface="Lucida Grande"/>
                        </a:rPr>
                        <a:t>✓</a:t>
                      </a:r>
                      <a:endParaRPr sz="1400">
                        <a:latin typeface="Lucida Grande"/>
                        <a:cs typeface="Lucida Grande"/>
                      </a:endParaRPr>
                    </a:p>
                  </a:txBody>
                  <a:tcPr marL="0" marR="0" marT="257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922523" y="3380463"/>
            <a:ext cx="1792129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83" dirty="0">
                <a:latin typeface="Arial"/>
                <a:cs typeface="Arial"/>
              </a:rPr>
              <a:t>Here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b="1" spc="-143" dirty="0">
                <a:latin typeface="Arial"/>
                <a:cs typeface="Arial"/>
              </a:rPr>
              <a:t>x</a:t>
            </a:r>
            <a:r>
              <a:rPr sz="1350" b="1" spc="-64" dirty="0">
                <a:latin typeface="Arial"/>
                <a:cs typeface="Arial"/>
              </a:rPr>
              <a:t> </a:t>
            </a:r>
            <a:r>
              <a:rPr sz="1350" spc="-86" dirty="0">
                <a:latin typeface="Arial"/>
                <a:cs typeface="Arial"/>
              </a:rPr>
              <a:t>means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the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model </a:t>
            </a:r>
            <a:r>
              <a:rPr sz="1350" spc="-101" dirty="0">
                <a:latin typeface="Arial"/>
                <a:cs typeface="Arial"/>
              </a:rPr>
              <a:t>makes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the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71" dirty="0">
                <a:latin typeface="Arial"/>
                <a:cs typeface="Arial"/>
              </a:rPr>
              <a:t>sentence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105" dirty="0">
                <a:latin typeface="Arial"/>
                <a:cs typeface="Arial"/>
              </a:rPr>
              <a:t>False </a:t>
            </a:r>
            <a:r>
              <a:rPr sz="1350" spc="-75" dirty="0">
                <a:latin typeface="Arial"/>
                <a:cs typeface="Arial"/>
              </a:rPr>
              <a:t>and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b="1" spc="-79" dirty="0">
                <a:latin typeface="Lucida Grande"/>
                <a:cs typeface="Lucida Grande"/>
              </a:rPr>
              <a:t>✓</a:t>
            </a:r>
            <a:r>
              <a:rPr sz="1350" spc="-79" dirty="0">
                <a:latin typeface="Arial"/>
                <a:cs typeface="Arial"/>
              </a:rPr>
              <a:t>means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38" dirty="0">
                <a:latin typeface="Arial"/>
                <a:cs typeface="Arial"/>
              </a:rPr>
              <a:t>it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doesn’t </a:t>
            </a:r>
            <a:r>
              <a:rPr sz="1350" spc="-90" dirty="0">
                <a:latin typeface="Arial"/>
                <a:cs typeface="Arial"/>
              </a:rPr>
              <a:t>make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38" dirty="0">
                <a:latin typeface="Arial"/>
                <a:cs typeface="Arial"/>
              </a:rPr>
              <a:t>it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False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737" y="438202"/>
            <a:ext cx="3457194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pc="-146" dirty="0"/>
              <a:t>Models</a:t>
            </a:r>
            <a:r>
              <a:rPr spc="-165" dirty="0"/>
              <a:t> </a:t>
            </a:r>
            <a:r>
              <a:rPr spc="-34" dirty="0"/>
              <a:t>for</a:t>
            </a:r>
            <a:r>
              <a:rPr spc="-161" dirty="0"/>
              <a:t> </a:t>
            </a:r>
            <a:r>
              <a:rPr spc="-296" dirty="0"/>
              <a:t>a</a:t>
            </a:r>
            <a:r>
              <a:rPr spc="-165" dirty="0"/>
              <a:t> </a:t>
            </a:r>
            <a:r>
              <a:rPr spc="-518" dirty="0"/>
              <a:t>KB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1387" y="1056430"/>
            <a:ext cx="4260533" cy="3948100"/>
          </a:xfrm>
          <a:prstGeom prst="rect">
            <a:avLst/>
          </a:prstGeom>
        </p:spPr>
        <p:txBody>
          <a:bodyPr vert="horz" wrap="square" lIns="0" tIns="40481" rIns="0" bIns="0" rtlCol="0">
            <a:spAutoFit/>
          </a:bodyPr>
          <a:lstStyle/>
          <a:p>
            <a:pPr marL="180975" indent="-171450">
              <a:spcBef>
                <a:spcPts val="319"/>
              </a:spcBef>
              <a:buChar char="•"/>
              <a:tabLst>
                <a:tab pos="180975" algn="l"/>
              </a:tabLst>
            </a:pPr>
            <a:r>
              <a:rPr sz="2100" spc="-206" dirty="0">
                <a:latin typeface="Arial"/>
                <a:cs typeface="Arial"/>
              </a:rPr>
              <a:t>KB: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[P</a:t>
            </a:r>
            <a:r>
              <a:rPr sz="2100" spc="-113" dirty="0">
                <a:latin typeface="STIXGeneral"/>
                <a:cs typeface="STIXGeneral"/>
              </a:rPr>
              <a:t>∨</a:t>
            </a:r>
            <a:r>
              <a:rPr sz="2100" spc="-113" dirty="0">
                <a:latin typeface="Arial"/>
                <a:cs typeface="Arial"/>
              </a:rPr>
              <a:t>Q,</a:t>
            </a:r>
            <a:r>
              <a:rPr sz="2100" spc="-71" dirty="0">
                <a:latin typeface="Arial"/>
                <a:cs typeface="Arial"/>
              </a:rPr>
              <a:t> </a:t>
            </a:r>
            <a:r>
              <a:rPr sz="2100" spc="-161" dirty="0">
                <a:latin typeface="Arial"/>
                <a:cs typeface="Arial"/>
              </a:rPr>
              <a:t>P</a:t>
            </a:r>
            <a:r>
              <a:rPr sz="2100" spc="-161" dirty="0">
                <a:latin typeface="Arial Unicode MS"/>
                <a:cs typeface="Arial Unicode MS"/>
              </a:rPr>
              <a:t>→</a:t>
            </a:r>
            <a:r>
              <a:rPr sz="2100" spc="-161" dirty="0">
                <a:latin typeface="Arial"/>
                <a:cs typeface="Arial"/>
              </a:rPr>
              <a:t>R,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Q</a:t>
            </a:r>
            <a:r>
              <a:rPr sz="2100" spc="-15" dirty="0">
                <a:latin typeface="Arial Unicode MS"/>
                <a:cs typeface="Arial Unicode MS"/>
              </a:rPr>
              <a:t>→</a:t>
            </a:r>
            <a:r>
              <a:rPr sz="2100" spc="-15" dirty="0">
                <a:latin typeface="Arial"/>
                <a:cs typeface="Arial"/>
              </a:rPr>
              <a:t>R]</a:t>
            </a:r>
            <a:endParaRPr sz="2100">
              <a:latin typeface="Arial"/>
              <a:cs typeface="Arial"/>
            </a:endParaRPr>
          </a:p>
          <a:p>
            <a:pPr marL="180975" marR="1383029" indent="-180975">
              <a:lnSpc>
                <a:spcPts val="2393"/>
              </a:lnSpc>
              <a:spcBef>
                <a:spcPts val="428"/>
              </a:spcBef>
              <a:buChar char="•"/>
              <a:tabLst>
                <a:tab pos="180975" algn="l"/>
              </a:tabLst>
            </a:pPr>
            <a:r>
              <a:rPr sz="2100" spc="-71" dirty="0">
                <a:latin typeface="Arial"/>
                <a:cs typeface="Arial"/>
              </a:rPr>
              <a:t>What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are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27" dirty="0">
                <a:latin typeface="Arial"/>
                <a:cs typeface="Arial"/>
              </a:rPr>
              <a:t>sentences? </a:t>
            </a:r>
            <a:r>
              <a:rPr sz="2100" spc="-135" dirty="0">
                <a:latin typeface="Arial"/>
                <a:cs typeface="Arial"/>
              </a:rPr>
              <a:t>s1: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229" dirty="0">
                <a:latin typeface="Arial"/>
                <a:cs typeface="Arial"/>
              </a:rPr>
              <a:t>P</a:t>
            </a:r>
            <a:r>
              <a:rPr sz="2100" spc="-229" dirty="0">
                <a:latin typeface="STIXGeneral"/>
                <a:cs typeface="STIXGeneral"/>
              </a:rPr>
              <a:t>∨</a:t>
            </a:r>
            <a:r>
              <a:rPr sz="2100" spc="-229" dirty="0">
                <a:latin typeface="Arial"/>
                <a:cs typeface="Arial"/>
              </a:rPr>
              <a:t>Q</a:t>
            </a:r>
            <a:endParaRPr sz="2100">
              <a:latin typeface="Arial"/>
              <a:cs typeface="Arial"/>
            </a:endParaRPr>
          </a:p>
          <a:p>
            <a:pPr marL="264319">
              <a:lnSpc>
                <a:spcPts val="1710"/>
              </a:lnSpc>
            </a:pPr>
            <a:r>
              <a:rPr sz="2100" spc="-135" dirty="0">
                <a:latin typeface="Arial"/>
                <a:cs typeface="Arial"/>
              </a:rPr>
              <a:t>s2: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P</a:t>
            </a:r>
            <a:r>
              <a:rPr sz="2100" spc="-19" dirty="0">
                <a:latin typeface="Arial Unicode MS"/>
                <a:cs typeface="Arial Unicode MS"/>
              </a:rPr>
              <a:t>→</a:t>
            </a:r>
            <a:r>
              <a:rPr sz="2100" spc="-19" dirty="0">
                <a:latin typeface="Arial"/>
                <a:cs typeface="Arial"/>
              </a:rPr>
              <a:t>R</a:t>
            </a:r>
            <a:endParaRPr sz="2100">
              <a:latin typeface="Arial"/>
              <a:cs typeface="Arial"/>
            </a:endParaRPr>
          </a:p>
          <a:p>
            <a:pPr marL="264319">
              <a:lnSpc>
                <a:spcPts val="2269"/>
              </a:lnSpc>
            </a:pPr>
            <a:r>
              <a:rPr sz="2100" spc="-135" dirty="0">
                <a:latin typeface="Arial"/>
                <a:cs typeface="Arial"/>
              </a:rPr>
              <a:t>s3: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Q</a:t>
            </a:r>
            <a:r>
              <a:rPr sz="2100" spc="-19" dirty="0">
                <a:latin typeface="Arial Unicode MS"/>
                <a:cs typeface="Arial Unicode MS"/>
              </a:rPr>
              <a:t>→</a:t>
            </a:r>
            <a:r>
              <a:rPr sz="2100" spc="-19" dirty="0">
                <a:latin typeface="Arial"/>
                <a:cs typeface="Arial"/>
              </a:rPr>
              <a:t>R</a:t>
            </a:r>
            <a:endParaRPr sz="2100">
              <a:latin typeface="Arial"/>
              <a:cs typeface="Arial"/>
            </a:endParaRPr>
          </a:p>
          <a:p>
            <a:pPr marL="180975" marR="7144" indent="-180975">
              <a:lnSpc>
                <a:spcPts val="2393"/>
              </a:lnSpc>
              <a:spcBef>
                <a:spcPts val="428"/>
              </a:spcBef>
              <a:buChar char="•"/>
              <a:tabLst>
                <a:tab pos="180975" algn="l"/>
              </a:tabLst>
            </a:pPr>
            <a:r>
              <a:rPr sz="2100" spc="-71" dirty="0">
                <a:latin typeface="Arial"/>
                <a:cs typeface="Arial"/>
              </a:rPr>
              <a:t>What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are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56" dirty="0">
                <a:latin typeface="Arial"/>
                <a:cs typeface="Arial"/>
              </a:rPr>
              <a:t>propositional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spc="-98" dirty="0">
                <a:latin typeface="Arial"/>
                <a:cs typeface="Arial"/>
              </a:rPr>
              <a:t>variables? </a:t>
            </a:r>
            <a:r>
              <a:rPr sz="2100" spc="-330" dirty="0">
                <a:latin typeface="Arial"/>
                <a:cs typeface="Arial"/>
              </a:rPr>
              <a:t>P,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101" dirty="0">
                <a:latin typeface="Arial"/>
                <a:cs typeface="Arial"/>
              </a:rPr>
              <a:t>Q,</a:t>
            </a:r>
            <a:r>
              <a:rPr sz="2100" spc="-94" dirty="0">
                <a:latin typeface="Arial"/>
                <a:cs typeface="Arial"/>
              </a:rPr>
              <a:t> </a:t>
            </a:r>
            <a:r>
              <a:rPr sz="2100" spc="-420" dirty="0">
                <a:latin typeface="Arial"/>
                <a:cs typeface="Arial"/>
              </a:rPr>
              <a:t>R</a:t>
            </a:r>
            <a:endParaRPr sz="2100">
              <a:latin typeface="Arial"/>
              <a:cs typeface="Arial"/>
            </a:endParaRPr>
          </a:p>
          <a:p>
            <a:pPr marL="180975" indent="-171450">
              <a:lnSpc>
                <a:spcPts val="2456"/>
              </a:lnSpc>
              <a:spcBef>
                <a:spcPts val="188"/>
              </a:spcBef>
              <a:buChar char="•"/>
              <a:tabLst>
                <a:tab pos="180975" algn="l"/>
              </a:tabLst>
            </a:pPr>
            <a:r>
              <a:rPr sz="2100" spc="-71" dirty="0">
                <a:latin typeface="Arial"/>
                <a:cs typeface="Arial"/>
              </a:rPr>
              <a:t>What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are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the</a:t>
            </a:r>
            <a:r>
              <a:rPr sz="2100" spc="-79" dirty="0">
                <a:latin typeface="Arial"/>
                <a:cs typeface="Arial"/>
              </a:rPr>
              <a:t> </a:t>
            </a:r>
            <a:r>
              <a:rPr sz="2100" spc="-94" dirty="0">
                <a:latin typeface="Arial"/>
                <a:cs typeface="Arial"/>
              </a:rPr>
              <a:t>candidate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models?</a:t>
            </a:r>
            <a:endParaRPr sz="2100">
              <a:latin typeface="Arial"/>
              <a:cs typeface="Arial"/>
            </a:endParaRPr>
          </a:p>
          <a:p>
            <a:pPr marL="359093" marR="3810" lvl="1" indent="-260985">
              <a:lnSpc>
                <a:spcPts val="2018"/>
              </a:lnSpc>
              <a:spcBef>
                <a:spcPts val="424"/>
              </a:spcBef>
              <a:buAutoNum type="arabicParenR"/>
              <a:tabLst>
                <a:tab pos="359569" algn="l"/>
              </a:tabLst>
            </a:pPr>
            <a:r>
              <a:rPr sz="2100" spc="-127" dirty="0">
                <a:latin typeface="Arial"/>
                <a:cs typeface="Arial"/>
              </a:rPr>
              <a:t>Consider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53" dirty="0">
                <a:latin typeface="Arial"/>
                <a:cs typeface="Arial"/>
              </a:rPr>
              <a:t>all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109" dirty="0">
                <a:latin typeface="Arial"/>
                <a:cs typeface="Arial"/>
              </a:rPr>
              <a:t>possible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127" dirty="0">
                <a:latin typeface="Arial"/>
                <a:cs typeface="Arial"/>
              </a:rPr>
              <a:t>assignments</a:t>
            </a:r>
            <a:r>
              <a:rPr sz="2100" spc="-26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of </a:t>
            </a:r>
            <a:r>
              <a:rPr sz="2100" spc="-71" dirty="0">
                <a:latin typeface="Arial"/>
                <a:cs typeface="Arial"/>
              </a:rPr>
              <a:t>T|F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98" dirty="0">
                <a:latin typeface="Arial"/>
                <a:cs typeface="Arial"/>
              </a:rPr>
              <a:t> </a:t>
            </a:r>
            <a:r>
              <a:rPr sz="2100" spc="-326" dirty="0">
                <a:latin typeface="Arial"/>
                <a:cs typeface="Arial"/>
              </a:rPr>
              <a:t>P,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98" dirty="0">
                <a:latin typeface="Arial"/>
                <a:cs typeface="Arial"/>
              </a:rPr>
              <a:t>Q,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420" dirty="0">
                <a:latin typeface="Arial"/>
                <a:cs typeface="Arial"/>
              </a:rPr>
              <a:t>R</a:t>
            </a:r>
            <a:endParaRPr sz="2100">
              <a:latin typeface="Arial"/>
              <a:cs typeface="Arial"/>
            </a:endParaRPr>
          </a:p>
          <a:p>
            <a:pPr marL="359093" marR="195739" lvl="1" indent="-260985" algn="just">
              <a:lnSpc>
                <a:spcPct val="80000"/>
              </a:lnSpc>
              <a:spcBef>
                <a:spcPts val="394"/>
              </a:spcBef>
              <a:buAutoNum type="arabicParenR"/>
              <a:tabLst>
                <a:tab pos="359569" algn="l"/>
              </a:tabLst>
            </a:pPr>
            <a:r>
              <a:rPr sz="2100" spc="-214" dirty="0">
                <a:latin typeface="Arial"/>
                <a:cs typeface="Arial"/>
              </a:rPr>
              <a:t>Check</a:t>
            </a:r>
            <a:r>
              <a:rPr sz="2100" spc="6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truth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94" dirty="0">
                <a:latin typeface="Arial"/>
                <a:cs typeface="Arial"/>
              </a:rPr>
              <a:t>tables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for</a:t>
            </a:r>
            <a:r>
              <a:rPr sz="2100" spc="-26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consistency, </a:t>
            </a:r>
            <a:r>
              <a:rPr sz="2100" spc="-60" dirty="0">
                <a:latin typeface="Arial"/>
                <a:cs typeface="Arial"/>
              </a:rPr>
              <a:t>eliminating</a:t>
            </a:r>
            <a:r>
              <a:rPr sz="2100" spc="-86" dirty="0">
                <a:latin typeface="Arial"/>
                <a:cs typeface="Arial"/>
              </a:rPr>
              <a:t> </a:t>
            </a:r>
            <a:r>
              <a:rPr sz="2100" spc="-172" dirty="0">
                <a:latin typeface="Arial"/>
                <a:cs typeface="Arial"/>
              </a:rPr>
              <a:t>any</a:t>
            </a:r>
            <a:r>
              <a:rPr sz="2100" spc="26" dirty="0">
                <a:latin typeface="Arial"/>
                <a:cs typeface="Arial"/>
              </a:rPr>
              <a:t> </a:t>
            </a:r>
            <a:r>
              <a:rPr sz="2100" spc="-41" dirty="0">
                <a:latin typeface="Arial"/>
                <a:cs typeface="Arial"/>
              </a:rPr>
              <a:t>row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that</a:t>
            </a:r>
            <a:r>
              <a:rPr sz="2100" spc="-41" dirty="0">
                <a:latin typeface="Arial"/>
                <a:cs typeface="Arial"/>
              </a:rPr>
              <a:t> </a:t>
            </a:r>
            <a:r>
              <a:rPr sz="2100" spc="-158" dirty="0">
                <a:latin typeface="Arial"/>
                <a:cs typeface="Arial"/>
              </a:rPr>
              <a:t>does</a:t>
            </a:r>
            <a:r>
              <a:rPr sz="2100" spc="11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not </a:t>
            </a:r>
            <a:r>
              <a:rPr sz="2100" spc="-143" dirty="0">
                <a:latin typeface="Arial"/>
                <a:cs typeface="Arial"/>
              </a:rPr>
              <a:t>make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01" dirty="0">
                <a:latin typeface="Arial"/>
                <a:cs typeface="Arial"/>
              </a:rPr>
              <a:t>every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296" dirty="0">
                <a:latin typeface="Arial"/>
                <a:cs typeface="Arial"/>
              </a:rPr>
              <a:t>KB</a:t>
            </a:r>
            <a:r>
              <a:rPr sz="2100" spc="-83" dirty="0">
                <a:latin typeface="Arial"/>
                <a:cs typeface="Arial"/>
              </a:rPr>
              <a:t> </a:t>
            </a:r>
            <a:r>
              <a:rPr sz="2100" spc="-113" dirty="0">
                <a:latin typeface="Arial"/>
                <a:cs typeface="Arial"/>
              </a:rPr>
              <a:t>sentence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true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75282" y="767518"/>
            <a:ext cx="1981200" cy="2522220"/>
            <a:chOff x="6299200" y="497840"/>
            <a:chExt cx="2641600" cy="3362960"/>
          </a:xfrm>
        </p:grpSpPr>
        <p:sp>
          <p:nvSpPr>
            <p:cNvPr id="5" name="object 5"/>
            <p:cNvSpPr/>
            <p:nvPr/>
          </p:nvSpPr>
          <p:spPr>
            <a:xfrm>
              <a:off x="6324600" y="881392"/>
              <a:ext cx="1295400" cy="370840"/>
            </a:xfrm>
            <a:custGeom>
              <a:avLst/>
              <a:gdLst/>
              <a:ahLst/>
              <a:cxnLst/>
              <a:rect l="l" t="t" r="r" b="b"/>
              <a:pathLst>
                <a:path w="1295400" h="370840">
                  <a:moveTo>
                    <a:pt x="1295400" y="0"/>
                  </a:moveTo>
                  <a:lnTo>
                    <a:pt x="863600" y="0"/>
                  </a:lnTo>
                  <a:lnTo>
                    <a:pt x="431800" y="0"/>
                  </a:lnTo>
                  <a:lnTo>
                    <a:pt x="0" y="0"/>
                  </a:lnTo>
                  <a:lnTo>
                    <a:pt x="0" y="370827"/>
                  </a:lnTo>
                  <a:lnTo>
                    <a:pt x="431800" y="370827"/>
                  </a:lnTo>
                  <a:lnTo>
                    <a:pt x="863600" y="370827"/>
                  </a:lnTo>
                  <a:lnTo>
                    <a:pt x="1295400" y="370827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0" y="881392"/>
              <a:ext cx="1295400" cy="370840"/>
            </a:xfrm>
            <a:custGeom>
              <a:avLst/>
              <a:gdLst/>
              <a:ahLst/>
              <a:cxnLst/>
              <a:rect l="l" t="t" r="r" b="b"/>
              <a:pathLst>
                <a:path w="1295400" h="370840">
                  <a:moveTo>
                    <a:pt x="1295400" y="0"/>
                  </a:moveTo>
                  <a:lnTo>
                    <a:pt x="863600" y="0"/>
                  </a:lnTo>
                  <a:lnTo>
                    <a:pt x="431800" y="0"/>
                  </a:lnTo>
                  <a:lnTo>
                    <a:pt x="0" y="0"/>
                  </a:lnTo>
                  <a:lnTo>
                    <a:pt x="0" y="370827"/>
                  </a:lnTo>
                  <a:lnTo>
                    <a:pt x="431800" y="370827"/>
                  </a:lnTo>
                  <a:lnTo>
                    <a:pt x="863600" y="370827"/>
                  </a:lnTo>
                  <a:lnTo>
                    <a:pt x="1295400" y="370827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6324600" y="1252219"/>
              <a:ext cx="1295400" cy="370840"/>
            </a:xfrm>
            <a:custGeom>
              <a:avLst/>
              <a:gdLst/>
              <a:ahLst/>
              <a:cxnLst/>
              <a:rect l="l" t="t" r="r" b="b"/>
              <a:pathLst>
                <a:path w="1295400" h="370840">
                  <a:moveTo>
                    <a:pt x="1295400" y="0"/>
                  </a:moveTo>
                  <a:lnTo>
                    <a:pt x="863600" y="0"/>
                  </a:lnTo>
                  <a:lnTo>
                    <a:pt x="4318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431800" y="370840"/>
                  </a:lnTo>
                  <a:lnTo>
                    <a:pt x="863600" y="370840"/>
                  </a:lnTo>
                  <a:lnTo>
                    <a:pt x="1295400" y="37084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BEBE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7620000" y="1252219"/>
              <a:ext cx="1295400" cy="370840"/>
            </a:xfrm>
            <a:custGeom>
              <a:avLst/>
              <a:gdLst/>
              <a:ahLst/>
              <a:cxnLst/>
              <a:rect l="l" t="t" r="r" b="b"/>
              <a:pathLst>
                <a:path w="1295400" h="370840">
                  <a:moveTo>
                    <a:pt x="1295400" y="0"/>
                  </a:moveTo>
                  <a:lnTo>
                    <a:pt x="863600" y="0"/>
                  </a:lnTo>
                  <a:lnTo>
                    <a:pt x="4318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431800" y="370840"/>
                  </a:lnTo>
                  <a:lnTo>
                    <a:pt x="863600" y="370840"/>
                  </a:lnTo>
                  <a:lnTo>
                    <a:pt x="1295400" y="37084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6324600" y="1623059"/>
              <a:ext cx="1295400" cy="370840"/>
            </a:xfrm>
            <a:custGeom>
              <a:avLst/>
              <a:gdLst/>
              <a:ahLst/>
              <a:cxnLst/>
              <a:rect l="l" t="t" r="r" b="b"/>
              <a:pathLst>
                <a:path w="1295400" h="370839">
                  <a:moveTo>
                    <a:pt x="1295400" y="0"/>
                  </a:moveTo>
                  <a:lnTo>
                    <a:pt x="863600" y="0"/>
                  </a:lnTo>
                  <a:lnTo>
                    <a:pt x="4318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431800" y="370840"/>
                  </a:lnTo>
                  <a:lnTo>
                    <a:pt x="863600" y="370840"/>
                  </a:lnTo>
                  <a:lnTo>
                    <a:pt x="1295400" y="37084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00" y="1623059"/>
              <a:ext cx="1295400" cy="741680"/>
            </a:xfrm>
            <a:custGeom>
              <a:avLst/>
              <a:gdLst/>
              <a:ahLst/>
              <a:cxnLst/>
              <a:rect l="l" t="t" r="r" b="b"/>
              <a:pathLst>
                <a:path w="1295400" h="741680">
                  <a:moveTo>
                    <a:pt x="1295400" y="0"/>
                  </a:moveTo>
                  <a:lnTo>
                    <a:pt x="863600" y="0"/>
                  </a:lnTo>
                  <a:lnTo>
                    <a:pt x="4318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431800" y="370840"/>
                  </a:lnTo>
                  <a:lnTo>
                    <a:pt x="431800" y="741680"/>
                  </a:lnTo>
                  <a:lnTo>
                    <a:pt x="863600" y="741680"/>
                  </a:lnTo>
                  <a:lnTo>
                    <a:pt x="863600" y="370840"/>
                  </a:lnTo>
                  <a:lnTo>
                    <a:pt x="1295400" y="37084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324600" y="2364739"/>
              <a:ext cx="1295400" cy="370840"/>
            </a:xfrm>
            <a:custGeom>
              <a:avLst/>
              <a:gdLst/>
              <a:ahLst/>
              <a:cxnLst/>
              <a:rect l="l" t="t" r="r" b="b"/>
              <a:pathLst>
                <a:path w="1295400" h="370839">
                  <a:moveTo>
                    <a:pt x="1295400" y="0"/>
                  </a:moveTo>
                  <a:lnTo>
                    <a:pt x="863600" y="0"/>
                  </a:lnTo>
                  <a:lnTo>
                    <a:pt x="4318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431800" y="370840"/>
                  </a:lnTo>
                  <a:lnTo>
                    <a:pt x="863600" y="370840"/>
                  </a:lnTo>
                  <a:lnTo>
                    <a:pt x="1295400" y="37084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0000" y="2364739"/>
              <a:ext cx="1295400" cy="741680"/>
            </a:xfrm>
            <a:custGeom>
              <a:avLst/>
              <a:gdLst/>
              <a:ahLst/>
              <a:cxnLst/>
              <a:rect l="l" t="t" r="r" b="b"/>
              <a:pathLst>
                <a:path w="1295400" h="741680">
                  <a:moveTo>
                    <a:pt x="863600" y="370852"/>
                  </a:moveTo>
                  <a:lnTo>
                    <a:pt x="431800" y="370852"/>
                  </a:lnTo>
                  <a:lnTo>
                    <a:pt x="431800" y="741680"/>
                  </a:lnTo>
                  <a:lnTo>
                    <a:pt x="863600" y="741680"/>
                  </a:lnTo>
                  <a:lnTo>
                    <a:pt x="863600" y="370852"/>
                  </a:lnTo>
                  <a:close/>
                </a:path>
                <a:path w="1295400" h="741680">
                  <a:moveTo>
                    <a:pt x="1295400" y="0"/>
                  </a:moveTo>
                  <a:lnTo>
                    <a:pt x="863600" y="0"/>
                  </a:lnTo>
                  <a:lnTo>
                    <a:pt x="4318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431800" y="370840"/>
                  </a:lnTo>
                  <a:lnTo>
                    <a:pt x="863600" y="370840"/>
                  </a:lnTo>
                  <a:lnTo>
                    <a:pt x="1295400" y="37084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324600" y="3106419"/>
              <a:ext cx="1295400" cy="370840"/>
            </a:xfrm>
            <a:custGeom>
              <a:avLst/>
              <a:gdLst/>
              <a:ahLst/>
              <a:cxnLst/>
              <a:rect l="l" t="t" r="r" b="b"/>
              <a:pathLst>
                <a:path w="1295400" h="370839">
                  <a:moveTo>
                    <a:pt x="1295400" y="0"/>
                  </a:moveTo>
                  <a:lnTo>
                    <a:pt x="863600" y="0"/>
                  </a:lnTo>
                  <a:lnTo>
                    <a:pt x="4318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431800" y="370840"/>
                  </a:lnTo>
                  <a:lnTo>
                    <a:pt x="863600" y="370840"/>
                  </a:lnTo>
                  <a:lnTo>
                    <a:pt x="1295400" y="37084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620000" y="3106419"/>
              <a:ext cx="1295400" cy="370840"/>
            </a:xfrm>
            <a:custGeom>
              <a:avLst/>
              <a:gdLst/>
              <a:ahLst/>
              <a:cxnLst/>
              <a:rect l="l" t="t" r="r" b="b"/>
              <a:pathLst>
                <a:path w="1295400" h="370839">
                  <a:moveTo>
                    <a:pt x="1295400" y="0"/>
                  </a:moveTo>
                  <a:lnTo>
                    <a:pt x="863600" y="0"/>
                  </a:lnTo>
                  <a:lnTo>
                    <a:pt x="431800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431800" y="370840"/>
                  </a:lnTo>
                  <a:lnTo>
                    <a:pt x="863600" y="370840"/>
                  </a:lnTo>
                  <a:lnTo>
                    <a:pt x="1295400" y="37084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756400" y="504190"/>
              <a:ext cx="1727200" cy="3350260"/>
            </a:xfrm>
            <a:custGeom>
              <a:avLst/>
              <a:gdLst/>
              <a:ahLst/>
              <a:cxnLst/>
              <a:rect l="l" t="t" r="r" b="b"/>
              <a:pathLst>
                <a:path w="1727200" h="3350260">
                  <a:moveTo>
                    <a:pt x="0" y="0"/>
                  </a:moveTo>
                  <a:lnTo>
                    <a:pt x="0" y="3350260"/>
                  </a:lnTo>
                </a:path>
                <a:path w="1727200" h="3350260">
                  <a:moveTo>
                    <a:pt x="431800" y="0"/>
                  </a:moveTo>
                  <a:lnTo>
                    <a:pt x="431800" y="3350260"/>
                  </a:lnTo>
                </a:path>
                <a:path w="1727200" h="3350260">
                  <a:moveTo>
                    <a:pt x="863600" y="0"/>
                  </a:moveTo>
                  <a:lnTo>
                    <a:pt x="863600" y="3350260"/>
                  </a:lnTo>
                </a:path>
                <a:path w="1727200" h="3350260">
                  <a:moveTo>
                    <a:pt x="1295400" y="0"/>
                  </a:moveTo>
                  <a:lnTo>
                    <a:pt x="1295400" y="3350260"/>
                  </a:lnTo>
                </a:path>
                <a:path w="1727200" h="3350260">
                  <a:moveTo>
                    <a:pt x="1727200" y="0"/>
                  </a:moveTo>
                  <a:lnTo>
                    <a:pt x="1727200" y="335026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318250" y="881380"/>
              <a:ext cx="2603500" cy="0"/>
            </a:xfrm>
            <a:custGeom>
              <a:avLst/>
              <a:gdLst/>
              <a:ahLst/>
              <a:cxnLst/>
              <a:rect l="l" t="t" r="r" b="b"/>
              <a:pathLst>
                <a:path w="2603500">
                  <a:moveTo>
                    <a:pt x="0" y="0"/>
                  </a:moveTo>
                  <a:lnTo>
                    <a:pt x="26035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318250" y="504190"/>
              <a:ext cx="2603500" cy="3350260"/>
            </a:xfrm>
            <a:custGeom>
              <a:avLst/>
              <a:gdLst/>
              <a:ahLst/>
              <a:cxnLst/>
              <a:rect l="l" t="t" r="r" b="b"/>
              <a:pathLst>
                <a:path w="2603500" h="3350260">
                  <a:moveTo>
                    <a:pt x="0" y="748030"/>
                  </a:moveTo>
                  <a:lnTo>
                    <a:pt x="2603500" y="748030"/>
                  </a:lnTo>
                </a:path>
                <a:path w="2603500" h="3350260">
                  <a:moveTo>
                    <a:pt x="0" y="1118870"/>
                  </a:moveTo>
                  <a:lnTo>
                    <a:pt x="2603500" y="1118870"/>
                  </a:lnTo>
                </a:path>
                <a:path w="2603500" h="3350260">
                  <a:moveTo>
                    <a:pt x="0" y="1489710"/>
                  </a:moveTo>
                  <a:lnTo>
                    <a:pt x="2603500" y="1489710"/>
                  </a:lnTo>
                </a:path>
                <a:path w="2603500" h="3350260">
                  <a:moveTo>
                    <a:pt x="0" y="1860550"/>
                  </a:moveTo>
                  <a:lnTo>
                    <a:pt x="2603500" y="1860550"/>
                  </a:lnTo>
                </a:path>
                <a:path w="2603500" h="3350260">
                  <a:moveTo>
                    <a:pt x="0" y="2231390"/>
                  </a:moveTo>
                  <a:lnTo>
                    <a:pt x="2603500" y="2231390"/>
                  </a:lnTo>
                </a:path>
                <a:path w="2603500" h="3350260">
                  <a:moveTo>
                    <a:pt x="0" y="2602230"/>
                  </a:moveTo>
                  <a:lnTo>
                    <a:pt x="2603500" y="2602230"/>
                  </a:lnTo>
                </a:path>
                <a:path w="2603500" h="3350260">
                  <a:moveTo>
                    <a:pt x="0" y="2973070"/>
                  </a:moveTo>
                  <a:lnTo>
                    <a:pt x="2603500" y="2973070"/>
                  </a:lnTo>
                </a:path>
                <a:path w="2603500" h="3350260">
                  <a:moveTo>
                    <a:pt x="6350" y="0"/>
                  </a:moveTo>
                  <a:lnTo>
                    <a:pt x="6350" y="3350260"/>
                  </a:lnTo>
                </a:path>
                <a:path w="2603500" h="3350260">
                  <a:moveTo>
                    <a:pt x="2597150" y="0"/>
                  </a:moveTo>
                  <a:lnTo>
                    <a:pt x="2597150" y="3350260"/>
                  </a:lnTo>
                </a:path>
                <a:path w="2603500" h="3350260">
                  <a:moveTo>
                    <a:pt x="0" y="6350"/>
                  </a:moveTo>
                  <a:lnTo>
                    <a:pt x="2603500" y="6350"/>
                  </a:lnTo>
                </a:path>
                <a:path w="2603500" h="3350260">
                  <a:moveTo>
                    <a:pt x="0" y="3343910"/>
                  </a:moveTo>
                  <a:lnTo>
                    <a:pt x="2603500" y="334391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99095" y="781806"/>
            <a:ext cx="314325" cy="226024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8098" rIns="0" bIns="0" rtlCol="0">
            <a:spAutoFit/>
          </a:bodyPr>
          <a:lstStyle/>
          <a:p>
            <a:pPr marL="476" algn="ctr">
              <a:spcBef>
                <a:spcPts val="143"/>
              </a:spcBef>
            </a:pPr>
            <a:r>
              <a:rPr sz="1350" b="1" spc="-18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3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22945" y="781806"/>
            <a:ext cx="314325" cy="226024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8098" rIns="0" bIns="0" rtlCol="0">
            <a:spAutoFit/>
          </a:bodyPr>
          <a:lstStyle/>
          <a:p>
            <a:pPr marL="99060">
              <a:spcBef>
                <a:spcPts val="143"/>
              </a:spcBef>
            </a:pPr>
            <a:r>
              <a:rPr sz="1350" b="1" spc="-127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46795" y="781806"/>
            <a:ext cx="314325" cy="226024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8098" rIns="0" bIns="0" rtlCol="0">
            <a:spAutoFit/>
          </a:bodyPr>
          <a:lstStyle/>
          <a:p>
            <a:pPr marL="1429" algn="ctr">
              <a:spcBef>
                <a:spcPts val="143"/>
              </a:spcBef>
            </a:pPr>
            <a:r>
              <a:rPr sz="1350" b="1" spc="-217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70645" y="781806"/>
            <a:ext cx="314325" cy="226024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8098" rIns="0" bIns="0" rtlCol="0">
            <a:spAutoFit/>
          </a:bodyPr>
          <a:lstStyle/>
          <a:p>
            <a:pPr marL="79534">
              <a:spcBef>
                <a:spcPts val="143"/>
              </a:spcBef>
            </a:pPr>
            <a:r>
              <a:rPr sz="1350" b="1" spc="-19" dirty="0">
                <a:solidFill>
                  <a:srgbClr val="FFFFFF"/>
                </a:solidFill>
                <a:latin typeface="Arial"/>
                <a:cs typeface="Arial"/>
              </a:rPr>
              <a:t>s1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94495" y="781806"/>
            <a:ext cx="314325" cy="226024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8098" rIns="0" bIns="0" rtlCol="0">
            <a:spAutoFit/>
          </a:bodyPr>
          <a:lstStyle/>
          <a:p>
            <a:pPr marL="80010">
              <a:spcBef>
                <a:spcPts val="143"/>
              </a:spcBef>
            </a:pPr>
            <a:r>
              <a:rPr sz="1350" b="1" spc="-19" dirty="0">
                <a:solidFill>
                  <a:srgbClr val="FFFFFF"/>
                </a:solidFill>
                <a:latin typeface="Arial"/>
                <a:cs typeface="Arial"/>
              </a:rPr>
              <a:t>s2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18345" y="781806"/>
            <a:ext cx="314325" cy="226024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8098" rIns="0" bIns="0" rtlCol="0">
            <a:spAutoFit/>
          </a:bodyPr>
          <a:lstStyle/>
          <a:p>
            <a:pPr marL="80010">
              <a:spcBef>
                <a:spcPts val="143"/>
              </a:spcBef>
            </a:pPr>
            <a:r>
              <a:rPr sz="1350" b="1" spc="-19" dirty="0">
                <a:solidFill>
                  <a:srgbClr val="FFFFFF"/>
                </a:solidFill>
                <a:latin typeface="Arial"/>
                <a:cs typeface="Arial"/>
              </a:rPr>
              <a:t>s3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99095" y="1156661"/>
            <a:ext cx="314325" cy="135550"/>
          </a:xfrm>
          <a:prstGeom prst="rect">
            <a:avLst/>
          </a:prstGeom>
          <a:solidFill>
            <a:srgbClr val="F8D6CD"/>
          </a:solidFill>
        </p:spPr>
        <p:txBody>
          <a:bodyPr vert="horz" wrap="square" lIns="0" tIns="0" rIns="0" bIns="0" rtlCol="0">
            <a:spAutoFit/>
          </a:bodyPr>
          <a:lstStyle/>
          <a:p>
            <a:pPr marL="1429" algn="ctr">
              <a:lnSpc>
                <a:spcPts val="1001"/>
              </a:lnSpc>
            </a:pPr>
            <a:r>
              <a:rPr sz="1350" b="1" spc="-206" dirty="0">
                <a:solidFill>
                  <a:srgbClr val="E7E6E6"/>
                </a:solidFill>
                <a:latin typeface="Arial"/>
                <a:cs typeface="Arial"/>
              </a:rPr>
              <a:t>F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22945" y="1156661"/>
            <a:ext cx="314325" cy="135550"/>
          </a:xfrm>
          <a:prstGeom prst="rect">
            <a:avLst/>
          </a:prstGeom>
          <a:solidFill>
            <a:srgbClr val="F8D6CD"/>
          </a:solidFill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001"/>
              </a:lnSpc>
            </a:pPr>
            <a:r>
              <a:rPr sz="1350" b="1" spc="-206" dirty="0">
                <a:solidFill>
                  <a:srgbClr val="E7E6E6"/>
                </a:solidFill>
                <a:latin typeface="Arial"/>
                <a:cs typeface="Arial"/>
              </a:rPr>
              <a:t>F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46795" y="1156661"/>
            <a:ext cx="314325" cy="135550"/>
          </a:xfrm>
          <a:prstGeom prst="rect">
            <a:avLst/>
          </a:prstGeom>
          <a:solidFill>
            <a:srgbClr val="F8D6CD"/>
          </a:solidFill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001"/>
              </a:lnSpc>
            </a:pPr>
            <a:r>
              <a:rPr sz="1350" b="1" spc="-206" dirty="0">
                <a:solidFill>
                  <a:srgbClr val="E7E6E6"/>
                </a:solidFill>
                <a:latin typeface="Arial"/>
                <a:cs typeface="Arial"/>
              </a:rPr>
              <a:t>F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70645" y="1156661"/>
            <a:ext cx="314325" cy="135550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001"/>
              </a:lnSpc>
            </a:pPr>
            <a:r>
              <a:rPr sz="1350" b="1" spc="-131" dirty="0">
                <a:solidFill>
                  <a:srgbClr val="E7E6E6"/>
                </a:solidFill>
                <a:latin typeface="Arial"/>
                <a:cs typeface="Arial"/>
              </a:rPr>
              <a:t>x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94495" y="1156661"/>
            <a:ext cx="314325" cy="133434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0" rIns="0" bIns="0" rtlCol="0">
            <a:spAutoFit/>
          </a:bodyPr>
          <a:lstStyle/>
          <a:p>
            <a:pPr marL="93821">
              <a:lnSpc>
                <a:spcPts val="1020"/>
              </a:lnSpc>
            </a:pPr>
            <a:r>
              <a:rPr sz="1350" b="1" spc="-23" dirty="0">
                <a:solidFill>
                  <a:srgbClr val="E7E6E6"/>
                </a:solidFill>
                <a:latin typeface="Lucida Grande"/>
                <a:cs typeface="Lucida Grande"/>
              </a:rPr>
              <a:t>✓</a:t>
            </a:r>
            <a:endParaRPr sz="1350">
              <a:latin typeface="Lucida Grande"/>
              <a:cs typeface="Lucida Gran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18345" y="1156661"/>
            <a:ext cx="314325" cy="133434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0" rIns="0" bIns="0" rtlCol="0">
            <a:spAutoFit/>
          </a:bodyPr>
          <a:lstStyle/>
          <a:p>
            <a:pPr marL="93821">
              <a:lnSpc>
                <a:spcPts val="1020"/>
              </a:lnSpc>
            </a:pPr>
            <a:r>
              <a:rPr sz="1350" b="1" spc="-23" dirty="0">
                <a:solidFill>
                  <a:srgbClr val="E7E6E6"/>
                </a:solidFill>
                <a:latin typeface="Lucida Grande"/>
                <a:cs typeface="Lucida Grande"/>
              </a:rPr>
              <a:t>✓</a:t>
            </a:r>
            <a:endParaRPr sz="1350">
              <a:latin typeface="Lucida Grande"/>
              <a:cs typeface="Lucida Gran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08250" y="1346828"/>
            <a:ext cx="106965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33375" algn="l"/>
                <a:tab pos="653891" algn="l"/>
                <a:tab pos="981075" algn="l"/>
              </a:tabLst>
            </a:pPr>
            <a:r>
              <a:rPr sz="1350" b="1" spc="-244" dirty="0">
                <a:solidFill>
                  <a:srgbClr val="E7E6E6"/>
                </a:solidFill>
                <a:latin typeface="Arial"/>
                <a:cs typeface="Arial"/>
              </a:rPr>
              <a:t>F</a:t>
            </a:r>
            <a:r>
              <a:rPr sz="1350" b="1" dirty="0">
                <a:solidFill>
                  <a:srgbClr val="E7E6E6"/>
                </a:solidFill>
                <a:latin typeface="Arial"/>
                <a:cs typeface="Arial"/>
              </a:rPr>
              <a:t>	</a:t>
            </a:r>
            <a:r>
              <a:rPr sz="1350" b="1" spc="-244" dirty="0">
                <a:solidFill>
                  <a:srgbClr val="E7E6E6"/>
                </a:solidFill>
                <a:latin typeface="Arial"/>
                <a:cs typeface="Arial"/>
              </a:rPr>
              <a:t>F</a:t>
            </a:r>
            <a:r>
              <a:rPr sz="1350" b="1" dirty="0">
                <a:solidFill>
                  <a:srgbClr val="E7E6E6"/>
                </a:solidFill>
                <a:latin typeface="Arial"/>
                <a:cs typeface="Arial"/>
              </a:rPr>
              <a:t>	</a:t>
            </a:r>
            <a:r>
              <a:rPr sz="1350" b="1" spc="-38" dirty="0">
                <a:solidFill>
                  <a:srgbClr val="E7E6E6"/>
                </a:solidFill>
                <a:latin typeface="Arial"/>
                <a:cs typeface="Arial"/>
              </a:rPr>
              <a:t>T</a:t>
            </a:r>
            <a:r>
              <a:rPr sz="1350" b="1" dirty="0">
                <a:solidFill>
                  <a:srgbClr val="E7E6E6"/>
                </a:solidFill>
                <a:latin typeface="Arial"/>
                <a:cs typeface="Arial"/>
              </a:rPr>
              <a:t>	</a:t>
            </a:r>
            <a:r>
              <a:rPr sz="1350" b="1" spc="-98" dirty="0">
                <a:solidFill>
                  <a:srgbClr val="E7E6E6"/>
                </a:solidFill>
                <a:latin typeface="Arial"/>
                <a:cs typeface="Arial"/>
              </a:rPr>
              <a:t>x</a:t>
            </a:r>
            <a:endParaRPr sz="13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94495" y="1338065"/>
            <a:ext cx="314325" cy="14449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20479" rIns="0" bIns="0" rtlCol="0">
            <a:spAutoFit/>
          </a:bodyPr>
          <a:lstStyle/>
          <a:p>
            <a:pPr marL="93821">
              <a:lnSpc>
                <a:spcPts val="926"/>
              </a:lnSpc>
              <a:spcBef>
                <a:spcPts val="161"/>
              </a:spcBef>
            </a:pPr>
            <a:r>
              <a:rPr sz="1350" b="1" spc="-23" dirty="0">
                <a:solidFill>
                  <a:srgbClr val="E7E6E6"/>
                </a:solidFill>
                <a:latin typeface="Lucida Grande"/>
                <a:cs typeface="Lucida Grande"/>
              </a:rPr>
              <a:t>✓</a:t>
            </a:r>
            <a:endParaRPr sz="1350">
              <a:latin typeface="Lucida Grande"/>
              <a:cs typeface="Lucida Gran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18345" y="1338065"/>
            <a:ext cx="314325" cy="14449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20479" rIns="0" bIns="0" rtlCol="0">
            <a:spAutoFit/>
          </a:bodyPr>
          <a:lstStyle/>
          <a:p>
            <a:pPr marL="93821">
              <a:lnSpc>
                <a:spcPts val="926"/>
              </a:lnSpc>
              <a:spcBef>
                <a:spcPts val="161"/>
              </a:spcBef>
            </a:pPr>
            <a:r>
              <a:rPr sz="1350" b="1" spc="-23" dirty="0">
                <a:solidFill>
                  <a:srgbClr val="E7E6E6"/>
                </a:solidFill>
                <a:latin typeface="Lucida Grande"/>
                <a:cs typeface="Lucida Grande"/>
              </a:rPr>
              <a:t>✓</a:t>
            </a:r>
            <a:endParaRPr sz="1350">
              <a:latin typeface="Lucida Grande"/>
              <a:cs typeface="Lucida Gran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08250" y="1624959"/>
            <a:ext cx="74580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29565" algn="l"/>
                <a:tab pos="657225" algn="l"/>
              </a:tabLst>
            </a:pPr>
            <a:r>
              <a:rPr sz="1350" b="1" spc="-244" dirty="0">
                <a:solidFill>
                  <a:srgbClr val="E7E6E6"/>
                </a:solidFill>
                <a:latin typeface="Arial"/>
                <a:cs typeface="Arial"/>
              </a:rPr>
              <a:t>F</a:t>
            </a:r>
            <a:r>
              <a:rPr sz="1350" b="1" dirty="0">
                <a:solidFill>
                  <a:srgbClr val="E7E6E6"/>
                </a:solidFill>
                <a:latin typeface="Arial"/>
                <a:cs typeface="Arial"/>
              </a:rPr>
              <a:t>	</a:t>
            </a:r>
            <a:r>
              <a:rPr sz="1350" b="1" spc="-38" dirty="0">
                <a:solidFill>
                  <a:srgbClr val="E7E6E6"/>
                </a:solidFill>
                <a:latin typeface="Arial"/>
                <a:cs typeface="Arial"/>
              </a:rPr>
              <a:t>T</a:t>
            </a:r>
            <a:r>
              <a:rPr sz="1350" b="1" dirty="0">
                <a:solidFill>
                  <a:srgbClr val="E7E6E6"/>
                </a:solidFill>
                <a:latin typeface="Arial"/>
                <a:cs typeface="Arial"/>
              </a:rPr>
              <a:t>	</a:t>
            </a:r>
            <a:r>
              <a:rPr sz="1350" b="1" spc="-244" dirty="0">
                <a:solidFill>
                  <a:srgbClr val="E7E6E6"/>
                </a:solidFill>
                <a:latin typeface="Arial"/>
                <a:cs typeface="Arial"/>
              </a:rPr>
              <a:t>F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70645" y="1616195"/>
            <a:ext cx="314325" cy="154113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20479" rIns="0" bIns="0" rtlCol="0">
            <a:spAutoFit/>
          </a:bodyPr>
          <a:lstStyle/>
          <a:p>
            <a:pPr marL="93345">
              <a:lnSpc>
                <a:spcPts val="986"/>
              </a:lnSpc>
              <a:spcBef>
                <a:spcPts val="161"/>
              </a:spcBef>
            </a:pPr>
            <a:r>
              <a:rPr sz="1350" b="1" spc="-23" dirty="0">
                <a:solidFill>
                  <a:srgbClr val="E7E6E6"/>
                </a:solidFill>
                <a:latin typeface="Lucida Grande"/>
                <a:cs typeface="Lucida Grande"/>
              </a:rPr>
              <a:t>✓</a:t>
            </a:r>
            <a:endParaRPr sz="1350">
              <a:latin typeface="Lucida Grande"/>
              <a:cs typeface="Lucida Gran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94495" y="1616195"/>
            <a:ext cx="314325" cy="154113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20479" rIns="0" bIns="0" rtlCol="0">
            <a:spAutoFit/>
          </a:bodyPr>
          <a:lstStyle/>
          <a:p>
            <a:pPr marL="93821">
              <a:lnSpc>
                <a:spcPts val="986"/>
              </a:lnSpc>
              <a:spcBef>
                <a:spcPts val="161"/>
              </a:spcBef>
            </a:pPr>
            <a:r>
              <a:rPr sz="1350" b="1" spc="-23" dirty="0">
                <a:solidFill>
                  <a:srgbClr val="E7E6E6"/>
                </a:solidFill>
                <a:latin typeface="Lucida Grande"/>
                <a:cs typeface="Lucida Grande"/>
              </a:rPr>
              <a:t>✓</a:t>
            </a:r>
            <a:endParaRPr sz="1350">
              <a:latin typeface="Lucida Grande"/>
              <a:cs typeface="Lucida Gran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27882" y="1624959"/>
            <a:ext cx="9810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131" dirty="0">
                <a:solidFill>
                  <a:srgbClr val="E7E6E6"/>
                </a:solidFill>
                <a:latin typeface="Arial"/>
                <a:cs typeface="Arial"/>
              </a:rPr>
              <a:t>x</a:t>
            </a:r>
            <a:endParaRPr sz="13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94332" y="1889564"/>
            <a:ext cx="323850" cy="230832"/>
          </a:xfrm>
          <a:prstGeom prst="rect">
            <a:avLst/>
          </a:prstGeom>
          <a:solidFill>
            <a:srgbClr val="FBEBE8"/>
          </a:solidFill>
          <a:ln w="12700">
            <a:solidFill>
              <a:srgbClr val="FFFFFF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429" algn="ctr">
              <a:spcBef>
                <a:spcPts val="180"/>
              </a:spcBef>
            </a:pPr>
            <a:r>
              <a:rPr sz="1350" b="1" spc="-206" dirty="0">
                <a:latin typeface="Arial"/>
                <a:cs typeface="Arial"/>
              </a:rPr>
              <a:t>F</a:t>
            </a:r>
            <a:endParaRPr sz="13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18182" y="1889564"/>
            <a:ext cx="323850" cy="230832"/>
          </a:xfrm>
          <a:prstGeom prst="rect">
            <a:avLst/>
          </a:prstGeom>
          <a:solidFill>
            <a:srgbClr val="FBEBE8"/>
          </a:solidFill>
          <a:ln w="12700">
            <a:solidFill>
              <a:srgbClr val="FFFFFF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53" algn="ctr">
              <a:spcBef>
                <a:spcPts val="180"/>
              </a:spcBef>
            </a:pPr>
            <a:r>
              <a:rPr sz="1350" b="1" spc="-158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42032" y="1889564"/>
            <a:ext cx="323850" cy="230832"/>
          </a:xfrm>
          <a:prstGeom prst="rect">
            <a:avLst/>
          </a:prstGeom>
          <a:solidFill>
            <a:srgbClr val="FBEBE8"/>
          </a:solidFill>
          <a:ln w="12700">
            <a:solidFill>
              <a:srgbClr val="FFFFFF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429" algn="ctr">
              <a:spcBef>
                <a:spcPts val="180"/>
              </a:spcBef>
            </a:pPr>
            <a:r>
              <a:rPr sz="1350" b="1" spc="-158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65882" y="1889563"/>
            <a:ext cx="323850" cy="233237"/>
          </a:xfrm>
          <a:prstGeom prst="rect">
            <a:avLst/>
          </a:prstGeom>
          <a:solidFill>
            <a:srgbClr val="DAE2F3"/>
          </a:solidFill>
          <a:ln w="12700">
            <a:solidFill>
              <a:srgbClr val="FFFFFF"/>
            </a:solidFill>
          </a:ln>
        </p:spPr>
        <p:txBody>
          <a:bodyPr vert="horz" wrap="square" lIns="0" tIns="25241" rIns="0" bIns="0" rtlCol="0">
            <a:spAutoFit/>
          </a:bodyPr>
          <a:lstStyle/>
          <a:p>
            <a:pPr marL="98108">
              <a:spcBef>
                <a:spcPts val="199"/>
              </a:spcBef>
            </a:pPr>
            <a:r>
              <a:rPr sz="1350" b="1" spc="-23" dirty="0">
                <a:latin typeface="Lucida Grande"/>
                <a:cs typeface="Lucida Grande"/>
              </a:rPr>
              <a:t>✓</a:t>
            </a:r>
            <a:endParaRPr sz="1350">
              <a:latin typeface="Lucida Grande"/>
              <a:cs typeface="Lucida Grand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89732" y="1889563"/>
            <a:ext cx="323850" cy="233237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25241" rIns="0" bIns="0" rtlCol="0">
            <a:spAutoFit/>
          </a:bodyPr>
          <a:lstStyle/>
          <a:p>
            <a:pPr marL="98584">
              <a:spcBef>
                <a:spcPts val="199"/>
              </a:spcBef>
            </a:pPr>
            <a:r>
              <a:rPr sz="1350" b="1" spc="-23" dirty="0">
                <a:latin typeface="Lucida Grande"/>
                <a:cs typeface="Lucida Grande"/>
              </a:rPr>
              <a:t>✓</a:t>
            </a:r>
            <a:endParaRPr sz="1350">
              <a:latin typeface="Lucida Grande"/>
              <a:cs typeface="Lucida Gran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13582" y="1889563"/>
            <a:ext cx="323850" cy="233237"/>
          </a:xfrm>
          <a:prstGeom prst="rect">
            <a:avLst/>
          </a:prstGeom>
          <a:solidFill>
            <a:srgbClr val="DAE2F3"/>
          </a:solidFill>
          <a:ln w="12700">
            <a:solidFill>
              <a:srgbClr val="FFFFFF"/>
            </a:solidFill>
          </a:ln>
        </p:spPr>
        <p:txBody>
          <a:bodyPr vert="horz" wrap="square" lIns="0" tIns="25241" rIns="0" bIns="0" rtlCol="0">
            <a:spAutoFit/>
          </a:bodyPr>
          <a:lstStyle/>
          <a:p>
            <a:pPr marL="98584">
              <a:spcBef>
                <a:spcPts val="199"/>
              </a:spcBef>
            </a:pPr>
            <a:r>
              <a:rPr sz="1350" b="1" spc="-23" dirty="0">
                <a:latin typeface="Lucida Grande"/>
                <a:cs typeface="Lucida Grande"/>
              </a:rPr>
              <a:t>✓</a:t>
            </a:r>
            <a:endParaRPr sz="1350">
              <a:latin typeface="Lucida Grande"/>
              <a:cs typeface="Lucida Gran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99095" y="2172455"/>
            <a:ext cx="314325" cy="163923"/>
          </a:xfrm>
          <a:prstGeom prst="rect">
            <a:avLst/>
          </a:prstGeom>
          <a:solidFill>
            <a:srgbClr val="F8D6CD"/>
          </a:solidFill>
        </p:spPr>
        <p:txBody>
          <a:bodyPr vert="horz" wrap="square" lIns="0" tIns="18574" rIns="0" bIns="0" rtlCol="0">
            <a:spAutoFit/>
          </a:bodyPr>
          <a:lstStyle/>
          <a:p>
            <a:pPr marL="953" algn="ctr">
              <a:lnSpc>
                <a:spcPts val="1125"/>
              </a:lnSpc>
              <a:spcBef>
                <a:spcPts val="146"/>
              </a:spcBef>
            </a:pPr>
            <a:r>
              <a:rPr sz="1350" b="1" spc="-158" dirty="0">
                <a:solidFill>
                  <a:srgbClr val="E7E6E6"/>
                </a:solidFill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22945" y="2172455"/>
            <a:ext cx="314325" cy="163923"/>
          </a:xfrm>
          <a:prstGeom prst="rect">
            <a:avLst/>
          </a:prstGeom>
          <a:solidFill>
            <a:srgbClr val="F8D6CD"/>
          </a:solidFill>
        </p:spPr>
        <p:txBody>
          <a:bodyPr vert="horz" wrap="square" lIns="0" tIns="18574" rIns="0" bIns="0" rtlCol="0">
            <a:spAutoFit/>
          </a:bodyPr>
          <a:lstStyle/>
          <a:p>
            <a:pPr marL="1905" algn="ctr">
              <a:lnSpc>
                <a:spcPts val="1125"/>
              </a:lnSpc>
              <a:spcBef>
                <a:spcPts val="146"/>
              </a:spcBef>
            </a:pPr>
            <a:r>
              <a:rPr sz="1350" b="1" spc="-206" dirty="0">
                <a:solidFill>
                  <a:srgbClr val="E7E6E6"/>
                </a:solidFill>
                <a:latin typeface="Arial"/>
                <a:cs typeface="Arial"/>
              </a:rPr>
              <a:t>F</a:t>
            </a:r>
            <a:endParaRPr sz="13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46795" y="2172455"/>
            <a:ext cx="314325" cy="163923"/>
          </a:xfrm>
          <a:prstGeom prst="rect">
            <a:avLst/>
          </a:prstGeom>
          <a:solidFill>
            <a:srgbClr val="F8D6CD"/>
          </a:solidFill>
        </p:spPr>
        <p:txBody>
          <a:bodyPr vert="horz" wrap="square" lIns="0" tIns="18574" rIns="0" bIns="0" rtlCol="0">
            <a:spAutoFit/>
          </a:bodyPr>
          <a:lstStyle/>
          <a:p>
            <a:pPr marL="1905" algn="ctr">
              <a:lnSpc>
                <a:spcPts val="1125"/>
              </a:lnSpc>
              <a:spcBef>
                <a:spcPts val="146"/>
              </a:spcBef>
            </a:pPr>
            <a:r>
              <a:rPr sz="1350" b="1" spc="-206" dirty="0">
                <a:solidFill>
                  <a:srgbClr val="E7E6E6"/>
                </a:solidFill>
                <a:latin typeface="Arial"/>
                <a:cs typeface="Arial"/>
              </a:rPr>
              <a:t>F</a:t>
            </a:r>
            <a:endParaRPr sz="13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70645" y="2172455"/>
            <a:ext cx="314325" cy="163731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20479" rIns="0" bIns="0" rtlCol="0">
            <a:spAutoFit/>
          </a:bodyPr>
          <a:lstStyle/>
          <a:p>
            <a:pPr marL="93345">
              <a:lnSpc>
                <a:spcPts val="1106"/>
              </a:lnSpc>
              <a:spcBef>
                <a:spcPts val="161"/>
              </a:spcBef>
            </a:pPr>
            <a:r>
              <a:rPr sz="1350" b="1" spc="-23" dirty="0">
                <a:solidFill>
                  <a:srgbClr val="E7E6E6"/>
                </a:solidFill>
                <a:latin typeface="Lucida Grande"/>
                <a:cs typeface="Lucida Grande"/>
              </a:rPr>
              <a:t>✓</a:t>
            </a:r>
            <a:endParaRPr sz="1350">
              <a:latin typeface="Lucida Grande"/>
              <a:cs typeface="Lucida Gran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94495" y="2172455"/>
            <a:ext cx="314325" cy="163923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18574" rIns="0" bIns="0" rtlCol="0">
            <a:spAutoFit/>
          </a:bodyPr>
          <a:lstStyle/>
          <a:p>
            <a:pPr marL="2381" algn="ctr">
              <a:lnSpc>
                <a:spcPts val="1125"/>
              </a:lnSpc>
              <a:spcBef>
                <a:spcPts val="146"/>
              </a:spcBef>
            </a:pPr>
            <a:r>
              <a:rPr sz="1350" b="1" spc="-131" dirty="0">
                <a:solidFill>
                  <a:srgbClr val="E7E6E6"/>
                </a:solidFill>
                <a:latin typeface="Arial"/>
                <a:cs typeface="Arial"/>
              </a:rPr>
              <a:t>x</a:t>
            </a:r>
            <a:endParaRPr sz="13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18345" y="2172455"/>
            <a:ext cx="314325" cy="163731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20479" rIns="0" bIns="0" rtlCol="0">
            <a:spAutoFit/>
          </a:bodyPr>
          <a:lstStyle/>
          <a:p>
            <a:pPr marL="93821">
              <a:lnSpc>
                <a:spcPts val="1106"/>
              </a:lnSpc>
              <a:spcBef>
                <a:spcPts val="161"/>
              </a:spcBef>
            </a:pPr>
            <a:r>
              <a:rPr sz="1350" b="1" spc="-23" dirty="0">
                <a:solidFill>
                  <a:srgbClr val="E7E6E6"/>
                </a:solidFill>
                <a:latin typeface="Lucida Grande"/>
                <a:cs typeface="Lucida Grande"/>
              </a:rPr>
              <a:t>✓</a:t>
            </a:r>
            <a:endParaRPr sz="1350">
              <a:latin typeface="Lucida Grande"/>
              <a:cs typeface="Lucida Gran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94332" y="2445822"/>
            <a:ext cx="323850" cy="231313"/>
          </a:xfrm>
          <a:prstGeom prst="rect">
            <a:avLst/>
          </a:prstGeom>
          <a:solidFill>
            <a:srgbClr val="FBEBE8"/>
          </a:solidFill>
          <a:ln w="12700">
            <a:solidFill>
              <a:srgbClr val="FFFFFF"/>
            </a:solidFill>
          </a:ln>
        </p:spPr>
        <p:txBody>
          <a:bodyPr vert="horz" wrap="square" lIns="0" tIns="23336" rIns="0" bIns="0" rtlCol="0">
            <a:spAutoFit/>
          </a:bodyPr>
          <a:lstStyle/>
          <a:p>
            <a:pPr marL="953" algn="ctr">
              <a:spcBef>
                <a:spcPts val="184"/>
              </a:spcBef>
            </a:pPr>
            <a:r>
              <a:rPr sz="1350" b="1" spc="-158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18182" y="2445822"/>
            <a:ext cx="323850" cy="231313"/>
          </a:xfrm>
          <a:prstGeom prst="rect">
            <a:avLst/>
          </a:prstGeom>
          <a:solidFill>
            <a:srgbClr val="FBEBE8"/>
          </a:solidFill>
          <a:ln w="12700">
            <a:solidFill>
              <a:srgbClr val="FFFFFF"/>
            </a:solidFill>
          </a:ln>
        </p:spPr>
        <p:txBody>
          <a:bodyPr vert="horz" wrap="square" lIns="0" tIns="23336" rIns="0" bIns="0" rtlCol="0">
            <a:spAutoFit/>
          </a:bodyPr>
          <a:lstStyle/>
          <a:p>
            <a:pPr marL="1905" algn="ctr">
              <a:spcBef>
                <a:spcPts val="184"/>
              </a:spcBef>
            </a:pPr>
            <a:r>
              <a:rPr sz="1350" b="1" spc="-206" dirty="0">
                <a:latin typeface="Arial"/>
                <a:cs typeface="Arial"/>
              </a:rPr>
              <a:t>F</a:t>
            </a:r>
            <a:endParaRPr sz="13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542032" y="2445822"/>
            <a:ext cx="323850" cy="231313"/>
          </a:xfrm>
          <a:prstGeom prst="rect">
            <a:avLst/>
          </a:prstGeom>
          <a:solidFill>
            <a:srgbClr val="FBEBE8"/>
          </a:solidFill>
          <a:ln w="12700">
            <a:solidFill>
              <a:srgbClr val="FFFFFF"/>
            </a:solidFill>
          </a:ln>
        </p:spPr>
        <p:txBody>
          <a:bodyPr vert="horz" wrap="square" lIns="0" tIns="23336" rIns="0" bIns="0" rtlCol="0">
            <a:spAutoFit/>
          </a:bodyPr>
          <a:lstStyle/>
          <a:p>
            <a:pPr marL="1429" algn="ctr">
              <a:spcBef>
                <a:spcPts val="184"/>
              </a:spcBef>
            </a:pPr>
            <a:r>
              <a:rPr sz="1350" b="1" spc="-158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65882" y="2445823"/>
            <a:ext cx="323850" cy="233237"/>
          </a:xfrm>
          <a:prstGeom prst="rect">
            <a:avLst/>
          </a:prstGeom>
          <a:solidFill>
            <a:srgbClr val="DAE2F3"/>
          </a:solidFill>
          <a:ln w="12700">
            <a:solidFill>
              <a:srgbClr val="FFFFFF"/>
            </a:solidFill>
          </a:ln>
        </p:spPr>
        <p:txBody>
          <a:bodyPr vert="horz" wrap="square" lIns="0" tIns="25241" rIns="0" bIns="0" rtlCol="0">
            <a:spAutoFit/>
          </a:bodyPr>
          <a:lstStyle/>
          <a:p>
            <a:pPr marL="98108">
              <a:spcBef>
                <a:spcPts val="199"/>
              </a:spcBef>
            </a:pPr>
            <a:r>
              <a:rPr sz="1350" b="1" spc="-23" dirty="0">
                <a:latin typeface="Lucida Grande"/>
                <a:cs typeface="Lucida Grande"/>
              </a:rPr>
              <a:t>✓</a:t>
            </a:r>
            <a:endParaRPr sz="1350">
              <a:latin typeface="Lucida Grande"/>
              <a:cs typeface="Lucida Grand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189732" y="2445823"/>
            <a:ext cx="323850" cy="233237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25241" rIns="0" bIns="0" rtlCol="0">
            <a:spAutoFit/>
          </a:bodyPr>
          <a:lstStyle/>
          <a:p>
            <a:pPr marL="98584">
              <a:spcBef>
                <a:spcPts val="199"/>
              </a:spcBef>
            </a:pPr>
            <a:r>
              <a:rPr sz="1350" b="1" spc="-23" dirty="0">
                <a:latin typeface="Lucida Grande"/>
                <a:cs typeface="Lucida Grande"/>
              </a:rPr>
              <a:t>✓</a:t>
            </a:r>
            <a:endParaRPr sz="1350">
              <a:latin typeface="Lucida Grande"/>
              <a:cs typeface="Lucida Grand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13582" y="2445823"/>
            <a:ext cx="323850" cy="233237"/>
          </a:xfrm>
          <a:prstGeom prst="rect">
            <a:avLst/>
          </a:prstGeom>
          <a:solidFill>
            <a:srgbClr val="DAE2F3"/>
          </a:solidFill>
          <a:ln w="12700">
            <a:solidFill>
              <a:srgbClr val="FFFFFF"/>
            </a:solidFill>
          </a:ln>
        </p:spPr>
        <p:txBody>
          <a:bodyPr vert="horz" wrap="square" lIns="0" tIns="25241" rIns="0" bIns="0" rtlCol="0">
            <a:spAutoFit/>
          </a:bodyPr>
          <a:lstStyle/>
          <a:p>
            <a:pPr marL="98584">
              <a:spcBef>
                <a:spcPts val="199"/>
              </a:spcBef>
            </a:pPr>
            <a:r>
              <a:rPr sz="1350" b="1" spc="-23" dirty="0">
                <a:latin typeface="Lucida Grande"/>
                <a:cs typeface="Lucida Grande"/>
              </a:rPr>
              <a:t>✓</a:t>
            </a:r>
            <a:endParaRPr sz="1350">
              <a:latin typeface="Lucida Grande"/>
              <a:cs typeface="Lucida Grand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899095" y="2855159"/>
            <a:ext cx="314325" cy="116314"/>
          </a:xfrm>
          <a:prstGeom prst="rect">
            <a:avLst/>
          </a:prstGeom>
          <a:solidFill>
            <a:srgbClr val="F8D6CD"/>
          </a:solidFill>
        </p:spPr>
        <p:txBody>
          <a:bodyPr vert="horz" wrap="square" lIns="0" tIns="0" rIns="0" bIns="0" rtlCol="0">
            <a:spAutoFit/>
          </a:bodyPr>
          <a:lstStyle/>
          <a:p>
            <a:pPr marL="953" algn="ctr">
              <a:lnSpc>
                <a:spcPts val="773"/>
              </a:lnSpc>
            </a:pPr>
            <a:r>
              <a:rPr sz="1350" b="1" spc="-158" dirty="0">
                <a:solidFill>
                  <a:srgbClr val="E7E6E6"/>
                </a:solidFill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222945" y="2855159"/>
            <a:ext cx="314325" cy="116314"/>
          </a:xfrm>
          <a:prstGeom prst="rect">
            <a:avLst/>
          </a:prstGeom>
          <a:solidFill>
            <a:srgbClr val="F8D6CD"/>
          </a:solidFill>
        </p:spPr>
        <p:txBody>
          <a:bodyPr vert="horz" wrap="square" lIns="0" tIns="0" rIns="0" bIns="0" rtlCol="0">
            <a:spAutoFit/>
          </a:bodyPr>
          <a:lstStyle/>
          <a:p>
            <a:pPr marL="953" algn="ctr">
              <a:lnSpc>
                <a:spcPts val="773"/>
              </a:lnSpc>
            </a:pPr>
            <a:r>
              <a:rPr sz="1350" b="1" spc="-158" dirty="0">
                <a:solidFill>
                  <a:srgbClr val="E7E6E6"/>
                </a:solidFill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546795" y="2855159"/>
            <a:ext cx="314325" cy="116314"/>
          </a:xfrm>
          <a:prstGeom prst="rect">
            <a:avLst/>
          </a:prstGeom>
          <a:solidFill>
            <a:srgbClr val="F8D6CD"/>
          </a:solidFill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773"/>
              </a:lnSpc>
            </a:pPr>
            <a:r>
              <a:rPr sz="1350" b="1" spc="-206" dirty="0">
                <a:solidFill>
                  <a:srgbClr val="E7E6E6"/>
                </a:solidFill>
                <a:latin typeface="Arial"/>
                <a:cs typeface="Arial"/>
              </a:rPr>
              <a:t>F</a:t>
            </a:r>
            <a:endParaRPr sz="13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954845" y="2740145"/>
            <a:ext cx="14763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23" dirty="0">
                <a:solidFill>
                  <a:srgbClr val="E7E6E6"/>
                </a:solidFill>
                <a:latin typeface="Lucida Grande"/>
                <a:cs typeface="Lucida Grande"/>
              </a:rPr>
              <a:t>✓</a:t>
            </a:r>
            <a:endParaRPr sz="1350">
              <a:latin typeface="Lucida Grande"/>
              <a:cs typeface="Lucida Grande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94495" y="2855159"/>
            <a:ext cx="314325" cy="116314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0" rIns="0" bIns="0" rtlCol="0">
            <a:spAutoFit/>
          </a:bodyPr>
          <a:lstStyle/>
          <a:p>
            <a:pPr marL="2381" algn="ctr">
              <a:lnSpc>
                <a:spcPts val="773"/>
              </a:lnSpc>
            </a:pPr>
            <a:r>
              <a:rPr sz="1350" b="1" spc="-131" dirty="0">
                <a:solidFill>
                  <a:srgbClr val="E7E6E6"/>
                </a:solidFill>
                <a:latin typeface="Arial"/>
                <a:cs typeface="Arial"/>
              </a:rPr>
              <a:t>x</a:t>
            </a:r>
            <a:endParaRPr sz="13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518345" y="2855159"/>
            <a:ext cx="314325" cy="116314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0" rIns="0" bIns="0" rtlCol="0">
            <a:spAutoFit/>
          </a:bodyPr>
          <a:lstStyle/>
          <a:p>
            <a:pPr marL="2381" algn="ctr">
              <a:lnSpc>
                <a:spcPts val="773"/>
              </a:lnSpc>
            </a:pPr>
            <a:r>
              <a:rPr sz="1350" b="1" spc="-131" dirty="0">
                <a:solidFill>
                  <a:srgbClr val="E7E6E6"/>
                </a:solidFill>
                <a:latin typeface="Arial"/>
                <a:cs typeface="Arial"/>
              </a:rPr>
              <a:t>x</a:t>
            </a:r>
            <a:endParaRPr sz="13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894332" y="3002082"/>
            <a:ext cx="323850" cy="231313"/>
          </a:xfrm>
          <a:prstGeom prst="rect">
            <a:avLst/>
          </a:prstGeom>
          <a:solidFill>
            <a:srgbClr val="FBEBE8"/>
          </a:solidFill>
          <a:ln w="12700">
            <a:solidFill>
              <a:srgbClr val="FFFFFF"/>
            </a:solidFill>
          </a:ln>
        </p:spPr>
        <p:txBody>
          <a:bodyPr vert="horz" wrap="square" lIns="0" tIns="23336" rIns="0" bIns="0" rtlCol="0">
            <a:spAutoFit/>
          </a:bodyPr>
          <a:lstStyle/>
          <a:p>
            <a:pPr marL="953" algn="ctr">
              <a:spcBef>
                <a:spcPts val="184"/>
              </a:spcBef>
            </a:pPr>
            <a:r>
              <a:rPr sz="1350" b="1" spc="-158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218182" y="3002082"/>
            <a:ext cx="323850" cy="231313"/>
          </a:xfrm>
          <a:prstGeom prst="rect">
            <a:avLst/>
          </a:prstGeom>
          <a:solidFill>
            <a:srgbClr val="FBEBE8"/>
          </a:solidFill>
          <a:ln w="12700">
            <a:solidFill>
              <a:srgbClr val="FFFFFF"/>
            </a:solidFill>
          </a:ln>
        </p:spPr>
        <p:txBody>
          <a:bodyPr vert="horz" wrap="square" lIns="0" tIns="23336" rIns="0" bIns="0" rtlCol="0">
            <a:spAutoFit/>
          </a:bodyPr>
          <a:lstStyle/>
          <a:p>
            <a:pPr marL="953" algn="ctr">
              <a:spcBef>
                <a:spcPts val="184"/>
              </a:spcBef>
            </a:pPr>
            <a:r>
              <a:rPr sz="1350" b="1" spc="-158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542032" y="3002082"/>
            <a:ext cx="323850" cy="231313"/>
          </a:xfrm>
          <a:prstGeom prst="rect">
            <a:avLst/>
          </a:prstGeom>
          <a:solidFill>
            <a:srgbClr val="FBEBE8"/>
          </a:solidFill>
          <a:ln w="12700">
            <a:solidFill>
              <a:srgbClr val="FFFFFF"/>
            </a:solidFill>
          </a:ln>
        </p:spPr>
        <p:txBody>
          <a:bodyPr vert="horz" wrap="square" lIns="0" tIns="23336" rIns="0" bIns="0" rtlCol="0">
            <a:spAutoFit/>
          </a:bodyPr>
          <a:lstStyle/>
          <a:p>
            <a:pPr marL="1429" algn="ctr">
              <a:spcBef>
                <a:spcPts val="184"/>
              </a:spcBef>
            </a:pPr>
            <a:r>
              <a:rPr sz="1350" b="1" spc="-158" dirty="0">
                <a:latin typeface="Arial"/>
                <a:cs typeface="Arial"/>
              </a:rPr>
              <a:t>T</a:t>
            </a:r>
            <a:endParaRPr sz="13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65882" y="3002082"/>
            <a:ext cx="323850" cy="233718"/>
          </a:xfrm>
          <a:prstGeom prst="rect">
            <a:avLst/>
          </a:prstGeom>
          <a:solidFill>
            <a:srgbClr val="DAE2F3"/>
          </a:solidFill>
          <a:ln w="12700">
            <a:solidFill>
              <a:srgbClr val="FFFFFF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98108">
              <a:spcBef>
                <a:spcPts val="203"/>
              </a:spcBef>
            </a:pPr>
            <a:r>
              <a:rPr sz="1350" b="1" spc="-23" dirty="0">
                <a:latin typeface="Lucida Grande"/>
                <a:cs typeface="Lucida Grande"/>
              </a:rPr>
              <a:t>✓</a:t>
            </a:r>
            <a:endParaRPr sz="1350">
              <a:latin typeface="Lucida Grande"/>
              <a:cs typeface="Lucida Grande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89732" y="3002082"/>
            <a:ext cx="323850" cy="233718"/>
          </a:xfrm>
          <a:prstGeom prst="rect">
            <a:avLst/>
          </a:prstGeom>
          <a:solidFill>
            <a:srgbClr val="DAE2F3"/>
          </a:solidFill>
          <a:ln w="12700">
            <a:solidFill>
              <a:srgbClr val="FFFFFF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98584">
              <a:spcBef>
                <a:spcPts val="203"/>
              </a:spcBef>
            </a:pPr>
            <a:r>
              <a:rPr sz="1350" b="1" spc="-23" dirty="0">
                <a:latin typeface="Lucida Grande"/>
                <a:cs typeface="Lucida Grande"/>
              </a:rPr>
              <a:t>✓</a:t>
            </a:r>
            <a:endParaRPr sz="1350">
              <a:latin typeface="Lucida Grande"/>
              <a:cs typeface="Lucida Grande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513582" y="3002082"/>
            <a:ext cx="323850" cy="233718"/>
          </a:xfrm>
          <a:prstGeom prst="rect">
            <a:avLst/>
          </a:prstGeom>
          <a:solidFill>
            <a:srgbClr val="DAE2F3"/>
          </a:solidFill>
          <a:ln w="12700">
            <a:solidFill>
              <a:srgbClr val="FFFFFF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98584">
              <a:spcBef>
                <a:spcPts val="203"/>
              </a:spcBef>
            </a:pPr>
            <a:r>
              <a:rPr sz="1350" b="1" spc="-23" dirty="0">
                <a:latin typeface="Lucida Grande"/>
                <a:cs typeface="Lucida Grande"/>
              </a:rPr>
              <a:t>✓</a:t>
            </a:r>
            <a:endParaRPr sz="1350">
              <a:latin typeface="Lucida Grande"/>
              <a:cs typeface="Lucida Grande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829182" y="1153090"/>
            <a:ext cx="2065496" cy="1698784"/>
          </a:xfrm>
          <a:custGeom>
            <a:avLst/>
            <a:gdLst/>
            <a:ahLst/>
            <a:cxnLst/>
            <a:rect l="l" t="t" r="r" b="b"/>
            <a:pathLst>
              <a:path w="2753995" h="2265045">
                <a:moveTo>
                  <a:pt x="10667" y="0"/>
                </a:moveTo>
                <a:lnTo>
                  <a:pt x="2753867" y="0"/>
                </a:lnTo>
              </a:path>
              <a:path w="2753995" h="2265045">
                <a:moveTo>
                  <a:pt x="10667" y="435863"/>
                </a:moveTo>
                <a:lnTo>
                  <a:pt x="2753867" y="435863"/>
                </a:lnTo>
              </a:path>
              <a:path w="2753995" h="2265045">
                <a:moveTo>
                  <a:pt x="10667" y="816863"/>
                </a:moveTo>
                <a:lnTo>
                  <a:pt x="2753867" y="816863"/>
                </a:lnTo>
              </a:path>
              <a:path w="2753995" h="2265045">
                <a:moveTo>
                  <a:pt x="0" y="1578864"/>
                </a:moveTo>
                <a:lnTo>
                  <a:pt x="2743199" y="1578864"/>
                </a:lnTo>
              </a:path>
              <a:path w="2753995" h="2265045">
                <a:moveTo>
                  <a:pt x="10667" y="2264664"/>
                </a:moveTo>
                <a:lnTo>
                  <a:pt x="2753867" y="226466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8" name="object 68"/>
          <p:cNvSpPr txBox="1"/>
          <p:nvPr/>
        </p:nvSpPr>
        <p:spPr>
          <a:xfrm>
            <a:off x="5896904" y="3494240"/>
            <a:ext cx="1766411" cy="104836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9541" marR="340043" indent="-130493">
              <a:spcBef>
                <a:spcPts val="75"/>
              </a:spcBef>
              <a:buChar char="•"/>
              <a:tabLst>
                <a:tab pos="140018" algn="l"/>
              </a:tabLst>
            </a:pPr>
            <a:r>
              <a:rPr sz="1350" spc="-75" dirty="0">
                <a:latin typeface="Arial"/>
                <a:cs typeface="Arial"/>
              </a:rPr>
              <a:t>Only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3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models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are </a:t>
            </a:r>
            <a:r>
              <a:rPr sz="1350" spc="-56" dirty="0">
                <a:latin typeface="Arial"/>
                <a:cs typeface="Arial"/>
              </a:rPr>
              <a:t>consistent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with</a:t>
            </a:r>
            <a:r>
              <a:rPr sz="1350" spc="-38" dirty="0">
                <a:latin typeface="Arial"/>
                <a:cs typeface="Arial"/>
              </a:rPr>
              <a:t> </a:t>
            </a:r>
            <a:r>
              <a:rPr sz="1350" spc="-210" dirty="0">
                <a:latin typeface="Arial"/>
                <a:cs typeface="Arial"/>
              </a:rPr>
              <a:t>KB</a:t>
            </a:r>
            <a:endParaRPr sz="1350">
              <a:latin typeface="Arial"/>
              <a:cs typeface="Arial"/>
            </a:endParaRPr>
          </a:p>
          <a:p>
            <a:pPr marL="139541" indent="-130493">
              <a:buChar char="•"/>
              <a:tabLst>
                <a:tab pos="140018" algn="l"/>
              </a:tabLst>
            </a:pPr>
            <a:r>
              <a:rPr sz="1350" spc="-244" dirty="0">
                <a:latin typeface="Arial"/>
                <a:cs typeface="Arial"/>
              </a:rPr>
              <a:t>R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true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in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all</a:t>
            </a:r>
            <a:r>
              <a:rPr sz="1350" spc="-71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them</a:t>
            </a:r>
            <a:endParaRPr sz="1350">
              <a:latin typeface="Arial"/>
              <a:cs typeface="Arial"/>
            </a:endParaRPr>
          </a:p>
          <a:p>
            <a:pPr marL="139541" marR="3810" indent="-130493">
              <a:buChar char="•"/>
              <a:tabLst>
                <a:tab pos="140018" algn="l"/>
              </a:tabLst>
            </a:pPr>
            <a:r>
              <a:rPr sz="1350" spc="-64" dirty="0">
                <a:latin typeface="Arial"/>
                <a:cs typeface="Arial"/>
              </a:rPr>
              <a:t>Therefore </a:t>
            </a:r>
            <a:r>
              <a:rPr sz="1350" spc="-244" dirty="0">
                <a:latin typeface="Arial"/>
                <a:cs typeface="Arial"/>
              </a:rPr>
              <a:t>R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79" dirty="0">
                <a:latin typeface="Arial"/>
                <a:cs typeface="Arial"/>
              </a:rPr>
              <a:t>is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true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and </a:t>
            </a:r>
            <a:r>
              <a:rPr sz="1350" spc="-98" dirty="0">
                <a:latin typeface="Arial"/>
                <a:cs typeface="Arial"/>
              </a:rPr>
              <a:t>can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be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68" dirty="0">
                <a:latin typeface="Arial"/>
                <a:cs typeface="Arial"/>
              </a:rPr>
              <a:t>added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the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210" dirty="0">
                <a:latin typeface="Arial"/>
                <a:cs typeface="Arial"/>
              </a:rPr>
              <a:t>KB</a:t>
            </a:r>
            <a:endParaRPr sz="1350">
              <a:latin typeface="Arial"/>
              <a:cs typeface="Arial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xfrm>
            <a:off x="8160392" y="6858818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75</a:t>
            </a:fld>
            <a:endParaRPr spc="-19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424904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10001">
              <a:spcBef>
                <a:spcPts val="79"/>
              </a:spcBef>
            </a:pPr>
            <a:r>
              <a:rPr spc="-353" dirty="0"/>
              <a:t>A</a:t>
            </a:r>
            <a:r>
              <a:rPr spc="-161" dirty="0"/>
              <a:t> </a:t>
            </a:r>
            <a:r>
              <a:rPr spc="-150" dirty="0"/>
              <a:t>simple</a:t>
            </a:r>
            <a:r>
              <a:rPr spc="-158" dirty="0"/>
              <a:t> </a:t>
            </a:r>
            <a:r>
              <a:rPr spc="-2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3271" y="1202532"/>
            <a:ext cx="893921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b="1" spc="-203" dirty="0">
                <a:latin typeface="Arial"/>
                <a:cs typeface="Arial"/>
              </a:rPr>
              <a:t>The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443" dirty="0">
                <a:latin typeface="Arial"/>
                <a:cs typeface="Arial"/>
              </a:rPr>
              <a:t>KB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4293" y="1709928"/>
            <a:ext cx="1314450" cy="779701"/>
          </a:xfrm>
          <a:prstGeom prst="rect">
            <a:avLst/>
          </a:prstGeom>
          <a:ln w="9525">
            <a:solidFill>
              <a:srgbClr val="4471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104">
              <a:lnSpc>
                <a:spcPts val="2711"/>
              </a:lnSpc>
            </a:pPr>
            <a:r>
              <a:rPr sz="2400" b="1" spc="-323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68104">
              <a:spcBef>
                <a:spcPts val="488"/>
              </a:spcBef>
            </a:pPr>
            <a:r>
              <a:rPr sz="2400" b="1" spc="-225" dirty="0">
                <a:latin typeface="Arial"/>
                <a:cs typeface="Arial"/>
              </a:rPr>
              <a:t>Q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266" dirty="0">
                <a:latin typeface="Apple SD Gothic Neo"/>
                <a:cs typeface="Apple SD Gothic Neo"/>
              </a:rPr>
              <a:t>∨</a:t>
            </a:r>
            <a:r>
              <a:rPr sz="2400" b="1" spc="-79" dirty="0">
                <a:latin typeface="Apple SD Gothic Neo"/>
                <a:cs typeface="Apple SD Gothic Neo"/>
              </a:rPr>
              <a:t> </a:t>
            </a:r>
            <a:r>
              <a:rPr sz="2400" b="1" spc="266" dirty="0">
                <a:latin typeface="Apple SD Gothic Neo"/>
                <a:cs typeface="Apple SD Gothic Neo"/>
              </a:rPr>
              <a:t>¬</a:t>
            </a:r>
            <a:r>
              <a:rPr sz="2400" b="1" spc="-83" dirty="0">
                <a:latin typeface="Apple SD Gothic Neo"/>
                <a:cs typeface="Apple SD Gothic Neo"/>
              </a:rPr>
              <a:t> </a:t>
            </a:r>
            <a:r>
              <a:rPr sz="2400" b="1" spc="-420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8497" y="1202532"/>
            <a:ext cx="2296478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400" b="1" spc="-150" dirty="0">
                <a:latin typeface="Arial"/>
                <a:cs typeface="Arial"/>
              </a:rPr>
              <a:t>Models</a:t>
            </a:r>
            <a:r>
              <a:rPr sz="2400" b="1" spc="-116" dirty="0"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for</a:t>
            </a:r>
            <a:r>
              <a:rPr sz="2400" b="1" spc="-94" dirty="0">
                <a:latin typeface="Arial"/>
                <a:cs typeface="Arial"/>
              </a:rPr>
              <a:t> </a:t>
            </a:r>
            <a:r>
              <a:rPr sz="2400" b="1" spc="-101" dirty="0">
                <a:latin typeface="Arial"/>
                <a:cs typeface="Arial"/>
              </a:rPr>
              <a:t>the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435" dirty="0">
                <a:latin typeface="Arial"/>
                <a:cs typeface="Arial"/>
              </a:rPr>
              <a:t>KB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681538" y="1645158"/>
          <a:ext cx="3238500" cy="3085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spc="-4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42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42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74648" y="2652484"/>
            <a:ext cx="904399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9" dirty="0">
                <a:latin typeface="Arial"/>
                <a:cs typeface="Arial"/>
              </a:rPr>
              <a:t>The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KB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09" dirty="0">
                <a:latin typeface="Arial"/>
                <a:cs typeface="Arial"/>
              </a:rPr>
              <a:t>has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4"/>
              </a:spcBef>
            </a:pPr>
            <a:r>
              <a:rPr sz="1350" spc="-8" dirty="0">
                <a:latin typeface="Arial"/>
                <a:cs typeface="Arial"/>
              </a:rPr>
              <a:t>sentences.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647" y="3270218"/>
            <a:ext cx="903923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109" dirty="0">
                <a:latin typeface="Arial"/>
                <a:cs typeface="Arial"/>
              </a:rPr>
              <a:t>The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KB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05" dirty="0">
                <a:latin typeface="Arial"/>
                <a:cs typeface="Arial"/>
              </a:rPr>
              <a:t>has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3 </a:t>
            </a:r>
            <a:r>
              <a:rPr sz="1350" spc="-8" dirty="0">
                <a:latin typeface="Arial"/>
                <a:cs typeface="Arial"/>
              </a:rPr>
              <a:t>variables.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5920" y="3378326"/>
            <a:ext cx="1453991" cy="125611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-1429" algn="ctr">
              <a:spcBef>
                <a:spcPts val="75"/>
              </a:spcBef>
            </a:pPr>
            <a:r>
              <a:rPr sz="1350" spc="-109" dirty="0">
                <a:latin typeface="Arial"/>
                <a:cs typeface="Arial"/>
              </a:rPr>
              <a:t>The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KB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05" dirty="0">
                <a:latin typeface="Arial"/>
                <a:cs typeface="Arial"/>
              </a:rPr>
              <a:t>has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38" dirty="0">
                <a:latin typeface="Arial"/>
                <a:cs typeface="Arial"/>
              </a:rPr>
              <a:t>3 </a:t>
            </a:r>
            <a:r>
              <a:rPr sz="1350" spc="-64" dirty="0">
                <a:latin typeface="Arial"/>
                <a:cs typeface="Arial"/>
              </a:rPr>
              <a:t>models.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139" dirty="0">
                <a:latin typeface="Arial"/>
                <a:cs typeface="Arial"/>
              </a:rPr>
              <a:t>Each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model </a:t>
            </a:r>
            <a:r>
              <a:rPr sz="1350" spc="-109" dirty="0">
                <a:latin typeface="Arial"/>
                <a:cs typeface="Arial"/>
              </a:rPr>
              <a:t>has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13" dirty="0">
                <a:latin typeface="Arial"/>
                <a:cs typeface="Arial"/>
              </a:rPr>
              <a:t>a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value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for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every variable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in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the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210" dirty="0">
                <a:latin typeface="Arial"/>
                <a:cs typeface="Arial"/>
              </a:rPr>
              <a:t>KB </a:t>
            </a:r>
            <a:r>
              <a:rPr sz="1350" spc="-98" dirty="0">
                <a:latin typeface="Arial"/>
                <a:cs typeface="Arial"/>
              </a:rPr>
              <a:t>such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60" dirty="0">
                <a:latin typeface="Arial"/>
                <a:cs typeface="Arial"/>
              </a:rPr>
              <a:t>every </a:t>
            </a:r>
            <a:r>
              <a:rPr sz="1350" spc="-45" dirty="0">
                <a:latin typeface="Arial"/>
                <a:cs typeface="Arial"/>
              </a:rPr>
              <a:t>sentence </a:t>
            </a:r>
            <a:r>
              <a:rPr sz="1350" spc="-71" dirty="0">
                <a:latin typeface="Arial"/>
                <a:cs typeface="Arial"/>
              </a:rPr>
              <a:t>evaluates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to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true.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202174" y="3030378"/>
            <a:ext cx="2529840" cy="1559719"/>
            <a:chOff x="5412232" y="4040504"/>
            <a:chExt cx="3373120" cy="2079625"/>
          </a:xfrm>
        </p:grpSpPr>
        <p:sp>
          <p:nvSpPr>
            <p:cNvPr id="11" name="object 11"/>
            <p:cNvSpPr/>
            <p:nvPr/>
          </p:nvSpPr>
          <p:spPr>
            <a:xfrm>
              <a:off x="5418582" y="4046854"/>
              <a:ext cx="3360420" cy="2066925"/>
            </a:xfrm>
            <a:custGeom>
              <a:avLst/>
              <a:gdLst/>
              <a:ahLst/>
              <a:cxnLst/>
              <a:rect l="l" t="t" r="r" b="b"/>
              <a:pathLst>
                <a:path w="3360420" h="2066925">
                  <a:moveTo>
                    <a:pt x="3074289" y="0"/>
                  </a:moveTo>
                  <a:lnTo>
                    <a:pt x="1680210" y="665353"/>
                  </a:lnTo>
                  <a:lnTo>
                    <a:pt x="286130" y="0"/>
                  </a:lnTo>
                  <a:lnTo>
                    <a:pt x="0" y="599313"/>
                  </a:lnTo>
                  <a:lnTo>
                    <a:pt x="909319" y="1033399"/>
                  </a:lnTo>
                  <a:lnTo>
                    <a:pt x="0" y="1467485"/>
                  </a:lnTo>
                  <a:lnTo>
                    <a:pt x="286130" y="2066848"/>
                  </a:lnTo>
                  <a:lnTo>
                    <a:pt x="1680210" y="1401445"/>
                  </a:lnTo>
                  <a:lnTo>
                    <a:pt x="3074289" y="2066848"/>
                  </a:lnTo>
                  <a:lnTo>
                    <a:pt x="3360419" y="1467485"/>
                  </a:lnTo>
                  <a:lnTo>
                    <a:pt x="2451099" y="1033399"/>
                  </a:lnTo>
                  <a:lnTo>
                    <a:pt x="3360419" y="599313"/>
                  </a:lnTo>
                  <a:lnTo>
                    <a:pt x="3074289" y="0"/>
                  </a:lnTo>
                  <a:close/>
                </a:path>
              </a:pathLst>
            </a:custGeom>
            <a:solidFill>
              <a:srgbClr val="D25636">
                <a:alpha val="34901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418582" y="4046854"/>
              <a:ext cx="3360420" cy="2066925"/>
            </a:xfrm>
            <a:custGeom>
              <a:avLst/>
              <a:gdLst/>
              <a:ahLst/>
              <a:cxnLst/>
              <a:rect l="l" t="t" r="r" b="b"/>
              <a:pathLst>
                <a:path w="3360420" h="2066925">
                  <a:moveTo>
                    <a:pt x="0" y="599313"/>
                  </a:moveTo>
                  <a:lnTo>
                    <a:pt x="286130" y="0"/>
                  </a:lnTo>
                  <a:lnTo>
                    <a:pt x="1680210" y="665353"/>
                  </a:lnTo>
                  <a:lnTo>
                    <a:pt x="3074289" y="0"/>
                  </a:lnTo>
                  <a:lnTo>
                    <a:pt x="3360419" y="599313"/>
                  </a:lnTo>
                  <a:lnTo>
                    <a:pt x="2451099" y="1033399"/>
                  </a:lnTo>
                  <a:lnTo>
                    <a:pt x="3360419" y="1467485"/>
                  </a:lnTo>
                  <a:lnTo>
                    <a:pt x="3074289" y="2066848"/>
                  </a:lnTo>
                  <a:lnTo>
                    <a:pt x="1680210" y="1401445"/>
                  </a:lnTo>
                  <a:lnTo>
                    <a:pt x="286130" y="2066848"/>
                  </a:lnTo>
                  <a:lnTo>
                    <a:pt x="0" y="1467485"/>
                  </a:lnTo>
                  <a:lnTo>
                    <a:pt x="909319" y="1033399"/>
                  </a:lnTo>
                  <a:lnTo>
                    <a:pt x="0" y="599313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152510" y="6464680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76</a:t>
            </a:fld>
            <a:endParaRPr spc="-19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152510" y="6464680"/>
            <a:ext cx="32257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6678">
              <a:lnSpc>
                <a:spcPts val="930"/>
              </a:lnSpc>
            </a:pPr>
            <a:fld id="{81D60167-4931-47E6-BA6A-407CBD079E47}" type="slidenum">
              <a:rPr lang="en-US" spc="-25" smtClean="0"/>
              <a:pPr marL="115570">
                <a:lnSpc>
                  <a:spcPts val="1240"/>
                </a:lnSpc>
              </a:pPr>
              <a:t>77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424904"/>
            <a:ext cx="6172200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10001">
              <a:spcBef>
                <a:spcPts val="79"/>
              </a:spcBef>
            </a:pPr>
            <a:r>
              <a:rPr spc="-116" dirty="0"/>
              <a:t>Another</a:t>
            </a:r>
            <a:r>
              <a:rPr spc="-139" dirty="0"/>
              <a:t> </a:t>
            </a:r>
            <a:r>
              <a:rPr spc="-153" dirty="0"/>
              <a:t>simple</a:t>
            </a:r>
            <a:r>
              <a:rPr spc="-135" dirty="0"/>
              <a:t> </a:t>
            </a:r>
            <a:r>
              <a:rPr spc="-2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3271" y="1202532"/>
            <a:ext cx="4481513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  <a:tabLst>
                <a:tab pos="2194560" algn="l"/>
              </a:tabLst>
            </a:pPr>
            <a:r>
              <a:rPr sz="2400" b="1" spc="-203" dirty="0">
                <a:latin typeface="Arial"/>
                <a:cs typeface="Arial"/>
              </a:rPr>
              <a:t>The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443" dirty="0">
                <a:latin typeface="Arial"/>
                <a:cs typeface="Arial"/>
              </a:rPr>
              <a:t>KB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50" dirty="0">
                <a:latin typeface="Arial"/>
                <a:cs typeface="Arial"/>
              </a:rPr>
              <a:t>Models</a:t>
            </a:r>
            <a:r>
              <a:rPr sz="2400" b="1" spc="-116" dirty="0"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for</a:t>
            </a:r>
            <a:r>
              <a:rPr sz="2400" b="1" spc="-94" dirty="0">
                <a:latin typeface="Arial"/>
                <a:cs typeface="Arial"/>
              </a:rPr>
              <a:t> </a:t>
            </a:r>
            <a:r>
              <a:rPr sz="2400" b="1" spc="-101" dirty="0">
                <a:latin typeface="Arial"/>
                <a:cs typeface="Arial"/>
              </a:rPr>
              <a:t>the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435" dirty="0">
                <a:latin typeface="Arial"/>
                <a:cs typeface="Arial"/>
              </a:rPr>
              <a:t>KB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4293" y="1709928"/>
            <a:ext cx="1314450" cy="779701"/>
          </a:xfrm>
          <a:prstGeom prst="rect">
            <a:avLst/>
          </a:prstGeom>
          <a:ln w="9525">
            <a:solidFill>
              <a:srgbClr val="4471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104">
              <a:lnSpc>
                <a:spcPts val="2730"/>
              </a:lnSpc>
            </a:pPr>
            <a:r>
              <a:rPr sz="2400" b="1" spc="-338" dirty="0">
                <a:latin typeface="Arial"/>
                <a:cs typeface="Arial"/>
              </a:rPr>
              <a:t>P</a:t>
            </a:r>
            <a:r>
              <a:rPr sz="2400" b="1" spc="-127" dirty="0">
                <a:latin typeface="Arial"/>
                <a:cs typeface="Arial"/>
              </a:rPr>
              <a:t> </a:t>
            </a:r>
            <a:r>
              <a:rPr sz="2400" b="1" spc="-645" dirty="0">
                <a:latin typeface="Apple SD Gothic Neo"/>
                <a:cs typeface="Apple SD Gothic Neo"/>
              </a:rPr>
              <a:t>∧</a:t>
            </a:r>
            <a:r>
              <a:rPr sz="2400" b="1" spc="-86" dirty="0">
                <a:latin typeface="Apple SD Gothic Neo"/>
                <a:cs typeface="Apple SD Gothic Neo"/>
              </a:rPr>
              <a:t> </a:t>
            </a:r>
            <a:r>
              <a:rPr sz="2400" b="1" spc="-270" dirty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  <a:p>
            <a:pPr marL="68104">
              <a:spcBef>
                <a:spcPts val="469"/>
              </a:spcBef>
            </a:pPr>
            <a:r>
              <a:rPr sz="2400" b="1" spc="-382" dirty="0">
                <a:latin typeface="Arial"/>
                <a:cs typeface="Arial"/>
              </a:rPr>
              <a:t>R</a:t>
            </a:r>
            <a:r>
              <a:rPr sz="2400" b="1" spc="-127" dirty="0">
                <a:latin typeface="Arial"/>
                <a:cs typeface="Arial"/>
              </a:rPr>
              <a:t> </a:t>
            </a:r>
            <a:r>
              <a:rPr sz="2400" b="1" spc="-645" dirty="0">
                <a:latin typeface="Apple SD Gothic Neo"/>
                <a:cs typeface="Apple SD Gothic Neo"/>
              </a:rPr>
              <a:t>∧</a:t>
            </a:r>
            <a:r>
              <a:rPr sz="2400" b="1" spc="-79" dirty="0">
                <a:latin typeface="Apple SD Gothic Neo"/>
                <a:cs typeface="Apple SD Gothic Neo"/>
              </a:rPr>
              <a:t> </a:t>
            </a:r>
            <a:r>
              <a:rPr sz="2400" b="1" spc="266" dirty="0">
                <a:latin typeface="Apple SD Gothic Neo"/>
                <a:cs typeface="Apple SD Gothic Neo"/>
              </a:rPr>
              <a:t>¬</a:t>
            </a:r>
            <a:r>
              <a:rPr sz="2400" b="1" spc="-86" dirty="0">
                <a:latin typeface="Apple SD Gothic Neo"/>
                <a:cs typeface="Apple SD Gothic Neo"/>
              </a:rPr>
              <a:t> </a:t>
            </a:r>
            <a:r>
              <a:rPr sz="2400" b="1" spc="-375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81538" y="1714500"/>
          <a:ext cx="2400300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52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266664" y="3328702"/>
            <a:ext cx="903923" cy="10541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109" dirty="0">
                <a:latin typeface="Arial"/>
                <a:cs typeface="Arial"/>
              </a:rPr>
              <a:t>The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KB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05" dirty="0">
                <a:latin typeface="Arial"/>
                <a:cs typeface="Arial"/>
              </a:rPr>
              <a:t>has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2 </a:t>
            </a:r>
            <a:r>
              <a:rPr sz="1350" spc="-8" dirty="0">
                <a:latin typeface="Arial"/>
                <a:cs typeface="Arial"/>
              </a:rPr>
              <a:t>sentences.</a:t>
            </a:r>
            <a:endParaRPr sz="135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388">
              <a:latin typeface="Arial"/>
              <a:cs typeface="Arial"/>
            </a:endParaRPr>
          </a:p>
          <a:p>
            <a:pPr marL="9525" marR="3810"/>
            <a:r>
              <a:rPr sz="1350" spc="-109" dirty="0">
                <a:latin typeface="Arial"/>
                <a:cs typeface="Arial"/>
              </a:rPr>
              <a:t>The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KB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05" dirty="0">
                <a:latin typeface="Arial"/>
                <a:cs typeface="Arial"/>
              </a:rPr>
              <a:t>has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49" dirty="0">
                <a:latin typeface="Arial"/>
                <a:cs typeface="Arial"/>
              </a:rPr>
              <a:t>3 </a:t>
            </a:r>
            <a:r>
              <a:rPr sz="1350" spc="-8" dirty="0">
                <a:latin typeface="Arial"/>
                <a:cs typeface="Arial"/>
              </a:rPr>
              <a:t>variables.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4586" y="2187987"/>
            <a:ext cx="2400300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350" spc="-109" dirty="0">
                <a:latin typeface="Arial"/>
                <a:cs typeface="Arial"/>
              </a:rPr>
              <a:t>The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KB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05" dirty="0">
                <a:latin typeface="Arial"/>
                <a:cs typeface="Arial"/>
              </a:rPr>
              <a:t>has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no </a:t>
            </a:r>
            <a:r>
              <a:rPr sz="1350" spc="-60" dirty="0">
                <a:latin typeface="Arial"/>
                <a:cs typeface="Arial"/>
              </a:rPr>
              <a:t>models.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79" dirty="0">
                <a:latin typeface="Arial"/>
                <a:cs typeface="Arial"/>
              </a:rPr>
              <a:t>There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79" dirty="0">
                <a:latin typeface="Arial"/>
                <a:cs typeface="Arial"/>
              </a:rPr>
              <a:t>is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no </a:t>
            </a:r>
            <a:r>
              <a:rPr sz="1350" spc="-71" dirty="0">
                <a:latin typeface="Arial"/>
                <a:cs typeface="Arial"/>
              </a:rPr>
              <a:t>assignment </a:t>
            </a:r>
            <a:r>
              <a:rPr sz="1350" dirty="0">
                <a:latin typeface="Arial"/>
                <a:cs typeface="Arial"/>
              </a:rPr>
              <a:t>of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94" dirty="0">
                <a:latin typeface="Arial"/>
                <a:cs typeface="Arial"/>
              </a:rPr>
              <a:t>True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spc="-8" dirty="0">
                <a:latin typeface="Arial"/>
                <a:cs typeface="Arial"/>
              </a:rPr>
              <a:t>or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20" dirty="0">
                <a:latin typeface="Arial"/>
                <a:cs typeface="Arial"/>
              </a:rPr>
              <a:t>False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to </a:t>
            </a:r>
            <a:r>
              <a:rPr sz="1350" spc="-60" dirty="0">
                <a:latin typeface="Arial"/>
                <a:cs typeface="Arial"/>
              </a:rPr>
              <a:t>every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53" dirty="0">
                <a:latin typeface="Arial"/>
                <a:cs typeface="Arial"/>
              </a:rPr>
              <a:t>variable</a:t>
            </a:r>
            <a:r>
              <a:rPr sz="1350" spc="-49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that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05" dirty="0">
                <a:latin typeface="Arial"/>
                <a:cs typeface="Arial"/>
              </a:rPr>
              <a:t>makes</a:t>
            </a:r>
            <a:r>
              <a:rPr sz="1350" spc="-64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every </a:t>
            </a:r>
            <a:r>
              <a:rPr sz="1350" spc="-75" dirty="0">
                <a:latin typeface="Arial"/>
                <a:cs typeface="Arial"/>
              </a:rPr>
              <a:t>sentence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23" dirty="0">
                <a:latin typeface="Arial"/>
                <a:cs typeface="Arial"/>
              </a:rPr>
              <a:t>in</a:t>
            </a:r>
            <a:r>
              <a:rPr sz="1350" spc="-56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the</a:t>
            </a:r>
            <a:r>
              <a:rPr sz="1350" spc="-41" dirty="0">
                <a:latin typeface="Arial"/>
                <a:cs typeface="Arial"/>
              </a:rPr>
              <a:t> </a:t>
            </a:r>
            <a:r>
              <a:rPr sz="1350" spc="-191" dirty="0">
                <a:latin typeface="Arial"/>
                <a:cs typeface="Arial"/>
              </a:rPr>
              <a:t>KB</a:t>
            </a:r>
            <a:r>
              <a:rPr sz="1350" spc="-53" dirty="0">
                <a:latin typeface="Arial"/>
                <a:cs typeface="Arial"/>
              </a:rPr>
              <a:t> </a:t>
            </a:r>
            <a:r>
              <a:rPr sz="1350" spc="-15" dirty="0">
                <a:latin typeface="Arial"/>
                <a:cs typeface="Arial"/>
              </a:rPr>
              <a:t>true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Here is a simple puzzle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Don’t try to solve it -- listen to your intuition</a:t>
            </a:r>
          </a:p>
          <a:p>
            <a:pPr marL="0" indent="0">
              <a:buNone/>
            </a:pPr>
            <a:endParaRPr lang="en-US" sz="900" dirty="0"/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 bat and ball cost $1.10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The bat costs one dollar more than the ball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How much does the ball cost?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The ball costs $0.05</a:t>
            </a:r>
          </a:p>
        </p:txBody>
      </p:sp>
    </p:spTree>
    <p:extLst>
      <p:ext uri="{BB962C8B-B14F-4D97-AF65-F5344CB8AC3E}">
        <p14:creationId xmlns:p14="http://schemas.microsoft.com/office/powerpoint/2010/main" val="290937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50" y="1314450"/>
            <a:ext cx="58293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Try to determine, as quickly as you can, if the argument is logically valid. Does the conclusion follow the premises?</a:t>
            </a:r>
          </a:p>
          <a:p>
            <a:pPr marL="0" indent="0"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0169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BC-powerpoint-presentation-16-9 (1)" id="{56CE7328-5122-FF49-9D1A-B2575E5E25B6}" vid="{0D00BCDD-6C86-CE42-81B5-D7F30E55E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4808</Words>
  <Application>Microsoft Macintosh PowerPoint</Application>
  <PresentationFormat>On-screen Show (16:9)</PresentationFormat>
  <Paragraphs>1005</Paragraphs>
  <Slides>77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9" baseType="lpstr">
      <vt:lpstr>Apple SD Gothic Neo</vt:lpstr>
      <vt:lpstr>Arial Unicode MS</vt:lpstr>
      <vt:lpstr>ＭＳ ゴシック</vt:lpstr>
      <vt:lpstr>Arial</vt:lpstr>
      <vt:lpstr>Arial-BoldItalicMT</vt:lpstr>
      <vt:lpstr>Calibri</vt:lpstr>
      <vt:lpstr>Courier New</vt:lpstr>
      <vt:lpstr>Lucida Grande</vt:lpstr>
      <vt:lpstr>STIXGeneral</vt:lpstr>
      <vt:lpstr>Times New Roman</vt:lpstr>
      <vt:lpstr>Wingdings</vt:lpstr>
      <vt:lpstr>Office Theme</vt:lpstr>
      <vt:lpstr>CMSC 471: Intro to AI</vt:lpstr>
      <vt:lpstr>Big Idea</vt:lpstr>
      <vt:lpstr>AI Use Cases for Logic</vt:lpstr>
      <vt:lpstr>Knowledge-Based Agents: Big Idea</vt:lpstr>
      <vt:lpstr>Inference in People</vt:lpstr>
      <vt:lpstr>Question #1</vt:lpstr>
      <vt:lpstr>Question #1</vt:lpstr>
      <vt:lpstr>Question #1</vt:lpstr>
      <vt:lpstr>Question #2</vt:lpstr>
      <vt:lpstr>Question #2</vt:lpstr>
      <vt:lpstr>Question #2</vt:lpstr>
      <vt:lpstr>Question #2</vt:lpstr>
      <vt:lpstr>Question #3</vt:lpstr>
      <vt:lpstr>Question #3</vt:lpstr>
      <vt:lpstr>Question #3</vt:lpstr>
      <vt:lpstr>Wason Selection Task</vt:lpstr>
      <vt:lpstr>Wason Selection Task</vt:lpstr>
      <vt:lpstr>Wason Selection Task</vt:lpstr>
      <vt:lpstr>Negation in Natural Language</vt:lpstr>
      <vt:lpstr>Negation in Natural Language</vt:lpstr>
      <vt:lpstr>Logic as a Methodology</vt:lpstr>
      <vt:lpstr>Knowledge-based agents </vt:lpstr>
      <vt:lpstr>Architecture of a KB agent</vt:lpstr>
      <vt:lpstr>Does your agent have complete knowledge?</vt:lpstr>
      <vt:lpstr>Wumpus World environment </vt:lpstr>
      <vt:lpstr>AIMA’s Wumpus World </vt:lpstr>
      <vt:lpstr>Agent in a Wumpus world: Percepts </vt:lpstr>
      <vt:lpstr>Wumpus World Actions</vt:lpstr>
      <vt:lpstr>Wumpus World Goal</vt:lpstr>
      <vt:lpstr>AIMA’s Wumpus World </vt:lpstr>
      <vt:lpstr>Exploring a wumpus world</vt:lpstr>
      <vt:lpstr>The Hunter’s first step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Logic in general</vt:lpstr>
      <vt:lpstr>Entailment</vt:lpstr>
      <vt:lpstr>Entailment</vt:lpstr>
      <vt:lpstr>Models</vt:lpstr>
      <vt:lpstr>Entailment in the Wumpus World</vt:lpstr>
      <vt:lpstr>Wumpus models</vt:lpstr>
      <vt:lpstr>Wumpus World Rules (1)</vt:lpstr>
      <vt:lpstr>Wumpus models</vt:lpstr>
      <vt:lpstr>Wumpus World Rules (2)</vt:lpstr>
      <vt:lpstr>Wumpus models</vt:lpstr>
      <vt:lpstr>Wumpus models</vt:lpstr>
      <vt:lpstr>Inference, Soundness, Completeness</vt:lpstr>
      <vt:lpstr>Soundness and completeness</vt:lpstr>
      <vt:lpstr>No independent access to the world </vt:lpstr>
      <vt:lpstr>Summary</vt:lpstr>
      <vt:lpstr>Propositional logic syntax</vt:lpstr>
      <vt:lpstr>Examples of PL sentences</vt:lpstr>
      <vt:lpstr>Some terms</vt:lpstr>
      <vt:lpstr>More terms</vt:lpstr>
      <vt:lpstr>Truth tables</vt:lpstr>
      <vt:lpstr>Truth tables</vt:lpstr>
      <vt:lpstr>Truth tables</vt:lpstr>
      <vt:lpstr>Truth tables</vt:lpstr>
      <vt:lpstr>Truth tables</vt:lpstr>
      <vt:lpstr>Distribution of Negation</vt:lpstr>
      <vt:lpstr>Examples</vt:lpstr>
      <vt:lpstr>Examples</vt:lpstr>
      <vt:lpstr>Examples</vt:lpstr>
      <vt:lpstr>The implies connective: P → Q</vt:lpstr>
      <vt:lpstr>P → Q</vt:lpstr>
      <vt:lpstr>P → Q</vt:lpstr>
      <vt:lpstr>Knowledge Bases (KBs)</vt:lpstr>
      <vt:lpstr>Knowledge Bases (KBs)</vt:lpstr>
      <vt:lpstr>Knowledge Bases (KBs)</vt:lpstr>
      <vt:lpstr>Models for a KB</vt:lpstr>
      <vt:lpstr>Models for a KB</vt:lpstr>
      <vt:lpstr>A simple example</vt:lpstr>
      <vt:lpstr>Another simple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471: Intro to AI</dc:title>
  <dc:creator>Anantaa Kotal</dc:creator>
  <cp:lastModifiedBy>Anantaa Kotal</cp:lastModifiedBy>
  <cp:revision>4</cp:revision>
  <dcterms:created xsi:type="dcterms:W3CDTF">2022-09-28T19:50:14Z</dcterms:created>
  <dcterms:modified xsi:type="dcterms:W3CDTF">2022-10-03T16:17:11Z</dcterms:modified>
</cp:coreProperties>
</file>