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377" r:id="rId3"/>
    <p:sldId id="37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24" r:id="rId12"/>
    <p:sldId id="287" r:id="rId13"/>
    <p:sldId id="380" r:id="rId14"/>
    <p:sldId id="362" r:id="rId15"/>
    <p:sldId id="388" r:id="rId16"/>
    <p:sldId id="363" r:id="rId17"/>
    <p:sldId id="364" r:id="rId18"/>
    <p:sldId id="396" r:id="rId19"/>
    <p:sldId id="330" r:id="rId20"/>
    <p:sldId id="397" r:id="rId21"/>
    <p:sldId id="370" r:id="rId22"/>
    <p:sldId id="399" r:id="rId23"/>
    <p:sldId id="400" r:id="rId24"/>
    <p:sldId id="401" r:id="rId25"/>
    <p:sldId id="402" r:id="rId26"/>
    <p:sldId id="403" r:id="rId27"/>
    <p:sldId id="404" r:id="rId28"/>
    <p:sldId id="394" r:id="rId29"/>
    <p:sldId id="406" r:id="rId30"/>
    <p:sldId id="395" r:id="rId31"/>
    <p:sldId id="337" r:id="rId32"/>
    <p:sldId id="407" r:id="rId33"/>
    <p:sldId id="276" r:id="rId34"/>
    <p:sldId id="284" r:id="rId35"/>
    <p:sldId id="365" r:id="rId36"/>
    <p:sldId id="408" r:id="rId37"/>
    <p:sldId id="366" r:id="rId38"/>
    <p:sldId id="373" r:id="rId39"/>
    <p:sldId id="283" r:id="rId40"/>
    <p:sldId id="376" r:id="rId41"/>
    <p:sldId id="409" r:id="rId42"/>
    <p:sldId id="410" r:id="rId43"/>
    <p:sldId id="411" r:id="rId44"/>
    <p:sldId id="379" r:id="rId45"/>
    <p:sldId id="412" r:id="rId46"/>
    <p:sldId id="291" r:id="rId47"/>
    <p:sldId id="372" r:id="rId48"/>
    <p:sldId id="292" r:id="rId49"/>
    <p:sldId id="297" r:id="rId50"/>
    <p:sldId id="293" r:id="rId51"/>
    <p:sldId id="279" r:id="rId52"/>
    <p:sldId id="278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70D2-ECE6-274A-8B6C-2DD1A0D58B4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7C8BA-1D89-CB45-8B15-5AC6D832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CA6DF02-193A-D343-9B80-78F11AD6FB67}" type="slidenum">
              <a:rPr lang="en-US" sz="1200">
                <a:latin typeface="Calibri"/>
              </a:rPr>
              <a:pPr/>
              <a:t>12</a:t>
            </a:fld>
            <a:endParaRPr lang="en-US" sz="12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215E16F-00AD-4146-9091-800F06D34D47}" type="slidenum">
              <a:rPr lang="en-US" sz="1200">
                <a:latin typeface="Calibri"/>
              </a:rPr>
              <a:pPr/>
              <a:t>49</a:t>
            </a:fld>
            <a:endParaRPr lang="en-US" sz="12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0C50ED-88BA-8A4F-B81A-F2B38481C1DA}" type="slidenum">
              <a:rPr lang="en-US" sz="1200">
                <a:latin typeface="Calibri"/>
              </a:rPr>
              <a:pPr/>
              <a:t>50</a:t>
            </a:fld>
            <a:endParaRPr lang="en-US" sz="12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3FF83C-A3D5-D946-AE55-94CFB9EEC6F2}" type="slidenum">
              <a:rPr lang="en-US" sz="1200">
                <a:latin typeface="Calibri"/>
              </a:rPr>
              <a:pPr/>
              <a:t>51</a:t>
            </a:fld>
            <a:endParaRPr lang="en-US" sz="12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D62B2B-E047-8741-A3F6-7FA9F3321533}" type="slidenum">
              <a:rPr lang="en-US" sz="1200">
                <a:latin typeface="Calibri"/>
              </a:rPr>
              <a:pPr/>
              <a:t>52</a:t>
            </a:fld>
            <a:endParaRPr lang="en-US" sz="12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F8805D-6D16-A146-A5D0-83AAE484C67F}" type="slidenum">
              <a:rPr lang="en-US" sz="1200">
                <a:latin typeface="Calibri"/>
              </a:rPr>
              <a:pPr/>
              <a:t>33</a:t>
            </a:fld>
            <a:endParaRPr lang="en-US" sz="12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37365C-46A5-F246-8307-9D26816D36D8}" type="slidenum">
              <a:rPr lang="en-US" sz="1200">
                <a:latin typeface="Calibri"/>
              </a:rPr>
              <a:pPr/>
              <a:t>34</a:t>
            </a:fld>
            <a:endParaRPr lang="en-US" sz="12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61BAC5-A634-9F45-8DEF-9116086290C6}" type="slidenum">
              <a:rPr lang="en-US" sz="1200">
                <a:latin typeface="Calibri"/>
              </a:rPr>
              <a:pPr/>
              <a:t>39</a:t>
            </a:fld>
            <a:endParaRPr lang="en-US" sz="1200" dirty="0">
              <a:latin typeface="Calibri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61BAC5-A634-9F45-8DEF-9116086290C6}" type="slidenum">
              <a:rPr lang="en-US" sz="1200">
                <a:latin typeface="Calibri"/>
              </a:rPr>
              <a:pPr/>
              <a:t>40</a:t>
            </a:fld>
            <a:endParaRPr lang="en-US" sz="1200" dirty="0">
              <a:latin typeface="Calibri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61BAC5-A634-9F45-8DEF-9116086290C6}" type="slidenum">
              <a:rPr lang="en-US" sz="1200">
                <a:latin typeface="Calibri"/>
              </a:rPr>
              <a:pPr/>
              <a:t>45</a:t>
            </a:fld>
            <a:endParaRPr lang="en-US" sz="1200" dirty="0">
              <a:latin typeface="Calibri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2EB3D-9D9F-984C-A8C2-4531D5C1B048}" type="slidenum">
              <a:rPr lang="en-US" sz="1200">
                <a:latin typeface="Calibri"/>
              </a:rPr>
              <a:pPr/>
              <a:t>46</a:t>
            </a:fld>
            <a:endParaRPr lang="en-US" sz="12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434C76-9AF0-8C4C-AE38-7D83B32BA7ED}" type="slidenum">
              <a:rPr lang="en-US" sz="1200">
                <a:latin typeface="Calibri"/>
              </a:rPr>
              <a:pPr/>
              <a:t>47</a:t>
            </a:fld>
            <a:endParaRPr lang="en-US" sz="12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6AF293-A729-4344-81FB-66731456E221}" type="slidenum">
              <a:rPr lang="en-US" sz="1200">
                <a:latin typeface="Calibri"/>
              </a:rPr>
              <a:pPr/>
              <a:t>48</a:t>
            </a:fld>
            <a:endParaRPr lang="en-US" sz="1200" dirty="0">
              <a:latin typeface="Calibri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19" smtClean="0"/>
              <a:pPr marL="86678">
                <a:lnSpc>
                  <a:spcPts val="930"/>
                </a:lnSpc>
              </a:pPr>
              <a:t>‹#›</a:t>
            </a:fld>
            <a:endParaRPr lang="en-US" spc="-19" dirty="0"/>
          </a:p>
        </p:txBody>
      </p:sp>
    </p:spTree>
    <p:extLst>
      <p:ext uri="{BB962C8B-B14F-4D97-AF65-F5344CB8AC3E}">
        <p14:creationId xmlns:p14="http://schemas.microsoft.com/office/powerpoint/2010/main" val="2600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us_pone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hn_Alan_Robinson" TargetMode="External"/><Relationship Id="rId2" Type="http://schemas.openxmlformats.org/officeDocument/2006/relationships/hyperlink" Target="https://en.wikipedia.org/wiki/Resolution_(logic)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nctive_normal_for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nctive_normal_for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678" y="2711481"/>
            <a:ext cx="636793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3600" spc="-158" dirty="0">
                <a:latin typeface="Arial"/>
                <a:cs typeface="Arial"/>
              </a:rPr>
              <a:t>Propositional</a:t>
            </a:r>
            <a:r>
              <a:rPr sz="3600" spc="-131" dirty="0">
                <a:latin typeface="Arial"/>
                <a:cs typeface="Arial"/>
              </a:rPr>
              <a:t> </a:t>
            </a:r>
            <a:r>
              <a:rPr sz="3600" spc="-259" dirty="0">
                <a:latin typeface="Arial"/>
                <a:cs typeface="Arial"/>
              </a:rPr>
              <a:t>Logic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054" y="4962811"/>
            <a:ext cx="16783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6"/>
              </a:lnSpc>
            </a:pPr>
            <a:r>
              <a:rPr sz="1050" spc="-45" dirty="0">
                <a:latin typeface="Arial"/>
                <a:cs typeface="Arial"/>
              </a:rPr>
              <a:t>Many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56" dirty="0">
                <a:latin typeface="Arial"/>
                <a:cs typeface="Arial"/>
              </a:rPr>
              <a:t>slides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9" dirty="0">
                <a:latin typeface="Arial"/>
                <a:cs typeface="Arial"/>
              </a:rPr>
              <a:t>courtesy</a:t>
            </a:r>
            <a:r>
              <a:rPr sz="1050" spc="-41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Tim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Finin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3018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F017C-4D41-CE7C-93A3-96A6D1C9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7" y="1467272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CMSC 471:</a:t>
            </a:r>
            <a:br>
              <a:rPr lang="en-US" dirty="0"/>
            </a:br>
            <a:r>
              <a:rPr lang="en-US" dirty="0"/>
              <a:t>Intro to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7079535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10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32740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684989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>
              <a:latin typeface="STIXGeneral"/>
              <a:cs typeface="STIXGener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5638" y="2356405"/>
          <a:ext cx="3072764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7000708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11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724449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606162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 dirty="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 dirty="0">
              <a:latin typeface="STIXGeneral"/>
              <a:cs typeface="STIXGener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5781" y="2277578"/>
          <a:ext cx="3840955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7" y="490702"/>
            <a:ext cx="5829300" cy="8572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Some terms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475" y="1200150"/>
            <a:ext cx="6257925" cy="354330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Given the truth values of all symbols in a sentence, it can be </a:t>
            </a:r>
            <a:r>
              <a:rPr lang="en-US" altLang="ja-JP" sz="2400" b="1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evaluated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to determine its </a:t>
            </a:r>
            <a:r>
              <a:rPr lang="en-US" altLang="ja-JP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truth value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(True or False)</a:t>
            </a:r>
          </a:p>
          <a:p>
            <a:r>
              <a:rPr lang="en-US" altLang="ja-JP" sz="2400" dirty="0">
                <a:ea typeface="ＭＳ Ｐゴシック" charset="0"/>
                <a:cs typeface="ＭＳ Ｐゴシック" charset="0"/>
              </a:rPr>
              <a:t>We consider a </a:t>
            </a:r>
            <a:r>
              <a:rPr lang="en-US" altLang="ja-JP" sz="2400" b="1" dirty="0">
                <a:solidFill>
                  <a:srgbClr val="0432FF"/>
                </a:solidFill>
                <a:ea typeface="ＭＳ Ｐゴシック" charset="0"/>
                <a:cs typeface="ＭＳ Ｐゴシック" charset="0"/>
              </a:rPr>
              <a:t>Knowledge Base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(KB) to be a set of sentences that are all True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dirty="0">
                <a:solidFill>
                  <a:srgbClr val="0432FF"/>
                </a:solidFill>
                <a:ea typeface="ＭＳ Ｐゴシック" charset="0"/>
                <a:cs typeface="ＭＳ Ｐゴシック" charset="0"/>
              </a:rPr>
              <a:t>model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a KB is a </a:t>
            </a:r>
            <a:r>
              <a:rPr lang="en-US" sz="2400" b="1" dirty="0">
                <a:solidFill>
                  <a:srgbClr val="0432FF"/>
                </a:solidFill>
                <a:ea typeface="ＭＳ Ｐゴシック" charset="0"/>
                <a:cs typeface="ＭＳ Ｐゴシック" charset="0"/>
              </a:rPr>
              <a:t>possible world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–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an assignment of truth values to propositional symbols that makes each KB sentence true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13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81" y="619480"/>
            <a:ext cx="328459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90" dirty="0"/>
              <a:t>More</a:t>
            </a:r>
            <a:r>
              <a:rPr spc="-169" dirty="0"/>
              <a:t> </a:t>
            </a:r>
            <a:r>
              <a:rPr spc="-90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6157" y="1486105"/>
            <a:ext cx="5871686" cy="3037915"/>
          </a:xfrm>
          <a:prstGeom prst="rect">
            <a:avLst/>
          </a:prstGeom>
        </p:spPr>
        <p:txBody>
          <a:bodyPr vert="horz" wrap="square" lIns="0" tIns="42386" rIns="0" bIns="0" rtlCol="0">
            <a:spAutoFit/>
          </a:bodyPr>
          <a:lstStyle/>
          <a:p>
            <a:pPr marL="180975" marR="173831" indent="-171926">
              <a:lnSpc>
                <a:spcPct val="90100"/>
              </a:lnSpc>
              <a:spcBef>
                <a:spcPts val="334"/>
              </a:spcBef>
              <a:buChar char="•"/>
              <a:tabLst>
                <a:tab pos="181451" algn="l"/>
              </a:tabLst>
            </a:pPr>
            <a:r>
              <a:rPr sz="2175" spc="-206" dirty="0">
                <a:latin typeface="Arial"/>
                <a:cs typeface="Arial"/>
              </a:rPr>
              <a:t>A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b="1" spc="-143" dirty="0">
                <a:solidFill>
                  <a:srgbClr val="EC7C30"/>
                </a:solidFill>
                <a:latin typeface="Arial"/>
                <a:cs typeface="Arial"/>
              </a:rPr>
              <a:t>valid</a:t>
            </a:r>
            <a:r>
              <a:rPr sz="2175" b="1" spc="-86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b="1" spc="-180" dirty="0">
                <a:solidFill>
                  <a:srgbClr val="EC7C30"/>
                </a:solidFill>
                <a:latin typeface="Arial"/>
                <a:cs typeface="Arial"/>
              </a:rPr>
              <a:t>sentence</a:t>
            </a:r>
            <a:r>
              <a:rPr sz="2175" b="1" spc="-1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or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b="1" spc="-135" dirty="0">
                <a:solidFill>
                  <a:srgbClr val="EC7C30"/>
                </a:solidFill>
                <a:latin typeface="Arial"/>
                <a:cs typeface="Arial"/>
              </a:rPr>
              <a:t>tautology:</a:t>
            </a:r>
            <a:r>
              <a:rPr sz="2175" b="1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101" dirty="0">
                <a:latin typeface="Arial"/>
                <a:cs typeface="Arial"/>
              </a:rPr>
              <a:t>one </a:t>
            </a:r>
            <a:r>
              <a:rPr sz="2175" spc="-53" dirty="0">
                <a:latin typeface="Arial"/>
                <a:cs typeface="Arial"/>
              </a:rPr>
              <a:t>that’s</a:t>
            </a:r>
            <a:r>
              <a:rPr sz="2175" spc="-83" dirty="0">
                <a:latin typeface="Arial"/>
                <a:cs typeface="Arial"/>
              </a:rPr>
              <a:t> </a:t>
            </a:r>
            <a:r>
              <a:rPr sz="2175" b="1" spc="-15" dirty="0">
                <a:latin typeface="Arial"/>
                <a:cs typeface="Arial"/>
              </a:rPr>
              <a:t>True </a:t>
            </a:r>
            <a:r>
              <a:rPr sz="2175" spc="-75" dirty="0">
                <a:latin typeface="Arial"/>
                <a:cs typeface="Arial"/>
              </a:rPr>
              <a:t>under</a:t>
            </a:r>
            <a:r>
              <a:rPr sz="2175" spc="-86" dirty="0">
                <a:latin typeface="Arial"/>
                <a:cs typeface="Arial"/>
              </a:rPr>
              <a:t> </a:t>
            </a:r>
            <a:r>
              <a:rPr sz="2175" spc="-49" dirty="0">
                <a:latin typeface="Arial"/>
                <a:cs typeface="Arial"/>
              </a:rPr>
              <a:t>all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interpretations,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79" dirty="0">
                <a:latin typeface="Arial"/>
                <a:cs typeface="Arial"/>
              </a:rPr>
              <a:t>no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34" dirty="0">
                <a:latin typeface="Arial"/>
                <a:cs typeface="Arial"/>
              </a:rPr>
              <a:t>matter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41" dirty="0">
                <a:latin typeface="Arial"/>
                <a:cs typeface="Arial"/>
              </a:rPr>
              <a:t>what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the </a:t>
            </a:r>
            <a:r>
              <a:rPr sz="2175" spc="-34" dirty="0">
                <a:latin typeface="Arial"/>
                <a:cs typeface="Arial"/>
              </a:rPr>
              <a:t>world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116" dirty="0">
                <a:latin typeface="Arial"/>
                <a:cs typeface="Arial"/>
              </a:rPr>
              <a:t>is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actually</a:t>
            </a:r>
            <a:r>
              <a:rPr sz="2175" spc="-124" dirty="0">
                <a:latin typeface="Arial"/>
                <a:cs typeface="Arial"/>
              </a:rPr>
              <a:t> </a:t>
            </a:r>
            <a:r>
              <a:rPr sz="2175" spc="-71" dirty="0">
                <a:latin typeface="Arial"/>
                <a:cs typeface="Arial"/>
              </a:rPr>
              <a:t>like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15" dirty="0">
                <a:latin typeface="Arial"/>
                <a:cs typeface="Arial"/>
              </a:rPr>
              <a:t>or</a:t>
            </a:r>
            <a:r>
              <a:rPr sz="2175" spc="-94" dirty="0">
                <a:latin typeface="Arial"/>
                <a:cs typeface="Arial"/>
              </a:rPr>
              <a:t> </a:t>
            </a:r>
            <a:r>
              <a:rPr sz="2175" spc="-45" dirty="0">
                <a:latin typeface="Arial"/>
                <a:cs typeface="Arial"/>
              </a:rPr>
              <a:t>what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34" dirty="0">
                <a:latin typeface="Arial"/>
                <a:cs typeface="Arial"/>
              </a:rPr>
              <a:t>the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116" dirty="0">
                <a:latin typeface="Arial"/>
                <a:cs typeface="Arial"/>
              </a:rPr>
              <a:t>semantics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is. </a:t>
            </a:r>
            <a:r>
              <a:rPr sz="2175" spc="-135" dirty="0">
                <a:latin typeface="Arial"/>
                <a:cs typeface="Arial"/>
              </a:rPr>
              <a:t>Example:</a:t>
            </a:r>
            <a:r>
              <a:rPr sz="2175" spc="-146" dirty="0">
                <a:latin typeface="Arial"/>
                <a:cs typeface="Arial"/>
              </a:rPr>
              <a:t> </a:t>
            </a:r>
            <a:r>
              <a:rPr sz="2175" spc="49" dirty="0">
                <a:latin typeface="Arial Unicode MS"/>
                <a:cs typeface="Arial Unicode MS"/>
              </a:rPr>
              <a:t>“</a:t>
            </a:r>
            <a:r>
              <a:rPr sz="2175" spc="49" dirty="0">
                <a:latin typeface="Arial"/>
                <a:cs typeface="Arial"/>
              </a:rPr>
              <a:t>It's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raining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or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it's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not</a:t>
            </a:r>
            <a:r>
              <a:rPr sz="2175" spc="-124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raining</a:t>
            </a:r>
            <a:r>
              <a:rPr sz="2175" spc="-19" dirty="0">
                <a:latin typeface="Arial Unicode MS"/>
                <a:cs typeface="Arial Unicode MS"/>
              </a:rPr>
              <a:t>”</a:t>
            </a:r>
            <a:r>
              <a:rPr sz="2175" spc="-120" dirty="0">
                <a:latin typeface="Arial Unicode MS"/>
                <a:cs typeface="Arial Unicode MS"/>
              </a:rPr>
              <a:t> </a:t>
            </a:r>
            <a:r>
              <a:rPr sz="2175" spc="-203" dirty="0">
                <a:latin typeface="Arial"/>
                <a:cs typeface="Arial"/>
              </a:rPr>
              <a:t>(P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221" dirty="0">
                <a:latin typeface="Arial"/>
                <a:cs typeface="Arial"/>
              </a:rPr>
              <a:t>V</a:t>
            </a:r>
            <a:r>
              <a:rPr sz="2175" spc="-60" dirty="0">
                <a:latin typeface="Arial"/>
                <a:cs typeface="Arial"/>
              </a:rPr>
              <a:t> </a:t>
            </a:r>
            <a:r>
              <a:rPr sz="2400" b="1" spc="-270" dirty="0">
                <a:latin typeface="Apple SD Gothic Neo"/>
                <a:cs typeface="Apple SD Gothic Neo"/>
              </a:rPr>
              <a:t>¬</a:t>
            </a:r>
            <a:r>
              <a:rPr sz="2175" spc="-270" dirty="0">
                <a:latin typeface="Arial"/>
                <a:cs typeface="Arial"/>
              </a:rPr>
              <a:t>P)</a:t>
            </a:r>
            <a:endParaRPr sz="2175" dirty="0">
              <a:latin typeface="Arial"/>
              <a:cs typeface="Arial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3338" dirty="0">
              <a:latin typeface="Arial"/>
              <a:cs typeface="Arial"/>
            </a:endParaRPr>
          </a:p>
          <a:p>
            <a:pPr marL="180975" marR="3810" indent="-171926">
              <a:lnSpc>
                <a:spcPct val="90100"/>
              </a:lnSpc>
              <a:buChar char="•"/>
              <a:tabLst>
                <a:tab pos="181451" algn="l"/>
              </a:tabLst>
            </a:pPr>
            <a:r>
              <a:rPr sz="2175" spc="-146" dirty="0">
                <a:latin typeface="Arial"/>
                <a:cs typeface="Arial"/>
              </a:rPr>
              <a:t>An</a:t>
            </a:r>
            <a:r>
              <a:rPr sz="2175" spc="-79" dirty="0">
                <a:latin typeface="Arial"/>
                <a:cs typeface="Arial"/>
              </a:rPr>
              <a:t> </a:t>
            </a:r>
            <a:r>
              <a:rPr sz="2175" b="1" spc="-169" dirty="0">
                <a:solidFill>
                  <a:srgbClr val="EC7C30"/>
                </a:solidFill>
                <a:latin typeface="Arial"/>
                <a:cs typeface="Arial"/>
              </a:rPr>
              <a:t>inconsistent</a:t>
            </a:r>
            <a:r>
              <a:rPr sz="2175" b="1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b="1" spc="-180" dirty="0">
                <a:solidFill>
                  <a:srgbClr val="EC7C30"/>
                </a:solidFill>
                <a:latin typeface="Arial"/>
                <a:cs typeface="Arial"/>
              </a:rPr>
              <a:t>sentence</a:t>
            </a:r>
            <a:r>
              <a:rPr sz="2175" b="1" spc="-10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15" dirty="0">
                <a:latin typeface="Arial"/>
                <a:cs typeface="Arial"/>
              </a:rPr>
              <a:t>or</a:t>
            </a:r>
            <a:r>
              <a:rPr sz="2175" spc="-71" dirty="0">
                <a:latin typeface="Arial"/>
                <a:cs typeface="Arial"/>
              </a:rPr>
              <a:t> </a:t>
            </a:r>
            <a:r>
              <a:rPr sz="2175" b="1" spc="-139" dirty="0">
                <a:solidFill>
                  <a:srgbClr val="EC7C30"/>
                </a:solidFill>
                <a:latin typeface="Arial"/>
                <a:cs typeface="Arial"/>
              </a:rPr>
              <a:t>contradiction</a:t>
            </a:r>
            <a:r>
              <a:rPr sz="2175" spc="-139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175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38" dirty="0">
                <a:latin typeface="Arial"/>
                <a:cs typeface="Arial"/>
              </a:rPr>
              <a:t>a </a:t>
            </a:r>
            <a:r>
              <a:rPr sz="2175" spc="-116" dirty="0">
                <a:latin typeface="Arial"/>
                <a:cs typeface="Arial"/>
              </a:rPr>
              <a:t>sentence</a:t>
            </a:r>
            <a:r>
              <a:rPr sz="2175" spc="-90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that’s</a:t>
            </a:r>
            <a:r>
              <a:rPr sz="2175" spc="-68" dirty="0">
                <a:latin typeface="Arial"/>
                <a:cs typeface="Arial"/>
              </a:rPr>
              <a:t> </a:t>
            </a:r>
            <a:r>
              <a:rPr sz="2175" b="1" spc="-221" dirty="0">
                <a:latin typeface="Arial"/>
                <a:cs typeface="Arial"/>
              </a:rPr>
              <a:t>False</a:t>
            </a:r>
            <a:r>
              <a:rPr sz="2175" b="1" spc="-71" dirty="0">
                <a:latin typeface="Arial"/>
                <a:cs typeface="Arial"/>
              </a:rPr>
              <a:t> </a:t>
            </a:r>
            <a:r>
              <a:rPr sz="2175" spc="-71" dirty="0">
                <a:latin typeface="Arial"/>
                <a:cs typeface="Arial"/>
              </a:rPr>
              <a:t>under</a:t>
            </a:r>
            <a:r>
              <a:rPr sz="2175" spc="-86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all</a:t>
            </a:r>
            <a:r>
              <a:rPr sz="2175" spc="-90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interpretations.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64" dirty="0">
                <a:latin typeface="Arial"/>
                <a:cs typeface="Arial"/>
              </a:rPr>
              <a:t>The </a:t>
            </a:r>
            <a:r>
              <a:rPr sz="2175" spc="-34" dirty="0">
                <a:latin typeface="Arial"/>
                <a:cs typeface="Arial"/>
              </a:rPr>
              <a:t>world</a:t>
            </a:r>
            <a:r>
              <a:rPr sz="2175" spc="-116" dirty="0">
                <a:latin typeface="Arial"/>
                <a:cs typeface="Arial"/>
              </a:rPr>
              <a:t> is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98" dirty="0">
                <a:latin typeface="Arial"/>
                <a:cs typeface="Arial"/>
              </a:rPr>
              <a:t>never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like</a:t>
            </a:r>
            <a:r>
              <a:rPr sz="2175" spc="-131" dirty="0">
                <a:latin typeface="Arial"/>
                <a:cs typeface="Arial"/>
              </a:rPr>
              <a:t> </a:t>
            </a:r>
            <a:r>
              <a:rPr sz="2175" spc="-45" dirty="0">
                <a:latin typeface="Arial"/>
                <a:cs typeface="Arial"/>
              </a:rPr>
              <a:t>what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68" dirty="0">
                <a:latin typeface="Arial"/>
                <a:cs typeface="Arial"/>
              </a:rPr>
              <a:t>it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113" dirty="0">
                <a:latin typeface="Arial"/>
                <a:cs typeface="Arial"/>
              </a:rPr>
              <a:t>describes,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210" dirty="0">
                <a:latin typeface="Arial"/>
                <a:cs typeface="Arial"/>
              </a:rPr>
              <a:t>as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23" dirty="0">
                <a:latin typeface="Arial"/>
                <a:cs typeface="Arial"/>
              </a:rPr>
              <a:t>in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spc="41" dirty="0">
                <a:latin typeface="Arial Unicode MS"/>
                <a:cs typeface="Arial Unicode MS"/>
              </a:rPr>
              <a:t>“</a:t>
            </a:r>
            <a:r>
              <a:rPr sz="2175" spc="41" dirty="0">
                <a:latin typeface="Arial"/>
                <a:cs typeface="Arial"/>
              </a:rPr>
              <a:t>It's </a:t>
            </a:r>
            <a:r>
              <a:rPr sz="2175" spc="-75" dirty="0">
                <a:latin typeface="Arial"/>
                <a:cs typeface="Arial"/>
              </a:rPr>
              <a:t>raining</a:t>
            </a:r>
            <a:r>
              <a:rPr sz="2175" spc="-131" dirty="0">
                <a:latin typeface="Arial"/>
                <a:cs typeface="Arial"/>
              </a:rPr>
              <a:t> </a:t>
            </a:r>
            <a:r>
              <a:rPr sz="2175" spc="-113" dirty="0">
                <a:latin typeface="Arial"/>
                <a:cs typeface="Arial"/>
              </a:rPr>
              <a:t>and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it's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not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raining.</a:t>
            </a:r>
            <a:r>
              <a:rPr sz="2175" spc="-26" dirty="0">
                <a:latin typeface="Arial Unicode MS"/>
                <a:cs typeface="Arial Unicode MS"/>
              </a:rPr>
              <a:t>”</a:t>
            </a:r>
            <a:r>
              <a:rPr sz="2175" spc="-120" dirty="0">
                <a:latin typeface="Arial Unicode MS"/>
                <a:cs typeface="Arial Unicode MS"/>
              </a:rPr>
              <a:t> </a:t>
            </a:r>
            <a:r>
              <a:rPr sz="2175" spc="-203" dirty="0">
                <a:latin typeface="Arial"/>
                <a:cs typeface="Arial"/>
              </a:rPr>
              <a:t>(P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-19" dirty="0">
                <a:latin typeface="Apple SD Gothic Neo"/>
                <a:cs typeface="Apple SD Gothic Neo"/>
              </a:rPr>
              <a:t>¬</a:t>
            </a:r>
            <a:r>
              <a:rPr sz="2175" spc="-19" dirty="0">
                <a:latin typeface="Arial"/>
                <a:cs typeface="Arial"/>
              </a:rPr>
              <a:t>P)</a:t>
            </a:r>
            <a:endParaRPr sz="217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85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568636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implies connective: 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  <a:cs typeface="ＭＳ Ｐゴシック" charset="0"/>
              </a:rPr>
              <a:t> Q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57350" y="1269124"/>
            <a:ext cx="5829300" cy="40005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is a </a:t>
            </a:r>
            <a:r>
              <a:rPr lang="en-US" sz="2700" b="1" i="1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logical connective</a:t>
            </a:r>
          </a:p>
          <a:p>
            <a:pPr>
              <a:lnSpc>
                <a:spcPct val="110000"/>
              </a:lnSpc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i="1" dirty="0">
                <a:ea typeface="ＭＳ Ｐゴシック" charset="0"/>
                <a:cs typeface="ＭＳ Ｐゴシック" charset="0"/>
                <a:sym typeface="Symbol" charset="0"/>
              </a:rPr>
              <a:t> Q 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is a </a:t>
            </a:r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logical sentence 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and has a truth value, i.e., is either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ＭＳ Ｐゴシック" charset="0"/>
                <a:sym typeface="Symbol" charset="0"/>
              </a:rPr>
              <a:t>True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 or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ＭＳ Ｐゴシック" charset="0"/>
                <a:sym typeface="Symbol" charset="0"/>
              </a:rPr>
              <a:t>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If the sentence is in a KB, it can be used by a rule (</a:t>
            </a:r>
            <a:r>
              <a:rPr lang="en-US" sz="2400" i="1" dirty="0">
                <a:ea typeface="ＭＳ Ｐゴシック" charset="0"/>
                <a:cs typeface="ＭＳ Ｐゴシック" charset="0"/>
                <a:sym typeface="Symbol" charset="0"/>
                <a:hlinkClick r:id="rId2"/>
              </a:rPr>
              <a:t>Modes Ponens</a:t>
            </a:r>
            <a:r>
              <a:rPr lang="en-US" sz="2400" i="1" dirty="0"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 to infer that Q is True if P is True in the KB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Note: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 Q is equivalent to </a:t>
            </a:r>
            <a:r>
              <a:rPr lang="en-US" sz="2400" dirty="0">
                <a:ea typeface="ＭＳ Ｐゴシック" charset="0"/>
                <a:sym typeface="Symbol" charset="0"/>
              </a:rPr>
              <a:t>~PQ</a:t>
            </a:r>
            <a:endParaRPr lang="en-US" sz="24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306617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4137" y="3876843"/>
            <a:ext cx="888206" cy="246698"/>
          </a:xfrm>
          <a:custGeom>
            <a:avLst/>
            <a:gdLst/>
            <a:ahLst/>
            <a:cxnLst/>
            <a:rect l="l" t="t" r="r" b="b"/>
            <a:pathLst>
              <a:path w="1184275" h="328929">
                <a:moveTo>
                  <a:pt x="1078864" y="0"/>
                </a:moveTo>
                <a:lnTo>
                  <a:pt x="1074165" y="13335"/>
                </a:lnTo>
                <a:lnTo>
                  <a:pt x="1093215" y="21595"/>
                </a:lnTo>
                <a:lnTo>
                  <a:pt x="1109599" y="33035"/>
                </a:lnTo>
                <a:lnTo>
                  <a:pt x="1134364" y="65405"/>
                </a:lnTo>
                <a:lnTo>
                  <a:pt x="1148937" y="109156"/>
                </a:lnTo>
                <a:lnTo>
                  <a:pt x="1153794" y="162813"/>
                </a:lnTo>
                <a:lnTo>
                  <a:pt x="1152560" y="191791"/>
                </a:lnTo>
                <a:lnTo>
                  <a:pt x="1142757" y="241841"/>
                </a:lnTo>
                <a:lnTo>
                  <a:pt x="1123215" y="280912"/>
                </a:lnTo>
                <a:lnTo>
                  <a:pt x="1093410" y="307288"/>
                </a:lnTo>
                <a:lnTo>
                  <a:pt x="1074674" y="315594"/>
                </a:lnTo>
                <a:lnTo>
                  <a:pt x="1078864" y="328930"/>
                </a:lnTo>
                <a:lnTo>
                  <a:pt x="1123695" y="307879"/>
                </a:lnTo>
                <a:lnTo>
                  <a:pt x="1156715" y="271399"/>
                </a:lnTo>
                <a:lnTo>
                  <a:pt x="1177004" y="222646"/>
                </a:lnTo>
                <a:lnTo>
                  <a:pt x="1183766" y="164464"/>
                </a:lnTo>
                <a:lnTo>
                  <a:pt x="1182056" y="134346"/>
                </a:lnTo>
                <a:lnTo>
                  <a:pt x="1168443" y="80918"/>
                </a:lnTo>
                <a:lnTo>
                  <a:pt x="1141587" y="37415"/>
                </a:lnTo>
                <a:lnTo>
                  <a:pt x="1102725" y="8598"/>
                </a:lnTo>
                <a:lnTo>
                  <a:pt x="1078864" y="0"/>
                </a:lnTo>
                <a:close/>
              </a:path>
              <a:path w="118427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73657" y="3511940"/>
            <a:ext cx="4128135" cy="9735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L="1778318" algn="ctr">
              <a:lnSpc>
                <a:spcPts val="2400"/>
              </a:lnSpc>
              <a:tabLst>
                <a:tab pos="2079308" algn="l"/>
                <a:tab pos="2661284" algn="l"/>
              </a:tabLst>
            </a:pPr>
            <a:r>
              <a:rPr sz="2100" spc="116" dirty="0">
                <a:latin typeface="STIXGeneral"/>
                <a:cs typeface="STIXGeneral"/>
              </a:rPr>
              <a:t>𝑷</a:t>
            </a:r>
            <a:r>
              <a:rPr sz="2100" dirty="0">
                <a:latin typeface="STIXGeneral"/>
                <a:cs typeface="STIXGeneral"/>
              </a:rPr>
              <a:t>	∨</a:t>
            </a:r>
            <a:r>
              <a:rPr sz="2100" spc="-120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r>
              <a:rPr sz="2100" dirty="0">
                <a:latin typeface="STIXGeneral"/>
                <a:cs typeface="STIXGeneral"/>
              </a:rPr>
              <a:t>	∧</a:t>
            </a:r>
            <a:r>
              <a:rPr sz="2100" spc="-98" dirty="0">
                <a:latin typeface="STIXGeneral"/>
                <a:cs typeface="STIXGeneral"/>
              </a:rPr>
              <a:t> </a:t>
            </a:r>
            <a:r>
              <a:rPr sz="2100" spc="300" dirty="0">
                <a:latin typeface="STIXGeneral"/>
                <a:cs typeface="STIXGeneral"/>
              </a:rPr>
              <a:t>¬</a:t>
            </a:r>
            <a:r>
              <a:rPr sz="2100" spc="-83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𝑸)</a:t>
            </a:r>
            <a:r>
              <a:rPr sz="2100" spc="41" dirty="0">
                <a:latin typeface="STIXGeneral"/>
                <a:cs typeface="STIXGeneral"/>
              </a:rPr>
              <a:t> </a:t>
            </a:r>
            <a:r>
              <a:rPr sz="2100" spc="-195" dirty="0">
                <a:latin typeface="STIXGeneral"/>
                <a:cs typeface="STIXGeneral"/>
              </a:rPr>
              <a:t>→</a:t>
            </a:r>
            <a:r>
              <a:rPr sz="2100" spc="64" dirty="0">
                <a:latin typeface="STIXGeneral"/>
                <a:cs typeface="STIXGeneral"/>
              </a:rPr>
              <a:t> </a:t>
            </a:r>
            <a:r>
              <a:rPr sz="2100" spc="26" dirty="0">
                <a:latin typeface="STIXGeneral"/>
                <a:cs typeface="STIXGeneral"/>
              </a:rPr>
              <a:t>𝑷?</a:t>
            </a:r>
            <a:endParaRPr sz="2100">
              <a:latin typeface="STIXGeneral"/>
              <a:cs typeface="STIXGeneral"/>
            </a:endParaRPr>
          </a:p>
          <a:p>
            <a:pPr marL="1762125" algn="ctr">
              <a:spcBef>
                <a:spcPts val="1076"/>
              </a:spcBef>
            </a:pPr>
            <a:r>
              <a:rPr sz="1350" spc="-60" dirty="0">
                <a:latin typeface="Arial"/>
                <a:cs typeface="Arial"/>
              </a:rPr>
              <a:t>(Work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38" dirty="0">
                <a:latin typeface="Arial"/>
                <a:cs typeface="Arial"/>
              </a:rPr>
              <a:t>it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out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your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own)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15</a:t>
            </a:r>
            <a:endParaRPr spc="-19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17349" y="1978033"/>
          <a:ext cx="4609146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  <a:cs typeface="ＭＳ Ｐゴシック" charset="0"/>
              </a:rPr>
              <a:t> Q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657350" y="1430721"/>
            <a:ext cx="58293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When 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="1" i="1" dirty="0">
                <a:ea typeface="ＭＳ Ｐゴシック" charset="0"/>
                <a:cs typeface="ＭＳ Ｐゴシック" charset="0"/>
                <a:sym typeface="Symbol" charset="0"/>
              </a:rPr>
              <a:t>Q </a:t>
            </a:r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true?  Check all that apply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P=Q=true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P=Q=false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P=true, Q=false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P=false, Q=true</a:t>
            </a:r>
          </a:p>
          <a:p>
            <a:endParaRPr lang="en-US" sz="24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  <a:cs typeface="ＭＳ Ｐゴシック" charset="0"/>
              </a:rPr>
              <a:t> Q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46992" y="1444665"/>
            <a:ext cx="5829300" cy="354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When 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="1" i="1" dirty="0">
                <a:ea typeface="ＭＳ Ｐゴシック" charset="0"/>
                <a:cs typeface="ＭＳ Ｐゴシック" charset="0"/>
                <a:sym typeface="Symbol" charset="0"/>
              </a:rPr>
              <a:t>Q </a:t>
            </a:r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true?  Check all that apply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P=Q=true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P=Q=false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P=true, Q=false</a:t>
            </a:r>
          </a:p>
          <a:p>
            <a:pPr lvl="1">
              <a:buFont typeface="Wingdings" charset="0"/>
              <a:buChar char="q"/>
            </a:pPr>
            <a:r>
              <a:rPr lang="en-US" sz="2400" dirty="0">
                <a:ea typeface="ＭＳ Ｐゴシック" charset="0"/>
                <a:sym typeface="Symbol" charset="0"/>
              </a:rPr>
              <a:t> P=false, Q=true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We can get this from the truth table for 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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Note: in FOL it's much harder to prove that a conditional true, e.g.,</a:t>
            </a:r>
            <a:r>
              <a:rPr lang="en-US" sz="2400" dirty="0">
                <a:ea typeface="ＭＳ Ｐゴシック" charset="0"/>
                <a:sym typeface="Symbol" charset="0"/>
              </a:rPr>
              <a:t> prime(x)  odd(x)</a:t>
            </a:r>
          </a:p>
          <a:p>
            <a:pPr marL="254794" lvl="1" indent="0">
              <a:buNone/>
            </a:pPr>
            <a:r>
              <a:rPr lang="en-US" sz="1800" i="1" dirty="0">
                <a:ea typeface="ＭＳ Ｐゴシック" charset="0"/>
                <a:sym typeface="Symbol" charset="0"/>
              </a:rPr>
              <a:t>you must prove it’s true for every possible value of x</a:t>
            </a:r>
            <a:endParaRPr lang="en-US" sz="1800" i="1" dirty="0">
              <a:ea typeface="ＭＳ Ｐゴシック" charset="0"/>
            </a:endParaRPr>
          </a:p>
          <a:p>
            <a:pPr>
              <a:buFontTx/>
              <a:buNone/>
            </a:pPr>
            <a:endParaRPr lang="en-US" sz="27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buFontTx/>
              <a:buNone/>
            </a:pPr>
            <a:endParaRPr lang="en-US" sz="27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2000250" y="311835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✔</a:t>
            </a:r>
            <a:endParaRPr lang="en-US" sz="1800" dirty="0">
              <a:solidFill>
                <a:srgbClr val="FF0000"/>
              </a:solidFill>
              <a:latin typeface="Calibri"/>
              <a:cs typeface="Zapf Dingbats" charset="0"/>
            </a:endParaRP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2009775" y="220395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✔</a:t>
            </a:r>
            <a:endParaRPr lang="en-US" sz="1800" dirty="0">
              <a:solidFill>
                <a:srgbClr val="FF0000"/>
              </a:solidFill>
              <a:latin typeface="Calibri"/>
              <a:cs typeface="Zapf Dingbats" charset="0"/>
            </a:endParaRPr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2009775" y="180390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✔</a:t>
            </a:r>
            <a:endParaRPr lang="en-US" sz="1800" dirty="0">
              <a:solidFill>
                <a:srgbClr val="FF0000"/>
              </a:solidFill>
              <a:latin typeface="Calibri"/>
              <a:cs typeface="Zapf Dingbat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977059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18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9832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Knowledge</a:t>
            </a:r>
            <a:r>
              <a:rPr spc="-150" dirty="0"/>
              <a:t> </a:t>
            </a:r>
            <a:r>
              <a:rPr spc="-344" dirty="0"/>
              <a:t>Bases</a:t>
            </a:r>
            <a:r>
              <a:rPr spc="-161" dirty="0"/>
              <a:t> </a:t>
            </a:r>
            <a:r>
              <a:rPr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4683" y="1492559"/>
            <a:ext cx="5372100" cy="335803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 algn="just">
              <a:spcBef>
                <a:spcPts val="578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27" dirty="0">
                <a:latin typeface="Arial"/>
                <a:cs typeface="Arial"/>
              </a:rPr>
              <a:t>Literal</a:t>
            </a:r>
            <a:r>
              <a:rPr sz="2100" spc="-127" dirty="0">
                <a:latin typeface="Arial"/>
                <a:cs typeface="Arial"/>
              </a:rPr>
              <a:t>: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Boolean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variable</a:t>
            </a:r>
            <a:endParaRPr sz="2100" dirty="0">
              <a:latin typeface="Arial"/>
              <a:cs typeface="Arial"/>
            </a:endParaRPr>
          </a:p>
          <a:p>
            <a:pPr marL="200025" indent="-171450" algn="just">
              <a:spcBef>
                <a:spcPts val="503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91" dirty="0">
                <a:latin typeface="Arial"/>
                <a:cs typeface="Arial"/>
              </a:rPr>
              <a:t>Clause</a:t>
            </a:r>
            <a:r>
              <a:rPr sz="2100" spc="-191" dirty="0">
                <a:latin typeface="Arial"/>
                <a:cs typeface="Arial"/>
              </a:rPr>
              <a:t>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disjunction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literals</a:t>
            </a:r>
            <a:endParaRPr sz="2100" dirty="0">
              <a:latin typeface="Arial"/>
              <a:cs typeface="Arial"/>
            </a:endParaRPr>
          </a:p>
          <a:p>
            <a:pPr marL="542449" lvl="1" indent="-171450" algn="just">
              <a:spcBef>
                <a:spcPts val="184"/>
              </a:spcBef>
              <a:buChar char="•"/>
              <a:tabLst>
                <a:tab pos="542925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1</a:t>
            </a:r>
            <a:r>
              <a:rPr dirty="0">
                <a:latin typeface="STIXGeneral"/>
                <a:cs typeface="STIXGeneral"/>
              </a:rPr>
              <a:t>,</a:t>
            </a:r>
            <a:r>
              <a:rPr spc="-153" dirty="0">
                <a:latin typeface="STIXGeneral"/>
                <a:cs typeface="STIXGeneral"/>
              </a:rPr>
              <a:t> </a:t>
            </a:r>
            <a:r>
              <a:rPr spc="-450" dirty="0">
                <a:latin typeface="STIXGeneral"/>
                <a:cs typeface="STIXGeneral"/>
              </a:rPr>
              <a:t>…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spc="-86" dirty="0">
                <a:latin typeface="STIXGeneral"/>
                <a:cs typeface="STIXGeneral"/>
              </a:rPr>
              <a:t>,</a:t>
            </a:r>
            <a:r>
              <a:rPr spc="-15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𝑁</a:t>
            </a:r>
            <a:r>
              <a:rPr sz="1969" spc="134" baseline="-15873" dirty="0">
                <a:latin typeface="STIXGeneral"/>
                <a:cs typeface="STIXGener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literals,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then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1</a:t>
            </a:r>
            <a:r>
              <a:rPr sz="1969" spc="203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∨</a:t>
            </a:r>
            <a:r>
              <a:rPr spc="-68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∨</a:t>
            </a:r>
            <a:r>
              <a:rPr spc="319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𝑁</a:t>
            </a:r>
            <a:r>
              <a:rPr sz="1969" spc="253" baseline="-15873" dirty="0">
                <a:latin typeface="STIXGeneral"/>
                <a:cs typeface="STIXGener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clause</a:t>
            </a:r>
            <a:endParaRPr dirty="0">
              <a:latin typeface="Arial"/>
              <a:cs typeface="Arial"/>
            </a:endParaRPr>
          </a:p>
          <a:p>
            <a:pPr marL="542449" lvl="1" indent="-171450" algn="just">
              <a:spcBef>
                <a:spcPts val="153"/>
              </a:spcBef>
              <a:buChar char="•"/>
              <a:tabLst>
                <a:tab pos="542925" algn="l"/>
              </a:tabLst>
            </a:pPr>
            <a:r>
              <a:rPr spc="-153" dirty="0">
                <a:latin typeface="Arial"/>
                <a:cs typeface="Arial"/>
              </a:rPr>
              <a:t>Clauses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don’t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need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contain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i="1" spc="-15" dirty="0">
                <a:latin typeface="Arial"/>
                <a:cs typeface="Arial"/>
              </a:rPr>
              <a:t>all</a:t>
            </a:r>
            <a:r>
              <a:rPr i="1"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literals</a:t>
            </a:r>
            <a:endParaRPr dirty="0">
              <a:latin typeface="Arial"/>
              <a:cs typeface="Arial"/>
            </a:endParaRPr>
          </a:p>
          <a:p>
            <a:pPr marL="200025" indent="-171450">
              <a:lnSpc>
                <a:spcPts val="2396"/>
              </a:lnSpc>
              <a:spcBef>
                <a:spcPts val="503"/>
              </a:spcBef>
              <a:buFont typeface="Arial"/>
              <a:buChar char="•"/>
              <a:tabLst>
                <a:tab pos="200025" algn="l"/>
              </a:tabLst>
            </a:pPr>
            <a:r>
              <a:rPr lang="en-US" sz="2100" b="1" spc="-109" dirty="0">
                <a:latin typeface="Arial"/>
                <a:cs typeface="Arial"/>
              </a:rPr>
              <a:t>Definite</a:t>
            </a:r>
            <a:r>
              <a:rPr lang="en-US" sz="2100" b="1" spc="-75" dirty="0">
                <a:latin typeface="Arial"/>
                <a:cs typeface="Arial"/>
              </a:rPr>
              <a:t> </a:t>
            </a:r>
            <a:r>
              <a:rPr lang="en-US" sz="2100" b="1" spc="-191" dirty="0">
                <a:latin typeface="Arial"/>
                <a:cs typeface="Arial"/>
              </a:rPr>
              <a:t>clause</a:t>
            </a:r>
            <a:r>
              <a:rPr lang="en-US" sz="2100" b="1" spc="-86" dirty="0">
                <a:latin typeface="Arial"/>
                <a:cs typeface="Arial"/>
              </a:rPr>
              <a:t> </a:t>
            </a:r>
            <a:r>
              <a:rPr lang="en-US" sz="2100" spc="-143" dirty="0">
                <a:latin typeface="Arial"/>
                <a:cs typeface="Arial"/>
              </a:rPr>
              <a:t>(aka</a:t>
            </a:r>
            <a:r>
              <a:rPr lang="en-US" sz="2100" spc="-98" dirty="0">
                <a:latin typeface="Arial"/>
                <a:cs typeface="Arial"/>
              </a:rPr>
              <a:t> </a:t>
            </a:r>
            <a:r>
              <a:rPr lang="en-US" sz="2100" spc="-60" dirty="0">
                <a:latin typeface="Arial"/>
                <a:cs typeface="Arial"/>
              </a:rPr>
              <a:t>Strict</a:t>
            </a:r>
            <a:r>
              <a:rPr lang="en-US" sz="2100" spc="-94" dirty="0">
                <a:latin typeface="Arial"/>
                <a:cs typeface="Arial"/>
              </a:rPr>
              <a:t> </a:t>
            </a:r>
            <a:r>
              <a:rPr lang="en-US" sz="2100" spc="-86" dirty="0">
                <a:latin typeface="Arial"/>
                <a:cs typeface="Arial"/>
              </a:rPr>
              <a:t>Horn </a:t>
            </a:r>
            <a:r>
              <a:rPr lang="en-US" sz="2100" spc="-109" dirty="0">
                <a:latin typeface="Arial"/>
                <a:cs typeface="Arial"/>
              </a:rPr>
              <a:t>clause):</a:t>
            </a:r>
            <a:r>
              <a:rPr lang="en-US" sz="2100" spc="-86" dirty="0">
                <a:latin typeface="Arial"/>
                <a:cs typeface="Arial"/>
              </a:rPr>
              <a:t> </a:t>
            </a:r>
            <a:r>
              <a:rPr lang="en-US" sz="2100" spc="-169" dirty="0">
                <a:latin typeface="Arial"/>
                <a:cs typeface="Arial"/>
              </a:rPr>
              <a:t>a</a:t>
            </a:r>
            <a:r>
              <a:rPr lang="en-US" sz="2100" spc="-86" dirty="0">
                <a:latin typeface="Arial"/>
                <a:cs typeface="Arial"/>
              </a:rPr>
              <a:t> </a:t>
            </a:r>
            <a:r>
              <a:rPr lang="en-US" sz="2100" i="1" spc="-15" dirty="0">
                <a:latin typeface="Arial"/>
                <a:cs typeface="Arial"/>
              </a:rPr>
              <a:t>body</a:t>
            </a:r>
            <a:endParaRPr lang="en-US" sz="2100" dirty="0">
              <a:latin typeface="Arial"/>
              <a:cs typeface="Arial"/>
            </a:endParaRPr>
          </a:p>
          <a:p>
            <a:pPr marL="200025">
              <a:lnSpc>
                <a:spcPts val="2396"/>
              </a:lnSpc>
            </a:pPr>
            <a:r>
              <a:rPr lang="en-US" sz="2100" spc="-75" dirty="0">
                <a:latin typeface="Arial"/>
                <a:cs typeface="Arial"/>
              </a:rPr>
              <a:t>implies</a:t>
            </a:r>
            <a:r>
              <a:rPr lang="en-US" sz="2100" spc="-79" dirty="0">
                <a:latin typeface="Arial"/>
                <a:cs typeface="Arial"/>
              </a:rPr>
              <a:t> </a:t>
            </a:r>
            <a:r>
              <a:rPr lang="en-US" sz="2100" spc="-169" dirty="0">
                <a:latin typeface="Arial"/>
                <a:cs typeface="Arial"/>
              </a:rPr>
              <a:t>a</a:t>
            </a:r>
            <a:r>
              <a:rPr lang="en-US" sz="2100" spc="-79" dirty="0">
                <a:latin typeface="Arial"/>
                <a:cs typeface="Arial"/>
              </a:rPr>
              <a:t> </a:t>
            </a:r>
            <a:r>
              <a:rPr lang="en-US" sz="2100" i="1" spc="-15" dirty="0">
                <a:latin typeface="Arial"/>
                <a:cs typeface="Arial"/>
              </a:rPr>
              <a:t>head</a:t>
            </a:r>
            <a:endParaRPr lang="en-US" sz="2100" dirty="0">
              <a:latin typeface="Arial"/>
              <a:cs typeface="Arial"/>
            </a:endParaRPr>
          </a:p>
          <a:p>
            <a:pPr marL="542449" lvl="1" indent="-171450">
              <a:spcBef>
                <a:spcPts val="184"/>
              </a:spcBef>
              <a:buChar char="•"/>
              <a:tabLst>
                <a:tab pos="542925" algn="l"/>
              </a:tabLst>
            </a:pPr>
            <a:r>
              <a:rPr lang="en-US" spc="-86" dirty="0">
                <a:latin typeface="Arial"/>
                <a:cs typeface="Arial"/>
              </a:rPr>
              <a:t>Form: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68" dirty="0">
                <a:latin typeface="STIXGeneral"/>
                <a:cs typeface="STIXGeneral"/>
              </a:rPr>
              <a:t>𝑎</a:t>
            </a:r>
            <a:r>
              <a:rPr lang="en-US" sz="1969" spc="101" baseline="-15873" dirty="0">
                <a:latin typeface="STIXGeneral"/>
                <a:cs typeface="STIXGeneral"/>
              </a:rPr>
              <a:t>1</a:t>
            </a:r>
            <a:r>
              <a:rPr lang="en-US" sz="1969" spc="45" baseline="-15873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98" dirty="0">
                <a:latin typeface="STIXGeneral"/>
                <a:cs typeface="STIXGeneral"/>
              </a:rPr>
              <a:t> </a:t>
            </a:r>
            <a:r>
              <a:rPr lang="en-US" spc="90" dirty="0">
                <a:latin typeface="STIXGeneral"/>
                <a:cs typeface="STIXGeneral"/>
              </a:rPr>
              <a:t>𝑎</a:t>
            </a:r>
            <a:r>
              <a:rPr lang="en-US" sz="1969" spc="134" baseline="-15873" dirty="0">
                <a:latin typeface="STIXGeneral"/>
                <a:cs typeface="STIXGeneral"/>
              </a:rPr>
              <a:t>2</a:t>
            </a:r>
            <a:r>
              <a:rPr lang="en-US" sz="1969" spc="152" baseline="-15873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98" dirty="0">
                <a:latin typeface="STIXGeneral"/>
                <a:cs typeface="STIXGeneral"/>
              </a:rPr>
              <a:t> </a:t>
            </a:r>
            <a:r>
              <a:rPr lang="en-US" spc="-139" dirty="0">
                <a:latin typeface="STIXGeneral"/>
                <a:cs typeface="STIXGeneral"/>
              </a:rPr>
              <a:t>⋯</a:t>
            </a:r>
            <a:r>
              <a:rPr lang="en-US" spc="-158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98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𝑎</a:t>
            </a:r>
            <a:r>
              <a:rPr lang="en-US" sz="1969" baseline="-15873" dirty="0">
                <a:latin typeface="STIXGeneral"/>
                <a:cs typeface="STIXGeneral"/>
              </a:rPr>
              <a:t>𝑀</a:t>
            </a:r>
            <a:r>
              <a:rPr lang="en-US" sz="1969" spc="320" baseline="-15873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→</a:t>
            </a:r>
            <a:r>
              <a:rPr lang="en-US" spc="4" dirty="0">
                <a:latin typeface="STIXGeneral"/>
                <a:cs typeface="STIXGeneral"/>
              </a:rPr>
              <a:t> </a:t>
            </a:r>
            <a:r>
              <a:rPr lang="en-US" spc="-38" dirty="0" err="1">
                <a:latin typeface="STIXGeneral"/>
                <a:cs typeface="STIXGeneral"/>
              </a:rPr>
              <a:t>ℎ</a:t>
            </a:r>
            <a:endParaRPr lang="en-US" dirty="0">
              <a:latin typeface="STIXGeneral"/>
              <a:cs typeface="STIXGeneral"/>
            </a:endParaRPr>
          </a:p>
          <a:p>
            <a:pPr marL="542449" lvl="1" indent="-171450">
              <a:spcBef>
                <a:spcPts val="161"/>
              </a:spcBef>
              <a:buChar char="•"/>
              <a:tabLst>
                <a:tab pos="542925" algn="l"/>
              </a:tabLst>
            </a:pPr>
            <a:r>
              <a:rPr lang="en-US" spc="-94" dirty="0">
                <a:latin typeface="Arial"/>
                <a:cs typeface="Arial"/>
              </a:rPr>
              <a:t>Body:</a:t>
            </a:r>
            <a:r>
              <a:rPr lang="en-US" spc="-109" dirty="0">
                <a:latin typeface="Arial"/>
                <a:cs typeface="Arial"/>
              </a:rPr>
              <a:t> </a:t>
            </a:r>
            <a:r>
              <a:rPr lang="en-US" spc="68" dirty="0">
                <a:latin typeface="STIXGeneral"/>
                <a:cs typeface="STIXGeneral"/>
              </a:rPr>
              <a:t>𝑎</a:t>
            </a:r>
            <a:r>
              <a:rPr lang="en-US" sz="1969" spc="101" baseline="-15873" dirty="0">
                <a:latin typeface="STIXGeneral"/>
                <a:cs typeface="STIXGeneral"/>
              </a:rPr>
              <a:t>1</a:t>
            </a:r>
            <a:r>
              <a:rPr lang="en-US" sz="1969" spc="129" baseline="-15873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79" dirty="0">
                <a:latin typeface="STIXGeneral"/>
                <a:cs typeface="STIXGeneral"/>
              </a:rPr>
              <a:t> </a:t>
            </a:r>
            <a:r>
              <a:rPr lang="en-US" spc="90" dirty="0">
                <a:latin typeface="STIXGeneral"/>
                <a:cs typeface="STIXGeneral"/>
              </a:rPr>
              <a:t>𝑎</a:t>
            </a:r>
            <a:r>
              <a:rPr lang="en-US" sz="1969" spc="134" baseline="-15873" dirty="0">
                <a:latin typeface="STIXGeneral"/>
                <a:cs typeface="STIXGeneral"/>
              </a:rPr>
              <a:t>2</a:t>
            </a:r>
            <a:r>
              <a:rPr lang="en-US" sz="1969" spc="191" baseline="-15873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79" dirty="0">
                <a:latin typeface="STIXGeneral"/>
                <a:cs typeface="STIXGeneral"/>
              </a:rPr>
              <a:t> </a:t>
            </a:r>
            <a:r>
              <a:rPr lang="en-US" spc="-139" dirty="0">
                <a:latin typeface="STIXGeneral"/>
                <a:cs typeface="STIXGeneral"/>
              </a:rPr>
              <a:t>⋯</a:t>
            </a:r>
            <a:r>
              <a:rPr lang="en-US" spc="-158" dirty="0">
                <a:latin typeface="STIXGeneral"/>
                <a:cs typeface="STIXGeneral"/>
              </a:rPr>
              <a:t> </a:t>
            </a:r>
            <a:r>
              <a:rPr lang="en-US" dirty="0">
                <a:latin typeface="STIXGeneral"/>
                <a:cs typeface="STIXGeneral"/>
              </a:rPr>
              <a:t>∧</a:t>
            </a:r>
            <a:r>
              <a:rPr lang="en-US" spc="-68" dirty="0">
                <a:latin typeface="STIXGeneral"/>
                <a:cs typeface="STIXGeneral"/>
              </a:rPr>
              <a:t> </a:t>
            </a:r>
            <a:r>
              <a:rPr lang="en-US" spc="-19" dirty="0">
                <a:latin typeface="STIXGeneral"/>
                <a:cs typeface="STIXGeneral"/>
              </a:rPr>
              <a:t>𝑎</a:t>
            </a:r>
            <a:r>
              <a:rPr lang="en-US" sz="1969" spc="-28" baseline="-15873" dirty="0">
                <a:latin typeface="STIXGeneral"/>
                <a:cs typeface="STIXGeneral"/>
              </a:rPr>
              <a:t>𝑀</a:t>
            </a:r>
            <a:endParaRPr lang="en-US" sz="1969" baseline="-15873" dirty="0">
              <a:latin typeface="STIXGeneral"/>
              <a:cs typeface="STIXGeneral"/>
            </a:endParaRPr>
          </a:p>
          <a:p>
            <a:pPr marL="542449" lvl="1" indent="-171450">
              <a:spcBef>
                <a:spcPts val="153"/>
              </a:spcBef>
              <a:buChar char="•"/>
              <a:tabLst>
                <a:tab pos="542925" algn="l"/>
              </a:tabLst>
            </a:pPr>
            <a:r>
              <a:rPr lang="en-US" spc="-105" dirty="0">
                <a:latin typeface="Arial"/>
                <a:cs typeface="Arial"/>
              </a:rPr>
              <a:t>Head:</a:t>
            </a:r>
            <a:r>
              <a:rPr lang="en-US" spc="-94" dirty="0">
                <a:latin typeface="Arial"/>
                <a:cs typeface="Arial"/>
              </a:rPr>
              <a:t> </a:t>
            </a:r>
            <a:r>
              <a:rPr lang="en-US" spc="-38" dirty="0" err="1">
                <a:latin typeface="STIXGeneral"/>
                <a:cs typeface="STIXGeneral"/>
              </a:rPr>
              <a:t>ℎ</a:t>
            </a:r>
            <a:endParaRPr lang="en-US" dirty="0">
              <a:latin typeface="STIXGeneral"/>
              <a:cs typeface="STIXGeneral"/>
            </a:endParaRPr>
          </a:p>
          <a:p>
            <a:pPr marL="200025" marR="22860" indent="-171450" algn="just">
              <a:lnSpc>
                <a:spcPct val="90000"/>
              </a:lnSpc>
              <a:spcBef>
                <a:spcPts val="727"/>
              </a:spcBef>
              <a:buChar char="•"/>
              <a:tabLst>
                <a:tab pos="200025" algn="l"/>
              </a:tabLst>
            </a:pP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36745" y="7134715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19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285" y="902129"/>
            <a:ext cx="6286500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3600" spc="-214" dirty="0"/>
              <a:t>Representing </a:t>
            </a:r>
            <a:r>
              <a:rPr sz="3600" spc="-214" dirty="0"/>
              <a:t>Knowledge</a:t>
            </a:r>
            <a:r>
              <a:rPr sz="3600" spc="-150" dirty="0"/>
              <a:t> </a:t>
            </a:r>
            <a:r>
              <a:rPr sz="3600" spc="-344" dirty="0"/>
              <a:t>Bases</a:t>
            </a:r>
            <a:r>
              <a:rPr sz="3600" spc="-161" dirty="0"/>
              <a:t> </a:t>
            </a:r>
            <a:r>
              <a:rPr sz="3600"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842" y="1950974"/>
            <a:ext cx="5280184" cy="112050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>
              <a:spcBef>
                <a:spcPts val="578"/>
              </a:spcBef>
              <a:buChar char="•"/>
              <a:tabLst>
                <a:tab pos="200025" algn="l"/>
              </a:tabLst>
            </a:pPr>
            <a:r>
              <a:rPr sz="2100" spc="-19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conjunction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105" dirty="0">
                <a:latin typeface="Arial"/>
                <a:cs typeface="Arial"/>
              </a:rPr>
              <a:t>definite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217" dirty="0">
                <a:latin typeface="Arial"/>
                <a:cs typeface="Arial"/>
              </a:rPr>
              <a:t>clauses</a:t>
            </a:r>
            <a:endParaRPr lang="en-US" sz="2100" b="1" spc="-217" dirty="0">
              <a:latin typeface="Arial"/>
              <a:cs typeface="Arial"/>
            </a:endParaRPr>
          </a:p>
          <a:p>
            <a:pPr marL="200025" indent="-171450">
              <a:spcBef>
                <a:spcPts val="578"/>
              </a:spcBef>
              <a:buFontTx/>
              <a:buChar char="•"/>
              <a:tabLst>
                <a:tab pos="200025" algn="l"/>
              </a:tabLst>
            </a:pPr>
            <a:r>
              <a:rPr lang="en-US" sz="2100" b="1" spc="-217" dirty="0">
                <a:latin typeface="Arial"/>
                <a:cs typeface="Arial"/>
              </a:rPr>
              <a:t>Conjunctive Normal Form (CNF ): </a:t>
            </a:r>
            <a:r>
              <a:rPr lang="en-US" sz="2100" spc="-199" dirty="0">
                <a:latin typeface="Arial"/>
                <a:cs typeface="Arial"/>
              </a:rPr>
              <a:t>A</a:t>
            </a:r>
            <a:r>
              <a:rPr lang="en-US" sz="2100" spc="-90" dirty="0">
                <a:latin typeface="Arial"/>
                <a:cs typeface="Arial"/>
              </a:rPr>
              <a:t> </a:t>
            </a:r>
            <a:r>
              <a:rPr lang="en-US" sz="2100" spc="-56" dirty="0">
                <a:latin typeface="Arial"/>
                <a:cs typeface="Arial"/>
              </a:rPr>
              <a:t>conjunction</a:t>
            </a:r>
            <a:r>
              <a:rPr lang="en-US" sz="2100" spc="-71" dirty="0">
                <a:latin typeface="Arial"/>
                <a:cs typeface="Arial"/>
              </a:rPr>
              <a:t> </a:t>
            </a:r>
            <a:r>
              <a:rPr lang="en-US" sz="2100" dirty="0">
                <a:latin typeface="Arial"/>
                <a:cs typeface="Arial"/>
              </a:rPr>
              <a:t>of</a:t>
            </a:r>
            <a:r>
              <a:rPr lang="en-US" sz="2100" spc="-86" dirty="0">
                <a:latin typeface="Arial"/>
                <a:cs typeface="Arial"/>
              </a:rPr>
              <a:t> </a:t>
            </a:r>
            <a:r>
              <a:rPr lang="en-US" sz="2100" b="1" spc="-105" dirty="0">
                <a:latin typeface="Arial"/>
                <a:cs typeface="Arial"/>
              </a:rPr>
              <a:t>disjunctions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577" y="3813285"/>
            <a:ext cx="2512695" cy="965906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36208" rIns="0" bIns="0" rtlCol="0">
            <a:spAutoFit/>
          </a:bodyPr>
          <a:lstStyle/>
          <a:p>
            <a:pPr algn="ctr">
              <a:lnSpc>
                <a:spcPts val="2156"/>
              </a:lnSpc>
              <a:spcBef>
                <a:spcPts val="1073"/>
              </a:spcBef>
            </a:pP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6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R="4763" algn="ctr">
              <a:lnSpc>
                <a:spcPts val="2153"/>
              </a:lnSpc>
            </a:pPr>
            <a:r>
              <a:rPr spc="-161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pc="-2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1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pc="-8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0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pc="34" dirty="0">
                <a:solidFill>
                  <a:srgbClr val="FFFFFF"/>
                </a:solidFill>
                <a:latin typeface="STIXGeneral"/>
                <a:cs typeface="STIXGeneral"/>
              </a:rPr>
              <a:t>¬𝐶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56"/>
              </a:lnSpc>
            </a:pPr>
            <a:r>
              <a:rPr spc="-14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clause?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782020" y="6898232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2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902" y="570348"/>
            <a:ext cx="582284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Propositional</a:t>
            </a:r>
            <a:r>
              <a:rPr spc="-105" dirty="0"/>
              <a:t> </a:t>
            </a:r>
            <a:r>
              <a:rPr spc="-146" dirty="0"/>
              <a:t>logic</a:t>
            </a:r>
            <a:r>
              <a:rPr spc="-105" dirty="0"/>
              <a:t> </a:t>
            </a:r>
            <a:r>
              <a:rPr spc="-225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107" y="1320377"/>
            <a:ext cx="7727141" cy="31798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694849" marR="3810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lang="en-US" spc="-184" dirty="0">
                <a:latin typeface="Arial"/>
                <a:cs typeface="Arial"/>
              </a:rPr>
              <a:t>Users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-94" dirty="0">
                <a:latin typeface="Arial"/>
                <a:cs typeface="Arial"/>
              </a:rPr>
              <a:t>specify:</a:t>
            </a:r>
          </a:p>
          <a:p>
            <a:pPr marL="1152049" marR="3810" lvl="1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000" spc="-165" dirty="0">
                <a:latin typeface="Arial"/>
                <a:cs typeface="Arial"/>
              </a:rPr>
              <a:t>Set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spc="-56" dirty="0">
                <a:latin typeface="Arial"/>
                <a:cs typeface="Arial"/>
              </a:rPr>
              <a:t>propositional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symbols</a:t>
            </a:r>
            <a:r>
              <a:rPr lang="en-US" sz="2000" spc="-127" dirty="0">
                <a:latin typeface="Arial"/>
                <a:cs typeface="Arial"/>
              </a:rPr>
              <a:t> (or variables)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98" dirty="0">
                <a:latin typeface="Arial"/>
                <a:cs typeface="Arial"/>
              </a:rPr>
              <a:t>(e.g.,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30" dirty="0">
                <a:latin typeface="Arial"/>
                <a:cs typeface="Arial"/>
              </a:rPr>
              <a:t>P,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lang="en-US" sz="2000" spc="-94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Q)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113" dirty="0">
                <a:latin typeface="Arial"/>
                <a:cs typeface="Arial"/>
              </a:rPr>
              <a:t>whose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values </a:t>
            </a:r>
            <a:r>
              <a:rPr sz="2000" spc="-146" dirty="0">
                <a:latin typeface="Arial"/>
                <a:cs typeface="Arial"/>
              </a:rPr>
              <a:t>can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be </a:t>
            </a:r>
            <a:r>
              <a:rPr sz="2000" b="1" spc="-188" dirty="0">
                <a:solidFill>
                  <a:srgbClr val="C55A11"/>
                </a:solidFill>
                <a:latin typeface="Arial"/>
                <a:cs typeface="Arial"/>
              </a:rPr>
              <a:t>True</a:t>
            </a:r>
            <a:r>
              <a:rPr sz="2000" b="1" spc="-86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or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b="1" spc="-217" dirty="0">
                <a:solidFill>
                  <a:srgbClr val="C55A11"/>
                </a:solidFill>
                <a:latin typeface="Arial"/>
                <a:cs typeface="Arial"/>
              </a:rPr>
              <a:t>Fals</a:t>
            </a:r>
            <a:r>
              <a:rPr lang="en-US" sz="2000" b="1" spc="-217" dirty="0">
                <a:solidFill>
                  <a:srgbClr val="C55A11"/>
                </a:solidFill>
                <a:latin typeface="Arial"/>
                <a:cs typeface="Arial"/>
              </a:rPr>
              <a:t>e</a:t>
            </a:r>
          </a:p>
          <a:p>
            <a:pPr marL="1152049" marR="3810" lvl="1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000" spc="-71" dirty="0">
                <a:latin typeface="Arial"/>
                <a:cs typeface="Arial"/>
              </a:rPr>
              <a:t>What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each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i="1" spc="-139" dirty="0">
                <a:latin typeface="Arial"/>
                <a:cs typeface="Arial"/>
              </a:rPr>
              <a:t>means</a:t>
            </a:r>
            <a:r>
              <a:rPr sz="2000" spc="-139" dirty="0">
                <a:latin typeface="Arial"/>
                <a:cs typeface="Arial"/>
              </a:rPr>
              <a:t>,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e.g.: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84" dirty="0">
                <a:latin typeface="Arial"/>
                <a:cs typeface="Arial"/>
              </a:rPr>
              <a:t>P: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“</a:t>
            </a:r>
            <a:r>
              <a:rPr sz="2000" i="1" spc="-8" dirty="0">
                <a:latin typeface="Arial"/>
                <a:cs typeface="Arial"/>
              </a:rPr>
              <a:t>It’s</a:t>
            </a:r>
            <a:r>
              <a:rPr lang="en-US" sz="2000" i="1" spc="-8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hot”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Q: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“</a:t>
            </a:r>
            <a:r>
              <a:rPr sz="2000" i="1" dirty="0">
                <a:latin typeface="Arial"/>
                <a:cs typeface="Arial"/>
              </a:rPr>
              <a:t>It’s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8" dirty="0">
                <a:latin typeface="Arial"/>
                <a:cs typeface="Arial"/>
              </a:rPr>
              <a:t>humid</a:t>
            </a:r>
            <a:r>
              <a:rPr sz="2000" spc="-8" dirty="0">
                <a:latin typeface="Arial Unicode MS"/>
                <a:cs typeface="Arial Unicode MS"/>
              </a:rPr>
              <a:t>”</a:t>
            </a:r>
            <a:endParaRPr lang="en-US" sz="2000" dirty="0">
              <a:latin typeface="Arial Unicode MS"/>
              <a:cs typeface="Arial Unicode MS"/>
            </a:endParaRPr>
          </a:p>
          <a:p>
            <a:pPr marL="694849" marR="3810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pc="-225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sentence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(well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formed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formula)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is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defined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as: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46"/>
              </a:spcBef>
              <a:buChar char="•"/>
              <a:tabLst>
                <a:tab pos="350519" algn="l"/>
              </a:tabLst>
            </a:pPr>
            <a:r>
              <a:rPr spc="-143" dirty="0">
                <a:latin typeface="Arial"/>
                <a:cs typeface="Arial"/>
              </a:rPr>
              <a:t>Any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symbol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46"/>
              </a:spcBef>
              <a:buChar char="•"/>
              <a:tabLst>
                <a:tab pos="35051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50" dirty="0">
                <a:latin typeface="Arial"/>
                <a:cs typeface="Arial"/>
              </a:rPr>
              <a:t>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sentence,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then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b="1" spc="-94" dirty="0">
                <a:latin typeface="Apple SD Gothic Neo"/>
                <a:cs typeface="Apple SD Gothic Neo"/>
              </a:rPr>
              <a:t>¬</a:t>
            </a:r>
            <a:r>
              <a:rPr b="1" spc="-94" dirty="0">
                <a:latin typeface="Arial"/>
                <a:cs typeface="Arial"/>
              </a:rPr>
              <a:t>S</a:t>
            </a:r>
            <a:r>
              <a:rPr b="1" spc="-101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01"/>
              </a:spcBef>
              <a:buChar char="•"/>
              <a:tabLst>
                <a:tab pos="35051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50" dirty="0">
                <a:latin typeface="Arial"/>
                <a:cs typeface="Arial"/>
              </a:rPr>
              <a:t>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sentence,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then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b="1" spc="-172" dirty="0">
                <a:latin typeface="Arial"/>
                <a:cs typeface="Arial"/>
              </a:rPr>
              <a:t>(S)</a:t>
            </a:r>
            <a:r>
              <a:rPr b="1" spc="-83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marR="345281" lvl="2" indent="-164783">
              <a:lnSpc>
                <a:spcPts val="2273"/>
              </a:lnSpc>
              <a:spcBef>
                <a:spcPts val="424"/>
              </a:spcBef>
              <a:buChar char="•"/>
              <a:tabLst>
                <a:tab pos="350519" algn="l"/>
              </a:tabLst>
            </a:pPr>
            <a:r>
              <a:rPr sz="1600" dirty="0">
                <a:latin typeface="Arial"/>
                <a:cs typeface="Arial"/>
              </a:rPr>
              <a:t>If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0" dirty="0">
                <a:latin typeface="Arial"/>
                <a:cs typeface="Arial"/>
              </a:rPr>
              <a:t>S</a:t>
            </a:r>
            <a:r>
              <a:rPr sz="1600" spc="-86" dirty="0">
                <a:latin typeface="Arial"/>
                <a:cs typeface="Arial"/>
              </a:rPr>
              <a:t> </a:t>
            </a:r>
            <a:r>
              <a:rPr lang="en-US" sz="1600" spc="-86" dirty="0">
                <a:latin typeface="Arial"/>
                <a:cs typeface="Arial"/>
              </a:rPr>
              <a:t> </a:t>
            </a:r>
            <a:r>
              <a:rPr sz="1600" spc="-109" dirty="0">
                <a:latin typeface="Arial"/>
                <a:cs typeface="Arial"/>
              </a:rPr>
              <a:t>and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70" dirty="0">
                <a:latin typeface="Arial"/>
                <a:cs typeface="Arial"/>
              </a:rPr>
              <a:t>T</a:t>
            </a:r>
            <a:r>
              <a:rPr sz="1600" spc="-94" dirty="0">
                <a:latin typeface="Arial"/>
                <a:cs typeface="Arial"/>
              </a:rPr>
              <a:t> </a:t>
            </a:r>
            <a:r>
              <a:rPr sz="1600" spc="-101" dirty="0">
                <a:latin typeface="Arial"/>
                <a:cs typeface="Arial"/>
              </a:rPr>
              <a:t>are </a:t>
            </a:r>
            <a:r>
              <a:rPr sz="1600" spc="-120" dirty="0">
                <a:latin typeface="Arial"/>
                <a:cs typeface="Arial"/>
              </a:rPr>
              <a:t>sentences,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8" dirty="0">
                <a:latin typeface="Arial"/>
                <a:cs typeface="Arial"/>
              </a:rPr>
              <a:t>then</a:t>
            </a:r>
            <a:r>
              <a:rPr sz="1600" spc="-83" dirty="0">
                <a:latin typeface="Arial"/>
                <a:cs typeface="Arial"/>
              </a:rPr>
              <a:t> </a:t>
            </a:r>
            <a:r>
              <a:rPr sz="1600" spc="-161" dirty="0">
                <a:latin typeface="Arial"/>
                <a:cs typeface="Arial"/>
              </a:rPr>
              <a:t>so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1" dirty="0">
                <a:latin typeface="Arial"/>
                <a:cs typeface="Arial"/>
              </a:rPr>
              <a:t>are</a:t>
            </a:r>
            <a:r>
              <a:rPr sz="1600" spc="-158" dirty="0">
                <a:latin typeface="Arial"/>
                <a:cs typeface="Arial"/>
              </a:rPr>
              <a:t> </a:t>
            </a:r>
            <a:r>
              <a:rPr lang="en-US" sz="1600" b="1" spc="-233" dirty="0">
                <a:latin typeface="Arial"/>
                <a:cs typeface="Arial"/>
              </a:rPr>
              <a:t>(S</a:t>
            </a:r>
            <a:r>
              <a:rPr lang="en-US" sz="1600" b="1" spc="-98" dirty="0">
                <a:latin typeface="Arial"/>
                <a:cs typeface="Arial"/>
              </a:rPr>
              <a:t> </a:t>
            </a:r>
            <a:r>
              <a:rPr lang="en-US" sz="1600" b="1" spc="233" dirty="0">
                <a:latin typeface="Apple SD Gothic Neo"/>
                <a:cs typeface="Al Tarikh" pitchFamily="2" charset="-78"/>
              </a:rPr>
              <a:t>∨</a:t>
            </a:r>
            <a:r>
              <a:rPr lang="en-US" sz="1600" b="1" spc="-68" dirty="0">
                <a:latin typeface="Apple SD Gothic Neo"/>
                <a:cs typeface="Al Tarikh" pitchFamily="2" charset="-78"/>
              </a:rPr>
              <a:t> </a:t>
            </a:r>
            <a:r>
              <a:rPr lang="en-US" sz="1600" b="1" spc="-116" dirty="0">
                <a:latin typeface="Arial"/>
                <a:cs typeface="Arial"/>
              </a:rPr>
              <a:t>T), (S</a:t>
            </a:r>
            <a:r>
              <a:rPr lang="en-US" sz="1600" b="1" spc="-860" dirty="0">
                <a:latin typeface="Apple SD Gothic Neo"/>
                <a:cs typeface="Al Tarikh" pitchFamily="2" charset="-78"/>
              </a:rPr>
              <a:t> ∧</a:t>
            </a:r>
            <a:r>
              <a:rPr lang="en-US" sz="1600" b="1" spc="-105" dirty="0">
                <a:latin typeface="Apple SD Gothic Neo"/>
                <a:cs typeface="Al Tarikh" pitchFamily="2" charset="-78"/>
              </a:rPr>
              <a:t> </a:t>
            </a:r>
            <a:r>
              <a:rPr lang="en-US" sz="1600" b="1" spc="-116" dirty="0">
                <a:latin typeface="Arial"/>
                <a:cs typeface="Arial"/>
              </a:rPr>
              <a:t>T), (S</a:t>
            </a:r>
            <a:r>
              <a:rPr lang="en-US" sz="1600" b="1" spc="233" dirty="0">
                <a:latin typeface="Apple SD Gothic Neo"/>
                <a:cs typeface="Al Tarikh" pitchFamily="2" charset="-78"/>
              </a:rPr>
              <a:t> →T)</a:t>
            </a:r>
            <a:r>
              <a:rPr lang="en-US" sz="1600" spc="-109" dirty="0">
                <a:latin typeface="Arial"/>
                <a:cs typeface="Arial"/>
              </a:rPr>
              <a:t>and</a:t>
            </a:r>
            <a:r>
              <a:rPr lang="en-US" sz="1600" spc="-94" dirty="0">
                <a:latin typeface="Arial"/>
                <a:cs typeface="Arial"/>
              </a:rPr>
              <a:t> </a:t>
            </a:r>
            <a:r>
              <a:rPr lang="en-US" sz="1600" b="1" spc="-233" dirty="0">
                <a:latin typeface="Arial"/>
                <a:cs typeface="Arial"/>
              </a:rPr>
              <a:t>(S</a:t>
            </a:r>
            <a:r>
              <a:rPr lang="en-US" sz="1600" b="1" spc="-83" dirty="0">
                <a:latin typeface="Arial"/>
                <a:cs typeface="Arial"/>
              </a:rPr>
              <a:t> </a:t>
            </a:r>
            <a:r>
              <a:rPr lang="en-US" sz="1600" b="1" spc="630" dirty="0">
                <a:latin typeface="Arial"/>
                <a:cs typeface="Arial"/>
              </a:rPr>
              <a:t>↔</a:t>
            </a:r>
            <a:r>
              <a:rPr lang="en-US" sz="1600" b="1" spc="-101" dirty="0">
                <a:latin typeface="Arial"/>
                <a:cs typeface="Arial"/>
              </a:rPr>
              <a:t> </a:t>
            </a:r>
            <a:r>
              <a:rPr lang="en-US" sz="1600" b="1" spc="-19" dirty="0">
                <a:latin typeface="Arial"/>
                <a:cs typeface="Arial"/>
              </a:rPr>
              <a:t>T)</a:t>
            </a:r>
            <a:endParaRPr lang="en-US" sz="1600" dirty="0">
              <a:latin typeface="Arial"/>
              <a:cs typeface="Arial"/>
            </a:endParaRPr>
          </a:p>
          <a:p>
            <a:pPr marL="807244" lvl="2" indent="-165259">
              <a:spcBef>
                <a:spcPts val="64"/>
              </a:spcBef>
              <a:buChar char="•"/>
              <a:tabLst>
                <a:tab pos="350519" algn="l"/>
              </a:tabLst>
            </a:pPr>
            <a:r>
              <a:rPr lang="en-US" spc="-199" dirty="0">
                <a:latin typeface="Arial"/>
                <a:cs typeface="Arial"/>
              </a:rPr>
              <a:t>A</a:t>
            </a:r>
            <a:r>
              <a:rPr lang="en-US" spc="-98" dirty="0">
                <a:latin typeface="Arial"/>
                <a:cs typeface="Arial"/>
              </a:rPr>
              <a:t>  </a:t>
            </a:r>
            <a:r>
              <a:rPr lang="en-US" dirty="0">
                <a:latin typeface="Arial"/>
                <a:cs typeface="Arial"/>
              </a:rPr>
              <a:t>finite</a:t>
            </a:r>
            <a:r>
              <a:rPr lang="en-US" spc="-139" dirty="0">
                <a:latin typeface="Arial"/>
                <a:cs typeface="Arial"/>
              </a:rPr>
              <a:t> </a:t>
            </a:r>
            <a:r>
              <a:rPr lang="en-US" spc="-71" dirty="0">
                <a:latin typeface="Arial"/>
                <a:cs typeface="Arial"/>
              </a:rPr>
              <a:t>number</a:t>
            </a:r>
            <a:r>
              <a:rPr lang="en-US" spc="-8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113" dirty="0">
                <a:latin typeface="Arial"/>
                <a:cs typeface="Arial"/>
              </a:rPr>
              <a:t> </a:t>
            </a:r>
            <a:r>
              <a:rPr lang="en-US" spc="-75" dirty="0">
                <a:latin typeface="Arial"/>
                <a:cs typeface="Arial"/>
              </a:rPr>
              <a:t>applications</a:t>
            </a:r>
            <a:r>
              <a:rPr lang="en-US" spc="-8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113" dirty="0">
                <a:latin typeface="Arial"/>
                <a:cs typeface="Arial"/>
              </a:rPr>
              <a:t> </a:t>
            </a:r>
            <a:r>
              <a:rPr lang="en-US" spc="-26" dirty="0">
                <a:latin typeface="Arial"/>
                <a:cs typeface="Arial"/>
              </a:rPr>
              <a:t>the</a:t>
            </a:r>
            <a:r>
              <a:rPr lang="en-US" spc="-113" dirty="0">
                <a:latin typeface="Arial"/>
                <a:cs typeface="Arial"/>
              </a:rPr>
              <a:t> </a:t>
            </a:r>
            <a:r>
              <a:rPr lang="en-US" spc="-8" dirty="0">
                <a:latin typeface="Arial"/>
                <a:cs typeface="Arial"/>
              </a:rPr>
              <a:t>rules</a:t>
            </a:r>
            <a:endParaRPr lang="en-US"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36745" y="7134715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20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285" y="902129"/>
            <a:ext cx="6286500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3600" spc="-214" dirty="0"/>
              <a:t>Representing </a:t>
            </a:r>
            <a:r>
              <a:rPr sz="3600" spc="-214" dirty="0"/>
              <a:t>Knowledge</a:t>
            </a:r>
            <a:r>
              <a:rPr sz="3600" spc="-150" dirty="0"/>
              <a:t> </a:t>
            </a:r>
            <a:r>
              <a:rPr sz="3600" spc="-344" dirty="0"/>
              <a:t>Bases</a:t>
            </a:r>
            <a:r>
              <a:rPr sz="3600" spc="-161" dirty="0"/>
              <a:t> </a:t>
            </a:r>
            <a:r>
              <a:rPr sz="3600"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842" y="1950974"/>
            <a:ext cx="5280184" cy="112050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>
              <a:spcBef>
                <a:spcPts val="578"/>
              </a:spcBef>
              <a:buChar char="•"/>
              <a:tabLst>
                <a:tab pos="200025" algn="l"/>
              </a:tabLst>
            </a:pPr>
            <a:r>
              <a:rPr sz="2100" spc="-19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conjunction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105" dirty="0">
                <a:latin typeface="Arial"/>
                <a:cs typeface="Arial"/>
              </a:rPr>
              <a:t>definite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217" dirty="0">
                <a:latin typeface="Arial"/>
                <a:cs typeface="Arial"/>
              </a:rPr>
              <a:t>clauses</a:t>
            </a:r>
            <a:endParaRPr lang="en-US" sz="2100" b="1" spc="-217" dirty="0">
              <a:latin typeface="Arial"/>
              <a:cs typeface="Arial"/>
            </a:endParaRPr>
          </a:p>
          <a:p>
            <a:pPr marL="200025" indent="-171450">
              <a:spcBef>
                <a:spcPts val="578"/>
              </a:spcBef>
              <a:buFontTx/>
              <a:buChar char="•"/>
              <a:tabLst>
                <a:tab pos="200025" algn="l"/>
              </a:tabLst>
            </a:pPr>
            <a:r>
              <a:rPr lang="en-US" sz="2100" b="1" spc="-217" dirty="0">
                <a:latin typeface="Arial"/>
                <a:cs typeface="Arial"/>
              </a:rPr>
              <a:t>Conjunctive Normal Form (CNF ): </a:t>
            </a:r>
            <a:r>
              <a:rPr lang="en-US" sz="2100" spc="-199" dirty="0">
                <a:latin typeface="Arial"/>
                <a:cs typeface="Arial"/>
              </a:rPr>
              <a:t>A</a:t>
            </a:r>
            <a:r>
              <a:rPr lang="en-US" sz="2100" spc="-90" dirty="0">
                <a:latin typeface="Arial"/>
                <a:cs typeface="Arial"/>
              </a:rPr>
              <a:t> </a:t>
            </a:r>
            <a:r>
              <a:rPr lang="en-US" sz="2100" spc="-56" dirty="0">
                <a:latin typeface="Arial"/>
                <a:cs typeface="Arial"/>
              </a:rPr>
              <a:t>conjunction</a:t>
            </a:r>
            <a:r>
              <a:rPr lang="en-US" sz="2100" spc="-71" dirty="0">
                <a:latin typeface="Arial"/>
                <a:cs typeface="Arial"/>
              </a:rPr>
              <a:t> </a:t>
            </a:r>
            <a:r>
              <a:rPr lang="en-US" sz="2100" dirty="0">
                <a:latin typeface="Arial"/>
                <a:cs typeface="Arial"/>
              </a:rPr>
              <a:t>of</a:t>
            </a:r>
            <a:r>
              <a:rPr lang="en-US" sz="2100" spc="-86" dirty="0">
                <a:latin typeface="Arial"/>
                <a:cs typeface="Arial"/>
              </a:rPr>
              <a:t> </a:t>
            </a:r>
            <a:r>
              <a:rPr lang="en-US" sz="2100" b="1" spc="-105" dirty="0">
                <a:latin typeface="Arial"/>
                <a:cs typeface="Arial"/>
              </a:rPr>
              <a:t>disjunctions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577" y="3813285"/>
            <a:ext cx="2512695" cy="965906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36208" rIns="0" bIns="0" rtlCol="0">
            <a:spAutoFit/>
          </a:bodyPr>
          <a:lstStyle/>
          <a:p>
            <a:pPr algn="ctr">
              <a:lnSpc>
                <a:spcPts val="2156"/>
              </a:lnSpc>
              <a:spcBef>
                <a:spcPts val="1073"/>
              </a:spcBef>
            </a:pP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6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R="4763" algn="ctr">
              <a:lnSpc>
                <a:spcPts val="2153"/>
              </a:lnSpc>
            </a:pPr>
            <a:r>
              <a:rPr spc="-161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pc="-2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1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pc="-8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0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pc="34" dirty="0">
                <a:solidFill>
                  <a:srgbClr val="FFFFFF"/>
                </a:solidFill>
                <a:latin typeface="STIXGeneral"/>
                <a:cs typeface="STIXGeneral"/>
              </a:rPr>
              <a:t>¬𝐶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56"/>
              </a:lnSpc>
            </a:pPr>
            <a:r>
              <a:rPr spc="-14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clause?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26CCEAD-9134-CF99-4F0A-B8BC69E867CC}"/>
              </a:ext>
            </a:extLst>
          </p:cNvPr>
          <p:cNvSpPr txBox="1"/>
          <p:nvPr/>
        </p:nvSpPr>
        <p:spPr>
          <a:xfrm>
            <a:off x="4849889" y="3813285"/>
            <a:ext cx="2512695" cy="839236"/>
          </a:xfrm>
          <a:prstGeom prst="rect">
            <a:avLst/>
          </a:prstGeom>
          <a:solidFill>
            <a:srgbClr val="5B9BD4"/>
          </a:solidFill>
          <a:ln w="12700">
            <a:solidFill>
              <a:srgbClr val="2E528F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1838" dirty="0">
              <a:latin typeface="Times New Roman"/>
              <a:cs typeface="Times New Roman"/>
            </a:endParaRPr>
          </a:p>
          <a:p>
            <a:pPr marL="817721" marR="253841" indent="-558165"/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A: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No.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34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one?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43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55419972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29199286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</p:spTree>
    <p:extLst>
      <p:ext uri="{BB962C8B-B14F-4D97-AF65-F5344CB8AC3E}">
        <p14:creationId xmlns:p14="http://schemas.microsoft.com/office/powerpoint/2010/main" val="416576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1806575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4549-8040-2CF9-50EF-ABEB9154E8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1940" y="1896672"/>
            <a:ext cx="1410001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s1: 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s2: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b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s3: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8615424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4549-8040-2CF9-50EF-ABEB9154E8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1940" y="1896672"/>
            <a:ext cx="1410001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s1: 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s2: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b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s3: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F6DD-8290-18E8-75B0-3B7F959152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639" y="2787114"/>
            <a:ext cx="510605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What are the propositional variables, symbols or literals? </a:t>
            </a:r>
          </a:p>
        </p:txBody>
      </p:sp>
    </p:spTree>
    <p:extLst>
      <p:ext uri="{BB962C8B-B14F-4D97-AF65-F5344CB8AC3E}">
        <p14:creationId xmlns:p14="http://schemas.microsoft.com/office/powerpoint/2010/main" val="225323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5337944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4549-8040-2CF9-50EF-ABEB9154E8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1940" y="1896672"/>
            <a:ext cx="1410001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s1: 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s2: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b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s3: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F6DD-8290-18E8-75B0-3B7F959152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639" y="2787114"/>
            <a:ext cx="510605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What are the propositional variables, symbols or literals?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883C4-DECA-8861-B4AC-0678305DE3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640" y="3306074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P, Q, R</a:t>
            </a:r>
          </a:p>
        </p:txBody>
      </p:sp>
    </p:spTree>
    <p:extLst>
      <p:ext uri="{BB962C8B-B14F-4D97-AF65-F5344CB8AC3E}">
        <p14:creationId xmlns:p14="http://schemas.microsoft.com/office/powerpoint/2010/main" val="1526508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42232526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4549-8040-2CF9-50EF-ABEB9154E8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1940" y="1896672"/>
            <a:ext cx="1410001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s1: 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s2: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b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s3: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F6DD-8290-18E8-75B0-3B7F959152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639" y="2787114"/>
            <a:ext cx="510605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What are the propositional variables, symbols or literals?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883C4-DECA-8861-B4AC-0678305DE3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640" y="3306074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P, Q,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DC05D-1F58-8BEB-C466-B8AB121951C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4790" y="3596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candidate models? </a:t>
            </a:r>
          </a:p>
          <a:p>
            <a:pPr marL="350044" lvl="1" indent="-260747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Consider all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eight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possible assignments of T|F to P, Q, R</a:t>
            </a:r>
          </a:p>
          <a:p>
            <a:pPr marL="350044" lvl="1" indent="-260747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Check if each sentence is consistent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158841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17787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Models for a KB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1940" y="1195027"/>
            <a:ext cx="4457700" cy="318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KB: [P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Q,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R,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]</a:t>
            </a: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1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82BFD-D031-FC4B-984D-D38AF65FCB9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4817724"/>
              </p:ext>
            </p:extLst>
          </p:nvPr>
        </p:nvGraphicFramePr>
        <p:xfrm>
          <a:off x="5886450" y="800692"/>
          <a:ext cx="1943100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4039093299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89388165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89438145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93080384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56353105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6206313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01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112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87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77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09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34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903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541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FC8040-33F8-BD87-84D4-CF662B7FC2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1940" y="1513490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sentences?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4549-8040-2CF9-50EF-ABEB9154E83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1940" y="1896672"/>
            <a:ext cx="1410001" cy="1241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s1: P</a:t>
            </a:r>
            <a:r>
              <a:rPr lang="en-US" sz="2100" dirty="0"/>
              <a:t>∨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s2: P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b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s3: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Q</a:t>
            </a: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R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0F6DD-8290-18E8-75B0-3B7F959152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7639" y="2787114"/>
            <a:ext cx="510605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What are the propositional variables, symbols or literals?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883C4-DECA-8861-B4AC-0678305DE3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7640" y="3306074"/>
            <a:ext cx="457200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794" lvl="1" indent="0">
              <a:lnSpc>
                <a:spcPct val="90000"/>
              </a:lnSpc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P, Q,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DC05D-1F58-8BEB-C466-B8AB121951C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4790" y="3596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What are the candidate models? </a:t>
            </a:r>
          </a:p>
          <a:p>
            <a:pPr marL="350044" lvl="1" indent="-260747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Consider all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eight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possible assignments of T|F to P, Q, R</a:t>
            </a:r>
          </a:p>
          <a:p>
            <a:pPr marL="350044" lvl="1" indent="-260747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Check if each sentence is consistent with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C4967-8B29-E14F-1763-EBB9938D85A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919824" y="3537540"/>
            <a:ext cx="2739385" cy="1547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rtlCol="0">
            <a:spAutoFit/>
          </a:bodyPr>
          <a:lstStyle/>
          <a:p>
            <a:pPr marL="129779" indent="-129779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725" dirty="0"/>
              <a:t>Only 3 models are consistent with KB</a:t>
            </a:r>
          </a:p>
          <a:p>
            <a:pPr marL="129779" indent="-129779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725" dirty="0"/>
              <a:t>R true in </a:t>
            </a:r>
            <a:r>
              <a:rPr lang="en-US" sz="1725" b="1" dirty="0"/>
              <a:t>all</a:t>
            </a:r>
            <a:r>
              <a:rPr lang="en-US" sz="1725" dirty="0"/>
              <a:t> of them</a:t>
            </a:r>
          </a:p>
          <a:p>
            <a:pPr marL="129779" indent="-129779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725" dirty="0"/>
              <a:t>Therefore, R is true and can be added to KB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1F0759F-997E-2779-DC76-594F48FF36D8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768786" y="2005965"/>
            <a:ext cx="171450" cy="17145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824B59-B080-78A2-3D72-27AF70B62B2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768786" y="3111818"/>
            <a:ext cx="171450" cy="17145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B997AF1-51CA-AC08-35C3-891CA38C004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778583" y="2571750"/>
            <a:ext cx="171450" cy="17145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0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001">
              <a:spcBef>
                <a:spcPts val="79"/>
              </a:spcBef>
            </a:pPr>
            <a:r>
              <a:rPr spc="-353" dirty="0"/>
              <a:t>A</a:t>
            </a:r>
            <a:r>
              <a:rPr spc="-161" dirty="0"/>
              <a:t> </a:t>
            </a:r>
            <a:r>
              <a:rPr spc="-150" dirty="0"/>
              <a:t>simple</a:t>
            </a:r>
            <a:r>
              <a:rPr spc="-158" dirty="0"/>
              <a:t> </a:t>
            </a:r>
            <a:r>
              <a:rPr spc="-210" dirty="0"/>
              <a:t>example</a:t>
            </a: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1625725" y="1455442"/>
            <a:ext cx="89392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203" dirty="0">
                <a:latin typeface="Arial"/>
                <a:cs typeface="Arial"/>
              </a:rPr>
              <a:t>The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443" dirty="0">
                <a:latin typeface="Arial"/>
                <a:cs typeface="Arial"/>
              </a:rPr>
              <a:t>KB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>
            <p:custDataLst>
              <p:tags r:id="rId3"/>
            </p:custDataLst>
          </p:nvPr>
        </p:nvSpPr>
        <p:spPr>
          <a:xfrm>
            <a:off x="1416747" y="1962838"/>
            <a:ext cx="1314450" cy="779701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2711"/>
              </a:lnSpc>
            </a:pPr>
            <a:r>
              <a:rPr sz="2400" b="1" spc="-323" dirty="0"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68104">
              <a:spcBef>
                <a:spcPts val="488"/>
              </a:spcBef>
            </a:pPr>
            <a:r>
              <a:rPr sz="2400" b="1" spc="-225" dirty="0">
                <a:latin typeface="Arial"/>
                <a:cs typeface="Arial"/>
              </a:rPr>
              <a:t>Q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∨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¬</a:t>
            </a:r>
            <a:r>
              <a:rPr sz="2400" b="1" spc="-83" dirty="0">
                <a:latin typeface="Apple SD Gothic Neo"/>
                <a:cs typeface="Apple SD Gothic Neo"/>
              </a:rPr>
              <a:t> </a:t>
            </a:r>
            <a:r>
              <a:rPr sz="2400" b="1" spc="-420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>
            <p:custDataLst>
              <p:tags r:id="rId4"/>
            </p:custDataLst>
          </p:nvPr>
        </p:nvSpPr>
        <p:spPr>
          <a:xfrm>
            <a:off x="4738497" y="1202532"/>
            <a:ext cx="229647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150" dirty="0">
                <a:latin typeface="Arial"/>
                <a:cs typeface="Arial"/>
              </a:rPr>
              <a:t>Models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for</a:t>
            </a:r>
            <a:r>
              <a:rPr sz="2400" b="1" spc="-94" dirty="0">
                <a:latin typeface="Arial"/>
                <a:cs typeface="Arial"/>
              </a:rPr>
              <a:t> </a:t>
            </a:r>
            <a:r>
              <a:rPr sz="2400" b="1" spc="-101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35" dirty="0"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681538" y="1645158"/>
          <a:ext cx="3238500" cy="3085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>
            <p:custDataLst>
              <p:tags r:id="rId6"/>
            </p:custDataLst>
          </p:nvPr>
        </p:nvSpPr>
        <p:spPr>
          <a:xfrm>
            <a:off x="1416748" y="3020241"/>
            <a:ext cx="25912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has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2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sentences.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7"/>
            </p:custDataLst>
          </p:nvPr>
        </p:nvSpPr>
        <p:spPr>
          <a:xfrm>
            <a:off x="1416747" y="3272726"/>
            <a:ext cx="207254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3 </a:t>
            </a:r>
            <a:r>
              <a:rPr sz="1350" spc="-8" dirty="0">
                <a:latin typeface="Arial"/>
                <a:cs typeface="Arial"/>
              </a:rPr>
              <a:t>variables.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  <p:custDataLst>
              <p:tags r:id="rId8"/>
            </p:custDataLst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28</a:t>
            </a:r>
            <a:endParaRPr spc="-19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001">
              <a:spcBef>
                <a:spcPts val="79"/>
              </a:spcBef>
            </a:pPr>
            <a:r>
              <a:rPr spc="-353" dirty="0"/>
              <a:t>A</a:t>
            </a:r>
            <a:r>
              <a:rPr spc="-161" dirty="0"/>
              <a:t> </a:t>
            </a:r>
            <a:r>
              <a:rPr spc="-150" dirty="0"/>
              <a:t>simple</a:t>
            </a:r>
            <a:r>
              <a:rPr spc="-158" dirty="0"/>
              <a:t> </a:t>
            </a:r>
            <a:r>
              <a:rPr spc="-210" dirty="0"/>
              <a:t>example</a:t>
            </a: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1625725" y="1455442"/>
            <a:ext cx="89392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203" dirty="0">
                <a:latin typeface="Arial"/>
                <a:cs typeface="Arial"/>
              </a:rPr>
              <a:t>The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443" dirty="0">
                <a:latin typeface="Arial"/>
                <a:cs typeface="Arial"/>
              </a:rPr>
              <a:t>KB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>
            <p:custDataLst>
              <p:tags r:id="rId3"/>
            </p:custDataLst>
          </p:nvPr>
        </p:nvSpPr>
        <p:spPr>
          <a:xfrm>
            <a:off x="1416747" y="1962838"/>
            <a:ext cx="1314450" cy="779701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2711"/>
              </a:lnSpc>
            </a:pPr>
            <a:r>
              <a:rPr sz="2400" b="1" spc="-323" dirty="0"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68104">
              <a:spcBef>
                <a:spcPts val="488"/>
              </a:spcBef>
            </a:pPr>
            <a:r>
              <a:rPr sz="2400" b="1" spc="-225" dirty="0">
                <a:latin typeface="Arial"/>
                <a:cs typeface="Arial"/>
              </a:rPr>
              <a:t>Q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∨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¬</a:t>
            </a:r>
            <a:r>
              <a:rPr sz="2400" b="1" spc="-83" dirty="0">
                <a:latin typeface="Apple SD Gothic Neo"/>
                <a:cs typeface="Apple SD Gothic Neo"/>
              </a:rPr>
              <a:t> </a:t>
            </a:r>
            <a:r>
              <a:rPr sz="2400" b="1" spc="-420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>
            <p:custDataLst>
              <p:tags r:id="rId4"/>
            </p:custDataLst>
          </p:nvPr>
        </p:nvSpPr>
        <p:spPr>
          <a:xfrm>
            <a:off x="4738497" y="1202532"/>
            <a:ext cx="229647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150" dirty="0">
                <a:latin typeface="Arial"/>
                <a:cs typeface="Arial"/>
              </a:rPr>
              <a:t>Models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for</a:t>
            </a:r>
            <a:r>
              <a:rPr sz="2400" b="1" spc="-94" dirty="0">
                <a:latin typeface="Arial"/>
                <a:cs typeface="Arial"/>
              </a:rPr>
              <a:t> </a:t>
            </a:r>
            <a:r>
              <a:rPr sz="2400" b="1" spc="-101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35" dirty="0"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95852965"/>
              </p:ext>
            </p:extLst>
          </p:nvPr>
        </p:nvGraphicFramePr>
        <p:xfrm>
          <a:off x="4681538" y="1645158"/>
          <a:ext cx="3238500" cy="3085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>
            <p:custDataLst>
              <p:tags r:id="rId6"/>
            </p:custDataLst>
          </p:nvPr>
        </p:nvSpPr>
        <p:spPr>
          <a:xfrm>
            <a:off x="1416748" y="3020241"/>
            <a:ext cx="25912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has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2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sentences.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>
            <p:custDataLst>
              <p:tags r:id="rId7"/>
            </p:custDataLst>
          </p:nvPr>
        </p:nvSpPr>
        <p:spPr>
          <a:xfrm>
            <a:off x="1416747" y="3272726"/>
            <a:ext cx="207254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3 </a:t>
            </a:r>
            <a:r>
              <a:rPr sz="1350" spc="-8" dirty="0">
                <a:latin typeface="Arial"/>
                <a:cs typeface="Arial"/>
              </a:rPr>
              <a:t>variables.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C834FFC-B108-92C6-49C0-26073347E11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416747" y="3680668"/>
            <a:ext cx="2591296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3 </a:t>
            </a:r>
            <a:r>
              <a:rPr sz="1350" spc="-64" dirty="0">
                <a:latin typeface="Arial"/>
                <a:cs typeface="Arial"/>
              </a:rPr>
              <a:t>models.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39" dirty="0">
                <a:latin typeface="Arial"/>
                <a:cs typeface="Arial"/>
              </a:rPr>
              <a:t>Each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model </a:t>
            </a:r>
            <a:r>
              <a:rPr sz="1350" spc="-109" dirty="0">
                <a:latin typeface="Arial"/>
                <a:cs typeface="Arial"/>
              </a:rPr>
              <a:t>has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value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every variable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KB </a:t>
            </a:r>
            <a:r>
              <a:rPr sz="1350" spc="-98" dirty="0">
                <a:latin typeface="Arial"/>
                <a:cs typeface="Arial"/>
              </a:rPr>
              <a:t>such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every </a:t>
            </a:r>
            <a:r>
              <a:rPr sz="1350" spc="-45" dirty="0">
                <a:latin typeface="Arial"/>
                <a:cs typeface="Arial"/>
              </a:rPr>
              <a:t>sentence </a:t>
            </a:r>
            <a:r>
              <a:rPr sz="1350" spc="-71" dirty="0">
                <a:latin typeface="Arial"/>
                <a:cs typeface="Arial"/>
              </a:rPr>
              <a:t>evaluates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true.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4DD85390-7ACA-4571-F8F6-53B4AFCD183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202174" y="3030378"/>
            <a:ext cx="2529840" cy="1559719"/>
            <a:chOff x="5412232" y="4040504"/>
            <a:chExt cx="3373120" cy="207962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E6F0780-2C63-788B-14AA-474916E37FF9}"/>
                </a:ext>
              </a:extLst>
            </p:cNvPr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3074289" y="0"/>
                  </a:moveTo>
                  <a:lnTo>
                    <a:pt x="1680210" y="665353"/>
                  </a:lnTo>
                  <a:lnTo>
                    <a:pt x="286130" y="0"/>
                  </a:lnTo>
                  <a:lnTo>
                    <a:pt x="0" y="599313"/>
                  </a:lnTo>
                  <a:lnTo>
                    <a:pt x="909319" y="1033399"/>
                  </a:lnTo>
                  <a:lnTo>
                    <a:pt x="0" y="1467485"/>
                  </a:lnTo>
                  <a:lnTo>
                    <a:pt x="286130" y="2066848"/>
                  </a:lnTo>
                  <a:lnTo>
                    <a:pt x="1680210" y="1401445"/>
                  </a:lnTo>
                  <a:lnTo>
                    <a:pt x="3074289" y="2066848"/>
                  </a:lnTo>
                  <a:lnTo>
                    <a:pt x="3360419" y="1467485"/>
                  </a:lnTo>
                  <a:lnTo>
                    <a:pt x="2451099" y="1033399"/>
                  </a:lnTo>
                  <a:lnTo>
                    <a:pt x="3360419" y="599313"/>
                  </a:lnTo>
                  <a:lnTo>
                    <a:pt x="3074289" y="0"/>
                  </a:lnTo>
                  <a:close/>
                </a:path>
              </a:pathLst>
            </a:custGeom>
            <a:solidFill>
              <a:srgbClr val="D25636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A9DBB0B-D672-6853-9CCE-2CAF592F974E}"/>
                </a:ext>
              </a:extLst>
            </p:cNvPr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0" y="599313"/>
                  </a:moveTo>
                  <a:lnTo>
                    <a:pt x="286130" y="0"/>
                  </a:lnTo>
                  <a:lnTo>
                    <a:pt x="1680210" y="665353"/>
                  </a:lnTo>
                  <a:lnTo>
                    <a:pt x="3074289" y="0"/>
                  </a:lnTo>
                  <a:lnTo>
                    <a:pt x="3360419" y="599313"/>
                  </a:lnTo>
                  <a:lnTo>
                    <a:pt x="2451099" y="1033399"/>
                  </a:lnTo>
                  <a:lnTo>
                    <a:pt x="3360419" y="1467485"/>
                  </a:lnTo>
                  <a:lnTo>
                    <a:pt x="3074289" y="2066848"/>
                  </a:lnTo>
                  <a:lnTo>
                    <a:pt x="1680210" y="1401445"/>
                  </a:lnTo>
                  <a:lnTo>
                    <a:pt x="286130" y="2066848"/>
                  </a:lnTo>
                  <a:lnTo>
                    <a:pt x="0" y="1467485"/>
                  </a:lnTo>
                  <a:lnTo>
                    <a:pt x="909319" y="1033399"/>
                  </a:lnTo>
                  <a:lnTo>
                    <a:pt x="0" y="599313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  <p:custDataLst>
              <p:tags r:id="rId10"/>
            </p:custDataLst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28</a:t>
            </a:r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25760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3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333" y="600027"/>
            <a:ext cx="623933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6" dirty="0"/>
              <a:t>Examples</a:t>
            </a:r>
            <a:r>
              <a:rPr spc="-172" dirty="0"/>
              <a:t> </a:t>
            </a:r>
            <a:r>
              <a:rPr spc="-15" dirty="0"/>
              <a:t>of</a:t>
            </a:r>
            <a:r>
              <a:rPr spc="-184" dirty="0"/>
              <a:t> </a:t>
            </a:r>
            <a:r>
              <a:rPr spc="-506" dirty="0"/>
              <a:t>PL</a:t>
            </a:r>
            <a:r>
              <a:rPr spc="-172" dirty="0"/>
              <a:t> </a:t>
            </a:r>
            <a:r>
              <a:rPr spc="-21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261" y="1287234"/>
            <a:ext cx="5660231" cy="379825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0975" indent="-171926">
              <a:spcBef>
                <a:spcPts val="79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221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27"/>
              </a:spcBef>
            </a:pPr>
            <a:r>
              <a:rPr sz="2400" spc="38" dirty="0">
                <a:latin typeface="Arial Unicode MS"/>
                <a:cs typeface="Arial Unicode MS"/>
              </a:rPr>
              <a:t>“</a:t>
            </a:r>
            <a:r>
              <a:rPr sz="2400" spc="38" dirty="0">
                <a:latin typeface="Arial"/>
                <a:cs typeface="Arial"/>
              </a:rPr>
              <a:t>It’s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humid</a:t>
            </a:r>
            <a:r>
              <a:rPr sz="2400" spc="-8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39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225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r>
              <a:rPr sz="2400" b="1" spc="-1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289" dirty="0">
                <a:solidFill>
                  <a:srgbClr val="C55A11"/>
                </a:solidFill>
                <a:latin typeface="Apple SD Gothic Neo"/>
                <a:cs typeface="Apple SD Gothic Neo"/>
              </a:rPr>
              <a:t>→</a:t>
            </a:r>
            <a:r>
              <a:rPr sz="2400" b="1" spc="-90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375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09"/>
              </a:spcBef>
            </a:pPr>
            <a:r>
              <a:rPr sz="2400" spc="131" dirty="0">
                <a:latin typeface="Arial Unicode MS"/>
                <a:cs typeface="Arial Unicode MS"/>
              </a:rPr>
              <a:t>“</a:t>
            </a:r>
            <a:r>
              <a:rPr sz="2400" spc="131" dirty="0">
                <a:latin typeface="Arial"/>
                <a:cs typeface="Arial"/>
              </a:rPr>
              <a:t>If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humid,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it’s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hot</a:t>
            </a:r>
            <a:r>
              <a:rPr sz="2400" spc="75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43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199" dirty="0">
                <a:solidFill>
                  <a:srgbClr val="C55A11"/>
                </a:solidFill>
                <a:latin typeface="Arial"/>
                <a:cs typeface="Arial"/>
              </a:rPr>
              <a:t>(P</a:t>
            </a:r>
            <a:r>
              <a:rPr sz="2400" b="1" spc="-127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645" dirty="0">
                <a:solidFill>
                  <a:srgbClr val="C55A11"/>
                </a:solidFill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131" dirty="0">
                <a:solidFill>
                  <a:srgbClr val="C55A11"/>
                </a:solidFill>
                <a:latin typeface="Arial"/>
                <a:cs typeface="Arial"/>
              </a:rPr>
              <a:t>Q)</a:t>
            </a:r>
            <a:r>
              <a:rPr sz="2400" b="1" spc="-109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289" dirty="0">
                <a:solidFill>
                  <a:srgbClr val="C55A11"/>
                </a:solidFill>
                <a:latin typeface="Apple SD Gothic Neo"/>
                <a:cs typeface="Apple SD Gothic Neo"/>
              </a:rPr>
              <a:t>→</a:t>
            </a:r>
            <a:r>
              <a:rPr sz="2400" b="1" spc="-86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42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09"/>
              </a:spcBef>
            </a:pPr>
            <a:r>
              <a:rPr sz="2400" spc="131" dirty="0">
                <a:latin typeface="Arial Unicode MS"/>
                <a:cs typeface="Arial Unicode MS"/>
              </a:rPr>
              <a:t>“</a:t>
            </a:r>
            <a:r>
              <a:rPr sz="2400" spc="131" dirty="0">
                <a:latin typeface="Arial"/>
                <a:cs typeface="Arial"/>
              </a:rPr>
              <a:t>If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humid,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it's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raining</a:t>
            </a:r>
            <a:r>
              <a:rPr sz="2400" spc="-8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24"/>
              </a:spcBef>
              <a:buChar char="•"/>
              <a:tabLst>
                <a:tab pos="181451" algn="l"/>
              </a:tabLst>
            </a:pPr>
            <a:r>
              <a:rPr sz="2400" spc="-101" dirty="0">
                <a:latin typeface="Arial"/>
                <a:cs typeface="Arial"/>
              </a:rPr>
              <a:t>We’re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free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choose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better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symbols,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e.g.:</a:t>
            </a:r>
            <a:endParaRPr sz="2400" dirty="0">
              <a:latin typeface="Arial"/>
              <a:cs typeface="Arial"/>
            </a:endParaRPr>
          </a:p>
          <a:p>
            <a:pPr marL="352425" marR="2683193">
              <a:lnSpc>
                <a:spcPct val="104800"/>
              </a:lnSpc>
              <a:spcBef>
                <a:spcPts val="64"/>
              </a:spcBef>
            </a:pPr>
            <a:r>
              <a:rPr sz="2100" spc="-60" dirty="0">
                <a:latin typeface="Arial"/>
                <a:cs typeface="Arial"/>
              </a:rPr>
              <a:t>Hot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hot</a:t>
            </a:r>
            <a:r>
              <a:rPr sz="2100" spc="64" dirty="0">
                <a:latin typeface="Arial Unicode MS"/>
                <a:cs typeface="Arial Unicode MS"/>
              </a:rPr>
              <a:t>”</a:t>
            </a:r>
            <a:r>
              <a:rPr sz="2100" spc="525" dirty="0">
                <a:latin typeface="Arial Unicode MS"/>
                <a:cs typeface="Arial Unicode MS"/>
              </a:rPr>
              <a:t> </a:t>
            </a:r>
            <a:r>
              <a:rPr sz="2100" spc="-94" dirty="0">
                <a:latin typeface="Arial"/>
                <a:cs typeface="Arial"/>
              </a:rPr>
              <a:t>Humid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41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humid</a:t>
            </a:r>
            <a:r>
              <a:rPr sz="2100" spc="-8" dirty="0">
                <a:latin typeface="Arial Unicode MS"/>
                <a:cs typeface="Arial Unicode MS"/>
              </a:rPr>
              <a:t>” </a:t>
            </a:r>
            <a:r>
              <a:rPr sz="2100" spc="-131" dirty="0">
                <a:latin typeface="Arial"/>
                <a:cs typeface="Arial"/>
              </a:rPr>
              <a:t>Raining</a:t>
            </a:r>
            <a:r>
              <a:rPr sz="2100" spc="-3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41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raining</a:t>
            </a:r>
            <a:r>
              <a:rPr sz="2100" spc="-8" dirty="0">
                <a:latin typeface="Arial Unicode MS"/>
                <a:cs typeface="Arial Unicode MS"/>
              </a:rPr>
              <a:t>”</a:t>
            </a:r>
            <a:endParaRPr sz="21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29</a:t>
            </a:r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69452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001">
              <a:spcBef>
                <a:spcPts val="79"/>
              </a:spcBef>
            </a:pPr>
            <a:r>
              <a:rPr spc="-116" dirty="0"/>
              <a:t>Another</a:t>
            </a:r>
            <a:r>
              <a:rPr spc="-139" dirty="0"/>
              <a:t> </a:t>
            </a:r>
            <a:r>
              <a:rPr spc="-153" dirty="0"/>
              <a:t>simple</a:t>
            </a:r>
            <a:r>
              <a:rPr spc="-135" dirty="0"/>
              <a:t> </a:t>
            </a:r>
            <a:r>
              <a:rPr spc="-2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2487" y="1449030"/>
            <a:ext cx="24193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194560" algn="l"/>
              </a:tabLst>
            </a:pPr>
            <a:r>
              <a:rPr lang="en-US" sz="2400" b="1" spc="-150" dirty="0">
                <a:latin typeface="Arial"/>
                <a:cs typeface="Arial"/>
              </a:rPr>
              <a:t>Models</a:t>
            </a:r>
            <a:r>
              <a:rPr lang="en-US" sz="2400" b="1" spc="-116" dirty="0">
                <a:latin typeface="Arial"/>
                <a:cs typeface="Arial"/>
              </a:rPr>
              <a:t> </a:t>
            </a:r>
            <a:r>
              <a:rPr lang="en-US" sz="2400" b="1" spc="-120" dirty="0">
                <a:latin typeface="Arial"/>
                <a:cs typeface="Arial"/>
              </a:rPr>
              <a:t>for</a:t>
            </a:r>
            <a:r>
              <a:rPr lang="en-US" sz="2400" b="1" spc="-94" dirty="0">
                <a:latin typeface="Arial"/>
                <a:cs typeface="Arial"/>
              </a:rPr>
              <a:t> </a:t>
            </a:r>
            <a:r>
              <a:rPr lang="en-US" sz="2400" b="1" spc="-101" dirty="0">
                <a:latin typeface="Arial"/>
                <a:cs typeface="Arial"/>
              </a:rPr>
              <a:t>the</a:t>
            </a:r>
            <a:r>
              <a:rPr lang="en-US" sz="2400" b="1" spc="-105" dirty="0">
                <a:latin typeface="Arial"/>
                <a:cs typeface="Arial"/>
              </a:rPr>
              <a:t> </a:t>
            </a:r>
            <a:r>
              <a:rPr lang="en-US" sz="2400" b="1" spc="-435" dirty="0">
                <a:latin typeface="Arial"/>
                <a:cs typeface="Arial"/>
              </a:rPr>
              <a:t>KB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284" y="1982971"/>
            <a:ext cx="1175084" cy="779701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2730"/>
              </a:lnSpc>
            </a:pPr>
            <a:r>
              <a:rPr sz="2400" b="1" spc="-338" dirty="0">
                <a:latin typeface="Arial"/>
                <a:cs typeface="Arial"/>
              </a:rPr>
              <a:t>P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86" dirty="0">
                <a:latin typeface="Apple SD Gothic Neo"/>
                <a:cs typeface="Apple SD Gothic Neo"/>
              </a:rPr>
              <a:t> </a:t>
            </a:r>
            <a:r>
              <a:rPr sz="2400" b="1" spc="-270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68104">
              <a:spcBef>
                <a:spcPts val="469"/>
              </a:spcBef>
            </a:pPr>
            <a:r>
              <a:rPr sz="2400" b="1" spc="-382" dirty="0">
                <a:latin typeface="Arial"/>
                <a:cs typeface="Arial"/>
              </a:rPr>
              <a:t>R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¬</a:t>
            </a:r>
            <a:r>
              <a:rPr sz="2400" b="1" spc="-86" dirty="0">
                <a:latin typeface="Apple SD Gothic Neo"/>
                <a:cs typeface="Apple SD Gothic Neo"/>
              </a:rPr>
              <a:t> </a:t>
            </a:r>
            <a:r>
              <a:rPr sz="2400" b="1" spc="-37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81413"/>
              </p:ext>
            </p:extLst>
          </p:nvPr>
        </p:nvGraphicFramePr>
        <p:xfrm>
          <a:off x="4681538" y="1959048"/>
          <a:ext cx="2400300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0284" y="2953799"/>
            <a:ext cx="2581782" cy="6387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2 </a:t>
            </a:r>
            <a:r>
              <a:rPr sz="1350" spc="-8" dirty="0">
                <a:latin typeface="Arial"/>
                <a:cs typeface="Arial"/>
              </a:rPr>
              <a:t>sentences.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Arial"/>
              <a:cs typeface="Arial"/>
            </a:endParaRPr>
          </a:p>
          <a:p>
            <a:pPr marL="9525" marR="3810"/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3 </a:t>
            </a:r>
            <a:r>
              <a:rPr sz="1350" spc="-8" dirty="0">
                <a:latin typeface="Arial"/>
                <a:cs typeface="Arial"/>
              </a:rPr>
              <a:t>variables.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586" y="2432535"/>
            <a:ext cx="240030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no </a:t>
            </a:r>
            <a:r>
              <a:rPr sz="1350" spc="-60" dirty="0">
                <a:latin typeface="Arial"/>
                <a:cs typeface="Arial"/>
              </a:rPr>
              <a:t>models.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There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no </a:t>
            </a:r>
            <a:r>
              <a:rPr sz="1350" spc="-71" dirty="0">
                <a:latin typeface="Arial"/>
                <a:cs typeface="Arial"/>
              </a:rPr>
              <a:t>assignment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True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or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20" dirty="0">
                <a:latin typeface="Arial"/>
                <a:cs typeface="Arial"/>
              </a:rPr>
              <a:t>False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to </a:t>
            </a:r>
            <a:r>
              <a:rPr sz="1350" spc="-60" dirty="0">
                <a:latin typeface="Arial"/>
                <a:cs typeface="Arial"/>
              </a:rPr>
              <a:t>every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variable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makes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every </a:t>
            </a:r>
            <a:r>
              <a:rPr sz="1350" spc="-75" dirty="0">
                <a:latin typeface="Arial"/>
                <a:cs typeface="Arial"/>
              </a:rPr>
              <a:t>sentence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in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true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3508DD-8DAB-CF98-5883-0FE8D3FBF18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00284" y="1480099"/>
            <a:ext cx="89392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203" dirty="0">
                <a:latin typeface="Arial"/>
                <a:cs typeface="Arial"/>
              </a:rPr>
              <a:t>The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443" dirty="0">
                <a:latin typeface="Arial"/>
                <a:cs typeface="Arial"/>
              </a:rPr>
              <a:t>KB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4068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Finite</a:t>
            </a:r>
            <a:r>
              <a:rPr lang="en-US" spc="-169" dirty="0"/>
              <a:t> CSP </a:t>
            </a:r>
            <a:r>
              <a:rPr dirty="0"/>
              <a:t>to</a:t>
            </a:r>
            <a:r>
              <a:rPr spc="-169" dirty="0"/>
              <a:t> </a:t>
            </a:r>
            <a:r>
              <a:rPr spc="-248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218547"/>
            <a:ext cx="8229600" cy="3924953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190500" indent="-171450">
              <a:spcBef>
                <a:spcPts val="566"/>
              </a:spcBef>
              <a:tabLst>
                <a:tab pos="190500" algn="l"/>
                <a:tab pos="3792379" algn="l"/>
              </a:tabLst>
            </a:pPr>
            <a:r>
              <a:rPr sz="2800" spc="-113" dirty="0">
                <a:latin typeface="+mj-lt"/>
              </a:rPr>
              <a:t>Let</a:t>
            </a:r>
            <a:r>
              <a:rPr sz="2800" spc="-98" dirty="0">
                <a:latin typeface="+mj-lt"/>
              </a:rPr>
              <a:t> </a:t>
            </a:r>
            <a:r>
              <a:rPr sz="2800" spc="-319" dirty="0">
                <a:latin typeface="+mj-lt"/>
                <a:cs typeface="STIXGeneral"/>
              </a:rPr>
              <a:t>𝑋</a:t>
            </a:r>
            <a:r>
              <a:rPr sz="2800" spc="15" dirty="0">
                <a:latin typeface="+mj-lt"/>
                <a:cs typeface="STIXGeneral"/>
              </a:rPr>
              <a:t> </a:t>
            </a:r>
            <a:r>
              <a:rPr sz="2800" spc="-105" dirty="0">
                <a:latin typeface="+mj-lt"/>
              </a:rPr>
              <a:t>be</a:t>
            </a:r>
            <a:r>
              <a:rPr sz="2800" spc="-98" dirty="0">
                <a:latin typeface="+mj-lt"/>
              </a:rPr>
              <a:t> </a:t>
            </a:r>
            <a:r>
              <a:rPr sz="2800" spc="-169" dirty="0">
                <a:latin typeface="+mj-lt"/>
              </a:rPr>
              <a:t>a</a:t>
            </a:r>
            <a:r>
              <a:rPr sz="2800" spc="-94" dirty="0">
                <a:latin typeface="+mj-lt"/>
              </a:rPr>
              <a:t> </a:t>
            </a:r>
            <a:r>
              <a:rPr sz="2800" spc="-79" dirty="0">
                <a:latin typeface="+mj-lt"/>
              </a:rPr>
              <a:t>variable</a:t>
            </a:r>
            <a:r>
              <a:rPr sz="2800" spc="-98" dirty="0">
                <a:latin typeface="+mj-lt"/>
              </a:rPr>
              <a:t> </a:t>
            </a:r>
            <a:r>
              <a:rPr sz="2800" dirty="0">
                <a:latin typeface="+mj-lt"/>
              </a:rPr>
              <a:t>with</a:t>
            </a:r>
            <a:r>
              <a:rPr sz="2800" spc="-94" dirty="0">
                <a:latin typeface="+mj-lt"/>
              </a:rPr>
              <a:t> </a:t>
            </a:r>
            <a:r>
              <a:rPr sz="2800" spc="-8" dirty="0">
                <a:latin typeface="+mj-lt"/>
              </a:rPr>
              <a:t>domain</a:t>
            </a:r>
            <a:r>
              <a:rPr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{</a:t>
            </a:r>
            <a:r>
              <a:rPr sz="2800" spc="53" dirty="0">
                <a:latin typeface="+mj-lt"/>
                <a:cs typeface="STIXGeneral"/>
              </a:rPr>
              <a:t>𝑎</a:t>
            </a:r>
            <a:r>
              <a:rPr sz="2800" spc="78" baseline="-16260" dirty="0">
                <a:latin typeface="+mj-lt"/>
                <a:cs typeface="STIXGeneral"/>
              </a:rPr>
              <a:t>1</a:t>
            </a:r>
            <a:r>
              <a:rPr sz="2800" spc="53" dirty="0">
                <a:latin typeface="+mj-lt"/>
                <a:cs typeface="STIXGeneral"/>
              </a:rPr>
              <a:t>,</a:t>
            </a:r>
            <a:r>
              <a:rPr sz="2800" spc="-172" dirty="0">
                <a:latin typeface="+mj-lt"/>
                <a:cs typeface="STIXGeneral"/>
              </a:rPr>
              <a:t> </a:t>
            </a:r>
            <a:r>
              <a:rPr sz="2800" spc="71" dirty="0">
                <a:latin typeface="+mj-lt"/>
                <a:cs typeface="STIXGeneral"/>
              </a:rPr>
              <a:t>𝑎</a:t>
            </a:r>
            <a:r>
              <a:rPr sz="2800" spc="107" baseline="-16260" dirty="0">
                <a:latin typeface="+mj-lt"/>
                <a:cs typeface="STIXGeneral"/>
              </a:rPr>
              <a:t>2</a:t>
            </a:r>
            <a:r>
              <a:rPr sz="2800" spc="71" dirty="0">
                <a:latin typeface="+mj-lt"/>
                <a:cs typeface="STIXGeneral"/>
              </a:rPr>
              <a:t>,</a:t>
            </a:r>
            <a:r>
              <a:rPr sz="2800" spc="-169" dirty="0">
                <a:latin typeface="+mj-lt"/>
                <a:cs typeface="STIXGeneral"/>
              </a:rPr>
              <a:t> </a:t>
            </a:r>
            <a:r>
              <a:rPr sz="2800" spc="-525" dirty="0">
                <a:latin typeface="+mj-lt"/>
                <a:cs typeface="STIXGeneral"/>
              </a:rPr>
              <a:t>…</a:t>
            </a:r>
            <a:r>
              <a:rPr sz="2800" spc="-184" dirty="0">
                <a:latin typeface="+mj-lt"/>
                <a:cs typeface="STIXGeneral"/>
              </a:rPr>
              <a:t> </a:t>
            </a:r>
            <a:r>
              <a:rPr sz="2800" spc="-105" dirty="0">
                <a:latin typeface="+mj-lt"/>
                <a:cs typeface="STIXGeneral"/>
              </a:rPr>
              <a:t>,</a:t>
            </a:r>
            <a:r>
              <a:rPr sz="2800" spc="-172" dirty="0">
                <a:latin typeface="+mj-lt"/>
                <a:cs typeface="STIXGeneral"/>
              </a:rPr>
              <a:t> </a:t>
            </a:r>
            <a:r>
              <a:rPr sz="2800" spc="-19" dirty="0">
                <a:latin typeface="+mj-lt"/>
                <a:cs typeface="STIXGeneral"/>
              </a:rPr>
              <a:t>𝑎</a:t>
            </a:r>
            <a:r>
              <a:rPr sz="2800" spc="-28" baseline="-16260" dirty="0">
                <a:latin typeface="+mj-lt"/>
                <a:cs typeface="STIXGeneral"/>
              </a:rPr>
              <a:t>𝐷</a:t>
            </a:r>
            <a:r>
              <a:rPr lang="en-US" sz="2800" spc="-28" baseline="-16260" dirty="0">
                <a:latin typeface="+mj-lt"/>
                <a:cs typeface="STIXGeneral"/>
              </a:rPr>
              <a:t>}</a:t>
            </a:r>
            <a:endParaRPr sz="2800" baseline="-16260" dirty="0">
              <a:latin typeface="+mj-lt"/>
              <a:cs typeface="STIXGeneral"/>
            </a:endParaRPr>
          </a:p>
          <a:p>
            <a:pPr marL="190500" indent="-171450">
              <a:spcBef>
                <a:spcPts val="495"/>
              </a:spcBef>
              <a:tabLst>
                <a:tab pos="190500" algn="l"/>
              </a:tabLst>
            </a:pPr>
            <a:r>
              <a:rPr spc="-153" dirty="0"/>
              <a:t>Replace</a:t>
            </a:r>
            <a:r>
              <a:rPr spc="-86" dirty="0"/>
              <a:t> </a:t>
            </a:r>
            <a:r>
              <a:rPr spc="-319" dirty="0">
                <a:latin typeface="STIXGeneral"/>
                <a:cs typeface="STIXGeneral"/>
              </a:rPr>
              <a:t>𝑋</a:t>
            </a:r>
            <a:r>
              <a:rPr spc="15" dirty="0">
                <a:latin typeface="STIXGeneral"/>
                <a:cs typeface="STIXGeneral"/>
              </a:rPr>
              <a:t> </a:t>
            </a:r>
            <a:r>
              <a:rPr dirty="0"/>
              <a:t>with</a:t>
            </a:r>
            <a:r>
              <a:rPr spc="-94" dirty="0"/>
              <a:t> </a:t>
            </a:r>
            <a:r>
              <a:rPr spc="-229" dirty="0"/>
              <a:t>D</a:t>
            </a:r>
            <a:r>
              <a:rPr spc="-90" dirty="0"/>
              <a:t> </a:t>
            </a:r>
            <a:r>
              <a:rPr spc="-30" dirty="0"/>
              <a:t>different</a:t>
            </a:r>
            <a:r>
              <a:rPr spc="-75" dirty="0"/>
              <a:t> </a:t>
            </a:r>
            <a:r>
              <a:rPr b="1" spc="-139" dirty="0">
                <a:latin typeface="Arial"/>
                <a:cs typeface="Arial"/>
              </a:rPr>
              <a:t>indicator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variables</a:t>
            </a:r>
          </a:p>
          <a:p>
            <a:pPr marL="532924" lvl="1" indent="-171450">
              <a:spcBef>
                <a:spcPts val="188"/>
              </a:spcBef>
              <a:buFont typeface="Arial"/>
              <a:buChar char="•"/>
              <a:tabLst>
                <a:tab pos="533400" algn="l"/>
              </a:tabLst>
            </a:pPr>
            <a:r>
              <a:rPr sz="1800" spc="-71" dirty="0">
                <a:latin typeface="STIXGeneral"/>
                <a:cs typeface="STIXGeneral"/>
              </a:rPr>
              <a:t>𝑋</a:t>
            </a:r>
            <a:r>
              <a:rPr sz="1969" spc="-107" baseline="-15873" dirty="0">
                <a:latin typeface="STIXGeneral"/>
                <a:cs typeface="STIXGeneral"/>
              </a:rPr>
              <a:t>1</a:t>
            </a:r>
            <a:r>
              <a:rPr sz="1969" spc="174" baseline="-15873" dirty="0">
                <a:latin typeface="STIXGeneral"/>
                <a:cs typeface="STIXGeneral"/>
              </a:rPr>
              <a:t> </a:t>
            </a:r>
            <a:r>
              <a:rPr sz="1800" spc="-98" dirty="0">
                <a:latin typeface="Arial"/>
                <a:cs typeface="Arial"/>
              </a:rPr>
              <a:t>is</a:t>
            </a:r>
            <a:r>
              <a:rPr sz="1800" spc="-94" dirty="0">
                <a:latin typeface="Arial"/>
                <a:cs typeface="Arial"/>
              </a:rPr>
              <a:t> </a:t>
            </a:r>
            <a:r>
              <a:rPr sz="1800" spc="-8" dirty="0">
                <a:latin typeface="Arial"/>
                <a:cs typeface="Arial"/>
              </a:rPr>
              <a:t>true</a:t>
            </a:r>
            <a:r>
              <a:rPr sz="1800" spc="-1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iff</a:t>
            </a:r>
            <a:r>
              <a:rPr sz="1800" spc="-101" dirty="0">
                <a:latin typeface="Arial"/>
                <a:cs typeface="Arial"/>
              </a:rPr>
              <a:t> </a:t>
            </a:r>
            <a:r>
              <a:rPr sz="1800" spc="-274" dirty="0">
                <a:latin typeface="STIXGeneral"/>
                <a:cs typeface="STIXGeneral"/>
              </a:rPr>
              <a:t>𝑋</a:t>
            </a:r>
            <a:r>
              <a:rPr sz="1800" spc="98" dirty="0">
                <a:latin typeface="STIXGeneral"/>
                <a:cs typeface="STIXGeneral"/>
              </a:rPr>
              <a:t> </a:t>
            </a:r>
            <a:r>
              <a:rPr sz="1800" spc="109" dirty="0">
                <a:latin typeface="STIXGeneral"/>
                <a:cs typeface="STIXGeneral"/>
              </a:rPr>
              <a:t>=</a:t>
            </a:r>
            <a:r>
              <a:rPr sz="1800" spc="34" dirty="0">
                <a:latin typeface="STIXGeneral"/>
                <a:cs typeface="STIXGeneral"/>
              </a:rPr>
              <a:t> </a:t>
            </a:r>
            <a:r>
              <a:rPr sz="1800" spc="60" dirty="0">
                <a:latin typeface="STIXGeneral"/>
                <a:cs typeface="STIXGeneral"/>
              </a:rPr>
              <a:t>a</a:t>
            </a:r>
            <a:r>
              <a:rPr sz="1969" spc="90" baseline="-15873" dirty="0">
                <a:latin typeface="STIXGeneral"/>
                <a:cs typeface="STIXGeneral"/>
              </a:rPr>
              <a:t>1</a:t>
            </a:r>
            <a:endParaRPr sz="1969" baseline="-15873" dirty="0">
              <a:latin typeface="STIXGeneral"/>
              <a:cs typeface="STIXGeneral"/>
            </a:endParaRPr>
          </a:p>
          <a:p>
            <a:pPr marL="532924" lvl="1" indent="-171450">
              <a:spcBef>
                <a:spcPts val="161"/>
              </a:spcBef>
              <a:buFont typeface="Arial"/>
              <a:buChar char="•"/>
              <a:tabLst>
                <a:tab pos="533400" algn="l"/>
              </a:tabLst>
            </a:pPr>
            <a:r>
              <a:rPr sz="1800" spc="-49" dirty="0">
                <a:latin typeface="STIXGeneral"/>
                <a:cs typeface="STIXGeneral"/>
              </a:rPr>
              <a:t>𝑋</a:t>
            </a:r>
            <a:r>
              <a:rPr sz="1969" spc="-73" baseline="-15873" dirty="0">
                <a:latin typeface="STIXGeneral"/>
                <a:cs typeface="STIXGeneral"/>
              </a:rPr>
              <a:t>2</a:t>
            </a:r>
            <a:r>
              <a:rPr sz="1969" spc="174" baseline="-15873" dirty="0">
                <a:latin typeface="STIXGeneral"/>
                <a:cs typeface="STIXGeneral"/>
              </a:rPr>
              <a:t> </a:t>
            </a:r>
            <a:r>
              <a:rPr sz="1800" spc="-98" dirty="0">
                <a:latin typeface="Arial"/>
                <a:cs typeface="Arial"/>
              </a:rPr>
              <a:t>is</a:t>
            </a:r>
            <a:r>
              <a:rPr sz="1800" spc="-94" dirty="0">
                <a:latin typeface="Arial"/>
                <a:cs typeface="Arial"/>
              </a:rPr>
              <a:t> </a:t>
            </a:r>
            <a:r>
              <a:rPr sz="1800" spc="-8" dirty="0">
                <a:latin typeface="Arial"/>
                <a:cs typeface="Arial"/>
              </a:rPr>
              <a:t>true</a:t>
            </a:r>
            <a:r>
              <a:rPr sz="1800" spc="-1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iff</a:t>
            </a:r>
            <a:r>
              <a:rPr sz="1800" spc="-101" dirty="0">
                <a:latin typeface="Arial"/>
                <a:cs typeface="Arial"/>
              </a:rPr>
              <a:t> </a:t>
            </a:r>
            <a:r>
              <a:rPr sz="1800" spc="-274" dirty="0">
                <a:latin typeface="STIXGeneral"/>
                <a:cs typeface="STIXGeneral"/>
              </a:rPr>
              <a:t>𝑋</a:t>
            </a:r>
            <a:r>
              <a:rPr sz="1800" spc="90" dirty="0">
                <a:latin typeface="STIXGeneral"/>
                <a:cs typeface="STIXGeneral"/>
              </a:rPr>
              <a:t> </a:t>
            </a:r>
            <a:r>
              <a:rPr sz="1800" spc="109" dirty="0">
                <a:latin typeface="STIXGeneral"/>
                <a:cs typeface="STIXGeneral"/>
              </a:rPr>
              <a:t>=</a:t>
            </a:r>
            <a:r>
              <a:rPr sz="1800" spc="41" dirty="0">
                <a:latin typeface="STIXGeneral"/>
                <a:cs typeface="STIXGeneral"/>
              </a:rPr>
              <a:t> </a:t>
            </a:r>
            <a:r>
              <a:rPr sz="1800" spc="83" dirty="0">
                <a:latin typeface="STIXGeneral"/>
                <a:cs typeface="STIXGeneral"/>
              </a:rPr>
              <a:t>a</a:t>
            </a:r>
            <a:r>
              <a:rPr sz="1969" spc="124" baseline="-15873" dirty="0">
                <a:latin typeface="STIXGeneral"/>
                <a:cs typeface="STIXGeneral"/>
              </a:rPr>
              <a:t>2</a:t>
            </a:r>
            <a:endParaRPr sz="1969" baseline="-15873" dirty="0">
              <a:latin typeface="STIXGeneral"/>
              <a:cs typeface="STIXGeneral"/>
            </a:endParaRPr>
          </a:p>
          <a:p>
            <a:pPr marL="532924" lvl="1" indent="-171450">
              <a:spcBef>
                <a:spcPts val="153"/>
              </a:spcBef>
              <a:buChar char="•"/>
              <a:tabLst>
                <a:tab pos="533400" algn="l"/>
              </a:tabLst>
            </a:pPr>
            <a:r>
              <a:rPr sz="1800" spc="-559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532924" lvl="1" indent="-171450">
              <a:spcBef>
                <a:spcPts val="161"/>
              </a:spcBef>
              <a:buFont typeface="Arial"/>
              <a:buChar char="•"/>
              <a:tabLst>
                <a:tab pos="533400" algn="l"/>
              </a:tabLst>
            </a:pPr>
            <a:r>
              <a:rPr sz="1800" spc="-229" dirty="0">
                <a:latin typeface="STIXGeneral"/>
                <a:cs typeface="STIXGeneral"/>
              </a:rPr>
              <a:t>𝑋</a:t>
            </a:r>
            <a:r>
              <a:rPr sz="1969" spc="-343" baseline="-15873" dirty="0">
                <a:latin typeface="STIXGeneral"/>
                <a:cs typeface="STIXGeneral"/>
              </a:rPr>
              <a:t>𝐷</a:t>
            </a:r>
            <a:r>
              <a:rPr sz="1969" spc="287" baseline="-15873" dirty="0">
                <a:latin typeface="STIXGeneral"/>
                <a:cs typeface="STIXGeneral"/>
              </a:rPr>
              <a:t> </a:t>
            </a:r>
            <a:r>
              <a:rPr sz="1800" spc="-98" dirty="0">
                <a:latin typeface="Arial"/>
                <a:cs typeface="Arial"/>
              </a:rPr>
              <a:t>is</a:t>
            </a:r>
            <a:r>
              <a:rPr sz="1800" spc="-79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true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iff</a:t>
            </a:r>
            <a:r>
              <a:rPr sz="1800" spc="-71" dirty="0">
                <a:latin typeface="Arial"/>
                <a:cs typeface="Arial"/>
              </a:rPr>
              <a:t> </a:t>
            </a:r>
            <a:r>
              <a:rPr sz="1800" spc="-274" dirty="0">
                <a:latin typeface="STIXGeneral"/>
                <a:cs typeface="STIXGeneral"/>
              </a:rPr>
              <a:t>𝑋</a:t>
            </a:r>
            <a:r>
              <a:rPr sz="1800" spc="116" dirty="0">
                <a:latin typeface="STIXGeneral"/>
                <a:cs typeface="STIXGeneral"/>
              </a:rPr>
              <a:t> </a:t>
            </a:r>
            <a:r>
              <a:rPr sz="1800" spc="109" dirty="0">
                <a:latin typeface="STIXGeneral"/>
                <a:cs typeface="STIXGeneral"/>
              </a:rPr>
              <a:t>=</a:t>
            </a:r>
            <a:r>
              <a:rPr sz="1800" spc="53" dirty="0">
                <a:latin typeface="STIXGeneral"/>
                <a:cs typeface="STIXGeneral"/>
              </a:rPr>
              <a:t> </a:t>
            </a:r>
            <a:r>
              <a:rPr sz="1800" spc="-19" dirty="0">
                <a:latin typeface="STIXGeneral"/>
                <a:cs typeface="STIXGeneral"/>
              </a:rPr>
              <a:t>a</a:t>
            </a:r>
            <a:r>
              <a:rPr sz="1969" spc="-28" baseline="-15873" dirty="0">
                <a:latin typeface="STIXGeneral"/>
                <a:cs typeface="STIXGeneral"/>
              </a:rPr>
              <a:t>𝐷</a:t>
            </a:r>
            <a:endParaRPr sz="1969" baseline="-15873" dirty="0">
              <a:latin typeface="STIXGeneral"/>
              <a:cs typeface="STIXGeneral"/>
            </a:endParaRPr>
          </a:p>
          <a:p>
            <a:pPr marL="190500" indent="-171450">
              <a:spcBef>
                <a:spcPts val="232"/>
              </a:spcBef>
              <a:tabLst>
                <a:tab pos="190500" algn="l"/>
              </a:tabLst>
            </a:pPr>
            <a:r>
              <a:rPr lang="en-US" spc="-120" dirty="0"/>
              <a:t>Add</a:t>
            </a:r>
            <a:r>
              <a:rPr lang="en-US" spc="-86" dirty="0"/>
              <a:t> </a:t>
            </a:r>
            <a:r>
              <a:rPr lang="en-US" spc="-79" dirty="0"/>
              <a:t>pairwise</a:t>
            </a:r>
            <a:r>
              <a:rPr lang="en-US" spc="-75" dirty="0"/>
              <a:t> </a:t>
            </a:r>
            <a:r>
              <a:rPr lang="en-US" spc="-79" dirty="0"/>
              <a:t>constraints.</a:t>
            </a:r>
            <a:r>
              <a:rPr lang="en-US" spc="-60" dirty="0"/>
              <a:t> </a:t>
            </a:r>
            <a:r>
              <a:rPr lang="en-US" spc="-139" dirty="0"/>
              <a:t>For</a:t>
            </a:r>
            <a:r>
              <a:rPr lang="en-US" spc="-79" dirty="0"/>
              <a:t> </a:t>
            </a:r>
            <a:r>
              <a:rPr lang="en-US" dirty="0">
                <a:latin typeface="STIXGeneral"/>
                <a:cs typeface="STIXGeneral"/>
              </a:rPr>
              <a:t>𝑖</a:t>
            </a:r>
            <a:r>
              <a:rPr lang="en-US" spc="146" dirty="0">
                <a:latin typeface="STIXGeneral"/>
                <a:cs typeface="STIXGeneral"/>
              </a:rPr>
              <a:t> </a:t>
            </a:r>
            <a:r>
              <a:rPr lang="en-US" spc="127" dirty="0">
                <a:latin typeface="STIXGeneral"/>
                <a:cs typeface="STIXGeneral"/>
              </a:rPr>
              <a:t>&lt;</a:t>
            </a:r>
            <a:r>
              <a:rPr lang="en-US" spc="83" dirty="0">
                <a:latin typeface="STIXGeneral"/>
                <a:cs typeface="STIXGeneral"/>
              </a:rPr>
              <a:t> </a:t>
            </a:r>
            <a:r>
              <a:rPr lang="en-US" spc="-19" dirty="0">
                <a:latin typeface="STIXGeneral"/>
                <a:cs typeface="STIXGeneral"/>
              </a:rPr>
              <a:t>𝑗</a:t>
            </a:r>
            <a:r>
              <a:rPr lang="en-US" spc="-19" dirty="0"/>
              <a:t>:</a:t>
            </a:r>
          </a:p>
          <a:p>
            <a:pPr marL="532924" lvl="1" indent="-171450">
              <a:spcBef>
                <a:spcPts val="203"/>
              </a:spcBef>
              <a:buFont typeface="Arial"/>
              <a:buChar char="•"/>
              <a:tabLst>
                <a:tab pos="533400" algn="l"/>
              </a:tabLst>
            </a:pPr>
            <a:r>
              <a:rPr lang="en-US" sz="1800" dirty="0">
                <a:latin typeface="STIXGeneral"/>
                <a:cs typeface="STIXGeneral"/>
              </a:rPr>
              <a:t>¬𝑋</a:t>
            </a:r>
            <a:r>
              <a:rPr lang="en-US" sz="1969" baseline="-15873" dirty="0">
                <a:latin typeface="STIXGeneral"/>
                <a:cs typeface="STIXGeneral"/>
              </a:rPr>
              <a:t>𝑖</a:t>
            </a:r>
            <a:r>
              <a:rPr lang="en-US" sz="1969" spc="191" baseline="-15873" dirty="0">
                <a:latin typeface="STIXGeneral"/>
                <a:cs typeface="STIXGeneral"/>
              </a:rPr>
              <a:t> </a:t>
            </a:r>
            <a:r>
              <a:rPr lang="en-US" sz="1800" dirty="0">
                <a:latin typeface="STIXGeneral"/>
                <a:cs typeface="STIXGeneral"/>
              </a:rPr>
              <a:t>∨</a:t>
            </a:r>
            <a:r>
              <a:rPr lang="en-US" sz="1800" spc="-98" dirty="0">
                <a:latin typeface="STIXGeneral"/>
                <a:cs typeface="STIXGeneral"/>
              </a:rPr>
              <a:t> </a:t>
            </a:r>
            <a:r>
              <a:rPr lang="en-US" sz="1800" spc="-19" dirty="0">
                <a:latin typeface="STIXGeneral"/>
                <a:cs typeface="STIXGeneral"/>
              </a:rPr>
              <a:t>¬𝑋</a:t>
            </a:r>
            <a:r>
              <a:rPr lang="en-US" sz="1969" spc="-28" baseline="-15873" dirty="0">
                <a:latin typeface="STIXGeneral"/>
                <a:cs typeface="STIXGeneral"/>
              </a:rPr>
              <a:t>𝑗</a:t>
            </a:r>
            <a:endParaRPr lang="en-US" sz="1969" baseline="-15873" dirty="0">
              <a:latin typeface="STIXGeneral"/>
              <a:cs typeface="STIXGeneral"/>
            </a:endParaRPr>
          </a:p>
          <a:p>
            <a:pPr marL="190500" indent="-171450">
              <a:spcBef>
                <a:spcPts val="363"/>
              </a:spcBef>
              <a:tabLst>
                <a:tab pos="190500" algn="l"/>
              </a:tabLst>
            </a:pPr>
            <a:r>
              <a:rPr lang="en-US" spc="-71" dirty="0"/>
              <a:t>At</a:t>
            </a:r>
            <a:r>
              <a:rPr lang="en-US" spc="-90" dirty="0"/>
              <a:t> </a:t>
            </a:r>
            <a:r>
              <a:rPr lang="en-US" spc="-86" dirty="0"/>
              <a:t>least</a:t>
            </a:r>
            <a:r>
              <a:rPr lang="en-US" spc="-101" dirty="0"/>
              <a:t> </a:t>
            </a:r>
            <a:r>
              <a:rPr lang="en-US" spc="-98" dirty="0"/>
              <a:t>one</a:t>
            </a:r>
            <a:r>
              <a:rPr lang="en-US" spc="-86" dirty="0"/>
              <a:t> must</a:t>
            </a:r>
            <a:r>
              <a:rPr lang="en-US" spc="-71" dirty="0"/>
              <a:t> </a:t>
            </a:r>
            <a:r>
              <a:rPr lang="en-US" spc="-105" dirty="0"/>
              <a:t>be</a:t>
            </a:r>
            <a:r>
              <a:rPr lang="en-US" spc="-94" dirty="0"/>
              <a:t> </a:t>
            </a:r>
            <a:r>
              <a:rPr lang="en-US" spc="-15" dirty="0"/>
              <a:t>“on”</a:t>
            </a:r>
          </a:p>
          <a:p>
            <a:pPr marL="532924" lvl="1" indent="-171450">
              <a:spcBef>
                <a:spcPts val="131"/>
              </a:spcBef>
              <a:buFont typeface="Arial"/>
              <a:buChar char="•"/>
              <a:tabLst>
                <a:tab pos="533400" algn="l"/>
              </a:tabLst>
            </a:pPr>
            <a:r>
              <a:rPr lang="en-US" sz="1800" spc="-71" dirty="0">
                <a:latin typeface="STIXGeneral"/>
                <a:cs typeface="STIXGeneral"/>
              </a:rPr>
              <a:t>𝑋</a:t>
            </a:r>
            <a:r>
              <a:rPr lang="en-US" sz="1969" spc="-107" baseline="-15873" dirty="0">
                <a:latin typeface="STIXGeneral"/>
                <a:cs typeface="STIXGeneral"/>
              </a:rPr>
              <a:t>1</a:t>
            </a:r>
            <a:r>
              <a:rPr lang="en-US" sz="1969" spc="-17" baseline="-15873" dirty="0">
                <a:latin typeface="STIXGeneral"/>
                <a:cs typeface="STIXGeneral"/>
              </a:rPr>
              <a:t> </a:t>
            </a:r>
            <a:r>
              <a:rPr lang="en-US" sz="1800" dirty="0">
                <a:latin typeface="STIXGeneral"/>
                <a:cs typeface="STIXGeneral"/>
              </a:rPr>
              <a:t>∨</a:t>
            </a:r>
            <a:r>
              <a:rPr lang="en-US" sz="1800" spc="-113" dirty="0">
                <a:latin typeface="STIXGeneral"/>
                <a:cs typeface="STIXGeneral"/>
              </a:rPr>
              <a:t> </a:t>
            </a:r>
            <a:r>
              <a:rPr lang="en-US" sz="1800" spc="-49" dirty="0">
                <a:latin typeface="STIXGeneral"/>
                <a:cs typeface="STIXGeneral"/>
              </a:rPr>
              <a:t>𝑋</a:t>
            </a:r>
            <a:r>
              <a:rPr lang="en-US" sz="1969" spc="-73" baseline="-15873" dirty="0">
                <a:latin typeface="STIXGeneral"/>
                <a:cs typeface="STIXGeneral"/>
              </a:rPr>
              <a:t>2</a:t>
            </a:r>
            <a:r>
              <a:rPr lang="en-US" sz="1969" spc="11" baseline="-15873" dirty="0">
                <a:latin typeface="STIXGeneral"/>
                <a:cs typeface="STIXGeneral"/>
              </a:rPr>
              <a:t> </a:t>
            </a:r>
            <a:r>
              <a:rPr lang="en-US" sz="1800" dirty="0">
                <a:latin typeface="STIXGeneral"/>
                <a:cs typeface="STIXGeneral"/>
              </a:rPr>
              <a:t>∨</a:t>
            </a:r>
            <a:r>
              <a:rPr lang="en-US" sz="1800" spc="-113" dirty="0">
                <a:latin typeface="STIXGeneral"/>
                <a:cs typeface="STIXGeneral"/>
              </a:rPr>
              <a:t> </a:t>
            </a:r>
            <a:r>
              <a:rPr lang="en-US" sz="1800" spc="-139" dirty="0">
                <a:latin typeface="STIXGeneral"/>
                <a:cs typeface="STIXGeneral"/>
              </a:rPr>
              <a:t>⋯</a:t>
            </a:r>
            <a:r>
              <a:rPr lang="en-US" sz="1800" spc="-158" dirty="0">
                <a:latin typeface="STIXGeneral"/>
                <a:cs typeface="STIXGeneral"/>
              </a:rPr>
              <a:t> </a:t>
            </a:r>
            <a:r>
              <a:rPr lang="en-US" sz="1800" dirty="0">
                <a:latin typeface="STIXGeneral"/>
                <a:cs typeface="STIXGeneral"/>
              </a:rPr>
              <a:t>∨</a:t>
            </a:r>
            <a:r>
              <a:rPr lang="en-US" sz="1800" spc="-113" dirty="0">
                <a:latin typeface="STIXGeneral"/>
                <a:cs typeface="STIXGeneral"/>
              </a:rPr>
              <a:t> </a:t>
            </a:r>
            <a:r>
              <a:rPr lang="en-US" sz="1800" spc="-248" dirty="0">
                <a:latin typeface="STIXGeneral"/>
                <a:cs typeface="STIXGeneral"/>
              </a:rPr>
              <a:t>𝑋</a:t>
            </a:r>
            <a:r>
              <a:rPr lang="en-US" sz="1969" spc="-371" baseline="-15873" dirty="0">
                <a:latin typeface="STIXGeneral"/>
                <a:cs typeface="STIXGeneral"/>
              </a:rPr>
              <a:t>𝐷</a:t>
            </a:r>
            <a:endParaRPr lang="en-US" sz="1969" baseline="-15873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31</a:t>
            </a:fld>
            <a:endParaRPr spc="-19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13F-21CF-224D-BFBB-7C9B5FD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a typeface="ＭＳ Ｐゴシック" charset="0"/>
                <a:cs typeface="ＭＳ Ｐゴシック" charset="0"/>
              </a:rPr>
              <a:t>Reasoning with Propositional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3D77-2C61-8949-A24F-9564D4A9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many ways to approach reasoning with propositional logic</a:t>
            </a:r>
          </a:p>
          <a:p>
            <a:r>
              <a:rPr lang="en-US" sz="2400" dirty="0"/>
              <a:t>We’ll look at one, resolution refutation, that can be extended to first order logic</a:t>
            </a:r>
          </a:p>
          <a:p>
            <a:r>
              <a:rPr lang="en-US" sz="2400" dirty="0"/>
              <a:t>Later, we will look other approaches that are special to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253296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62517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Reasoning / Inference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493" y="1307804"/>
            <a:ext cx="7510126" cy="3664245"/>
          </a:xfrm>
        </p:spPr>
        <p:txBody>
          <a:bodyPr>
            <a:normAutofit lnSpcReduction="10000"/>
          </a:bodyPr>
          <a:lstStyle/>
          <a:p>
            <a:r>
              <a:rPr lang="en-US" sz="225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Logical inference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creates new sentences that logically follow from a set of sentences (KB)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It can also detect if a KB is inconsistent, i.e., has sentences that entail a </a:t>
            </a:r>
            <a:r>
              <a:rPr lang="en-US" sz="2250" b="1" dirty="0">
                <a:solidFill>
                  <a:srgbClr val="0432FF"/>
                </a:solidFill>
                <a:ea typeface="ＭＳ Ｐゴシック" charset="0"/>
                <a:cs typeface="ＭＳ Ｐゴシック" charset="0"/>
              </a:rPr>
              <a:t>contradiction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An inference rule is </a:t>
            </a:r>
            <a:r>
              <a:rPr lang="en-US" sz="225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sound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if every sentence it produces from a KB logically follows from the KB</a:t>
            </a:r>
          </a:p>
          <a:p>
            <a:pPr lvl="1"/>
            <a:r>
              <a:rPr lang="en-US" sz="2250" dirty="0">
                <a:ea typeface="ＭＳ Ｐゴシック" charset="0"/>
              </a:rPr>
              <a:t>i.e., inference rule creates no contradictions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An inference rule is </a:t>
            </a:r>
            <a:r>
              <a:rPr lang="en-US" sz="225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complete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if it can produce every expression that logically follows from (is entailed by) the KB</a:t>
            </a:r>
          </a:p>
          <a:p>
            <a:pPr lvl="1"/>
            <a:r>
              <a:rPr lang="en-US" sz="2250" dirty="0">
                <a:ea typeface="ＭＳ Ｐゴシック" charset="0"/>
              </a:rPr>
              <a:t>Note analogy to complete search algorithms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82" y="483781"/>
            <a:ext cx="6353565" cy="868642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Sound rules of inference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782" y="1283880"/>
            <a:ext cx="7038753" cy="3859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Examples of sound rules of inference</a:t>
            </a:r>
          </a:p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Each can be shown to be sound using a truth table</a:t>
            </a:r>
          </a:p>
          <a:p>
            <a:pPr lvl="1">
              <a:buFontTx/>
              <a:buNone/>
            </a:pPr>
            <a:r>
              <a:rPr lang="en-US" sz="2000" b="1" u="sng" dirty="0">
                <a:ea typeface="ＭＳ Ｐゴシック" charset="0"/>
              </a:rPr>
              <a:t>RULE</a:t>
            </a:r>
            <a:r>
              <a:rPr lang="en-US" sz="2000" u="sng" dirty="0">
                <a:ea typeface="ＭＳ Ｐゴシック" charset="0"/>
              </a:rPr>
              <a:t>				</a:t>
            </a:r>
            <a:r>
              <a:rPr lang="en-US" sz="2000" b="1" u="sng" dirty="0">
                <a:ea typeface="ＭＳ Ｐゴシック" charset="0"/>
              </a:rPr>
              <a:t>PREMISE		CONCLUSION</a:t>
            </a:r>
            <a:endParaRPr lang="en-US" dirty="0"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Modus Ponens	A, A </a:t>
            </a:r>
            <a:r>
              <a:rPr lang="en-US" sz="2400" dirty="0">
                <a:ea typeface="ＭＳ Ｐゴシック" charset="0"/>
                <a:sym typeface="Symbol" charset="0"/>
              </a:rPr>
              <a:t></a:t>
            </a:r>
            <a:r>
              <a:rPr lang="en-US" sz="2400" dirty="0">
                <a:ea typeface="ＭＳ Ｐゴシック" charset="0"/>
              </a:rPr>
              <a:t> B			B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And Introduction	A, B				A 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 B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And Elimination	A 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 B				A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Double Negation	</a:t>
            </a:r>
            <a:r>
              <a:rPr lang="en-US" sz="2400" dirty="0">
                <a:ea typeface="ＭＳ Ｐゴシック" charset="0"/>
                <a:sym typeface="Symbol" charset="0"/>
              </a:rPr>
              <a:t></a:t>
            </a:r>
            <a:r>
              <a:rPr lang="en-US" sz="2400" dirty="0">
                <a:ea typeface="ＭＳ Ｐゴシック" charset="0"/>
              </a:rPr>
              <a:t>A				A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Unit Resolution	A </a:t>
            </a:r>
            <a:r>
              <a:rPr lang="en-US" sz="2400" dirty="0">
                <a:ea typeface="ＭＳ Ｐゴシック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 B, </a:t>
            </a: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B			A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Resolution			A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B,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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B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C		A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C</a:t>
            </a:r>
            <a:endParaRPr lang="en-US" sz="2100" b="1" dirty="0">
              <a:solidFill>
                <a:schemeClr val="hlink"/>
              </a:solidFill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657350" y="394734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553682" y="1028700"/>
            <a:ext cx="6286500" cy="3886200"/>
          </a:xfrm>
        </p:spPr>
        <p:txBody>
          <a:bodyPr>
            <a:normAutofit lnSpcReduction="10000"/>
          </a:bodyPr>
          <a:lstStyle/>
          <a:p>
            <a:r>
              <a:rPr lang="en-US" sz="2250" b="1" dirty="0">
                <a:ea typeface="ＭＳ Ｐゴシック" charset="0"/>
                <a:cs typeface="ＭＳ Ｐゴシック" charset="0"/>
                <a:hlinkClick r:id="rId2"/>
              </a:rPr>
              <a:t>Resolution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is a valid inference rule producing a new clause implied by two clauses containing </a:t>
            </a:r>
            <a:r>
              <a:rPr lang="en-US" sz="2250" i="1" dirty="0">
                <a:ea typeface="ＭＳ Ｐゴシック" charset="0"/>
                <a:cs typeface="ＭＳ Ｐゴシック" charset="0"/>
              </a:rPr>
              <a:t>complementary literals</a:t>
            </a:r>
          </a:p>
          <a:p>
            <a:pPr marL="345281" lvl="1" indent="0">
              <a:buNone/>
            </a:pPr>
            <a:r>
              <a:rPr lang="en-US" sz="1950" dirty="0">
                <a:ea typeface="ＭＳ Ｐゴシック" charset="0"/>
              </a:rPr>
              <a:t>Literal: atomic symbol or its negation, i.e., P, ~P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Amazingly, this is the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only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interference rule needed to build a sound &amp; complete theorem prover</a:t>
            </a:r>
          </a:p>
          <a:p>
            <a:pPr lvl="1"/>
            <a:r>
              <a:rPr lang="en-US" sz="2100" dirty="0">
                <a:ea typeface="ＭＳ Ｐゴシック" charset="0"/>
              </a:rPr>
              <a:t>Based on proof by contradiction, usually called resolution refutation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The resolution rule was discovered by </a:t>
            </a:r>
            <a:r>
              <a:rPr lang="en-US" sz="2250" dirty="0">
                <a:ea typeface="ＭＳ Ｐゴシック" charset="0"/>
                <a:cs typeface="ＭＳ Ｐゴシック" charset="0"/>
                <a:hlinkClick r:id="rId3"/>
              </a:rPr>
              <a:t>Alan</a:t>
            </a:r>
            <a:br>
              <a:rPr lang="en-US" sz="2250" dirty="0">
                <a:ea typeface="ＭＳ Ｐゴシック" charset="0"/>
                <a:cs typeface="ＭＳ Ｐゴシック" charset="0"/>
                <a:hlinkClick r:id="rId3"/>
              </a:rPr>
            </a:br>
            <a:r>
              <a:rPr lang="en-US" sz="2250" dirty="0">
                <a:ea typeface="ＭＳ Ｐゴシック" charset="0"/>
                <a:cs typeface="ＭＳ Ｐゴシック" charset="0"/>
                <a:hlinkClick r:id="rId3"/>
              </a:rPr>
              <a:t>Robinson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(CS, U. of Syracuse) in the mid 1960s</a:t>
            </a:r>
          </a:p>
          <a:p>
            <a:pPr lvl="1"/>
            <a:endParaRPr lang="en-US" sz="1800" dirty="0">
              <a:ea typeface="ＭＳ Ｐゴシック" charset="0"/>
            </a:endParaRPr>
          </a:p>
          <a:p>
            <a:pPr lvl="1"/>
            <a:endParaRPr lang="en-US" sz="1800" dirty="0">
              <a:ea typeface="ＭＳ Ｐゴシック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09D4-A844-F196-F98A-015C8FC3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Standard Tautologies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B04C-BD9D-9C48-38FA-2A641DC6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28" y="1456412"/>
            <a:ext cx="4380614" cy="298444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Identity:</a:t>
            </a:r>
          </a:p>
          <a:p>
            <a:pPr lvl="1"/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A  </a:t>
            </a:r>
            <a:r>
              <a:rPr lang="en-US" sz="6400" dirty="0"/>
              <a:t>T &lt;=&gt; P</a:t>
            </a:r>
          </a:p>
          <a:p>
            <a:pPr lvl="1"/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A  </a:t>
            </a:r>
            <a:r>
              <a:rPr lang="en-US" sz="6400" dirty="0"/>
              <a:t>F &lt;=&gt; P</a:t>
            </a:r>
          </a:p>
          <a:p>
            <a:r>
              <a:rPr lang="en-US" sz="6400" dirty="0"/>
              <a:t>Domination:</a:t>
            </a:r>
          </a:p>
          <a:p>
            <a:pPr lvl="1"/>
            <a:r>
              <a:rPr lang="en-US" sz="6400" dirty="0"/>
              <a:t>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 </a:t>
            </a:r>
            <a:r>
              <a:rPr lang="en-US" sz="6400" dirty="0"/>
              <a:t>T &lt;=&gt; T </a:t>
            </a:r>
          </a:p>
          <a:p>
            <a:pPr lvl="1"/>
            <a:r>
              <a:rPr lang="en-US" sz="6400" dirty="0"/>
              <a:t>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</a:t>
            </a:r>
            <a:r>
              <a:rPr lang="en-US" sz="6400" dirty="0"/>
              <a:t> F &lt;=&gt; F </a:t>
            </a:r>
          </a:p>
          <a:p>
            <a:r>
              <a:rPr lang="en-US" sz="6400" dirty="0"/>
              <a:t>Distributive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: </a:t>
            </a:r>
          </a:p>
          <a:p>
            <a:pPr lvl="1"/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(A (B  C))</a:t>
            </a:r>
            <a:r>
              <a:rPr lang="en-US" sz="6400" dirty="0">
                <a:latin typeface="Calibri"/>
                <a:cs typeface="Calibri"/>
              </a:rPr>
              <a:t>  ↔ (A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B)</a:t>
            </a:r>
            <a:r>
              <a:rPr lang="en-US" sz="6400" dirty="0">
                <a:latin typeface="Calibri"/>
                <a:cs typeface="Calibri"/>
              </a:rPr>
              <a:t>(A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C) </a:t>
            </a:r>
          </a:p>
          <a:p>
            <a:pPr lvl="1"/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(A (B  C))</a:t>
            </a:r>
            <a:r>
              <a:rPr lang="en-US" sz="6400" dirty="0">
                <a:latin typeface="Calibri"/>
                <a:cs typeface="Calibri"/>
              </a:rPr>
              <a:t>  ↔ (A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  B) </a:t>
            </a:r>
            <a:r>
              <a:rPr lang="en-US" sz="6400" dirty="0">
                <a:latin typeface="Calibri"/>
                <a:cs typeface="Calibri"/>
              </a:rPr>
              <a:t>(A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  C) </a:t>
            </a:r>
            <a:endParaRPr lang="en-US" sz="6400" dirty="0">
              <a:latin typeface="Calibri"/>
              <a:ea typeface="Calibri"/>
              <a:cs typeface="Calibri"/>
            </a:endParaRPr>
          </a:p>
          <a:p>
            <a:r>
              <a:rPr lang="en-US" sz="6400" dirty="0">
                <a:latin typeface="Calibri"/>
                <a:cs typeface="Calibri"/>
              </a:rPr>
              <a:t>De Morgan: </a:t>
            </a:r>
          </a:p>
          <a:p>
            <a:pPr lvl="1"/>
            <a:r>
              <a:rPr lang="en-US" sz="6400" dirty="0">
                <a:latin typeface="Calibri"/>
                <a:cs typeface="Calibri"/>
              </a:rPr>
              <a:t>~(A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 B)</a:t>
            </a:r>
            <a:r>
              <a:rPr lang="en-US" sz="6400" dirty="0">
                <a:latin typeface="Calibri"/>
                <a:cs typeface="Calibri"/>
              </a:rPr>
              <a:t> ↔~A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 </a:t>
            </a:r>
            <a:r>
              <a:rPr lang="en-US" sz="6400" dirty="0">
                <a:latin typeface="Calibri"/>
                <a:cs typeface="Calibri"/>
              </a:rPr>
              <a:t>~B</a:t>
            </a:r>
          </a:p>
          <a:p>
            <a:pPr lvl="1"/>
            <a:r>
              <a:rPr lang="en-US" sz="6400" dirty="0">
                <a:latin typeface="Calibri"/>
                <a:cs typeface="Calibri"/>
              </a:rPr>
              <a:t>~(A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 B)</a:t>
            </a:r>
            <a:r>
              <a:rPr lang="en-US" sz="6400" dirty="0">
                <a:latin typeface="Calibri"/>
                <a:cs typeface="Calibri"/>
              </a:rPr>
              <a:t> ↔~A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 </a:t>
            </a:r>
            <a:r>
              <a:rPr lang="en-US" sz="6400" dirty="0">
                <a:latin typeface="Calibri"/>
                <a:cs typeface="Calibri"/>
              </a:rPr>
              <a:t>~B</a:t>
            </a:r>
          </a:p>
          <a:p>
            <a:pPr marL="457200" lvl="1" indent="0">
              <a:buNone/>
            </a:pPr>
            <a:endParaRPr lang="en-US" sz="6400" dirty="0">
              <a:latin typeface="Calibri"/>
              <a:cs typeface="Calibri"/>
            </a:endParaRPr>
          </a:p>
          <a:p>
            <a:r>
              <a:rPr lang="en-US" sz="6400" dirty="0">
                <a:latin typeface="Calibri"/>
                <a:sym typeface="Symbol" charset="0"/>
              </a:rPr>
              <a:t>(AB) </a:t>
            </a:r>
            <a:r>
              <a:rPr lang="en-US" sz="6400" dirty="0">
                <a:latin typeface="Calibri"/>
                <a:cs typeface="Calibri"/>
              </a:rPr>
              <a:t>↔ (~A </a:t>
            </a:r>
            <a:r>
              <a:rPr lang="en-US" sz="6400" dirty="0">
                <a:latin typeface="Calibri"/>
                <a:ea typeface="Calibri"/>
                <a:cs typeface="Calibri"/>
                <a:sym typeface="Symbol" charset="0"/>
              </a:rPr>
              <a:t> B)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2"/>
            <a:endParaRPr lang="en-US" dirty="0">
              <a:latin typeface="Calibri"/>
              <a:ea typeface="Calibri"/>
              <a:cs typeface="Calibri"/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9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223914" y="467833"/>
            <a:ext cx="6696171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Resolution of KB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88" y="1113761"/>
            <a:ext cx="7155712" cy="40576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KB is a set of sentences all of which are true, i.e., a conjunction of sentences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To use resolution, put KB into </a:t>
            </a:r>
            <a:r>
              <a:rPr lang="en-US" sz="2400" i="1" dirty="0">
                <a:ea typeface="ＭＳ Ｐゴシック" charset="0"/>
                <a:cs typeface="ＭＳ Ｐゴシック" charset="0"/>
                <a:hlinkClick r:id="rId2"/>
              </a:rPr>
              <a:t>conjunctive normal form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(CNF) 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Each sentence is a disjunction of one or more literals (positive or negative atoms)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Every KB can be put into CNF, by rewriting its sentences using standard tautologies, e.g.: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>
                <a:ea typeface="ＭＳ Ｐゴシック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 Q ≡  ~P  Q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  <a:cs typeface="ＭＳ Ｐゴシック" charset="0"/>
                <a:sym typeface="Symbol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 (Q  R) ≡ (</a:t>
            </a:r>
            <a:r>
              <a:rPr lang="en-US" sz="1800" dirty="0">
                <a:ea typeface="ＭＳ Ｐゴシック" charset="0"/>
                <a:cs typeface="ＭＳ Ｐゴシック" charset="0"/>
                <a:sym typeface="Symbol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 Q)  (</a:t>
            </a:r>
            <a:r>
              <a:rPr lang="en-US" sz="1800" dirty="0">
                <a:ea typeface="ＭＳ Ｐゴシック" charset="0"/>
                <a:cs typeface="ＭＳ Ｐゴシック" charset="0"/>
                <a:sym typeface="Symbol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 R) ≡ (</a:t>
            </a:r>
            <a:r>
              <a:rPr lang="en-US" sz="1800" dirty="0">
                <a:ea typeface="ＭＳ Ｐゴシック" charset="0"/>
                <a:cs typeface="ＭＳ Ｐゴシック" charset="0"/>
                <a:sym typeface="Symbol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 Q) , (</a:t>
            </a:r>
            <a:r>
              <a:rPr lang="en-US" sz="1800" dirty="0">
                <a:ea typeface="ＭＳ Ｐゴシック" charset="0"/>
                <a:cs typeface="ＭＳ Ｐゴシック" charset="0"/>
                <a:sym typeface="Symbol" charset="0"/>
              </a:rPr>
              <a:t>P </a:t>
            </a:r>
            <a:r>
              <a:rPr lang="en-US" sz="1800" dirty="0">
                <a:ea typeface="ＭＳ Ｐゴシック" charset="0"/>
                <a:sym typeface="Symbol" charset="0"/>
              </a:rPr>
              <a:t> R) </a:t>
            </a: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58366" lvl="1" indent="-175022">
              <a:defRPr/>
            </a:pPr>
            <a:endParaRPr lang="en-US" sz="2400" dirty="0">
              <a:ea typeface="ＭＳ Ｐゴシック" charset="0"/>
            </a:endParaRPr>
          </a:p>
          <a:p>
            <a:pPr marL="258366" lvl="1" indent="-175022"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765545" y="502388"/>
            <a:ext cx="5976826" cy="857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Resolution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83" y="1257300"/>
            <a:ext cx="6229350" cy="3886200"/>
          </a:xfrm>
        </p:spPr>
        <p:txBody>
          <a:bodyPr/>
          <a:lstStyle/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KB: [P</a:t>
            </a:r>
            <a:r>
              <a:rPr lang="en-US" sz="2400" dirty="0">
                <a:ea typeface="ＭＳ Ｐゴシック" charset="0"/>
                <a:sym typeface="Symbol" charset="0"/>
              </a:rPr>
              <a:t>Q , QRS]</a:t>
            </a:r>
          </a:p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KB: [P</a:t>
            </a:r>
            <a:r>
              <a:rPr lang="en-US" sz="2400" dirty="0">
                <a:ea typeface="ＭＳ Ｐゴシック" charset="0"/>
                <a:sym typeface="Symbol" charset="0"/>
              </a:rPr>
              <a:t>Q , QR, QS ]</a:t>
            </a:r>
          </a:p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KB in </a:t>
            </a:r>
            <a:r>
              <a:rPr lang="en-US" sz="2400" dirty="0">
                <a:ea typeface="ＭＳ Ｐゴシック" charset="0"/>
                <a:sym typeface="Symbol" charset="0"/>
                <a:hlinkClick r:id="rId2"/>
              </a:rPr>
              <a:t>CNF</a:t>
            </a:r>
            <a:r>
              <a:rPr lang="en-US" sz="2400" dirty="0">
                <a:ea typeface="ＭＳ Ｐゴシック" charset="0"/>
                <a:sym typeface="Symbol" charset="0"/>
              </a:rPr>
              <a:t>: [~PQ , ~QR , ~QS]</a:t>
            </a:r>
          </a:p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Resolve KB[0] and KB[1]  producing: </a:t>
            </a:r>
          </a:p>
          <a:p>
            <a:pPr marL="385763" lvl="1" indent="0">
              <a:buNone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~PR   </a:t>
            </a:r>
            <a:r>
              <a:rPr lang="en-US" sz="2400" i="1" dirty="0">
                <a:ea typeface="ＭＳ Ｐゴシック" charset="0"/>
                <a:sym typeface="Symbol" charset="0"/>
              </a:rPr>
              <a:t>(i.e., </a:t>
            </a:r>
            <a:r>
              <a:rPr lang="en-US" sz="2400" i="1" dirty="0">
                <a:ea typeface="ＭＳ Ｐゴシック" charset="0"/>
              </a:rPr>
              <a:t>P</a:t>
            </a:r>
            <a:r>
              <a:rPr lang="en-US" sz="2400" i="1" dirty="0">
                <a:ea typeface="ＭＳ Ｐゴシック" charset="0"/>
                <a:sym typeface="Symbol" charset="0"/>
              </a:rPr>
              <a:t>R)</a:t>
            </a:r>
          </a:p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Resolve KB[0] and KB[2]  producing: </a:t>
            </a:r>
          </a:p>
          <a:p>
            <a:pPr marL="347663" indent="0">
              <a:buNone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~PS   </a:t>
            </a:r>
            <a:r>
              <a:rPr lang="en-US" sz="2400" i="1" dirty="0">
                <a:ea typeface="ＭＳ Ｐゴシック" charset="0"/>
                <a:sym typeface="Symbol" charset="0"/>
              </a:rPr>
              <a:t>(i.e., </a:t>
            </a:r>
            <a:r>
              <a:rPr lang="en-US" sz="2400" i="1" dirty="0">
                <a:ea typeface="ＭＳ Ｐゴシック" charset="0"/>
              </a:rPr>
              <a:t>P</a:t>
            </a:r>
            <a:r>
              <a:rPr lang="en-US" sz="2400" i="1" dirty="0">
                <a:ea typeface="ＭＳ Ｐゴシック" charset="0"/>
                <a:sym typeface="Symbol" charset="0"/>
              </a:rPr>
              <a:t>S)</a:t>
            </a:r>
            <a:endParaRPr lang="en-US" sz="2400" dirty="0">
              <a:ea typeface="ＭＳ Ｐゴシック" charset="0"/>
              <a:sym typeface="Symbol" charset="0"/>
            </a:endParaRPr>
          </a:p>
          <a:p>
            <a:pPr marL="2381" indent="-175022">
              <a:buFont typeface="Arial" charset="0"/>
              <a:buChar char="•"/>
              <a:defRPr/>
            </a:pPr>
            <a:r>
              <a:rPr lang="en-US" sz="2400" dirty="0">
                <a:ea typeface="ＭＳ Ｐゴシック" charset="0"/>
                <a:sym typeface="Symbol" charset="0"/>
              </a:rPr>
              <a:t>New KB: [~PQ , ~QR, ~QS, ~PR, ~PS]</a:t>
            </a:r>
          </a:p>
          <a:p>
            <a:pPr marL="258366" lvl="1" indent="-175022">
              <a:defRPr/>
            </a:pPr>
            <a:endParaRPr lang="en-US" sz="1800" dirty="0">
              <a:ea typeface="ＭＳ Ｐゴシック" charset="0"/>
            </a:endParaRPr>
          </a:p>
          <a:p>
            <a:pPr marL="258366" lvl="1" indent="-175022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9360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Proving it’s raining with rules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23" y="1119799"/>
            <a:ext cx="7513896" cy="4057650"/>
          </a:xfrm>
        </p:spPr>
        <p:txBody>
          <a:bodyPr/>
          <a:lstStyle/>
          <a:p>
            <a:pPr>
              <a:tabLst>
                <a:tab pos="1545431" algn="l"/>
              </a:tabLst>
            </a:pPr>
            <a:r>
              <a:rPr lang="en-US" sz="21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proof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is a sequence of sentences, where each is a premise (i.e., a given) or is derived from earlier sentences in the proof by an inference rule</a:t>
            </a:r>
          </a:p>
          <a:p>
            <a:pPr>
              <a:tabLst>
                <a:tab pos="1545431" algn="l"/>
              </a:tabLst>
            </a:pPr>
            <a:r>
              <a:rPr lang="en-US" sz="2100" dirty="0">
                <a:ea typeface="ＭＳ Ｐゴシック" charset="0"/>
                <a:cs typeface="ＭＳ Ｐゴシック" charset="0"/>
              </a:rPr>
              <a:t>Last sentence is the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theorem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(also called goal or query) that we want to prove</a:t>
            </a:r>
          </a:p>
          <a:p>
            <a:pPr>
              <a:tabLst>
                <a:tab pos="1545431" algn="l"/>
              </a:tabLst>
            </a:pPr>
            <a:r>
              <a:rPr lang="en-US" sz="2100" dirty="0">
                <a:ea typeface="ＭＳ Ｐゴシック" charset="0"/>
                <a:cs typeface="ＭＳ Ｐゴシック" charset="0"/>
              </a:rPr>
              <a:t>The </a:t>
            </a:r>
            <a:r>
              <a:rPr lang="en-US" altLang="ja-JP" sz="2100" i="1" dirty="0">
                <a:ea typeface="ＭＳ Ｐゴシック" charset="0"/>
                <a:cs typeface="ＭＳ Ｐゴシック" charset="0"/>
              </a:rPr>
              <a:t>weather problem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 using traditional reasoning</a:t>
            </a: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1 Hu	premise				</a:t>
            </a:r>
            <a:r>
              <a:rPr lang="ja-JP" altLang="en-US" sz="165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It's humid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altLang="ja-JP" sz="1650" dirty="0">
              <a:ea typeface="ＭＳ Ｐゴシック" charset="0"/>
            </a:endParaRP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2 </a:t>
            </a:r>
            <a:r>
              <a:rPr lang="en-US" sz="1650" dirty="0" err="1">
                <a:ea typeface="ＭＳ Ｐゴシック" charset="0"/>
              </a:rPr>
              <a:t>Hu</a:t>
            </a:r>
            <a:r>
              <a:rPr lang="en-US" sz="1650" dirty="0" err="1">
                <a:ea typeface="ＭＳ Ｐゴシック" charset="0"/>
                <a:sym typeface="Symbol" charset="0"/>
              </a:rPr>
              <a:t></a:t>
            </a:r>
            <a:r>
              <a:rPr lang="en-US" sz="1650" dirty="0" err="1">
                <a:ea typeface="ＭＳ Ｐゴシック" charset="0"/>
              </a:rPr>
              <a:t>Ho</a:t>
            </a:r>
            <a:r>
              <a:rPr lang="en-US" sz="1650" dirty="0">
                <a:ea typeface="ＭＳ Ｐゴシック" charset="0"/>
              </a:rPr>
              <a:t> 	premise				</a:t>
            </a:r>
            <a:r>
              <a:rPr lang="ja-JP" altLang="en-US" sz="165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If it's humid, it's hot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altLang="ja-JP" sz="1650" dirty="0">
              <a:ea typeface="ＭＳ Ｐゴシック" charset="0"/>
            </a:endParaRP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3 Ho 	modus ponens(1,2)		</a:t>
            </a:r>
            <a:r>
              <a:rPr lang="ja-JP" altLang="en-US" sz="165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It's hot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altLang="ja-JP" sz="1650" dirty="0">
              <a:ea typeface="ＭＳ Ｐゴシック" charset="0"/>
            </a:endParaRP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4 (</a:t>
            </a:r>
            <a:r>
              <a:rPr lang="en-US" sz="1650" dirty="0" err="1">
                <a:ea typeface="ＭＳ Ｐゴシック" charset="0"/>
              </a:rPr>
              <a:t>Ho</a:t>
            </a:r>
            <a:r>
              <a:rPr lang="en-US" sz="1650" dirty="0" err="1">
                <a:ea typeface="ＭＳ Ｐゴシック" charset="0"/>
                <a:sym typeface="Symbol" charset="0"/>
              </a:rPr>
              <a:t></a:t>
            </a:r>
            <a:r>
              <a:rPr lang="en-US" sz="1650" dirty="0" err="1">
                <a:ea typeface="ＭＳ Ｐゴシック" charset="0"/>
              </a:rPr>
              <a:t>Hu</a:t>
            </a:r>
            <a:r>
              <a:rPr lang="en-US" sz="1650" dirty="0">
                <a:ea typeface="ＭＳ Ｐゴシック" charset="0"/>
              </a:rPr>
              <a:t>)</a:t>
            </a:r>
            <a:r>
              <a:rPr lang="en-US" sz="1650" dirty="0">
                <a:ea typeface="ＭＳ Ｐゴシック" charset="0"/>
                <a:sym typeface="Symbol" charset="0"/>
              </a:rPr>
              <a:t></a:t>
            </a:r>
            <a:r>
              <a:rPr lang="en-US" sz="1650" dirty="0">
                <a:ea typeface="ＭＳ Ｐゴシック" charset="0"/>
              </a:rPr>
              <a:t>R	premise				</a:t>
            </a:r>
            <a:r>
              <a:rPr lang="ja-JP" altLang="en-US" sz="165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If it's hot &amp; humid, it's raining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altLang="ja-JP" sz="1650" dirty="0">
              <a:ea typeface="ＭＳ Ｐゴシック" charset="0"/>
            </a:endParaRP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5 </a:t>
            </a:r>
            <a:r>
              <a:rPr lang="en-US" sz="1650" dirty="0" err="1">
                <a:ea typeface="ＭＳ Ｐゴシック" charset="0"/>
              </a:rPr>
              <a:t>Ho</a:t>
            </a:r>
            <a:r>
              <a:rPr lang="en-US" sz="1650" dirty="0" err="1">
                <a:ea typeface="ＭＳ Ｐゴシック" charset="0"/>
                <a:sym typeface="Symbol" charset="0"/>
              </a:rPr>
              <a:t></a:t>
            </a:r>
            <a:r>
              <a:rPr lang="en-US" sz="1650" dirty="0" err="1">
                <a:ea typeface="ＭＳ Ｐゴシック" charset="0"/>
              </a:rPr>
              <a:t>Hu</a:t>
            </a:r>
            <a:r>
              <a:rPr lang="en-US" sz="1650" dirty="0">
                <a:ea typeface="ＭＳ Ｐゴシック" charset="0"/>
              </a:rPr>
              <a:t> 	and introduction(1,3)	</a:t>
            </a:r>
            <a:r>
              <a:rPr lang="ja-JP" altLang="en-US" sz="1650" dirty="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It's hot and humid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altLang="ja-JP" sz="1650" dirty="0">
              <a:ea typeface="ＭＳ Ｐゴシック" charset="0"/>
            </a:endParaRPr>
          </a:p>
          <a:p>
            <a:pPr marL="340519" lvl="1" indent="-164306">
              <a:buNone/>
              <a:tabLst>
                <a:tab pos="1545431" algn="l"/>
              </a:tabLst>
            </a:pPr>
            <a:r>
              <a:rPr lang="en-US" sz="1650" dirty="0">
                <a:ea typeface="ＭＳ Ｐゴシック" charset="0"/>
              </a:rPr>
              <a:t>6 R 	modus ponens(4,5)		</a:t>
            </a:r>
            <a:r>
              <a:rPr lang="ja-JP" altLang="en-US" sz="1650" dirty="0">
                <a:ea typeface="ＭＳ Ｐゴシック" charset="0"/>
              </a:rPr>
              <a:t>“</a:t>
            </a:r>
            <a:r>
              <a:rPr lang="en-US" altLang="ja-JP" sz="1650" dirty="0">
                <a:ea typeface="ＭＳ Ｐゴシック" charset="0"/>
              </a:rPr>
              <a:t>It's raining</a:t>
            </a:r>
            <a:r>
              <a:rPr lang="ja-JP" altLang="en-US" sz="1650" dirty="0">
                <a:ea typeface="ＭＳ Ｐゴシック" charset="0"/>
              </a:rPr>
              <a:t>”</a:t>
            </a:r>
            <a:endParaRPr lang="en-US" sz="165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36" y="584266"/>
            <a:ext cx="338099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177" y="2722278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840" y="1438879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4144" y="1496028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097331" y="7237190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4</a:t>
            </a:r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57634" y="3038032"/>
          <a:ext cx="1414462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042221" y="4747064"/>
            <a:ext cx="4062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38" dirty="0">
                <a:latin typeface="Arial"/>
                <a:cs typeface="Arial"/>
              </a:rPr>
              <a:t>“not”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438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Proving it’s raining with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9119" y="2121886"/>
            <a:ext cx="38343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Hu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6552" y="2118537"/>
            <a:ext cx="841897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</a:t>
            </a:r>
            <a:r>
              <a:rPr lang="en-US" sz="1350" dirty="0" err="1">
                <a:latin typeface="Calibri"/>
                <a:cs typeface="Calibri"/>
              </a:rPr>
              <a:t>Hu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Ho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9669" y="2118537"/>
            <a:ext cx="1196161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~Hu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>
                <a:latin typeface="Calibri"/>
                <a:ea typeface="ＭＳ ゴシック"/>
                <a:cs typeface="Calibri"/>
              </a:rPr>
              <a:t>~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Ho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775" y="1489888"/>
            <a:ext cx="9573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 =&gt;  Ho</a:t>
            </a:r>
          </a:p>
          <a:p>
            <a:r>
              <a:rPr lang="en-US" sz="1350" dirty="0"/>
              <a:t>~Hu 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 Ho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6420" y="36077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129669" y="1432737"/>
            <a:ext cx="16083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Hu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350" dirty="0"/>
              <a:t> Ho =&gt; R</a:t>
            </a:r>
          </a:p>
          <a:p>
            <a:r>
              <a:rPr lang="en-US" sz="1350" dirty="0"/>
              <a:t>~(Hu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350" dirty="0"/>
              <a:t> Ho)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R</a:t>
            </a:r>
            <a:br>
              <a:rPr lang="en-US" sz="1350" dirty="0"/>
            </a:br>
            <a:r>
              <a:rPr lang="en-US" sz="1350" dirty="0"/>
              <a:t>~Hu 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~Ho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119" y="1489887"/>
            <a:ext cx="383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9269" y="2979136"/>
            <a:ext cx="38343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Ho</a:t>
            </a:r>
          </a:p>
        </p:txBody>
      </p:sp>
      <p:cxnSp>
        <p:nvCxnSpPr>
          <p:cNvPr id="8" name="Straight Connector 7"/>
          <p:cNvCxnSpPr>
            <a:stCxn id="2" idx="2"/>
            <a:endCxn id="11" idx="0"/>
          </p:cNvCxnSpPr>
          <p:nvPr/>
        </p:nvCxnSpPr>
        <p:spPr bwMode="auto">
          <a:xfrm>
            <a:off x="1920838" y="2421968"/>
            <a:ext cx="1200150" cy="557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 bwMode="auto">
          <a:xfrm flipH="1">
            <a:off x="3120988" y="2418619"/>
            <a:ext cx="1236513" cy="560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643769" y="3836386"/>
            <a:ext cx="737702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</a:t>
            </a:r>
            <a:r>
              <a:rPr lang="en-US" sz="1350" dirty="0" err="1">
                <a:latin typeface="Calibri"/>
                <a:cs typeface="Calibri"/>
              </a:rPr>
              <a:t>Hu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cxnSp>
        <p:nvCxnSpPr>
          <p:cNvPr id="15" name="Straight Connector 14"/>
          <p:cNvCxnSpPr>
            <a:stCxn id="6" idx="2"/>
            <a:endCxn id="16" idx="0"/>
          </p:cNvCxnSpPr>
          <p:nvPr/>
        </p:nvCxnSpPr>
        <p:spPr bwMode="auto">
          <a:xfrm flipH="1">
            <a:off x="5012620" y="2418619"/>
            <a:ext cx="1715130" cy="14177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1" idx="2"/>
            <a:endCxn id="16" idx="0"/>
          </p:cNvCxnSpPr>
          <p:nvPr/>
        </p:nvCxnSpPr>
        <p:spPr bwMode="auto">
          <a:xfrm>
            <a:off x="3120988" y="3279218"/>
            <a:ext cx="1891632" cy="557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42660" y="4750786"/>
            <a:ext cx="279244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cxnSp>
        <p:nvCxnSpPr>
          <p:cNvPr id="22" name="Straight Connector 21"/>
          <p:cNvCxnSpPr>
            <a:stCxn id="16" idx="2"/>
            <a:endCxn id="23" idx="0"/>
          </p:cNvCxnSpPr>
          <p:nvPr/>
        </p:nvCxnSpPr>
        <p:spPr bwMode="auto">
          <a:xfrm flipH="1">
            <a:off x="3382282" y="4136468"/>
            <a:ext cx="1630338" cy="614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" idx="2"/>
            <a:endCxn id="23" idx="0"/>
          </p:cNvCxnSpPr>
          <p:nvPr/>
        </p:nvCxnSpPr>
        <p:spPr bwMode="auto">
          <a:xfrm>
            <a:off x="1920838" y="2421968"/>
            <a:ext cx="1461444" cy="2328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329569" y="3547287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 =&gt; 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A22DE-9220-5745-8C23-2D531D78E778}"/>
              </a:ext>
            </a:extLst>
          </p:cNvPr>
          <p:cNvSpPr txBox="1"/>
          <p:nvPr/>
        </p:nvSpPr>
        <p:spPr>
          <a:xfrm>
            <a:off x="5488962" y="4733662"/>
            <a:ext cx="17113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Resolution proof of R </a:t>
            </a:r>
          </a:p>
        </p:txBody>
      </p:sp>
    </p:spTree>
    <p:extLst>
      <p:ext uri="{BB962C8B-B14F-4D97-AF65-F5344CB8AC3E}">
        <p14:creationId xmlns:p14="http://schemas.microsoft.com/office/powerpoint/2010/main" val="3308405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0637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proof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868"/>
            <a:ext cx="7258050" cy="3543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This procedure generates new sentences in a KB</a:t>
            </a:r>
          </a:p>
          <a:p>
            <a:pPr marL="259556" lvl="1" indent="-252413">
              <a:buFont typeface="+mj-lt"/>
              <a:buAutoNum type="arabicPeriod"/>
            </a:pPr>
            <a:r>
              <a:rPr lang="en-US" sz="2100" dirty="0"/>
              <a:t>Convert all sentences in the KB to CNF</a:t>
            </a:r>
            <a:r>
              <a:rPr lang="en-US" sz="2100" b="1" baseline="30000" dirty="0">
                <a:solidFill>
                  <a:srgbClr val="FF0000"/>
                </a:solidFill>
              </a:rPr>
              <a:t>1</a:t>
            </a:r>
          </a:p>
          <a:p>
            <a:pPr marL="259556" lvl="1" indent="-252413">
              <a:buFont typeface="+mj-lt"/>
              <a:buAutoNum type="arabicPeriod"/>
            </a:pPr>
            <a:r>
              <a:rPr lang="en-US" sz="2100" dirty="0"/>
              <a:t>Find all pairs of sentences with complementary literals</a:t>
            </a:r>
            <a:r>
              <a:rPr lang="en-US" sz="2100" b="1" baseline="30000" dirty="0">
                <a:solidFill>
                  <a:srgbClr val="FF0000"/>
                </a:solidFill>
              </a:rPr>
              <a:t>2</a:t>
            </a:r>
            <a:r>
              <a:rPr lang="en-US" sz="2100" dirty="0"/>
              <a:t> that have not yet been resolved</a:t>
            </a:r>
          </a:p>
          <a:p>
            <a:pPr marL="259556" lvl="1" indent="-252413">
              <a:buFont typeface="+mj-lt"/>
              <a:buAutoNum type="arabicPeriod"/>
            </a:pPr>
            <a:r>
              <a:rPr lang="en-US" sz="2100" dirty="0"/>
              <a:t>If there are no pairs stop else resolve each pair, adding the result to the KB and go to 2</a:t>
            </a:r>
          </a:p>
          <a:p>
            <a:pPr marL="7144" lvl="1" indent="0">
              <a:buNone/>
            </a:pPr>
            <a:endParaRPr lang="en-US" sz="2100" dirty="0"/>
          </a:p>
          <a:p>
            <a:r>
              <a:rPr lang="en-US" sz="2400" dirty="0"/>
              <a:t>Is it sound?</a:t>
            </a:r>
          </a:p>
          <a:p>
            <a:r>
              <a:rPr lang="en-US" sz="2400" dirty="0"/>
              <a:t>Is it complete? </a:t>
            </a:r>
          </a:p>
          <a:p>
            <a:r>
              <a:rPr lang="en-US" sz="2400" dirty="0"/>
              <a:t>Will it always terminate?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100" dirty="0"/>
          </a:p>
          <a:p>
            <a:pPr>
              <a:buFont typeface="+mj-lt"/>
              <a:buAutoNum type="arabicPeriod"/>
            </a:pPr>
            <a:endParaRPr lang="en-US" sz="2100" dirty="0"/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5E793-75A1-ED46-B16D-D8884A84DCCC}"/>
              </a:ext>
            </a:extLst>
          </p:cNvPr>
          <p:cNvSpPr txBox="1"/>
          <p:nvPr/>
        </p:nvSpPr>
        <p:spPr>
          <a:xfrm>
            <a:off x="1371600" y="4520253"/>
            <a:ext cx="348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  <a:r>
              <a:rPr lang="en-US" sz="1350" dirty="0"/>
              <a:t>: a KB in conjunctive normal form is a set of disjunctive sentences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33AD3-2D2F-794B-9AC5-35770551C000}"/>
              </a:ext>
            </a:extLst>
          </p:cNvPr>
          <p:cNvSpPr txBox="1"/>
          <p:nvPr/>
        </p:nvSpPr>
        <p:spPr>
          <a:xfrm>
            <a:off x="5029200" y="4520252"/>
            <a:ext cx="2971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2</a:t>
            </a:r>
            <a:r>
              <a:rPr lang="en-US" sz="1350" dirty="0"/>
              <a:t>: a literal is a variable or its negation</a:t>
            </a:r>
          </a:p>
        </p:txBody>
      </p:sp>
    </p:spTree>
    <p:extLst>
      <p:ext uri="{BB962C8B-B14F-4D97-AF65-F5344CB8AC3E}">
        <p14:creationId xmlns:p14="http://schemas.microsoft.com/office/powerpoint/2010/main" val="132298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B94-3352-3C41-BFAE-B911F23C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Propositional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0D66-CADB-4C46-93B6-5F024D80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It is sound!</a:t>
            </a:r>
          </a:p>
          <a:p>
            <a:r>
              <a:rPr lang="en-US" sz="2400" dirty="0"/>
              <a:t>It’s not </a:t>
            </a:r>
            <a:r>
              <a:rPr lang="en-US" sz="2400" i="1" dirty="0"/>
              <a:t>generatively complete </a:t>
            </a:r>
            <a:r>
              <a:rPr lang="en-US" sz="2400" dirty="0"/>
              <a:t>in that it can’t derive all clauses that follow from the KB</a:t>
            </a:r>
          </a:p>
          <a:p>
            <a:pPr lvl="1"/>
            <a:r>
              <a:rPr lang="en-US" sz="2100" dirty="0"/>
              <a:t>The issues are not serious limitations, though</a:t>
            </a:r>
          </a:p>
          <a:p>
            <a:pPr lvl="1"/>
            <a:r>
              <a:rPr lang="en-US" sz="2100" dirty="0"/>
              <a:t>Example: if the KB includes P and includes Q we won’t derive P ^ Q</a:t>
            </a:r>
          </a:p>
          <a:p>
            <a:r>
              <a:rPr lang="en-US" sz="2400" dirty="0"/>
              <a:t>It will always terminate</a:t>
            </a:r>
          </a:p>
          <a:p>
            <a:r>
              <a:rPr lang="en-US" sz="2400" dirty="0"/>
              <a:t>But generating all clauses that follow can take a long time and many may be useless</a:t>
            </a:r>
          </a:p>
          <a:p>
            <a:pPr marL="0" indent="0">
              <a:buNone/>
            </a:pPr>
            <a:br>
              <a:rPr lang="en-US" sz="2100" dirty="0"/>
            </a:br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83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FE79-2DDD-CC4F-947E-358DF373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8216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Refutation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9672-5C20-7A47-887E-121BFE16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493" y="1346709"/>
            <a:ext cx="6939014" cy="36824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Common use case: we have a question/goal (</a:t>
            </a:r>
            <a:r>
              <a:rPr lang="en-US" sz="2400" dirty="0" err="1"/>
              <a:t>e.g</a:t>
            </a:r>
            <a:r>
              <a:rPr lang="en-US" sz="2400" dirty="0"/>
              <a:t>, </a:t>
            </a:r>
            <a:r>
              <a:rPr lang="en-US" sz="2400" b="1" dirty="0"/>
              <a:t>P</a:t>
            </a:r>
            <a:r>
              <a:rPr lang="en-US" sz="2400" dirty="0"/>
              <a:t>) and want to know if it’s true</a:t>
            </a:r>
          </a:p>
          <a:p>
            <a:r>
              <a:rPr lang="en-US" sz="2400" dirty="0"/>
              <a:t>A refutation proof is a common approach:</a:t>
            </a:r>
          </a:p>
          <a:p>
            <a:pPr lvl="1"/>
            <a:r>
              <a:rPr lang="en-US" sz="2100" dirty="0"/>
              <a:t>We start with a KB with all true facts</a:t>
            </a:r>
          </a:p>
          <a:p>
            <a:pPr lvl="1"/>
            <a:r>
              <a:rPr lang="en-US" sz="2100" dirty="0"/>
              <a:t>Add negation of what we want to prove to KB (e.g., </a:t>
            </a:r>
            <a:r>
              <a:rPr lang="en-US" sz="2100" b="1" dirty="0"/>
              <a:t>~P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Try to find a contradiction</a:t>
            </a:r>
          </a:p>
          <a:p>
            <a:pPr lvl="1"/>
            <a:r>
              <a:rPr lang="en-US" sz="2100" dirty="0"/>
              <a:t>If proof ever produces one, it must be due to adding </a:t>
            </a:r>
            <a:r>
              <a:rPr lang="en-US" sz="2100" b="1" dirty="0"/>
              <a:t>~P</a:t>
            </a:r>
            <a:r>
              <a:rPr lang="en-US" sz="2100" dirty="0"/>
              <a:t>, so goal is proven</a:t>
            </a:r>
          </a:p>
          <a:p>
            <a:r>
              <a:rPr lang="en-US" sz="2400" dirty="0"/>
              <a:t>Procedure easy to focus &amp; control, so is tends to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170812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686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refutation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419" y="1346708"/>
            <a:ext cx="6598831" cy="3568191"/>
          </a:xfrm>
        </p:spPr>
        <p:txBody>
          <a:bodyPr>
            <a:normAutofit fontScale="92500" lnSpcReduction="10000"/>
          </a:bodyPr>
          <a:lstStyle/>
          <a:p>
            <a:pPr marL="9525" lvl="1" indent="0">
              <a:buNone/>
            </a:pPr>
            <a:r>
              <a:rPr lang="en-US" sz="2100" dirty="0"/>
              <a:t>Procedure tries to prove a goal </a:t>
            </a:r>
            <a:r>
              <a:rPr lang="en-US" sz="2100" b="1" dirty="0"/>
              <a:t>P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Add negation of goal to the KB, </a:t>
            </a:r>
            <a:r>
              <a:rPr lang="en-US" sz="2100" b="1" dirty="0"/>
              <a:t>~P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Convert all sentences in KB to CNF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Find pairs of sentences with complementary literals that have not yet been resolved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If there are no pairs stop else resolve each pair, adding the result to the KB and go to 2</a:t>
            </a:r>
          </a:p>
          <a:p>
            <a:r>
              <a:rPr lang="en-US" sz="2100" dirty="0"/>
              <a:t>If we get an empty clause (i.e., a contradiction) then </a:t>
            </a:r>
            <a:r>
              <a:rPr lang="en-US" sz="2100" b="1" dirty="0"/>
              <a:t>P</a:t>
            </a:r>
            <a:r>
              <a:rPr lang="en-US" sz="2100" dirty="0"/>
              <a:t> follows from the KB</a:t>
            </a:r>
          </a:p>
          <a:p>
            <a:pPr lvl="1"/>
            <a:r>
              <a:rPr lang="en-US" sz="1800" dirty="0"/>
              <a:t>e.g., resolving </a:t>
            </a:r>
            <a:r>
              <a:rPr lang="en-US" sz="1800" b="1" dirty="0"/>
              <a:t>X</a:t>
            </a:r>
            <a:r>
              <a:rPr lang="en-US" sz="1800" dirty="0"/>
              <a:t> with </a:t>
            </a:r>
            <a:r>
              <a:rPr lang="en-US" sz="1800" b="1" dirty="0"/>
              <a:t>~X </a:t>
            </a:r>
            <a:r>
              <a:rPr lang="en-US" sz="1800" dirty="0"/>
              <a:t>results in an empty clause</a:t>
            </a:r>
          </a:p>
          <a:p>
            <a:r>
              <a:rPr lang="en-US" sz="2100" dirty="0"/>
              <a:t>If not, conclusion can’t be proved from the KB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100" dirty="0"/>
          </a:p>
          <a:p>
            <a:pPr>
              <a:buFont typeface="+mj-lt"/>
              <a:buAutoNum type="arabicPeriod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8564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961" y="390470"/>
            <a:ext cx="6878078" cy="85725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Proving it’s raining with refutation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6402" y="1725050"/>
            <a:ext cx="38343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Hu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5207" y="1738158"/>
            <a:ext cx="841897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</a:t>
            </a:r>
            <a:r>
              <a:rPr lang="en-US" sz="1350" dirty="0" err="1">
                <a:latin typeface="Calibri"/>
                <a:cs typeface="Calibri"/>
              </a:rPr>
              <a:t>Hu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Ho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14500"/>
            <a:ext cx="1196161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~Hu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>
                <a:latin typeface="Calibri"/>
                <a:ea typeface="ＭＳ ゴシック"/>
                <a:cs typeface="Calibri"/>
              </a:rPr>
              <a:t>~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Ho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671" y="1171034"/>
            <a:ext cx="9573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 =&gt;  Ho</a:t>
            </a:r>
          </a:p>
          <a:p>
            <a:r>
              <a:rPr lang="en-US" sz="1350" dirty="0"/>
              <a:t>~Hu 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 Ho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951" y="32037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1028700"/>
            <a:ext cx="16083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Hu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350" dirty="0"/>
              <a:t> Ho =&gt; R</a:t>
            </a:r>
          </a:p>
          <a:p>
            <a:r>
              <a:rPr lang="en-US" sz="1350" dirty="0"/>
              <a:t>~(Hu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350" dirty="0"/>
              <a:t> Ho)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R</a:t>
            </a:r>
            <a:br>
              <a:rPr lang="en-US" sz="1350" dirty="0"/>
            </a:br>
            <a:r>
              <a:rPr lang="en-US" sz="1350" dirty="0"/>
              <a:t>~Hu </a:t>
            </a:r>
            <a:r>
              <a:rPr lang="en-US" sz="135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~Ho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/>
              <a:t>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6402" y="1316488"/>
            <a:ext cx="383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1900" y="2457450"/>
            <a:ext cx="38343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Ho</a:t>
            </a:r>
          </a:p>
        </p:txBody>
      </p:sp>
      <p:cxnSp>
        <p:nvCxnSpPr>
          <p:cNvPr id="8" name="Straight Connector 7"/>
          <p:cNvCxnSpPr>
            <a:cxnSpLocks/>
            <a:stCxn id="2" idx="2"/>
            <a:endCxn id="11" idx="0"/>
          </p:cNvCxnSpPr>
          <p:nvPr/>
        </p:nvCxnSpPr>
        <p:spPr bwMode="auto">
          <a:xfrm>
            <a:off x="3088121" y="2025132"/>
            <a:ext cx="875498" cy="432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 bwMode="auto">
          <a:xfrm flipH="1">
            <a:off x="3963619" y="2038240"/>
            <a:ext cx="792537" cy="419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72000" y="3050512"/>
            <a:ext cx="737702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~</a:t>
            </a:r>
            <a:r>
              <a:rPr lang="en-US" sz="1350" dirty="0" err="1">
                <a:latin typeface="Calibri"/>
                <a:cs typeface="Calibri"/>
              </a:rPr>
              <a:t>Hu</a:t>
            </a:r>
            <a:r>
              <a:rPr lang="en-US" sz="1350" dirty="0" err="1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350" dirty="0" err="1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cxnSp>
        <p:nvCxnSpPr>
          <p:cNvPr id="15" name="Straight Connector 14"/>
          <p:cNvCxnSpPr>
            <a:stCxn id="6" idx="2"/>
            <a:endCxn id="16" idx="0"/>
          </p:cNvCxnSpPr>
          <p:nvPr/>
        </p:nvCxnSpPr>
        <p:spPr bwMode="auto">
          <a:xfrm flipH="1">
            <a:off x="4940851" y="2014582"/>
            <a:ext cx="1829430" cy="1035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1" idx="2"/>
            <a:endCxn id="16" idx="0"/>
          </p:cNvCxnSpPr>
          <p:nvPr/>
        </p:nvCxnSpPr>
        <p:spPr bwMode="auto">
          <a:xfrm>
            <a:off x="3963619" y="2757532"/>
            <a:ext cx="977232" cy="292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341546" y="3714750"/>
            <a:ext cx="279244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ea typeface="ＭＳ ゴシック"/>
                <a:cs typeface="Calibri"/>
              </a:rPr>
              <a:t>R</a:t>
            </a:r>
            <a:endParaRPr lang="en-US" sz="3000" dirty="0">
              <a:latin typeface="Calibri"/>
              <a:cs typeface="Calibri"/>
            </a:endParaRPr>
          </a:p>
        </p:txBody>
      </p:sp>
      <p:cxnSp>
        <p:nvCxnSpPr>
          <p:cNvPr id="22" name="Straight Connector 21"/>
          <p:cNvCxnSpPr>
            <a:cxnSpLocks/>
            <a:stCxn id="16" idx="2"/>
            <a:endCxn id="23" idx="0"/>
          </p:cNvCxnSpPr>
          <p:nvPr/>
        </p:nvCxnSpPr>
        <p:spPr bwMode="auto">
          <a:xfrm flipH="1">
            <a:off x="3481168" y="3350594"/>
            <a:ext cx="1459683" cy="364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  <a:stCxn id="2" idx="2"/>
            <a:endCxn id="23" idx="0"/>
          </p:cNvCxnSpPr>
          <p:nvPr/>
        </p:nvCxnSpPr>
        <p:spPr bwMode="auto">
          <a:xfrm>
            <a:off x="3088121" y="2025132"/>
            <a:ext cx="393047" cy="1689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629150" y="2686050"/>
            <a:ext cx="7665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Hu =&gt; 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A22DE-9220-5745-8C23-2D531D78E778}"/>
              </a:ext>
            </a:extLst>
          </p:cNvPr>
          <p:cNvSpPr txBox="1"/>
          <p:nvPr/>
        </p:nvSpPr>
        <p:spPr>
          <a:xfrm>
            <a:off x="4852903" y="4560654"/>
            <a:ext cx="2455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Resolution refutation proof of R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A912C-AC89-C043-9B90-EA2E2ED320D9}"/>
              </a:ext>
            </a:extLst>
          </p:cNvPr>
          <p:cNvSpPr txBox="1"/>
          <p:nvPr/>
        </p:nvSpPr>
        <p:spPr>
          <a:xfrm>
            <a:off x="1857272" y="1714499"/>
            <a:ext cx="365806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ea typeface="ＭＳ ゴシック"/>
                <a:cs typeface="Calibri"/>
              </a:rPr>
              <a:t>~R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BC1669-FA31-CA41-8E08-DCE68F084CF2}"/>
              </a:ext>
            </a:extLst>
          </p:cNvPr>
          <p:cNvSpPr txBox="1"/>
          <p:nvPr/>
        </p:nvSpPr>
        <p:spPr>
          <a:xfrm>
            <a:off x="1677372" y="1217201"/>
            <a:ext cx="782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negation</a:t>
            </a:r>
            <a:r>
              <a:rPr lang="en-US" sz="1200" dirty="0"/>
              <a:t> of goal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1142-A422-4F43-A355-F67B5EF97325}"/>
              </a:ext>
            </a:extLst>
          </p:cNvPr>
          <p:cNvSpPr txBox="1"/>
          <p:nvPr/>
        </p:nvSpPr>
        <p:spPr>
          <a:xfrm>
            <a:off x="2459503" y="4274702"/>
            <a:ext cx="300082" cy="300082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4B9A93-7012-884F-8D20-5872D2DE1FB7}"/>
              </a:ext>
            </a:extLst>
          </p:cNvPr>
          <p:cNvCxnSpPr>
            <a:stCxn id="41" idx="2"/>
            <a:endCxn id="43" idx="0"/>
          </p:cNvCxnSpPr>
          <p:nvPr/>
        </p:nvCxnSpPr>
        <p:spPr bwMode="auto">
          <a:xfrm>
            <a:off x="2040175" y="2014581"/>
            <a:ext cx="569369" cy="2260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A0564A-8A13-F343-9B7D-B566A6781A4D}"/>
              </a:ext>
            </a:extLst>
          </p:cNvPr>
          <p:cNvCxnSpPr>
            <a:stCxn id="23" idx="2"/>
            <a:endCxn id="43" idx="0"/>
          </p:cNvCxnSpPr>
          <p:nvPr/>
        </p:nvCxnSpPr>
        <p:spPr bwMode="auto">
          <a:xfrm flipH="1">
            <a:off x="2609544" y="4014832"/>
            <a:ext cx="871624" cy="259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EFC7C6-9486-C14B-AF92-CED145D50CAB}"/>
              </a:ext>
            </a:extLst>
          </p:cNvPr>
          <p:cNvSpPr txBox="1"/>
          <p:nvPr/>
        </p:nvSpPr>
        <p:spPr>
          <a:xfrm>
            <a:off x="2257749" y="4572001"/>
            <a:ext cx="78213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empty</a:t>
            </a:r>
          </a:p>
          <a:p>
            <a:pPr algn="ctr"/>
            <a:r>
              <a:rPr lang="en-US" sz="1350" b="1" dirty="0">
                <a:solidFill>
                  <a:srgbClr val="FF0000"/>
                </a:solidFill>
              </a:rPr>
              <a:t>clause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17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3852" y="408685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Hunt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Wumpus</a:t>
            </a:r>
            <a:r>
              <a:rPr lang="en-US" dirty="0">
                <a:ea typeface="ＭＳ Ｐゴシック" charset="0"/>
                <a:cs typeface="ＭＳ Ｐゴシック" charset="0"/>
              </a:rPr>
              <a:t> domain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522" y="1115088"/>
            <a:ext cx="5829300" cy="41334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ＭＳ Ｐゴシック" charset="0"/>
              </a:rPr>
              <a:t>Some atomic propositions: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A12 = agent is in call (1,2)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S12 = There’s a stench in cell (1,2)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B34 = There’s a breeze in cell (3,4)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W22 = </a:t>
            </a:r>
            <a:r>
              <a:rPr lang="en-US" sz="1600" dirty="0" err="1">
                <a:ea typeface="ＭＳ Ｐゴシック" charset="0"/>
              </a:rPr>
              <a:t>Wumpus</a:t>
            </a:r>
            <a:r>
              <a:rPr lang="en-US" sz="1600" dirty="0">
                <a:ea typeface="ＭＳ Ｐゴシック" charset="0"/>
              </a:rPr>
              <a:t> is in cell (2,2)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V11 = We’</a:t>
            </a:r>
            <a:r>
              <a:rPr lang="en-US" altLang="ja-JP" sz="1600" dirty="0">
                <a:ea typeface="ＭＳ Ｐゴシック" charset="0"/>
              </a:rPr>
              <a:t>ve visited cell (1,1)</a:t>
            </a:r>
          </a:p>
          <a:p>
            <a:pPr lvl="1" indent="-205979">
              <a:lnSpc>
                <a:spcPct val="90000"/>
              </a:lnSpc>
              <a:buNone/>
            </a:pPr>
            <a:r>
              <a:rPr lang="en-US" sz="1600" dirty="0">
                <a:ea typeface="ＭＳ Ｐゴシック" charset="0"/>
              </a:rPr>
              <a:t>OK11 = cell (1,1) is safe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ＭＳ Ｐゴシック" charset="0"/>
              </a:rPr>
              <a:t>Some rules: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  <a:sym typeface="Symbol" charset="0"/>
              </a:rPr>
              <a:t></a:t>
            </a:r>
            <a:r>
              <a:rPr lang="en-US" sz="1600" dirty="0">
                <a:ea typeface="ＭＳ Ｐゴシック" charset="0"/>
              </a:rPr>
              <a:t>S22 </a:t>
            </a:r>
            <a:r>
              <a:rPr lang="en-US" sz="1600" dirty="0">
                <a:ea typeface="ＭＳ Ｐゴシック" charset="0"/>
                <a:sym typeface="Symbol" charset="0"/>
              </a:rPr>
              <a:t>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</a:t>
            </a:r>
            <a:r>
              <a:rPr lang="en-US" sz="1600" dirty="0">
                <a:ea typeface="ＭＳ Ｐゴシック" charset="0"/>
              </a:rPr>
              <a:t>W12 </a:t>
            </a:r>
            <a:r>
              <a:rPr lang="en-US" sz="1600" dirty="0">
                <a:ea typeface="ＭＳ Ｐゴシック" charset="0"/>
                <a:sym typeface="Symbol" charset="0"/>
              </a:rPr>
              <a:t>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</a:t>
            </a:r>
            <a:r>
              <a:rPr lang="en-US" sz="1600" dirty="0">
                <a:ea typeface="ＭＳ Ｐゴシック" charset="0"/>
              </a:rPr>
              <a:t>W23 </a:t>
            </a:r>
            <a:r>
              <a:rPr lang="en-US" sz="1600" dirty="0">
                <a:ea typeface="ＭＳ Ｐゴシック" charset="0"/>
                <a:sym typeface="Symbol" charset="0"/>
              </a:rPr>
              <a:t>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</a:t>
            </a:r>
            <a:r>
              <a:rPr lang="en-US" sz="1600" dirty="0">
                <a:ea typeface="ＭＳ Ｐゴシック" charset="0"/>
              </a:rPr>
              <a:t>W32 </a:t>
            </a:r>
            <a:r>
              <a:rPr lang="en-US" sz="1600" dirty="0">
                <a:ea typeface="ＭＳ Ｐゴシック" charset="0"/>
                <a:sym typeface="Symbol" charset="0"/>
              </a:rPr>
              <a:t>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</a:t>
            </a:r>
            <a:r>
              <a:rPr lang="en-US" sz="1600" dirty="0">
                <a:ea typeface="ＭＳ Ｐゴシック" charset="0"/>
              </a:rPr>
              <a:t>W21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</a:rPr>
              <a:t>S22 </a:t>
            </a:r>
            <a:r>
              <a:rPr lang="en-US" sz="1600" dirty="0">
                <a:ea typeface="ＭＳ Ｐゴシック" charset="0"/>
                <a:sym typeface="Symbol" charset="0"/>
              </a:rPr>
              <a:t></a:t>
            </a:r>
            <a:r>
              <a:rPr lang="en-US" sz="1600" dirty="0">
                <a:ea typeface="ＭＳ Ｐゴシック" charset="0"/>
              </a:rPr>
              <a:t> W12 </a:t>
            </a:r>
            <a:r>
              <a:rPr lang="en-US" sz="1600" dirty="0">
                <a:ea typeface="ＭＳ Ｐゴシック" charset="0"/>
                <a:sym typeface="Symbol" charset="0"/>
              </a:rPr>
              <a:t> </a:t>
            </a:r>
            <a:r>
              <a:rPr lang="en-US" sz="1600" dirty="0">
                <a:ea typeface="ＭＳ Ｐゴシック" charset="0"/>
              </a:rPr>
              <a:t>W23 </a:t>
            </a:r>
            <a:r>
              <a:rPr lang="en-US" sz="1600" dirty="0">
                <a:ea typeface="ＭＳ Ｐゴシック" charset="0"/>
                <a:sym typeface="Symbol" charset="0"/>
              </a:rPr>
              <a:t></a:t>
            </a:r>
            <a:r>
              <a:rPr lang="en-US" sz="1600" dirty="0">
                <a:ea typeface="ＭＳ Ｐゴシック" charset="0"/>
              </a:rPr>
              <a:t> W32 </a:t>
            </a:r>
            <a:r>
              <a:rPr lang="en-US" sz="1600" dirty="0">
                <a:ea typeface="ＭＳ Ｐゴシック" charset="0"/>
                <a:sym typeface="Symbol" charset="0"/>
              </a:rPr>
              <a:t></a:t>
            </a:r>
            <a:r>
              <a:rPr lang="en-US" sz="1600" dirty="0">
                <a:ea typeface="ＭＳ Ｐゴシック" charset="0"/>
              </a:rPr>
              <a:t> W21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</a:rPr>
              <a:t>B22 </a:t>
            </a:r>
            <a:r>
              <a:rPr lang="en-US" sz="1600" dirty="0">
                <a:ea typeface="ＭＳ Ｐゴシック" charset="0"/>
                <a:sym typeface="Symbol" charset="0"/>
              </a:rPr>
              <a:t>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P</a:t>
            </a:r>
            <a:r>
              <a:rPr lang="en-US" sz="1600" dirty="0">
                <a:ea typeface="ＭＳ Ｐゴシック" charset="0"/>
              </a:rPr>
              <a:t>12 </a:t>
            </a:r>
            <a:r>
              <a:rPr lang="en-US" sz="1600" dirty="0">
                <a:ea typeface="ＭＳ Ｐゴシック" charset="0"/>
                <a:sym typeface="Symbol" charset="0"/>
              </a:rPr>
              <a:t>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P</a:t>
            </a:r>
            <a:r>
              <a:rPr lang="en-US" sz="1600" dirty="0">
                <a:ea typeface="ＭＳ Ｐゴシック" charset="0"/>
              </a:rPr>
              <a:t>23 </a:t>
            </a:r>
            <a:r>
              <a:rPr lang="en-US" sz="1600" dirty="0">
                <a:ea typeface="ＭＳ Ｐゴシック" charset="0"/>
                <a:sym typeface="Symbol" charset="0"/>
              </a:rPr>
              <a:t>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P32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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sym typeface="Symbol" charset="0"/>
              </a:rPr>
              <a:t>P</a:t>
            </a:r>
            <a:r>
              <a:rPr lang="en-US" sz="1600" dirty="0">
                <a:ea typeface="ＭＳ Ｐゴシック" charset="0"/>
              </a:rPr>
              <a:t>21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</a:rPr>
              <a:t>W22 </a:t>
            </a:r>
            <a:r>
              <a:rPr lang="en-US" sz="1600" dirty="0">
                <a:ea typeface="ＭＳ Ｐゴシック" charset="0"/>
                <a:sym typeface="Symbol" charset="0"/>
              </a:rPr>
              <a:t> S12  S23  S32  W21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  <a:sym typeface="Symbol" charset="0"/>
              </a:rPr>
              <a:t>W22  W11  W21  … W44</a:t>
            </a:r>
            <a:endParaRPr lang="en-US" sz="1600" dirty="0">
              <a:ea typeface="ＭＳ Ｐゴシック" charset="0"/>
            </a:endParaRP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  <a:sym typeface="Symbol" charset="0"/>
              </a:rPr>
              <a:t>A22  V22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  <a:sym typeface="Symbol" charset="0"/>
              </a:rPr>
              <a:t>A22 W11  W21  … W44</a:t>
            </a: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r>
              <a:rPr lang="en-US" sz="1600" dirty="0">
                <a:ea typeface="ＭＳ Ｐゴシック" charset="0"/>
                <a:sym typeface="Symbol" charset="0"/>
              </a:rPr>
              <a:t>V22  OK22</a:t>
            </a:r>
            <a:endParaRPr lang="en-US" sz="1600" dirty="0">
              <a:ea typeface="ＭＳ Ｐゴシック" charset="0"/>
            </a:endParaRPr>
          </a:p>
          <a:p>
            <a:pPr lvl="1">
              <a:lnSpc>
                <a:spcPct val="60000"/>
              </a:lnSpc>
              <a:spcAft>
                <a:spcPts val="450"/>
              </a:spcAft>
              <a:buNone/>
            </a:pPr>
            <a:endParaRPr lang="en-US" sz="1650" dirty="0">
              <a:ea typeface="ＭＳ Ｐゴシック" charset="0"/>
            </a:endParaRPr>
          </a:p>
        </p:txBody>
      </p:sp>
      <p:pic>
        <p:nvPicPr>
          <p:cNvPr id="66563" name="Picture 4" descr="img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90" y="1010092"/>
            <a:ext cx="31003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247B0C7-A6B9-424A-81E4-33C9ADF5152A}"/>
              </a:ext>
            </a:extLst>
          </p:cNvPr>
          <p:cNvSpPr/>
          <p:nvPr/>
        </p:nvSpPr>
        <p:spPr bwMode="auto">
          <a:xfrm>
            <a:off x="4143263" y="3820415"/>
            <a:ext cx="2682840" cy="914400"/>
          </a:xfrm>
          <a:prstGeom prst="wedgeRoundRectCallout">
            <a:avLst>
              <a:gd name="adj1" fmla="val -53315"/>
              <a:gd name="adj2" fmla="val -113680"/>
              <a:gd name="adj3" fmla="val 16667"/>
            </a:avLst>
          </a:prstGeom>
          <a:solidFill>
            <a:srgbClr val="FF0000">
              <a:alpha val="1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charset="0"/>
              </a:rPr>
              <a:t>If there’s no stench in cell 2,2 then the Wumpus isn’t in cell 21, 23 32 or 21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494" y="360178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Hunt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Wumpus</a:t>
            </a:r>
            <a:r>
              <a:rPr lang="en-US" dirty="0">
                <a:ea typeface="ＭＳ Ｐゴシック" charset="0"/>
                <a:cs typeface="ＭＳ Ｐゴシック" charset="0"/>
              </a:rPr>
              <a:t> domain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029" y="1217428"/>
            <a:ext cx="3989971" cy="38689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Eight symbols for each cell, i.e.: A11, B11, G11, OK11, P11, S11, V11, W11</a:t>
            </a:r>
          </a:p>
          <a:p>
            <a:pPr>
              <a:lnSpc>
                <a:spcPct val="90000"/>
              </a:lnSpc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Lack of variables requires giving similar rules for each cell!</a:t>
            </a:r>
          </a:p>
          <a:p>
            <a:pPr>
              <a:lnSpc>
                <a:spcPct val="90000"/>
              </a:lnSpc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Ten rules for each: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A11 </a:t>
            </a:r>
            <a:r>
              <a:rPr lang="en-US" sz="2100" dirty="0">
                <a:latin typeface="+mj-lt"/>
                <a:ea typeface="ＭＳ Ｐゴシック" charset="0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V11 </a:t>
            </a:r>
            <a:r>
              <a:rPr lang="en-US" sz="2100" dirty="0">
                <a:latin typeface="+mj-lt"/>
                <a:ea typeface="ＭＳ Ｐゴシック" charset="0"/>
                <a:sym typeface="Symbol" charset="0"/>
              </a:rPr>
              <a:t> …</a:t>
            </a:r>
            <a:endParaRPr lang="en-US" sz="2100" dirty="0">
              <a:latin typeface="+mj-lt"/>
              <a:ea typeface="ＭＳ Ｐゴシック" charset="0"/>
              <a:cs typeface="ＭＳ Ｐゴシック" charset="0"/>
              <a:sym typeface="Symbol" charset="0"/>
            </a:endParaRP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P11 </a:t>
            </a:r>
            <a:r>
              <a:rPr lang="en-US" sz="2100" dirty="0">
                <a:latin typeface="+mj-lt"/>
                <a:ea typeface="ＭＳ Ｐゴシック" charset="0"/>
                <a:sym typeface="Symbol" charset="0"/>
              </a:rPr>
              <a:t> …</a:t>
            </a:r>
            <a:endParaRPr lang="en-US" sz="2100" dirty="0">
              <a:latin typeface="+mj-lt"/>
              <a:ea typeface="ＭＳ Ｐゴシック" charset="0"/>
              <a:cs typeface="ＭＳ Ｐゴシック" charset="0"/>
              <a:sym typeface="Symbol" charset="0"/>
            </a:endParaRP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latin typeface="+mj-lt"/>
                <a:ea typeface="ＭＳ Ｐゴシック" charset="0"/>
                <a:cs typeface="ＭＳ Ｐゴシック" charset="0"/>
              </a:rPr>
              <a:t>P11 </a:t>
            </a:r>
            <a:r>
              <a:rPr lang="en-US" sz="2100" dirty="0">
                <a:latin typeface="+mj-lt"/>
                <a:ea typeface="ＭＳ Ｐゴシック" charset="0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</a:rPr>
              <a:t>W11 </a:t>
            </a:r>
            <a:r>
              <a:rPr lang="en-US" sz="2100" dirty="0">
                <a:latin typeface="+mj-lt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sym typeface="Symbol" charset="0"/>
              </a:rPr>
              <a:t></a:t>
            </a:r>
            <a:r>
              <a:rPr lang="en-US" sz="2100" dirty="0">
                <a:latin typeface="+mj-lt"/>
              </a:rPr>
              <a:t>W11 </a:t>
            </a:r>
            <a:r>
              <a:rPr lang="en-US" sz="2100" dirty="0">
                <a:latin typeface="+mj-lt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</a:rPr>
              <a:t>S11 </a:t>
            </a:r>
            <a:r>
              <a:rPr lang="en-US" sz="2100" dirty="0">
                <a:latin typeface="+mj-lt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sym typeface="Symbol" charset="0"/>
              </a:rPr>
              <a:t></a:t>
            </a:r>
            <a:r>
              <a:rPr lang="en-US" sz="2100" dirty="0">
                <a:latin typeface="+mj-lt"/>
              </a:rPr>
              <a:t>S11 </a:t>
            </a:r>
            <a:r>
              <a:rPr lang="en-US" sz="2100" dirty="0">
                <a:latin typeface="+mj-lt"/>
                <a:sym typeface="Symbol" charset="0"/>
              </a:rPr>
              <a:t>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sym typeface="Symbol" charset="0"/>
              </a:rPr>
              <a:t>B11  …</a:t>
            </a:r>
          </a:p>
          <a:p>
            <a:pPr marL="171450" lvl="1" indent="0">
              <a:lnSpc>
                <a:spcPct val="90000"/>
              </a:lnSpc>
              <a:buNone/>
              <a:defRPr/>
            </a:pPr>
            <a:r>
              <a:rPr lang="en-US" sz="2100" dirty="0">
                <a:latin typeface="+mj-lt"/>
                <a:sym typeface="Symbol" charset="0"/>
              </a:rPr>
              <a:t>B11  …</a:t>
            </a:r>
            <a:endParaRPr lang="en-US" sz="2100" dirty="0">
              <a:latin typeface="+mj-lt"/>
            </a:endParaRPr>
          </a:p>
          <a:p>
            <a:pPr marL="171450" lvl="1" indent="0">
              <a:lnSpc>
                <a:spcPct val="90000"/>
              </a:lnSpc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98847" lvl="1" indent="-127397">
              <a:lnSpc>
                <a:spcPct val="90000"/>
              </a:lnSpc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60000"/>
              </a:lnSpc>
              <a:spcAft>
                <a:spcPts val="450"/>
              </a:spcAft>
              <a:defRPr/>
            </a:pPr>
            <a:endParaRPr lang="en-US" sz="1950" dirty="0">
              <a:ea typeface="ＭＳ Ｐゴシック" charset="0"/>
            </a:endParaRPr>
          </a:p>
        </p:txBody>
      </p:sp>
      <p:pic>
        <p:nvPicPr>
          <p:cNvPr id="68611" name="Picture 4" descr="img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04" y="1217428"/>
            <a:ext cx="31003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6CF27-C31C-E246-AD2D-E55BF72585CB}"/>
              </a:ext>
            </a:extLst>
          </p:cNvPr>
          <p:cNvSpPr txBox="1"/>
          <p:nvPr/>
        </p:nvSpPr>
        <p:spPr>
          <a:xfrm>
            <a:off x="5054832" y="3842242"/>
            <a:ext cx="2914650" cy="715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29779" indent="-129779">
              <a:buFont typeface="Arial" panose="020B0604020202020204" pitchFamily="34" charset="0"/>
              <a:buChar char="•"/>
            </a:pPr>
            <a:r>
              <a:rPr lang="en-US" sz="1350" dirty="0"/>
              <a:t>8 symbols for 16 cells =&gt; 128 symbols</a:t>
            </a:r>
          </a:p>
          <a:p>
            <a:pPr marL="129779" indent="-129779">
              <a:buFont typeface="Arial" panose="020B0604020202020204" pitchFamily="34" charset="0"/>
              <a:buChar char="•"/>
            </a:pPr>
            <a:r>
              <a:rPr lang="en-US" sz="1350" dirty="0"/>
              <a:t>2</a:t>
            </a:r>
            <a:r>
              <a:rPr lang="en-US" sz="1350" baseline="30000" dirty="0"/>
              <a:t>128</a:t>
            </a:r>
            <a:r>
              <a:rPr lang="en-US" sz="1350" dirty="0"/>
              <a:t> possible models  </a:t>
            </a:r>
            <a:r>
              <a:rPr lang="en-US" sz="1350" dirty="0">
                <a:sym typeface="Wingdings" pitchFamily="2" charset="2"/>
              </a:rPr>
              <a:t></a:t>
            </a:r>
          </a:p>
          <a:p>
            <a:pPr marL="129779" indent="-129779">
              <a:buFont typeface="Arial" panose="020B0604020202020204" pitchFamily="34" charset="0"/>
              <a:buChar char="•"/>
            </a:pPr>
            <a:r>
              <a:rPr lang="en-US" sz="1350" dirty="0">
                <a:sym typeface="Wingdings" pitchFamily="2" charset="2"/>
              </a:rPr>
              <a:t>Must do better than brute force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76497" y="628650"/>
            <a:ext cx="5829300" cy="85725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After third move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347" y="1741885"/>
            <a:ext cx="6115050" cy="3401615"/>
          </a:xfrm>
        </p:spPr>
        <p:txBody>
          <a:bodyPr/>
          <a:lstStyle/>
          <a:p>
            <a:pPr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We can prove that the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 err="1">
                <a:ea typeface="ＭＳ Ｐゴシック" charset="0"/>
                <a:cs typeface="ＭＳ Ｐゴシック" charset="0"/>
              </a:rPr>
              <a:t>Wumpus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is in (1,3) using</a:t>
            </a:r>
            <a:br>
              <a:rPr lang="en-US" sz="2100" dirty="0">
                <a:ea typeface="ＭＳ Ｐゴシック" charset="0"/>
                <a:cs typeface="ＭＳ Ｐゴシック" charset="0"/>
              </a:rPr>
            </a:br>
            <a:r>
              <a:rPr lang="en-US" sz="2100" dirty="0">
                <a:ea typeface="ＭＳ Ｐゴシック" charset="0"/>
                <a:cs typeface="ＭＳ Ｐゴシック" charset="0"/>
              </a:rPr>
              <a:t>these four rules</a:t>
            </a:r>
          </a:p>
          <a:p>
            <a:pPr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See R&amp;N section 7.5</a:t>
            </a:r>
          </a:p>
          <a:p>
            <a:pPr lvl="1">
              <a:spcAft>
                <a:spcPts val="450"/>
              </a:spcAft>
              <a:buNone/>
              <a:defRPr/>
            </a:pPr>
            <a:r>
              <a:rPr lang="en-US" sz="2100" i="1" dirty="0">
                <a:ea typeface="ＭＳ Ｐゴシック" charset="0"/>
              </a:rPr>
              <a:t>(R1)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S11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W11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W12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W21</a:t>
            </a:r>
          </a:p>
          <a:p>
            <a:pPr lvl="1">
              <a:spcAft>
                <a:spcPts val="450"/>
              </a:spcAft>
              <a:buNone/>
              <a:defRPr/>
            </a:pPr>
            <a:r>
              <a:rPr lang="en-US" sz="2100" i="1" dirty="0">
                <a:ea typeface="ＭＳ Ｐゴシック" charset="0"/>
              </a:rPr>
              <a:t>(R2)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S21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W11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W21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W22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W31</a:t>
            </a:r>
          </a:p>
          <a:p>
            <a:pPr lvl="1">
              <a:spcAft>
                <a:spcPts val="450"/>
              </a:spcAft>
              <a:buNone/>
              <a:defRPr/>
            </a:pPr>
            <a:r>
              <a:rPr lang="en-US" sz="2100" i="1" dirty="0">
                <a:ea typeface="ＭＳ Ｐゴシック" charset="0"/>
              </a:rPr>
              <a:t>(R3)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S12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W11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W12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W22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sym typeface="Symbol" charset="0"/>
              </a:rPr>
              <a:t></a:t>
            </a:r>
            <a:r>
              <a:rPr lang="en-US" sz="2100" dirty="0">
                <a:ea typeface="ＭＳ Ｐゴシック" charset="0"/>
              </a:rPr>
              <a:t> W13</a:t>
            </a:r>
          </a:p>
          <a:p>
            <a:pPr lvl="1">
              <a:spcAft>
                <a:spcPts val="450"/>
              </a:spcAft>
              <a:buNone/>
              <a:defRPr/>
            </a:pPr>
            <a:r>
              <a:rPr lang="en-US" sz="2100" i="1" dirty="0">
                <a:ea typeface="ＭＳ Ｐゴシック" charset="0"/>
              </a:rPr>
              <a:t>(R4)</a:t>
            </a:r>
            <a:r>
              <a:rPr lang="en-US" sz="2100" dirty="0">
                <a:ea typeface="ＭＳ Ｐゴシック" charset="0"/>
              </a:rPr>
              <a:t>    S12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W13 </a:t>
            </a:r>
            <a:r>
              <a:rPr lang="en-US" sz="2100" dirty="0">
                <a:ea typeface="ＭＳ Ｐゴシック" charset="0"/>
                <a:sym typeface="Symbol" charset="0"/>
              </a:rPr>
              <a:t></a:t>
            </a:r>
            <a:r>
              <a:rPr lang="en-US" sz="2100" dirty="0">
                <a:ea typeface="ＭＳ Ｐゴシック" charset="0"/>
              </a:rPr>
              <a:t> W12 </a:t>
            </a:r>
            <a:r>
              <a:rPr lang="en-US" sz="2100" dirty="0">
                <a:ea typeface="ＭＳ Ｐゴシック" charset="0"/>
                <a:sym typeface="Symbol" charset="0"/>
              </a:rPr>
              <a:t></a:t>
            </a:r>
            <a:r>
              <a:rPr lang="en-US" sz="2100" dirty="0">
                <a:ea typeface="ＭＳ Ｐゴシック" charset="0"/>
              </a:rPr>
              <a:t> W22 </a:t>
            </a:r>
            <a:r>
              <a:rPr lang="en-US" sz="2100" dirty="0">
                <a:ea typeface="ＭＳ Ｐゴシック" charset="0"/>
                <a:sym typeface="Symbol" charset="0"/>
              </a:rPr>
              <a:t></a:t>
            </a:r>
            <a:r>
              <a:rPr lang="en-US" sz="2100" dirty="0">
                <a:ea typeface="ＭＳ Ｐゴシック" charset="0"/>
              </a:rPr>
              <a:t> W11</a:t>
            </a:r>
          </a:p>
          <a:p>
            <a:pPr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 marL="0" indent="0"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4" descr="img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40" y="806746"/>
            <a:ext cx="32623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48216" y="413036"/>
            <a:ext cx="807277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Proving W13: Wumpus is in cell 1,3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216" y="1176226"/>
            <a:ext cx="46863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MP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with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S11  and  R1: 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W11 </a:t>
            </a:r>
            <a:r>
              <a:rPr lang="en-US" sz="1400" dirty="0">
                <a:ea typeface="ＭＳ Ｐゴシック" charset="0"/>
                <a:sym typeface="Symbol" charset="0"/>
              </a:rPr>
              <a:t></a:t>
            </a:r>
            <a:r>
              <a:rPr lang="en-US" sz="1400" dirty="0">
                <a:ea typeface="ＭＳ Ｐゴシック" charset="0"/>
              </a:rPr>
              <a:t>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W12 </a:t>
            </a:r>
            <a:r>
              <a:rPr lang="en-US" sz="1400" dirty="0">
                <a:ea typeface="ＭＳ Ｐゴシック" charset="0"/>
                <a:sym typeface="Symbol" charset="0"/>
              </a:rPr>
              <a:t></a:t>
            </a:r>
            <a:r>
              <a:rPr lang="en-US" sz="1400" dirty="0">
                <a:ea typeface="ＭＳ Ｐゴシック" charset="0"/>
              </a:rPr>
              <a:t>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W21 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AE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, yielding three sentences: 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W11,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W12,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W21 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MP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to ~S21 and R2, then 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AE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: 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W22,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W21, </a:t>
            </a:r>
            <a:r>
              <a:rPr lang="en-US" sz="1400" dirty="0">
                <a:ea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</a:rPr>
              <a:t> W31 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MP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to S12 and  R4 to obtain: 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</a:rPr>
              <a:t>W13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W12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W22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W11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UR 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on  (W13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W12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W22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W11) and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W11: 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</a:rPr>
              <a:t>W13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W12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W22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UR 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with (W13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W12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W22) and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W22: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</a:rPr>
              <a:t>W13 </a:t>
            </a:r>
            <a:r>
              <a:rPr lang="en-US" sz="1400" dirty="0">
                <a:ea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</a:rPr>
              <a:t> W12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Apply </a:t>
            </a:r>
            <a:r>
              <a:rPr lang="en-US" sz="1400" b="1" dirty="0">
                <a:ea typeface="ＭＳ Ｐゴシック" charset="0"/>
                <a:cs typeface="ＭＳ Ｐゴシック" charset="0"/>
              </a:rPr>
              <a:t>UR  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with (W13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W12) and </a:t>
            </a:r>
            <a:r>
              <a:rPr lang="en-US" sz="1400" dirty="0"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W12:</a:t>
            </a:r>
          </a:p>
          <a:p>
            <a:pPr lvl="1">
              <a:buFontTx/>
              <a:buNone/>
            </a:pPr>
            <a:r>
              <a:rPr lang="en-US" sz="1400" dirty="0">
                <a:ea typeface="ＭＳ Ｐゴシック" charset="0"/>
              </a:rPr>
              <a:t>W13</a:t>
            </a:r>
          </a:p>
          <a:p>
            <a:pPr>
              <a:buFontTx/>
              <a:buNone/>
            </a:pPr>
            <a:r>
              <a:rPr lang="en-US" sz="1400" dirty="0">
                <a:ea typeface="ＭＳ Ｐゴシック" charset="0"/>
                <a:cs typeface="ＭＳ Ｐゴシック" charset="0"/>
              </a:rPr>
              <a:t>QED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7508" y="1159972"/>
            <a:ext cx="3633478" cy="9771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1191" lvl="1">
              <a:spcAft>
                <a:spcPts val="450"/>
              </a:spcAft>
              <a:defRPr/>
            </a:pPr>
            <a:r>
              <a:rPr lang="en-US" sz="1125" b="1" i="1" dirty="0">
                <a:latin typeface="Calibri"/>
              </a:rPr>
              <a:t>(R1)</a:t>
            </a:r>
            <a:r>
              <a:rPr lang="en-US" sz="1125" b="1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S11 </a:t>
            </a:r>
            <a:r>
              <a:rPr lang="en-US" sz="1125" dirty="0">
                <a:latin typeface="Calibri"/>
                <a:sym typeface="Symbol" charset="0"/>
              </a:rPr>
              <a:t>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W11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W12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W21</a:t>
            </a:r>
          </a:p>
          <a:p>
            <a:pPr marL="1191" lvl="1">
              <a:spcAft>
                <a:spcPts val="450"/>
              </a:spcAft>
              <a:defRPr/>
            </a:pPr>
            <a:r>
              <a:rPr lang="en-US" sz="1125" b="1" i="1" dirty="0">
                <a:latin typeface="Calibri"/>
              </a:rPr>
              <a:t>(R2)</a:t>
            </a:r>
            <a:r>
              <a:rPr lang="en-US" sz="1125" b="1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S21 </a:t>
            </a:r>
            <a:r>
              <a:rPr lang="en-US" sz="1125" dirty="0">
                <a:latin typeface="Calibri"/>
                <a:sym typeface="Symbol" charset="0"/>
              </a:rPr>
              <a:t>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W11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W21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W22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W31</a:t>
            </a:r>
          </a:p>
          <a:p>
            <a:pPr marL="1191" lvl="1">
              <a:spcAft>
                <a:spcPts val="450"/>
              </a:spcAft>
              <a:defRPr/>
            </a:pPr>
            <a:r>
              <a:rPr lang="en-US" sz="1125" b="1" i="1" dirty="0">
                <a:latin typeface="Calibri"/>
              </a:rPr>
              <a:t>(R3)</a:t>
            </a:r>
            <a:r>
              <a:rPr lang="en-US" sz="1125" b="1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S12 </a:t>
            </a:r>
            <a:r>
              <a:rPr lang="en-US" sz="1125" dirty="0">
                <a:latin typeface="Calibri"/>
                <a:sym typeface="Symbol" charset="0"/>
              </a:rPr>
              <a:t>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W11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W12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W22 </a:t>
            </a:r>
            <a:r>
              <a:rPr lang="en-US" sz="1125" dirty="0">
                <a:latin typeface="Calibri"/>
                <a:sym typeface="Symbol" charset="0"/>
              </a:rPr>
              <a:t></a:t>
            </a:r>
            <a:r>
              <a:rPr lang="en-US" sz="1125" dirty="0">
                <a:latin typeface="Calibri"/>
              </a:rPr>
              <a:t> </a:t>
            </a:r>
            <a:r>
              <a:rPr lang="en-US" sz="1125" dirty="0">
                <a:latin typeface="Calibri"/>
                <a:sym typeface="Symbol" charset="0"/>
              </a:rPr>
              <a:t></a:t>
            </a:r>
            <a:r>
              <a:rPr lang="en-US" sz="1125" dirty="0">
                <a:latin typeface="Calibri"/>
              </a:rPr>
              <a:t> W13</a:t>
            </a:r>
          </a:p>
          <a:p>
            <a:pPr marL="1191" lvl="1">
              <a:spcAft>
                <a:spcPts val="450"/>
              </a:spcAft>
              <a:defRPr/>
            </a:pPr>
            <a:r>
              <a:rPr lang="en-US" sz="1125" b="1" i="1" dirty="0">
                <a:latin typeface="Calibri"/>
              </a:rPr>
              <a:t>(R4)</a:t>
            </a:r>
            <a:r>
              <a:rPr lang="en-US" sz="1125" b="1" dirty="0">
                <a:latin typeface="Calibri"/>
              </a:rPr>
              <a:t>    </a:t>
            </a:r>
            <a:r>
              <a:rPr lang="en-US" sz="1125" dirty="0">
                <a:latin typeface="Calibri"/>
              </a:rPr>
              <a:t>S12 </a:t>
            </a:r>
            <a:r>
              <a:rPr lang="en-US" sz="1125" dirty="0">
                <a:latin typeface="Calibri"/>
                <a:sym typeface="Symbol" charset="0"/>
              </a:rPr>
              <a:t></a:t>
            </a:r>
            <a:r>
              <a:rPr lang="en-US" sz="1125" dirty="0">
                <a:latin typeface="Calibri"/>
              </a:rPr>
              <a:t> W13 </a:t>
            </a:r>
            <a:r>
              <a:rPr lang="en-US" sz="1125" dirty="0">
                <a:latin typeface="Calibri"/>
                <a:sym typeface="Symbol" charset="0"/>
              </a:rPr>
              <a:t></a:t>
            </a:r>
            <a:r>
              <a:rPr lang="en-US" sz="1125" dirty="0">
                <a:latin typeface="Calibri"/>
              </a:rPr>
              <a:t> W12 </a:t>
            </a:r>
            <a:r>
              <a:rPr lang="en-US" sz="1125" dirty="0">
                <a:latin typeface="Calibri"/>
                <a:sym typeface="Symbol" charset="0"/>
              </a:rPr>
              <a:t></a:t>
            </a:r>
            <a:r>
              <a:rPr lang="en-US" sz="1125" dirty="0">
                <a:latin typeface="Calibri"/>
              </a:rPr>
              <a:t> W22 </a:t>
            </a:r>
            <a:r>
              <a:rPr lang="en-US" sz="1125" dirty="0">
                <a:latin typeface="Calibri"/>
                <a:sym typeface="Symbol" charset="0"/>
              </a:rPr>
              <a:t></a:t>
            </a:r>
            <a:r>
              <a:rPr lang="en-US" sz="1125" dirty="0">
                <a:latin typeface="Calibri"/>
              </a:rPr>
              <a:t> W11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2D588-195C-EC43-B89D-452E1F834ECE}"/>
              </a:ext>
            </a:extLst>
          </p:cNvPr>
          <p:cNvSpPr txBox="1"/>
          <p:nvPr/>
        </p:nvSpPr>
        <p:spPr>
          <a:xfrm>
            <a:off x="5825829" y="3000306"/>
            <a:ext cx="155683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Rule Abbreviation</a:t>
            </a:r>
          </a:p>
          <a:p>
            <a:r>
              <a:rPr lang="en-US" sz="1350" dirty="0"/>
              <a:t>MP: modes ponens</a:t>
            </a:r>
          </a:p>
          <a:p>
            <a:r>
              <a:rPr lang="en-US" sz="1350" dirty="0"/>
              <a:t>AE: and elimination</a:t>
            </a:r>
          </a:p>
          <a:p>
            <a:r>
              <a:rPr lang="en-US" sz="1350" dirty="0"/>
              <a:t>R: unit resolution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86" y="566075"/>
            <a:ext cx="300546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261" y="2627686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4924" y="1344287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49228" y="1401436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152415" y="7142598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5</a:t>
            </a:r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72599" y="2943440"/>
          <a:ext cx="2828924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536407" y="4652472"/>
            <a:ext cx="4210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Arial"/>
                <a:cs typeface="Arial"/>
              </a:rPr>
              <a:t>“and”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94414"/>
            <a:ext cx="6858000" cy="8572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Propositional Wumpus problems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237364"/>
            <a:ext cx="6000750" cy="4000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Lack of variables prevents general rules, e.g.:</a:t>
            </a:r>
          </a:p>
          <a:p>
            <a:pPr marL="341710" lvl="2" indent="-167879">
              <a:defRPr/>
            </a:pP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 x, y V(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</a:t>
            </a:r>
            <a:r>
              <a:rPr lang="en-US" sz="2100" dirty="0">
                <a:ea typeface="ＭＳ Ｐゴシック" charset="0"/>
                <a:cs typeface="Calibri"/>
              </a:rPr>
              <a:t>→</a:t>
            </a:r>
            <a:r>
              <a:rPr lang="en-US" sz="2100" dirty="0">
                <a:ea typeface="ＭＳ Ｐゴシック" charset="0"/>
              </a:rPr>
              <a:t> OK(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341710" lvl="2" indent="-167879">
              <a:defRPr/>
            </a:pP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 x, y S(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</a:t>
            </a:r>
            <a:r>
              <a:rPr lang="en-US" sz="2100" dirty="0">
                <a:ea typeface="ＭＳ Ｐゴシック" charset="0"/>
                <a:cs typeface="Calibri"/>
              </a:rPr>
              <a:t>→</a:t>
            </a:r>
            <a:r>
              <a:rPr lang="en-US" sz="2100" dirty="0">
                <a:ea typeface="ＭＳ Ｐゴシック" charset="0"/>
              </a:rPr>
              <a:t> W(x-1,y) </a:t>
            </a:r>
            <a:r>
              <a:rPr lang="en-US" sz="2100" dirty="0">
                <a:ea typeface="ＭＳ Ｐゴシック" charset="0"/>
                <a:sym typeface="Symbol" charset="0"/>
              </a:rPr>
              <a:t> </a:t>
            </a:r>
            <a:r>
              <a:rPr lang="en-US" sz="2100" dirty="0">
                <a:ea typeface="ＭＳ Ｐゴシック" charset="0"/>
              </a:rPr>
              <a:t>W(x+1,y) …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Change of KB over time difficult to represent</a:t>
            </a:r>
          </a:p>
          <a:p>
            <a:pPr marL="294085" lvl="1" indent="-167879">
              <a:defRPr/>
            </a:pPr>
            <a:r>
              <a:rPr lang="en-US" sz="2100" dirty="0">
                <a:ea typeface="ＭＳ Ｐゴシック" charset="0"/>
              </a:rPr>
              <a:t>In classical logic; a fact is true or false for all time</a:t>
            </a:r>
          </a:p>
          <a:p>
            <a:pPr marL="294085" lvl="1" indent="-167879">
              <a:defRPr/>
            </a:pPr>
            <a:r>
              <a:rPr lang="en-US" sz="2100" dirty="0">
                <a:ea typeface="ＭＳ Ｐゴシック" charset="0"/>
              </a:rPr>
              <a:t>A standard technique is to index dynamic facts with the time when they’re true</a:t>
            </a:r>
          </a:p>
          <a:p>
            <a:pPr lvl="2">
              <a:defRPr/>
            </a:pPr>
            <a:r>
              <a:rPr lang="en-US" sz="1950" dirty="0">
                <a:ea typeface="ＭＳ Ｐゴシック" charset="0"/>
              </a:rPr>
              <a:t>A(1, 1, 0)   </a:t>
            </a:r>
            <a:r>
              <a:rPr lang="en-US" sz="1950" i="1" dirty="0">
                <a:ea typeface="ＭＳ Ｐゴシック" charset="0"/>
              </a:rPr>
              <a:t># agent was in cell 1,1 at time 0</a:t>
            </a:r>
          </a:p>
          <a:p>
            <a:pPr lvl="2">
              <a:defRPr/>
            </a:pPr>
            <a:r>
              <a:rPr lang="en-US" sz="1950" dirty="0">
                <a:ea typeface="ＭＳ Ｐゴシック" charset="0"/>
              </a:rPr>
              <a:t>A(2, 1, 1)  </a:t>
            </a:r>
            <a:r>
              <a:rPr lang="en-US" sz="1950" i="1" dirty="0">
                <a:ea typeface="ＭＳ Ｐゴシック" charset="0"/>
              </a:rPr>
              <a:t># agent was in cell 2,1 at time 1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</a:rPr>
              <a:t>Thus we have a separate KB for every time point</a:t>
            </a:r>
            <a:endParaRPr lang="en-US" sz="1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740" y="428625"/>
            <a:ext cx="64008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PL is a weak KR language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990" y="1435394"/>
            <a:ext cx="7060020" cy="34874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50" dirty="0">
                <a:ea typeface="ＭＳ Ｐゴシック" charset="0"/>
                <a:cs typeface="ＭＳ Ｐゴシック" charset="0"/>
              </a:rPr>
              <a:t>Hard to identify </a:t>
            </a:r>
            <a:r>
              <a:rPr lang="en-US" altLang="ja-JP" sz="2250" i="1" dirty="0">
                <a:ea typeface="ＭＳ Ｐゴシック" charset="0"/>
                <a:cs typeface="ＭＳ Ｐゴシック" charset="0"/>
              </a:rPr>
              <a:t>individuals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 (e.g., Mary, 3)</a:t>
            </a:r>
          </a:p>
          <a:p>
            <a:pPr>
              <a:lnSpc>
                <a:spcPct val="110000"/>
              </a:lnSpc>
            </a:pPr>
            <a:r>
              <a:rPr lang="en-US" sz="2250" dirty="0">
                <a:ea typeface="ＭＳ Ｐゴシック" charset="0"/>
                <a:cs typeface="ＭＳ Ｐゴシック" charset="0"/>
              </a:rPr>
              <a:t>Can’t directly represent properties of individuals or relations between them (e.g., </a:t>
            </a:r>
            <a:r>
              <a:rPr lang="ja-JP" altLang="en-US" sz="225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Bill age 24</a:t>
            </a:r>
            <a:r>
              <a:rPr lang="ja-JP" altLang="en-US" sz="225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250" dirty="0">
                <a:ea typeface="ＭＳ Ｐゴシック" charset="0"/>
                <a:cs typeface="ＭＳ Ｐゴシック" charset="0"/>
              </a:rPr>
              <a:t>Generalizations, patterns, regularities hard to represent (e.g., </a:t>
            </a:r>
            <a:r>
              <a:rPr lang="ja-JP" altLang="en-US" sz="225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all triangles have 3 sides</a:t>
            </a:r>
            <a:r>
              <a:rPr lang="ja-JP" altLang="en-US" sz="225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250" dirty="0">
                <a:ea typeface="ＭＳ Ｐゴシック" charset="0"/>
                <a:cs typeface="ＭＳ Ｐゴシック" charset="0"/>
              </a:rPr>
              <a:t>First-Order Logic (FOL) represents this </a:t>
            </a:r>
            <a:r>
              <a:rPr lang="en-US" sz="2250" dirty="0" err="1">
                <a:ea typeface="ＭＳ Ｐゴシック" charset="0"/>
                <a:cs typeface="ＭＳ Ｐゴシック" charset="0"/>
              </a:rPr>
              <a:t>informa-tion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via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 relations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variables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&amp;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quantifier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s, e.g.,</a:t>
            </a:r>
          </a:p>
          <a:p>
            <a:pPr marL="345281" lvl="2" indent="-169069">
              <a:lnSpc>
                <a:spcPct val="110000"/>
              </a:lnSpc>
            </a:pPr>
            <a:r>
              <a:rPr lang="en-US" sz="1950" i="1" dirty="0">
                <a:ea typeface="ＭＳ Ｐゴシック" charset="0"/>
              </a:rPr>
              <a:t>John loves Mary: loves(John, Mary)</a:t>
            </a:r>
          </a:p>
          <a:p>
            <a:pPr marL="345281" lvl="2" indent="-169069">
              <a:lnSpc>
                <a:spcPct val="110000"/>
              </a:lnSpc>
            </a:pPr>
            <a:r>
              <a:rPr lang="en-US" sz="1950" i="1" dirty="0">
                <a:ea typeface="ＭＳ Ｐゴシック" charset="0"/>
              </a:rPr>
              <a:t>Every elephant is gray:</a:t>
            </a:r>
            <a:r>
              <a:rPr lang="en-US" sz="1950" dirty="0">
                <a:ea typeface="ＭＳ Ｐゴシック" charset="0"/>
              </a:rPr>
              <a:t> </a:t>
            </a:r>
            <a:r>
              <a:rPr lang="en-US" sz="1950" dirty="0">
                <a:ea typeface="ＭＳ Ｐゴシック" charset="0"/>
                <a:sym typeface="Symbol" charset="0"/>
              </a:rPr>
              <a:t></a:t>
            </a:r>
            <a:r>
              <a:rPr lang="en-US" sz="1950" dirty="0">
                <a:ea typeface="ＭＳ Ｐゴシック" charset="0"/>
              </a:rPr>
              <a:t> x (elephant(x) </a:t>
            </a:r>
            <a:r>
              <a:rPr lang="en-US" sz="1950" dirty="0">
                <a:ea typeface="ＭＳ Ｐゴシック" charset="0"/>
                <a:cs typeface="Calibri"/>
              </a:rPr>
              <a:t>→</a:t>
            </a:r>
            <a:r>
              <a:rPr lang="en-US" sz="1950" dirty="0">
                <a:ea typeface="ＭＳ Ｐゴシック" charset="0"/>
              </a:rPr>
              <a:t> gray(x))</a:t>
            </a:r>
          </a:p>
          <a:p>
            <a:pPr marL="345281" lvl="2" indent="-169069">
              <a:lnSpc>
                <a:spcPct val="110000"/>
              </a:lnSpc>
            </a:pPr>
            <a:r>
              <a:rPr lang="en-US" sz="1950" i="1" dirty="0">
                <a:ea typeface="ＭＳ Ｐゴシック" charset="0"/>
              </a:rPr>
              <a:t>There is a black swan:</a:t>
            </a:r>
            <a:r>
              <a:rPr lang="en-US" sz="1950" dirty="0">
                <a:ea typeface="ＭＳ Ｐゴシック" charset="0"/>
              </a:rPr>
              <a:t> </a:t>
            </a:r>
            <a:r>
              <a:rPr lang="en-US" sz="1950" dirty="0">
                <a:ea typeface="ＭＳ Ｐゴシック" charset="0"/>
                <a:sym typeface="Symbol" charset="0"/>
              </a:rPr>
              <a:t></a:t>
            </a:r>
            <a:r>
              <a:rPr lang="en-US" sz="1950" dirty="0">
                <a:ea typeface="ＭＳ Ｐゴシック" charset="0"/>
              </a:rPr>
              <a:t> x (swan(X) ^ black(X))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61582" y="398721"/>
            <a:ext cx="7220836" cy="85725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Propositional logic summary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085850"/>
            <a:ext cx="6486525" cy="417195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Inference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deriving new sentences from old</a:t>
            </a:r>
          </a:p>
          <a:p>
            <a:pPr marL="345281" lvl="1" indent="-169069">
              <a:tabLst>
                <a:tab pos="467916" algn="l"/>
              </a:tabLst>
            </a:pPr>
            <a:r>
              <a:rPr lang="en-US" sz="1950" b="1" dirty="0">
                <a:ea typeface="ＭＳ Ｐゴシック" charset="0"/>
              </a:rPr>
              <a:t>Sound</a:t>
            </a:r>
            <a:r>
              <a:rPr lang="en-US" sz="1950" dirty="0">
                <a:ea typeface="ＭＳ Ｐゴシック" charset="0"/>
              </a:rPr>
              <a:t> inference derives true conclusions given true premises</a:t>
            </a:r>
          </a:p>
          <a:p>
            <a:pPr marL="345281" lvl="1" indent="-169069">
              <a:tabLst>
                <a:tab pos="467916" algn="l"/>
              </a:tabLst>
            </a:pPr>
            <a:r>
              <a:rPr lang="en-US" sz="1950" b="1" dirty="0">
                <a:ea typeface="ＭＳ Ｐゴシック" charset="0"/>
              </a:rPr>
              <a:t>Complete</a:t>
            </a:r>
            <a:r>
              <a:rPr lang="en-US" sz="1950" dirty="0">
                <a:ea typeface="ＭＳ Ｐゴシック" charset="0"/>
              </a:rPr>
              <a:t> inference derives all true conclusions from premises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Different logics make different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commitments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about what world is made of and kinds of beliefs we can have</a:t>
            </a:r>
          </a:p>
          <a:p>
            <a:r>
              <a:rPr lang="en-US" sz="2100" b="1" dirty="0">
                <a:ea typeface="ＭＳ Ｐゴシック" charset="0"/>
                <a:cs typeface="ＭＳ Ｐゴシック" charset="0"/>
              </a:rPr>
              <a:t>Propositional logic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commits only to existence of facts that may or may not be the case </a:t>
            </a:r>
          </a:p>
          <a:p>
            <a:pPr marL="345281" lvl="1" indent="-169069"/>
            <a:r>
              <a:rPr lang="en-US" sz="1950" dirty="0">
                <a:ea typeface="ＭＳ Ｐゴシック" charset="0"/>
              </a:rPr>
              <a:t>Simple syntax &amp; semantics illustrates inference process</a:t>
            </a:r>
          </a:p>
          <a:p>
            <a:pPr marL="345281" lvl="1" indent="-169069"/>
            <a:r>
              <a:rPr lang="en-US" sz="1950" dirty="0">
                <a:ea typeface="ＭＳ Ｐゴシック" charset="0"/>
              </a:rPr>
              <a:t>Sound, complete and fast proof procedures</a:t>
            </a:r>
          </a:p>
          <a:p>
            <a:pPr marL="345281" lvl="1" indent="-169069"/>
            <a:r>
              <a:rPr lang="en-US" sz="1950" dirty="0">
                <a:ea typeface="ＭＳ Ｐゴシック" charset="0"/>
              </a:rPr>
              <a:t>It can be impractical</a:t>
            </a:r>
            <a:r>
              <a:rPr lang="en-US" sz="2100" dirty="0">
                <a:ea typeface="ＭＳ Ｐゴシック" charset="0"/>
              </a:rPr>
              <a:t> or cumbersome for many worlds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759" y="610969"/>
            <a:ext cx="284848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553082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269683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326832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214803" y="7067994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6</a:t>
            </a:r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65131" y="2868836"/>
          <a:ext cx="3536155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88342" y="4577868"/>
            <a:ext cx="72104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45" dirty="0">
                <a:latin typeface="Arial"/>
                <a:cs typeface="Arial"/>
              </a:rPr>
              <a:t>(inclusive)</a:t>
            </a:r>
            <a:endParaRPr sz="1350">
              <a:latin typeface="Arial"/>
              <a:cs typeface="Arial"/>
            </a:endParaRPr>
          </a:p>
          <a:p>
            <a:pPr marL="476" algn="ctr">
              <a:spcBef>
                <a:spcPts val="4"/>
              </a:spcBef>
            </a:pPr>
            <a:r>
              <a:rPr sz="1350" spc="34" dirty="0">
                <a:latin typeface="Arial"/>
                <a:cs typeface="Arial"/>
              </a:rPr>
              <a:t>“or”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809" y="568389"/>
            <a:ext cx="316379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553082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269683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326832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214803" y="7067994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7</a:t>
            </a:r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64416" y="2868836"/>
          <a:ext cx="4243386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073901" y="4554950"/>
            <a:ext cx="79724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implication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dirty="0">
                <a:latin typeface="Arial"/>
                <a:cs typeface="Arial"/>
              </a:rPr>
              <a:t>of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q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from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285" y="462682"/>
            <a:ext cx="295884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359671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076272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133421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63562" y="2675425"/>
          <a:ext cx="4950617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↔</a:t>
                      </a:r>
                      <a:r>
                        <a:rPr sz="1500" spc="3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33134" y="4962967"/>
            <a:ext cx="594360" cy="159068"/>
          </a:xfrm>
          <a:custGeom>
            <a:avLst/>
            <a:gdLst/>
            <a:ahLst/>
            <a:cxnLst/>
            <a:rect l="l" t="t" r="r" b="b"/>
            <a:pathLst>
              <a:path w="792479" h="212089">
                <a:moveTo>
                  <a:pt x="724788" y="0"/>
                </a:moveTo>
                <a:lnTo>
                  <a:pt x="721868" y="8597"/>
                </a:lnTo>
                <a:lnTo>
                  <a:pt x="734081" y="13917"/>
                </a:lnTo>
                <a:lnTo>
                  <a:pt x="744616" y="21282"/>
                </a:lnTo>
                <a:lnTo>
                  <a:pt x="766030" y="55414"/>
                </a:lnTo>
                <a:lnTo>
                  <a:pt x="773049" y="104813"/>
                </a:lnTo>
                <a:lnTo>
                  <a:pt x="772263" y="123489"/>
                </a:lnTo>
                <a:lnTo>
                  <a:pt x="760476" y="169227"/>
                </a:lnTo>
                <a:lnTo>
                  <a:pt x="734222" y="197807"/>
                </a:lnTo>
                <a:lnTo>
                  <a:pt x="722122" y="203149"/>
                </a:lnTo>
                <a:lnTo>
                  <a:pt x="724788" y="211747"/>
                </a:lnTo>
                <a:lnTo>
                  <a:pt x="765311" y="187715"/>
                </a:lnTo>
                <a:lnTo>
                  <a:pt x="787987" y="143336"/>
                </a:lnTo>
                <a:lnTo>
                  <a:pt x="792352" y="105930"/>
                </a:lnTo>
                <a:lnTo>
                  <a:pt x="791259" y="86521"/>
                </a:lnTo>
                <a:lnTo>
                  <a:pt x="774953" y="37122"/>
                </a:lnTo>
                <a:lnTo>
                  <a:pt x="740146" y="5543"/>
                </a:lnTo>
                <a:lnTo>
                  <a:pt x="724788" y="0"/>
                </a:lnTo>
                <a:close/>
              </a:path>
              <a:path w="792479" h="212089">
                <a:moveTo>
                  <a:pt x="67563" y="0"/>
                </a:moveTo>
                <a:lnTo>
                  <a:pt x="27219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51"/>
                </a:lnTo>
                <a:lnTo>
                  <a:pt x="52155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4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1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6080283" y="4299151"/>
            <a:ext cx="1375410" cy="8386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671" marR="102870" indent="-1429" algn="ctr">
              <a:spcBef>
                <a:spcPts val="75"/>
              </a:spcBef>
            </a:pPr>
            <a:r>
              <a:rPr sz="1350" spc="-8" dirty="0">
                <a:latin typeface="Arial Unicode MS"/>
                <a:cs typeface="Arial Unicode MS"/>
              </a:rPr>
              <a:t>Bidirectional </a:t>
            </a:r>
            <a:r>
              <a:rPr sz="1350" dirty="0">
                <a:latin typeface="Arial Unicode MS"/>
                <a:cs typeface="Arial Unicode MS"/>
              </a:rPr>
              <a:t>implication</a:t>
            </a:r>
            <a:r>
              <a:rPr sz="1350" spc="4" dirty="0">
                <a:latin typeface="Arial Unicode MS"/>
                <a:cs typeface="Arial Unicode MS"/>
              </a:rPr>
              <a:t> </a:t>
            </a:r>
            <a:r>
              <a:rPr sz="1350" spc="-26" dirty="0">
                <a:latin typeface="Arial Unicode MS"/>
                <a:cs typeface="Arial Unicode MS"/>
              </a:rPr>
              <a:t>(aka, </a:t>
            </a:r>
            <a:r>
              <a:rPr sz="1350" spc="-8" dirty="0">
                <a:latin typeface="Arial Unicode MS"/>
                <a:cs typeface="Arial Unicode MS"/>
              </a:rPr>
              <a:t>equivalence)</a:t>
            </a:r>
            <a:endParaRPr sz="1350">
              <a:latin typeface="Arial Unicode MS"/>
              <a:cs typeface="Arial Unicode MS"/>
            </a:endParaRPr>
          </a:p>
          <a:p>
            <a:pPr marL="9525">
              <a:lnSpc>
                <a:spcPts val="1575"/>
              </a:lnSpc>
              <a:tabLst>
                <a:tab pos="600075" algn="l"/>
              </a:tabLst>
            </a:pPr>
            <a:r>
              <a:rPr sz="1350" spc="98" dirty="0">
                <a:latin typeface="STIXGeneral"/>
                <a:cs typeface="STIXGeneral"/>
              </a:rPr>
              <a:t>𝑷</a:t>
            </a:r>
            <a:r>
              <a:rPr sz="1350" spc="38" dirty="0">
                <a:latin typeface="STIXGeneral"/>
                <a:cs typeface="STIXGeneral"/>
              </a:rPr>
              <a:t> </a:t>
            </a:r>
            <a:r>
              <a:rPr sz="1350" spc="-127" dirty="0">
                <a:latin typeface="STIXGeneral"/>
                <a:cs typeface="STIXGeneral"/>
              </a:rPr>
              <a:t>→</a:t>
            </a:r>
            <a:r>
              <a:rPr sz="1350" spc="34" dirty="0">
                <a:latin typeface="STIXGeneral"/>
                <a:cs typeface="STIXGeneral"/>
              </a:rPr>
              <a:t> </a:t>
            </a:r>
            <a:r>
              <a:rPr sz="1350" spc="-38" dirty="0">
                <a:latin typeface="STIXGeneral"/>
                <a:cs typeface="STIXGeneral"/>
              </a:rPr>
              <a:t>𝑸</a:t>
            </a:r>
            <a:r>
              <a:rPr sz="1350" dirty="0">
                <a:latin typeface="STIXGeneral"/>
                <a:cs typeface="STIXGeneral"/>
              </a:rPr>
              <a:t>	∧</a:t>
            </a:r>
            <a:r>
              <a:rPr sz="1350" spc="-86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(𝑸</a:t>
            </a:r>
            <a:r>
              <a:rPr sz="1350" spc="-26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→</a:t>
            </a:r>
            <a:r>
              <a:rPr sz="1350" spc="-19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𝑷)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214803" y="6874583"/>
            <a:ext cx="3225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r>
              <a:rPr lang="en-US" spc="-25"/>
              <a:t>8</a:t>
            </a:r>
            <a:endParaRPr spc="-1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10" y="777556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83" dirty="0"/>
              <a:t>Distribution</a:t>
            </a:r>
            <a:r>
              <a:rPr spc="-188" dirty="0"/>
              <a:t> </a:t>
            </a:r>
            <a:r>
              <a:rPr spc="-15" dirty="0"/>
              <a:t>of</a:t>
            </a:r>
            <a:r>
              <a:rPr spc="-203" dirty="0"/>
              <a:t> </a:t>
            </a:r>
            <a:r>
              <a:rPr spc="-135" dirty="0"/>
              <a:t>Negation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4964" y="2394755"/>
          <a:ext cx="5914072" cy="18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7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88981" y="1794299"/>
            <a:ext cx="975360" cy="555308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6" y="4699"/>
                </a:lnTo>
                <a:lnTo>
                  <a:pt x="491363" y="17272"/>
                </a:lnTo>
                <a:lnTo>
                  <a:pt x="449960" y="37211"/>
                </a:lnTo>
                <a:lnTo>
                  <a:pt x="410337" y="63500"/>
                </a:lnTo>
                <a:lnTo>
                  <a:pt x="372490" y="95503"/>
                </a:lnTo>
                <a:lnTo>
                  <a:pt x="336041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3" y="436499"/>
                </a:lnTo>
                <a:lnTo>
                  <a:pt x="91058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4"/>
                </a:lnTo>
                <a:lnTo>
                  <a:pt x="51562" y="740282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6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7" y="405891"/>
                </a:lnTo>
                <a:lnTo>
                  <a:pt x="234441" y="378460"/>
                </a:lnTo>
                <a:lnTo>
                  <a:pt x="250062" y="351663"/>
                </a:lnTo>
                <a:lnTo>
                  <a:pt x="265810" y="325500"/>
                </a:lnTo>
                <a:lnTo>
                  <a:pt x="281558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7"/>
                </a:lnTo>
                <a:lnTo>
                  <a:pt x="361805" y="190118"/>
                </a:lnTo>
                <a:lnTo>
                  <a:pt x="378713" y="170561"/>
                </a:lnTo>
                <a:lnTo>
                  <a:pt x="395350" y="152907"/>
                </a:lnTo>
                <a:lnTo>
                  <a:pt x="395508" y="152907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19"/>
                </a:lnTo>
                <a:lnTo>
                  <a:pt x="428761" y="121919"/>
                </a:lnTo>
                <a:lnTo>
                  <a:pt x="444269" y="109600"/>
                </a:lnTo>
                <a:lnTo>
                  <a:pt x="444118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2" y="87375"/>
                </a:lnTo>
                <a:lnTo>
                  <a:pt x="479170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0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4" y="65277"/>
                </a:lnTo>
                <a:lnTo>
                  <a:pt x="530097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2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0" y="58165"/>
                </a:lnTo>
                <a:lnTo>
                  <a:pt x="564514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3" y="57023"/>
                </a:lnTo>
                <a:lnTo>
                  <a:pt x="769692" y="57023"/>
                </a:lnTo>
                <a:lnTo>
                  <a:pt x="764158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4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7" y="677037"/>
                </a:moveTo>
                <a:lnTo>
                  <a:pt x="81660" y="677163"/>
                </a:lnTo>
                <a:lnTo>
                  <a:pt x="81787" y="677037"/>
                </a:lnTo>
                <a:close/>
              </a:path>
              <a:path w="1300479" h="740410">
                <a:moveTo>
                  <a:pt x="112013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0"/>
                </a:lnTo>
                <a:lnTo>
                  <a:pt x="1051262" y="473229"/>
                </a:lnTo>
                <a:lnTo>
                  <a:pt x="1045717" y="483107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59" y="519049"/>
                </a:lnTo>
                <a:lnTo>
                  <a:pt x="1299971" y="594613"/>
                </a:lnTo>
                <a:lnTo>
                  <a:pt x="1295174" y="571500"/>
                </a:lnTo>
                <a:lnTo>
                  <a:pt x="1240789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8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3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89" y="571500"/>
                </a:lnTo>
                <a:lnTo>
                  <a:pt x="1255494" y="558291"/>
                </a:lnTo>
                <a:lnTo>
                  <a:pt x="1234058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3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2" y="363854"/>
                </a:lnTo>
                <a:lnTo>
                  <a:pt x="1212728" y="455598"/>
                </a:lnTo>
                <a:lnTo>
                  <a:pt x="1222696" y="466470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89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8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8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0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3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3" y="399034"/>
                </a:lnTo>
                <a:lnTo>
                  <a:pt x="1130934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7" y="411988"/>
                </a:lnTo>
                <a:lnTo>
                  <a:pt x="1123568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0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39" y="398779"/>
                </a:moveTo>
                <a:lnTo>
                  <a:pt x="1082277" y="399034"/>
                </a:lnTo>
                <a:lnTo>
                  <a:pt x="1082039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4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09" y="373634"/>
                </a:moveTo>
                <a:lnTo>
                  <a:pt x="1058037" y="373761"/>
                </a:lnTo>
                <a:lnTo>
                  <a:pt x="1057909" y="373634"/>
                </a:lnTo>
                <a:close/>
              </a:path>
              <a:path w="1300479" h="740410">
                <a:moveTo>
                  <a:pt x="250088" y="351663"/>
                </a:moveTo>
                <a:lnTo>
                  <a:pt x="249935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6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0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1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4" y="160400"/>
                </a:lnTo>
                <a:lnTo>
                  <a:pt x="846581" y="178053"/>
                </a:lnTo>
                <a:lnTo>
                  <a:pt x="869441" y="196341"/>
                </a:lnTo>
                <a:lnTo>
                  <a:pt x="892428" y="215518"/>
                </a:lnTo>
                <a:lnTo>
                  <a:pt x="915542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1" y="214629"/>
                </a:lnTo>
                <a:lnTo>
                  <a:pt x="953388" y="192786"/>
                </a:lnTo>
                <a:lnTo>
                  <a:pt x="929258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0" y="215137"/>
                </a:moveTo>
                <a:lnTo>
                  <a:pt x="892358" y="215518"/>
                </a:lnTo>
                <a:lnTo>
                  <a:pt x="891920" y="215137"/>
                </a:lnTo>
                <a:close/>
              </a:path>
              <a:path w="1300479" h="740410">
                <a:moveTo>
                  <a:pt x="345947" y="209296"/>
                </a:moveTo>
                <a:lnTo>
                  <a:pt x="345313" y="210057"/>
                </a:lnTo>
                <a:lnTo>
                  <a:pt x="345947" y="209296"/>
                </a:lnTo>
                <a:close/>
              </a:path>
              <a:path w="1300479" h="740410">
                <a:moveTo>
                  <a:pt x="868933" y="195961"/>
                </a:moveTo>
                <a:lnTo>
                  <a:pt x="869391" y="196341"/>
                </a:lnTo>
                <a:lnTo>
                  <a:pt x="868933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5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69" y="144399"/>
                </a:lnTo>
                <a:lnTo>
                  <a:pt x="824229" y="160909"/>
                </a:lnTo>
                <a:lnTo>
                  <a:pt x="823594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7"/>
                </a:moveTo>
                <a:lnTo>
                  <a:pt x="395350" y="152907"/>
                </a:lnTo>
                <a:lnTo>
                  <a:pt x="394462" y="153924"/>
                </a:lnTo>
                <a:lnTo>
                  <a:pt x="395508" y="152907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4" y="129412"/>
                </a:lnTo>
                <a:lnTo>
                  <a:pt x="802004" y="144906"/>
                </a:lnTo>
                <a:lnTo>
                  <a:pt x="801369" y="144399"/>
                </a:lnTo>
                <a:lnTo>
                  <a:pt x="896041" y="144399"/>
                </a:lnTo>
                <a:lnTo>
                  <a:pt x="881633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3" y="130048"/>
                </a:lnTo>
                <a:lnTo>
                  <a:pt x="779144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19"/>
                </a:moveTo>
                <a:lnTo>
                  <a:pt x="428625" y="121919"/>
                </a:lnTo>
                <a:lnTo>
                  <a:pt x="427587" y="122851"/>
                </a:lnTo>
                <a:lnTo>
                  <a:pt x="428761" y="121919"/>
                </a:lnTo>
                <a:close/>
              </a:path>
              <a:path w="1300479" h="740410">
                <a:moveTo>
                  <a:pt x="736091" y="103631"/>
                </a:moveTo>
                <a:lnTo>
                  <a:pt x="758316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4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1" y="103631"/>
                </a:lnTo>
                <a:close/>
              </a:path>
              <a:path w="1300479" h="740410">
                <a:moveTo>
                  <a:pt x="445388" y="108712"/>
                </a:moveTo>
                <a:lnTo>
                  <a:pt x="444118" y="109600"/>
                </a:lnTo>
                <a:lnTo>
                  <a:pt x="444269" y="109600"/>
                </a:lnTo>
                <a:lnTo>
                  <a:pt x="445388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09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5" y="83057"/>
                </a:moveTo>
                <a:lnTo>
                  <a:pt x="716279" y="93217"/>
                </a:lnTo>
                <a:lnTo>
                  <a:pt x="715009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5" y="83057"/>
                </a:lnTo>
                <a:close/>
              </a:path>
              <a:path w="1300479" h="740410">
                <a:moveTo>
                  <a:pt x="479170" y="86360"/>
                </a:moveTo>
                <a:lnTo>
                  <a:pt x="477392" y="87375"/>
                </a:lnTo>
                <a:lnTo>
                  <a:pt x="478297" y="86902"/>
                </a:lnTo>
                <a:lnTo>
                  <a:pt x="479170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2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0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1" y="74802"/>
                </a:moveTo>
                <a:lnTo>
                  <a:pt x="673988" y="74802"/>
                </a:lnTo>
                <a:lnTo>
                  <a:pt x="675639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7" y="81787"/>
                </a:lnTo>
                <a:lnTo>
                  <a:pt x="799591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3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3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8" y="74802"/>
                </a:moveTo>
                <a:lnTo>
                  <a:pt x="675207" y="75294"/>
                </a:lnTo>
                <a:lnTo>
                  <a:pt x="675639" y="75437"/>
                </a:lnTo>
                <a:lnTo>
                  <a:pt x="673988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8" y="74802"/>
                </a:lnTo>
                <a:lnTo>
                  <a:pt x="799591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0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0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8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2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8" y="63118"/>
                </a:lnTo>
                <a:close/>
              </a:path>
              <a:path w="1300479" h="740410">
                <a:moveTo>
                  <a:pt x="530097" y="64515"/>
                </a:moveTo>
                <a:lnTo>
                  <a:pt x="527684" y="65277"/>
                </a:lnTo>
                <a:lnTo>
                  <a:pt x="528267" y="65134"/>
                </a:lnTo>
                <a:lnTo>
                  <a:pt x="530097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4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7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2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2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2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2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2" y="59562"/>
                </a:lnTo>
                <a:lnTo>
                  <a:pt x="774119" y="59562"/>
                </a:lnTo>
                <a:lnTo>
                  <a:pt x="770799" y="57657"/>
                </a:lnTo>
                <a:lnTo>
                  <a:pt x="599693" y="57657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4" y="57912"/>
                </a:moveTo>
                <a:lnTo>
                  <a:pt x="561720" y="58165"/>
                </a:lnTo>
                <a:lnTo>
                  <a:pt x="563539" y="58063"/>
                </a:lnTo>
                <a:lnTo>
                  <a:pt x="564514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0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4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3" y="57657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3" y="57657"/>
                </a:lnTo>
                <a:lnTo>
                  <a:pt x="770799" y="57657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3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3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3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508544" y="1485117"/>
            <a:ext cx="21812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304" dirty="0">
                <a:latin typeface="STIXGeneral"/>
                <a:cs typeface="STIXGeneral"/>
              </a:rPr>
              <a:t>¬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794" y="1793155"/>
            <a:ext cx="975360" cy="555308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7" y="4699"/>
                </a:lnTo>
                <a:lnTo>
                  <a:pt x="491363" y="17272"/>
                </a:lnTo>
                <a:lnTo>
                  <a:pt x="449961" y="37211"/>
                </a:lnTo>
                <a:lnTo>
                  <a:pt x="410337" y="63500"/>
                </a:lnTo>
                <a:lnTo>
                  <a:pt x="372491" y="95503"/>
                </a:lnTo>
                <a:lnTo>
                  <a:pt x="336042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4" y="436499"/>
                </a:lnTo>
                <a:lnTo>
                  <a:pt x="91059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5"/>
                </a:lnTo>
                <a:lnTo>
                  <a:pt x="51562" y="740283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7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8" y="405891"/>
                </a:lnTo>
                <a:lnTo>
                  <a:pt x="234442" y="378460"/>
                </a:lnTo>
                <a:lnTo>
                  <a:pt x="250063" y="351663"/>
                </a:lnTo>
                <a:lnTo>
                  <a:pt x="265811" y="325500"/>
                </a:lnTo>
                <a:lnTo>
                  <a:pt x="281559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8"/>
                </a:lnTo>
                <a:lnTo>
                  <a:pt x="361805" y="190118"/>
                </a:lnTo>
                <a:lnTo>
                  <a:pt x="378714" y="170561"/>
                </a:lnTo>
                <a:lnTo>
                  <a:pt x="395350" y="152908"/>
                </a:lnTo>
                <a:lnTo>
                  <a:pt x="395508" y="152908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20"/>
                </a:lnTo>
                <a:lnTo>
                  <a:pt x="428761" y="121920"/>
                </a:lnTo>
                <a:lnTo>
                  <a:pt x="444269" y="109600"/>
                </a:lnTo>
                <a:lnTo>
                  <a:pt x="444119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3" y="87375"/>
                </a:lnTo>
                <a:lnTo>
                  <a:pt x="479171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1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5" y="65277"/>
                </a:lnTo>
                <a:lnTo>
                  <a:pt x="530098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3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1" y="58165"/>
                </a:lnTo>
                <a:lnTo>
                  <a:pt x="564515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4" y="57023"/>
                </a:lnTo>
                <a:lnTo>
                  <a:pt x="769692" y="57023"/>
                </a:lnTo>
                <a:lnTo>
                  <a:pt x="764159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5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8" y="677037"/>
                </a:moveTo>
                <a:close/>
              </a:path>
              <a:path w="1300479" h="740410">
                <a:moveTo>
                  <a:pt x="112014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1"/>
                </a:lnTo>
                <a:lnTo>
                  <a:pt x="1051262" y="473229"/>
                </a:lnTo>
                <a:lnTo>
                  <a:pt x="1045718" y="483108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60" y="519049"/>
                </a:lnTo>
                <a:lnTo>
                  <a:pt x="1299972" y="594613"/>
                </a:lnTo>
                <a:lnTo>
                  <a:pt x="1295174" y="571500"/>
                </a:lnTo>
                <a:lnTo>
                  <a:pt x="1240790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9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4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90" y="571500"/>
                </a:lnTo>
                <a:lnTo>
                  <a:pt x="1255494" y="558291"/>
                </a:lnTo>
                <a:lnTo>
                  <a:pt x="1234059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4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3" y="363854"/>
                </a:lnTo>
                <a:lnTo>
                  <a:pt x="1212728" y="455598"/>
                </a:lnTo>
                <a:lnTo>
                  <a:pt x="1222696" y="466471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90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9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9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1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4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4" y="399034"/>
                </a:lnTo>
                <a:lnTo>
                  <a:pt x="1130935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8" y="411988"/>
                </a:lnTo>
                <a:lnTo>
                  <a:pt x="1123569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1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40" y="398779"/>
                </a:moveTo>
                <a:lnTo>
                  <a:pt x="1082277" y="399034"/>
                </a:lnTo>
                <a:lnTo>
                  <a:pt x="1082040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5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10" y="373634"/>
                </a:moveTo>
                <a:close/>
              </a:path>
              <a:path w="1300479" h="740410">
                <a:moveTo>
                  <a:pt x="250088" y="351663"/>
                </a:moveTo>
                <a:lnTo>
                  <a:pt x="249936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7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1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2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5" y="160400"/>
                </a:lnTo>
                <a:lnTo>
                  <a:pt x="846581" y="178053"/>
                </a:lnTo>
                <a:lnTo>
                  <a:pt x="869442" y="196341"/>
                </a:lnTo>
                <a:lnTo>
                  <a:pt x="892428" y="215518"/>
                </a:lnTo>
                <a:lnTo>
                  <a:pt x="915543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2" y="214629"/>
                </a:lnTo>
                <a:lnTo>
                  <a:pt x="953389" y="192786"/>
                </a:lnTo>
                <a:lnTo>
                  <a:pt x="929259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1" y="215137"/>
                </a:moveTo>
                <a:lnTo>
                  <a:pt x="892358" y="215518"/>
                </a:lnTo>
                <a:lnTo>
                  <a:pt x="891921" y="215137"/>
                </a:lnTo>
                <a:close/>
              </a:path>
              <a:path w="1300479" h="740410">
                <a:moveTo>
                  <a:pt x="345948" y="209296"/>
                </a:moveTo>
                <a:lnTo>
                  <a:pt x="345313" y="210058"/>
                </a:lnTo>
                <a:lnTo>
                  <a:pt x="345948" y="209296"/>
                </a:lnTo>
                <a:close/>
              </a:path>
              <a:path w="1300479" h="740410">
                <a:moveTo>
                  <a:pt x="868934" y="195961"/>
                </a:moveTo>
                <a:lnTo>
                  <a:pt x="869391" y="196341"/>
                </a:lnTo>
                <a:lnTo>
                  <a:pt x="868934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6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70" y="144399"/>
                </a:lnTo>
                <a:lnTo>
                  <a:pt x="824229" y="160909"/>
                </a:lnTo>
                <a:lnTo>
                  <a:pt x="823595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8"/>
                </a:moveTo>
                <a:lnTo>
                  <a:pt x="395350" y="152908"/>
                </a:lnTo>
                <a:lnTo>
                  <a:pt x="394462" y="153924"/>
                </a:lnTo>
                <a:lnTo>
                  <a:pt x="395508" y="152908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5" y="129412"/>
                </a:lnTo>
                <a:lnTo>
                  <a:pt x="801877" y="144906"/>
                </a:lnTo>
                <a:lnTo>
                  <a:pt x="801370" y="144399"/>
                </a:lnTo>
                <a:lnTo>
                  <a:pt x="896041" y="144399"/>
                </a:lnTo>
                <a:lnTo>
                  <a:pt x="881634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4" y="130048"/>
                </a:lnTo>
                <a:lnTo>
                  <a:pt x="779145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20"/>
                </a:moveTo>
                <a:lnTo>
                  <a:pt x="428625" y="121920"/>
                </a:lnTo>
                <a:lnTo>
                  <a:pt x="427587" y="122851"/>
                </a:lnTo>
                <a:lnTo>
                  <a:pt x="428761" y="121920"/>
                </a:lnTo>
                <a:close/>
              </a:path>
              <a:path w="1300479" h="740410">
                <a:moveTo>
                  <a:pt x="736092" y="103631"/>
                </a:moveTo>
                <a:lnTo>
                  <a:pt x="758317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5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2" y="103631"/>
                </a:lnTo>
                <a:close/>
              </a:path>
              <a:path w="1300479" h="740410">
                <a:moveTo>
                  <a:pt x="445389" y="108712"/>
                </a:moveTo>
                <a:lnTo>
                  <a:pt x="444119" y="109600"/>
                </a:lnTo>
                <a:lnTo>
                  <a:pt x="444269" y="109600"/>
                </a:lnTo>
                <a:lnTo>
                  <a:pt x="445389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10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6" y="83058"/>
                </a:moveTo>
                <a:lnTo>
                  <a:pt x="716279" y="93217"/>
                </a:lnTo>
                <a:lnTo>
                  <a:pt x="715010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6" y="83058"/>
                </a:lnTo>
                <a:close/>
              </a:path>
              <a:path w="1300479" h="740410">
                <a:moveTo>
                  <a:pt x="479171" y="86360"/>
                </a:moveTo>
                <a:lnTo>
                  <a:pt x="477393" y="87375"/>
                </a:lnTo>
                <a:lnTo>
                  <a:pt x="478297" y="86902"/>
                </a:lnTo>
                <a:lnTo>
                  <a:pt x="479171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3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1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2" y="74802"/>
                </a:moveTo>
                <a:lnTo>
                  <a:pt x="673989" y="74802"/>
                </a:lnTo>
                <a:lnTo>
                  <a:pt x="675640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8" y="81787"/>
                </a:lnTo>
                <a:lnTo>
                  <a:pt x="799592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4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4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9" y="74802"/>
                </a:moveTo>
                <a:lnTo>
                  <a:pt x="675207" y="75294"/>
                </a:lnTo>
                <a:lnTo>
                  <a:pt x="675640" y="75437"/>
                </a:lnTo>
                <a:lnTo>
                  <a:pt x="673989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9" y="74802"/>
                </a:lnTo>
                <a:lnTo>
                  <a:pt x="799592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1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1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9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3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9" y="63118"/>
                </a:lnTo>
                <a:close/>
              </a:path>
              <a:path w="1300479" h="740410">
                <a:moveTo>
                  <a:pt x="530098" y="64515"/>
                </a:moveTo>
                <a:lnTo>
                  <a:pt x="527685" y="65277"/>
                </a:lnTo>
                <a:lnTo>
                  <a:pt x="528267" y="65134"/>
                </a:lnTo>
                <a:lnTo>
                  <a:pt x="530098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5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8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3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3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3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3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3" y="59562"/>
                </a:lnTo>
                <a:lnTo>
                  <a:pt x="774119" y="59562"/>
                </a:lnTo>
                <a:lnTo>
                  <a:pt x="770799" y="57658"/>
                </a:lnTo>
                <a:lnTo>
                  <a:pt x="599694" y="57658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5" y="57912"/>
                </a:moveTo>
                <a:lnTo>
                  <a:pt x="561721" y="58165"/>
                </a:lnTo>
                <a:lnTo>
                  <a:pt x="563539" y="58063"/>
                </a:lnTo>
                <a:lnTo>
                  <a:pt x="564515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1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5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4" y="57658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4" y="57658"/>
                </a:lnTo>
                <a:lnTo>
                  <a:pt x="770799" y="57658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4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4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4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441549" y="1483555"/>
            <a:ext cx="21859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307" dirty="0">
                <a:latin typeface="STIXGeneral"/>
                <a:cs typeface="STIXGeneral"/>
              </a:rPr>
              <a:t>¬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80510" y="268013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78">
              <a:lnSpc>
                <a:spcPts val="930"/>
              </a:lnSpc>
            </a:pPr>
            <a:r>
              <a:rPr lang="en-US" spc="-19"/>
              <a:t>71</a:t>
            </a:r>
            <a:endParaRPr spc="-19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6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4495</Words>
  <Application>Microsoft Macintosh PowerPoint</Application>
  <PresentationFormat>On-screen Show (16:9)</PresentationFormat>
  <Paragraphs>1161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Apple SD Gothic Neo</vt:lpstr>
      <vt:lpstr>Arial Unicode MS</vt:lpstr>
      <vt:lpstr>ＭＳ ゴシック</vt:lpstr>
      <vt:lpstr>Arial</vt:lpstr>
      <vt:lpstr>Arial-BoldItalicMT</vt:lpstr>
      <vt:lpstr>Calibri</vt:lpstr>
      <vt:lpstr>STIXGeneral</vt:lpstr>
      <vt:lpstr>Times New Roman</vt:lpstr>
      <vt:lpstr>Wingdings</vt:lpstr>
      <vt:lpstr>Zapf Dingbats</vt:lpstr>
      <vt:lpstr>Office Theme</vt:lpstr>
      <vt:lpstr>CMSC 471: Intro to AI</vt:lpstr>
      <vt:lpstr>Propositional logic syntax</vt:lpstr>
      <vt:lpstr>Examples of PL sentences</vt:lpstr>
      <vt:lpstr>Truth tables</vt:lpstr>
      <vt:lpstr>Truth tables</vt:lpstr>
      <vt:lpstr>Truth tables</vt:lpstr>
      <vt:lpstr>Truth tables</vt:lpstr>
      <vt:lpstr>Truth tables</vt:lpstr>
      <vt:lpstr>Distribution of Negation</vt:lpstr>
      <vt:lpstr>Examples</vt:lpstr>
      <vt:lpstr>Examples</vt:lpstr>
      <vt:lpstr>Some terms</vt:lpstr>
      <vt:lpstr>More terms</vt:lpstr>
      <vt:lpstr>The implies connective: P  Q</vt:lpstr>
      <vt:lpstr>Examples</vt:lpstr>
      <vt:lpstr>P  Q</vt:lpstr>
      <vt:lpstr>P  Q</vt:lpstr>
      <vt:lpstr>Knowledge Bases (KBs)</vt:lpstr>
      <vt:lpstr>Representing Knowledge Bases (KBs)</vt:lpstr>
      <vt:lpstr>Representing Knowledge Bases (KBs)</vt:lpstr>
      <vt:lpstr>Models for a KB</vt:lpstr>
      <vt:lpstr>Models for a KB</vt:lpstr>
      <vt:lpstr>Models for a KB</vt:lpstr>
      <vt:lpstr>Models for a KB</vt:lpstr>
      <vt:lpstr>Models for a KB</vt:lpstr>
      <vt:lpstr>Models for a KB</vt:lpstr>
      <vt:lpstr>Models for a KB</vt:lpstr>
      <vt:lpstr>A simple example</vt:lpstr>
      <vt:lpstr>A simple example</vt:lpstr>
      <vt:lpstr>Another simple example</vt:lpstr>
      <vt:lpstr>Finite CSP to Logic</vt:lpstr>
      <vt:lpstr>Reasoning with Propositional Logic</vt:lpstr>
      <vt:lpstr>Reasoning / Inference</vt:lpstr>
      <vt:lpstr>Sound rules of inference</vt:lpstr>
      <vt:lpstr>Resolution</vt:lpstr>
      <vt:lpstr>Some Standard Tautologies</vt:lpstr>
      <vt:lpstr>Resolution of KB</vt:lpstr>
      <vt:lpstr>Resolution Example</vt:lpstr>
      <vt:lpstr>Proving it’s raining with rules</vt:lpstr>
      <vt:lpstr>Proving it’s raining with resolution</vt:lpstr>
      <vt:lpstr>A simple proof procedure</vt:lpstr>
      <vt:lpstr>Propositional Resolution</vt:lpstr>
      <vt:lpstr>Refutation proofs</vt:lpstr>
      <vt:lpstr>Resolution refutation</vt:lpstr>
      <vt:lpstr>Proving it’s raining with refutation resolution</vt:lpstr>
      <vt:lpstr>Hunt the Wumpus domain</vt:lpstr>
      <vt:lpstr>Hunt the Wumpus domain</vt:lpstr>
      <vt:lpstr>After third move</vt:lpstr>
      <vt:lpstr>Proving W13: Wumpus is in cell 1,3</vt:lpstr>
      <vt:lpstr>Propositional Wumpus problems</vt:lpstr>
      <vt:lpstr>PL is a weak KR language</vt:lpstr>
      <vt:lpstr>Propositional logic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471: Intro to AI</dc:title>
  <dc:creator>Anantaa Kotal</dc:creator>
  <cp:lastModifiedBy>Anantaa Kotal</cp:lastModifiedBy>
  <cp:revision>1</cp:revision>
  <dcterms:created xsi:type="dcterms:W3CDTF">2022-10-04T22:30:11Z</dcterms:created>
  <dcterms:modified xsi:type="dcterms:W3CDTF">2022-10-05T00:02:01Z</dcterms:modified>
</cp:coreProperties>
</file>