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9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0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7" r:id="rId2"/>
    <p:sldId id="385" r:id="rId3"/>
    <p:sldId id="304" r:id="rId4"/>
    <p:sldId id="305" r:id="rId5"/>
    <p:sldId id="386" r:id="rId6"/>
    <p:sldId id="306" r:id="rId7"/>
    <p:sldId id="307" r:id="rId8"/>
    <p:sldId id="363" r:id="rId9"/>
    <p:sldId id="374" r:id="rId10"/>
    <p:sldId id="378" r:id="rId11"/>
    <p:sldId id="362" r:id="rId12"/>
    <p:sldId id="309" r:id="rId13"/>
    <p:sldId id="310" r:id="rId14"/>
    <p:sldId id="387" r:id="rId15"/>
    <p:sldId id="382" r:id="rId16"/>
    <p:sldId id="388" r:id="rId17"/>
    <p:sldId id="311" r:id="rId18"/>
    <p:sldId id="358" r:id="rId19"/>
    <p:sldId id="369" r:id="rId20"/>
    <p:sldId id="371" r:id="rId21"/>
    <p:sldId id="312" r:id="rId22"/>
    <p:sldId id="317" r:id="rId23"/>
    <p:sldId id="390" r:id="rId24"/>
    <p:sldId id="391" r:id="rId25"/>
    <p:sldId id="392" r:id="rId26"/>
    <p:sldId id="393" r:id="rId27"/>
    <p:sldId id="394" r:id="rId28"/>
    <p:sldId id="359" r:id="rId29"/>
    <p:sldId id="375" r:id="rId30"/>
    <p:sldId id="377" r:id="rId31"/>
    <p:sldId id="379" r:id="rId32"/>
    <p:sldId id="380" r:id="rId33"/>
    <p:sldId id="383" r:id="rId34"/>
    <p:sldId id="326" r:id="rId35"/>
    <p:sldId id="384" r:id="rId36"/>
    <p:sldId id="364" r:id="rId37"/>
    <p:sldId id="368" r:id="rId38"/>
    <p:sldId id="331" r:id="rId39"/>
    <p:sldId id="332" r:id="rId40"/>
    <p:sldId id="334" r:id="rId41"/>
    <p:sldId id="395" r:id="rId42"/>
    <p:sldId id="367" r:id="rId43"/>
    <p:sldId id="268" r:id="rId44"/>
    <p:sldId id="279" r:id="rId45"/>
    <p:sldId id="415" r:id="rId46"/>
    <p:sldId id="271" r:id="rId47"/>
    <p:sldId id="354" r:id="rId48"/>
    <p:sldId id="272" r:id="rId49"/>
    <p:sldId id="353" r:id="rId50"/>
    <p:sldId id="355" r:id="rId51"/>
    <p:sldId id="410" r:id="rId52"/>
    <p:sldId id="416" r:id="rId5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680"/>
  </p:normalViewPr>
  <p:slideViewPr>
    <p:cSldViewPr snapToGrid="0" snapToObjects="1">
      <p:cViewPr varScale="1">
        <p:scale>
          <a:sx n="120" d="100"/>
          <a:sy n="120" d="100"/>
        </p:scale>
        <p:origin x="200" y="9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67C3D-CEA3-204C-8154-AC972EE9EC6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D5562-E7F7-0442-A595-6E7D6D6E3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94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F9B549-A4E0-F945-AB99-D0128254723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43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533F503-41ED-0745-9A8E-8FED895C39B7}" type="slidenum">
              <a:rPr lang="en-US" sz="1200">
                <a:latin typeface="Calibri"/>
              </a:rPr>
              <a:pPr/>
              <a:t>12</a:t>
            </a:fld>
            <a:endParaRPr lang="en-US" sz="1200" dirty="0">
              <a:latin typeface="Calibri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CB0E06A-6A26-4648-BB49-4A85A867BE02}" type="slidenum">
              <a:rPr lang="en-US" sz="1200">
                <a:latin typeface="Calibri"/>
              </a:rPr>
              <a:pPr/>
              <a:t>13</a:t>
            </a:fld>
            <a:endParaRPr lang="en-US" sz="1200" dirty="0">
              <a:latin typeface="Calibri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 -&gt; Q = ~P v Q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Ex student(x) -&gt; smart(x) = Ex ~student(x) v smart(x)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“there is something that is not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 student or smart”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CB0E06A-6A26-4648-BB49-4A85A867BE02}" type="slidenum">
              <a:rPr lang="en-US" sz="1200">
                <a:latin typeface="Calibri"/>
              </a:rPr>
              <a:pPr/>
              <a:t>14</a:t>
            </a:fld>
            <a:endParaRPr lang="en-US" sz="1200" dirty="0">
              <a:latin typeface="Calibri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 -&gt; Q = ~P v Q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Ex student(x) -&gt; smart(x) = Ex ~student(x) v smart(x)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“there is something that is not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 student or smart”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951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CB0E06A-6A26-4648-BB49-4A85A867BE02}" type="slidenum">
              <a:rPr lang="en-US" sz="1200">
                <a:latin typeface="Calibri"/>
              </a:rPr>
              <a:pPr/>
              <a:t>15</a:t>
            </a:fld>
            <a:endParaRPr lang="en-US" sz="1200" dirty="0">
              <a:latin typeface="Calibri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 -&gt; Q = ~P v Q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Ex student(x) -&gt; smart(x) = Ex ~student(x) v smart(x)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“there is something that is not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 student or smart”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192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CB0E06A-6A26-4648-BB49-4A85A867BE02}" type="slidenum">
              <a:rPr lang="en-US" sz="1200">
                <a:latin typeface="Calibri"/>
              </a:rPr>
              <a:pPr/>
              <a:t>16</a:t>
            </a:fld>
            <a:endParaRPr lang="en-US" sz="1200" dirty="0">
              <a:latin typeface="Calibri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 -&gt; Q = ~P v Q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Ex student(x) -&gt; smart(x) = Ex ~student(x) v smart(x)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“there is something that is not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 student or smart”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853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76F19EF-443F-0E47-9BED-385FE1E47B82}" type="slidenum">
              <a:rPr lang="en-US" sz="1200">
                <a:latin typeface="Calibri"/>
              </a:rPr>
              <a:pPr/>
              <a:t>17</a:t>
            </a:fld>
            <a:endParaRPr lang="en-US" sz="1200" dirty="0">
              <a:latin typeface="Calibri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F8785BE-5086-9448-AAAA-734920DD174B}" type="slidenum">
              <a:rPr lang="en-US" sz="1200">
                <a:latin typeface="Calibri"/>
              </a:rPr>
              <a:pPr/>
              <a:t>18</a:t>
            </a:fld>
            <a:endParaRPr lang="en-US" sz="1200" dirty="0">
              <a:latin typeface="Calibri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F9B549-A4E0-F945-AB99-D0128254723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82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499DE7D-D7ED-F541-A5D1-C62F29C12BDC}" type="slidenum">
              <a:rPr lang="en-US" sz="1200">
                <a:latin typeface="Calibri"/>
              </a:rPr>
              <a:pPr/>
              <a:t>21</a:t>
            </a:fld>
            <a:endParaRPr lang="en-US" sz="1200" dirty="0">
              <a:latin typeface="Calibri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CEFF337-16E0-6D40-8BAF-D8F6C635D75D}" type="slidenum">
              <a:rPr lang="en-US" sz="1200">
                <a:latin typeface="Calibri"/>
              </a:rPr>
              <a:pPr/>
              <a:t>22</a:t>
            </a:fld>
            <a:endParaRPr lang="en-US" sz="1200" dirty="0">
              <a:latin typeface="Calibri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69123E8-B0FA-6947-9DB9-66B66FF3B8C1}" type="slidenum">
              <a:rPr lang="en-US" sz="1200">
                <a:latin typeface="Calibri"/>
              </a:rPr>
              <a:pPr/>
              <a:t>3</a:t>
            </a:fld>
            <a:endParaRPr lang="en-US" sz="1200" dirty="0">
              <a:latin typeface="Calibri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CEFF337-16E0-6D40-8BAF-D8F6C635D75D}" type="slidenum">
              <a:rPr lang="en-US" sz="1200">
                <a:latin typeface="Calibri"/>
              </a:rPr>
              <a:pPr/>
              <a:t>23</a:t>
            </a:fld>
            <a:endParaRPr lang="en-US" sz="1200" dirty="0">
              <a:latin typeface="Calibri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CEFF337-16E0-6D40-8BAF-D8F6C635D75D}" type="slidenum">
              <a:rPr lang="en-US" sz="1200">
                <a:latin typeface="Calibri"/>
              </a:rPr>
              <a:pPr/>
              <a:t>24</a:t>
            </a:fld>
            <a:endParaRPr lang="en-US" sz="1200" dirty="0">
              <a:latin typeface="Calibri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CEFF337-16E0-6D40-8BAF-D8F6C635D75D}" type="slidenum">
              <a:rPr lang="en-US" sz="1200">
                <a:latin typeface="Calibri"/>
              </a:rPr>
              <a:pPr/>
              <a:t>25</a:t>
            </a:fld>
            <a:endParaRPr lang="en-US" sz="1200" dirty="0">
              <a:latin typeface="Calibri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CEFF337-16E0-6D40-8BAF-D8F6C635D75D}" type="slidenum">
              <a:rPr lang="en-US" sz="1200">
                <a:latin typeface="Calibri"/>
              </a:rPr>
              <a:pPr/>
              <a:t>26</a:t>
            </a:fld>
            <a:endParaRPr lang="en-US" sz="1200" dirty="0">
              <a:latin typeface="Calibri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CEFF337-16E0-6D40-8BAF-D8F6C635D75D}" type="slidenum">
              <a:rPr lang="en-US" sz="1200">
                <a:latin typeface="Calibri"/>
              </a:rPr>
              <a:pPr/>
              <a:t>27</a:t>
            </a:fld>
            <a:endParaRPr lang="en-US" sz="1200" dirty="0">
              <a:latin typeface="Calibri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C1A9598-F705-FD4A-8BDA-918B3089D779}" type="slidenum">
              <a:rPr lang="en-US" sz="1200">
                <a:latin typeface="Calibri"/>
              </a:rPr>
              <a:pPr/>
              <a:t>28</a:t>
            </a:fld>
            <a:endParaRPr lang="en-US" sz="1200" dirty="0">
              <a:latin typeface="Calibri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C1A9598-F705-FD4A-8BDA-918B3089D779}" type="slidenum">
              <a:rPr lang="en-US" sz="1200">
                <a:latin typeface="Calibri"/>
              </a:rPr>
              <a:pPr/>
              <a:t>29</a:t>
            </a:fld>
            <a:endParaRPr lang="en-US" sz="1200" dirty="0">
              <a:latin typeface="Calibri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9274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C1A9598-F705-FD4A-8BDA-918B3089D779}" type="slidenum">
              <a:rPr lang="en-US" sz="1200">
                <a:latin typeface="Calibri"/>
              </a:rPr>
              <a:pPr/>
              <a:t>30</a:t>
            </a:fld>
            <a:endParaRPr lang="en-US" sz="1200" dirty="0">
              <a:latin typeface="Calibri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9731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C1A9598-F705-FD4A-8BDA-918B3089D779}" type="slidenum">
              <a:rPr lang="en-US" sz="1200">
                <a:latin typeface="Calibri"/>
              </a:rPr>
              <a:pPr/>
              <a:t>31</a:t>
            </a:fld>
            <a:endParaRPr lang="en-US" sz="1200" dirty="0">
              <a:latin typeface="Calibri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4536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C1A9598-F705-FD4A-8BDA-918B3089D779}" type="slidenum">
              <a:rPr lang="en-US" sz="1200">
                <a:latin typeface="Calibri"/>
              </a:rPr>
              <a:pPr/>
              <a:t>32</a:t>
            </a:fld>
            <a:endParaRPr lang="en-US" sz="1200" dirty="0">
              <a:latin typeface="Calibri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01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C9B63A5-FF38-BB43-A685-E513B3476708}" type="slidenum">
              <a:rPr lang="en-US" sz="1200">
                <a:latin typeface="Calibri"/>
              </a:rPr>
              <a:pPr/>
              <a:t>4</a:t>
            </a:fld>
            <a:endParaRPr lang="en-US" sz="1200" dirty="0">
              <a:latin typeface="Calibri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F9B549-A4E0-F945-AB99-D0128254723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9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12BE043-4045-A947-9891-AEA590043EB7}" type="slidenum">
              <a:rPr lang="en-US" sz="1200">
                <a:latin typeface="Calibri"/>
              </a:rPr>
              <a:pPr/>
              <a:t>34</a:t>
            </a:fld>
            <a:endParaRPr lang="en-US" sz="1200" dirty="0">
              <a:latin typeface="Calibri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75088D0-C2DA-4B45-8643-8D3C2BD1B105}" type="slidenum">
              <a:rPr lang="en-US" sz="1200">
                <a:latin typeface="Calibri"/>
              </a:rPr>
              <a:pPr/>
              <a:t>36</a:t>
            </a:fld>
            <a:endParaRPr lang="en-US" sz="1200" dirty="0">
              <a:latin typeface="Calibri"/>
            </a:endParaRPr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CE8E20F-83E9-FE4A-9D87-3817F4E1E91A}" type="slidenum">
              <a:rPr lang="en-US" sz="1200">
                <a:latin typeface="Calibri"/>
              </a:rPr>
              <a:pPr/>
              <a:t>37</a:t>
            </a:fld>
            <a:endParaRPr lang="en-US" sz="1200" dirty="0">
              <a:latin typeface="Calibri"/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56AFDAD-2018-0B47-AC2C-1AB7D8B21896}" type="slidenum">
              <a:rPr lang="en-US" sz="1200">
                <a:latin typeface="Calibri"/>
              </a:rPr>
              <a:pPr/>
              <a:t>38</a:t>
            </a:fld>
            <a:endParaRPr lang="en-US" sz="1200" dirty="0">
              <a:latin typeface="Calibri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Like </a:t>
            </a:r>
            <a:r>
              <a:rPr lang="en-US" altLang="ja-JP">
                <a:ea typeface="ＭＳ Ｐゴシック" charset="0"/>
                <a:cs typeface="ＭＳ Ｐゴシック" charset="0"/>
              </a:rPr>
              <a:t> person(x)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7854298-9BBB-7F41-ABAF-B860F19EA04C}" type="slidenum">
              <a:rPr lang="en-US" sz="1200">
                <a:latin typeface="Calibri"/>
              </a:rPr>
              <a:pPr/>
              <a:t>39</a:t>
            </a:fld>
            <a:endParaRPr lang="en-US" sz="1200" dirty="0">
              <a:latin typeface="Calibri"/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B822F1B-999A-0E4B-BED2-0B76C88D072B}" type="slidenum">
              <a:rPr lang="en-US" sz="1200">
                <a:latin typeface="Calibri"/>
              </a:rPr>
              <a:pPr/>
              <a:t>40</a:t>
            </a:fld>
            <a:endParaRPr lang="en-US" sz="1200" dirty="0">
              <a:latin typeface="Calibri"/>
            </a:endParaRPr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F9B549-A4E0-F945-AB99-D0128254723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3895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2F16E1C-B37F-AA43-8A6F-CD1F1D8DB97C}" type="slidenum">
              <a:rPr lang="en-US" sz="1200">
                <a:latin typeface="Calibri" panose="020F0502020204030204" pitchFamily="34" charset="0"/>
              </a:rPr>
              <a:pPr/>
              <a:t>43</a:t>
            </a:fld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F190A84-1BD8-AE45-B933-249B5DBBC90A}" type="slidenum">
              <a:rPr lang="en-US" sz="1200">
                <a:latin typeface="Calibri" panose="020F0502020204030204" pitchFamily="34" charset="0"/>
              </a:rPr>
              <a:pPr/>
              <a:t>44</a:t>
            </a:fld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C9B63A5-FF38-BB43-A685-E513B3476708}" type="slidenum">
              <a:rPr lang="en-US" sz="1200">
                <a:latin typeface="Calibri"/>
              </a:rPr>
              <a:pPr/>
              <a:t>5</a:t>
            </a:fld>
            <a:endParaRPr lang="en-US" sz="1200" dirty="0">
              <a:latin typeface="Calibri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2075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5566C56-7B42-4D4C-A99F-391AC993603A}" type="slidenum">
              <a:rPr lang="en-US" sz="1200">
                <a:latin typeface="Calibri" panose="020F0502020204030204" pitchFamily="34" charset="0"/>
              </a:rPr>
              <a:pPr/>
              <a:t>46</a:t>
            </a:fld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2A2CEC7-4FB3-D342-A2D9-A62B950FAFE7}" type="slidenum">
              <a:rPr lang="en-US" sz="1200">
                <a:latin typeface="Calibri" panose="020F0502020204030204" pitchFamily="34" charset="0"/>
              </a:rPr>
              <a:pPr/>
              <a:t>47</a:t>
            </a:fld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E117D85-B1C2-3548-B0F3-6FF9964F08D8}" type="slidenum">
              <a:rPr lang="en-US" sz="1200">
                <a:latin typeface="Calibri" panose="020F0502020204030204" pitchFamily="34" charset="0"/>
              </a:rPr>
              <a:pPr/>
              <a:t>48</a:t>
            </a:fld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98EC84C-589B-A345-B850-E60BE3080C24}" type="slidenum">
              <a:rPr lang="en-US" sz="1200">
                <a:latin typeface="Calibri" panose="020F0502020204030204" pitchFamily="34" charset="0"/>
              </a:rPr>
              <a:pPr/>
              <a:t>49</a:t>
            </a:fld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63D0A6E-E27E-344A-88DC-7FE54091F690}" type="slidenum">
              <a:rPr lang="en-US" sz="1200">
                <a:latin typeface="Calibri" panose="020F0502020204030204" pitchFamily="34" charset="0"/>
              </a:rPr>
              <a:pPr/>
              <a:t>50</a:t>
            </a:fld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1A45ABC-E8B7-234C-B4AE-7E5C46A5C910}" type="slidenum">
              <a:rPr lang="en-US" sz="1200">
                <a:latin typeface="Calibri" panose="020F0502020204030204" pitchFamily="34" charset="0"/>
              </a:rPr>
              <a:pPr/>
              <a:t>51</a:t>
            </a:fld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D42382C-82E2-1944-9C62-BBEC73EC95F4}" type="slidenum">
              <a:rPr lang="en-US" sz="1200"/>
              <a:pPr/>
              <a:t>52</a:t>
            </a:fld>
            <a:endParaRPr lang="en-US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FDD8287-B55F-AB4A-8CDC-CF19832D723C}" type="slidenum">
              <a:rPr lang="en-US" sz="1200">
                <a:latin typeface="Calibri"/>
              </a:rPr>
              <a:pPr/>
              <a:t>6</a:t>
            </a:fld>
            <a:endParaRPr lang="en-US" sz="1200" dirty="0">
              <a:latin typeface="Calibri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A780355-6A20-D84C-BDF4-F9D968FA9A74}" type="slidenum">
              <a:rPr lang="en-US" sz="1200">
                <a:latin typeface="Calibri"/>
              </a:rPr>
              <a:pPr/>
              <a:t>7</a:t>
            </a:fld>
            <a:endParaRPr lang="en-US" sz="1200" dirty="0">
              <a:latin typeface="Calibri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B2C4D2C-93FE-9745-97BF-3B993C946D86}" type="slidenum">
              <a:rPr lang="en-US" sz="1200">
                <a:latin typeface="Calibri"/>
              </a:rPr>
              <a:pPr/>
              <a:t>8</a:t>
            </a:fld>
            <a:endParaRPr lang="en-US" sz="1200" dirty="0">
              <a:latin typeface="Calibri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F9B549-A4E0-F945-AB99-D0128254723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263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522ED8C-FCC9-E74F-AEAE-54E51813C52A}" type="slidenum">
              <a:rPr lang="en-US" sz="1200">
                <a:latin typeface="Calibri"/>
              </a:rPr>
              <a:pPr/>
              <a:t>11</a:t>
            </a:fld>
            <a:endParaRPr lang="en-US" sz="1200" dirty="0">
              <a:latin typeface="Calibri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38745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0735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9979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7678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97255"/>
            <a:ext cx="4040188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989969"/>
            <a:ext cx="4040188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97255"/>
            <a:ext cx="4041775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9969"/>
            <a:ext cx="4041775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2058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53554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4108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79122"/>
            <a:ext cx="5111750" cy="3915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9519"/>
            <a:ext cx="3008313" cy="29851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37343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764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8357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03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C41C-A487-0C45-A261-16903102544D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URL</a:t>
            </a:r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10" name="Picture 9" descr="corner-elemen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9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7" Type="http://schemas.openxmlformats.org/officeDocument/2006/relationships/hyperlink" Target="https://www.csee.umbc.edu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arch.google.com/structured-data/testing-tool/u/0/#url=https%3A%2F%2Fwww.csee.umbc.edu%2Fcourses%2F671%2Ffall20%2F" TargetMode="External"/><Relationship Id="rId5" Type="http://schemas.openxmlformats.org/officeDocument/2006/relationships/hyperlink" Target="http://schema.org/" TargetMode="External"/><Relationship Id="rId4" Type="http://schemas.openxmlformats.org/officeDocument/2006/relationships/hyperlink" Target="https://en.wikipedia.org/wiki/Ontology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_Ontology_Language" TargetMode="External"/><Relationship Id="rId7" Type="http://schemas.openxmlformats.org/officeDocument/2006/relationships/hyperlink" Target="https://en.wikipedia.org/wiki/Wikidat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atalog" TargetMode="External"/><Relationship Id="rId5" Type="http://schemas.openxmlformats.org/officeDocument/2006/relationships/hyperlink" Target="https://en.wikipedia.org/wiki/Rule-based_system" TargetMode="External"/><Relationship Id="rId4" Type="http://schemas.openxmlformats.org/officeDocument/2006/relationships/hyperlink" Target="https://en.wikipedia.org/wiki/Prolo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_Morgan's_law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k%C3%A9mon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mantic_triple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iff"/><Relationship Id="rId4" Type="http://schemas.openxmlformats.org/officeDocument/2006/relationships/hyperlink" Target="https://en.wikipedia.org/wiki/Knowledge_Graph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_Ontology_Language" TargetMode="External"/><Relationship Id="rId2" Type="http://schemas.openxmlformats.org/officeDocument/2006/relationships/hyperlink" Target="https://en.wikipedia.org/wiki/Semantic_We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.or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hyperlink" Target="https://www.wikidata.org/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orward_chaining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ackward_chaining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data.org/wiki/Q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ema.org/Person" TargetMode="External"/><Relationship Id="rId4" Type="http://schemas.openxmlformats.org/officeDocument/2006/relationships/hyperlink" Target="https://tools.wmflabs.org/freebase/m/0dgw9r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87678" y="2711481"/>
            <a:ext cx="6367939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ctr">
              <a:spcBef>
                <a:spcPts val="75"/>
              </a:spcBef>
            </a:pPr>
            <a:r>
              <a:rPr lang="en-US" sz="3600" dirty="0">
                <a:ea typeface="ＭＳ Ｐゴシック" charset="0"/>
                <a:cs typeface="ＭＳ Ｐゴシック" charset="0"/>
              </a:rPr>
              <a:t>First-Order Logic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2054" y="4962811"/>
            <a:ext cx="167830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76"/>
              </a:lnSpc>
            </a:pPr>
            <a:r>
              <a:rPr sz="1050" spc="-45" dirty="0">
                <a:latin typeface="Arial"/>
                <a:cs typeface="Arial"/>
              </a:rPr>
              <a:t>Many</a:t>
            </a:r>
            <a:r>
              <a:rPr sz="1050" spc="-34" dirty="0">
                <a:latin typeface="Arial"/>
                <a:cs typeface="Arial"/>
              </a:rPr>
              <a:t> </a:t>
            </a:r>
            <a:r>
              <a:rPr sz="1050" spc="-56" dirty="0">
                <a:latin typeface="Arial"/>
                <a:cs typeface="Arial"/>
              </a:rPr>
              <a:t>slides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spc="-49" dirty="0">
                <a:latin typeface="Arial"/>
                <a:cs typeface="Arial"/>
              </a:rPr>
              <a:t>courtesy</a:t>
            </a:r>
            <a:r>
              <a:rPr sz="1050" spc="-41" dirty="0">
                <a:latin typeface="Arial"/>
                <a:cs typeface="Arial"/>
              </a:rPr>
              <a:t> </a:t>
            </a:r>
            <a:r>
              <a:rPr sz="1050" spc="-60" dirty="0">
                <a:latin typeface="Arial"/>
                <a:cs typeface="Arial"/>
              </a:rPr>
              <a:t>Tim</a:t>
            </a:r>
            <a:r>
              <a:rPr sz="1050" spc="-34" dirty="0">
                <a:latin typeface="Arial"/>
                <a:cs typeface="Arial"/>
              </a:rPr>
              <a:t> </a:t>
            </a:r>
            <a:r>
              <a:rPr sz="1050" spc="-19" dirty="0">
                <a:latin typeface="Arial"/>
                <a:cs typeface="Arial"/>
              </a:rPr>
              <a:t>Finin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3018" y="4819879"/>
            <a:ext cx="77153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45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E0F017C-4D41-CE7C-93A3-96A6D1C91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847" y="1467272"/>
            <a:ext cx="8229600" cy="644065"/>
          </a:xfrm>
        </p:spPr>
        <p:txBody>
          <a:bodyPr>
            <a:normAutofit fontScale="90000"/>
          </a:bodyPr>
          <a:lstStyle/>
          <a:p>
            <a:r>
              <a:rPr lang="en-US" dirty="0"/>
              <a:t>CMSC 471:</a:t>
            </a:r>
            <a:br>
              <a:rPr lang="en-US" dirty="0"/>
            </a:br>
            <a:r>
              <a:rPr lang="en-US" dirty="0"/>
              <a:t>Intro to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4DDF0C-2B10-A044-9211-651E37F10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050" y="675208"/>
            <a:ext cx="2313617" cy="13060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4613C6-E947-8247-AA73-C1AF15E85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350" y="538615"/>
            <a:ext cx="5829300" cy="857250"/>
          </a:xfrm>
        </p:spPr>
        <p:txBody>
          <a:bodyPr/>
          <a:lstStyle/>
          <a:p>
            <a:r>
              <a:rPr lang="en-US" sz="3300" dirty="0">
                <a:hlinkClick r:id="rId4"/>
              </a:rPr>
              <a:t>Ontology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57544-13F4-5E44-AEC4-67161847C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220" y="1328245"/>
            <a:ext cx="6926974" cy="3657600"/>
          </a:xfrm>
        </p:spPr>
        <p:txBody>
          <a:bodyPr>
            <a:normAutofit/>
          </a:bodyPr>
          <a:lstStyle/>
          <a:p>
            <a:r>
              <a:rPr lang="en-US" sz="2400" dirty="0"/>
              <a:t>Designing a logic representation is like designing a model in an object-oriented language</a:t>
            </a:r>
          </a:p>
          <a:p>
            <a:r>
              <a:rPr lang="en-US" sz="2400" b="1" dirty="0"/>
              <a:t>Ontology:</a:t>
            </a:r>
            <a:r>
              <a:rPr lang="en-US" sz="2400" dirty="0"/>
              <a:t> a “formal naming and definition of the types, properties and relations of entities for a domain of discourse”</a:t>
            </a:r>
          </a:p>
          <a:p>
            <a:r>
              <a:rPr lang="en-US" sz="2400" dirty="0"/>
              <a:t>E.g.: </a:t>
            </a:r>
            <a:r>
              <a:rPr lang="en-US" sz="2400" dirty="0">
                <a:hlinkClick r:id="rId5"/>
              </a:rPr>
              <a:t>schema.org</a:t>
            </a:r>
            <a:r>
              <a:rPr lang="en-US" sz="2400" dirty="0"/>
              <a:t> ontology used to put semantic data on Web pages to help search engines</a:t>
            </a:r>
          </a:p>
          <a:p>
            <a:pPr lvl="1"/>
            <a:r>
              <a:rPr lang="en-US" sz="2100" dirty="0"/>
              <a:t>Here’s the </a:t>
            </a:r>
            <a:r>
              <a:rPr lang="en-US" sz="2100" dirty="0">
                <a:hlinkClick r:id="rId6"/>
              </a:rPr>
              <a:t>semantic markup </a:t>
            </a:r>
            <a:r>
              <a:rPr lang="en-US" sz="2100" dirty="0"/>
              <a:t>Google sees about </a:t>
            </a:r>
            <a:r>
              <a:rPr lang="en-US" sz="2100" dirty="0">
                <a:hlinkClick r:id="rId7"/>
              </a:rPr>
              <a:t>CSEE department of UMBC</a:t>
            </a:r>
            <a:r>
              <a:rPr lang="en-US" sz="21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792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547851"/>
            <a:ext cx="5829300" cy="857250"/>
          </a:xfrm>
        </p:spPr>
        <p:txBody>
          <a:bodyPr/>
          <a:lstStyle/>
          <a:p>
            <a:r>
              <a:rPr lang="en-US" sz="2700" dirty="0">
                <a:ea typeface="ＭＳ Ｐゴシック" charset="0"/>
                <a:cs typeface="ＭＳ Ｐゴシック" charset="0"/>
              </a:rPr>
              <a:t>Sentences: built from terms and atoms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8218" y="1407073"/>
            <a:ext cx="7307564" cy="3188576"/>
          </a:xfrm>
        </p:spPr>
        <p:txBody>
          <a:bodyPr/>
          <a:lstStyle/>
          <a:p>
            <a:pPr>
              <a:defRPr/>
            </a:pPr>
            <a:r>
              <a:rPr lang="en-US" sz="24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quantified sentences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adds quantifiers </a:t>
            </a:r>
            <a:r>
              <a:rPr lang="en-US" sz="2400" b="1" dirty="0">
                <a:ea typeface="ＭＳ Ｐゴシック" charset="0"/>
                <a:cs typeface="ＭＳ Ｐゴシック" charset="0"/>
                <a:sym typeface="Symbol" charset="0"/>
              </a:rPr>
              <a:t>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 and</a:t>
            </a:r>
            <a:r>
              <a:rPr lang="en-US" sz="2400" b="1" dirty="0">
                <a:ea typeface="ＭＳ Ｐゴシック" charset="0"/>
                <a:cs typeface="ＭＳ Ｐゴシック" charset="0"/>
                <a:sym typeface="Symbol" charset="0"/>
              </a:rPr>
              <a:t> </a:t>
            </a:r>
          </a:p>
          <a:p>
            <a:pPr marL="342900" lvl="1" indent="0">
              <a:buNone/>
              <a:defRPr/>
            </a:pPr>
            <a:r>
              <a:rPr lang="en-US" sz="2100" dirty="0">
                <a:ea typeface="ＭＳ Ｐゴシック" charset="0"/>
                <a:cs typeface="ＭＳ Ｐゴシック" charset="0"/>
                <a:sym typeface="Symbol" charset="0"/>
              </a:rPr>
              <a:t>x loves(x, mother(x))</a:t>
            </a:r>
          </a:p>
          <a:p>
            <a:pPr marL="342900" lvl="1" indent="0">
              <a:buNone/>
              <a:defRPr/>
            </a:pPr>
            <a:r>
              <a:rPr lang="en-US" sz="2100" dirty="0">
                <a:ea typeface="ＭＳ Ｐゴシック" charset="0"/>
                <a:cs typeface="ＭＳ Ｐゴシック" charset="0"/>
                <a:sym typeface="Symbol" charset="0"/>
              </a:rPr>
              <a:t>x number(x) </a:t>
            </a:r>
            <a:r>
              <a:rPr lang="en-US" sz="2100" dirty="0">
                <a:ea typeface="ＭＳ Ｐゴシック" charset="0"/>
                <a:sym typeface="Symbol" charset="0"/>
              </a:rPr>
              <a:t> greater(x, 100), prime(x)</a:t>
            </a:r>
          </a:p>
          <a:p>
            <a:pPr marL="342900" lvl="1" indent="0">
              <a:buNone/>
              <a:defRPr/>
            </a:pPr>
            <a:endParaRPr lang="en-US" sz="2100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24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well-formed formula</a:t>
            </a:r>
            <a:r>
              <a:rPr lang="en-US" sz="2400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 (</a:t>
            </a:r>
            <a:r>
              <a:rPr lang="en-US" sz="2400" b="1" dirty="0" err="1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wff</a:t>
            </a:r>
            <a:r>
              <a:rPr lang="en-US" sz="2400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):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 sentence with no </a:t>
            </a:r>
            <a:r>
              <a:rPr lang="en-US" altLang="ja-JP" sz="2400" i="1" dirty="0">
                <a:ea typeface="ＭＳ Ｐゴシック" charset="0"/>
                <a:cs typeface="ＭＳ Ｐゴシック" charset="0"/>
              </a:rPr>
              <a:t>free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 variables or where all variables are </a:t>
            </a:r>
            <a:r>
              <a:rPr lang="en-US" altLang="ja-JP" sz="2400" i="1" dirty="0">
                <a:ea typeface="ＭＳ Ｐゴシック" charset="0"/>
                <a:cs typeface="ＭＳ Ｐゴシック" charset="0"/>
              </a:rPr>
              <a:t>bound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 by a universal or existential </a:t>
            </a:r>
            <a:r>
              <a:rPr lang="en-US" altLang="ja-JP" sz="2400" i="1" dirty="0">
                <a:ea typeface="ＭＳ Ｐゴシック" charset="0"/>
                <a:cs typeface="ＭＳ Ｐゴシック" charset="0"/>
              </a:rPr>
              <a:t>quantifier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342900" lvl="1" indent="0">
              <a:buNone/>
              <a:defRPr/>
            </a:pPr>
            <a:r>
              <a:rPr lang="en-US" sz="2100" dirty="0">
                <a:ea typeface="ＭＳ Ｐゴシック" charset="0"/>
              </a:rPr>
              <a:t>In </a:t>
            </a:r>
            <a:r>
              <a:rPr lang="en-US" sz="2100" b="1" dirty="0">
                <a:ea typeface="ＭＳ Ｐゴシック" charset="0"/>
              </a:rPr>
              <a:t>(</a:t>
            </a:r>
            <a:r>
              <a:rPr lang="en-US" sz="2100" b="1" dirty="0">
                <a:ea typeface="ＭＳ Ｐゴシック" charset="0"/>
                <a:sym typeface="Symbol" charset="0"/>
              </a:rPr>
              <a:t></a:t>
            </a:r>
            <a:r>
              <a:rPr lang="en-US" sz="2100" b="1" dirty="0">
                <a:ea typeface="ＭＳ Ｐゴシック" charset="0"/>
              </a:rPr>
              <a:t>x)P(x, y) </a:t>
            </a:r>
            <a:r>
              <a:rPr lang="en-US" sz="2100" dirty="0">
                <a:ea typeface="ＭＳ Ｐゴシック" charset="0"/>
              </a:rPr>
              <a:t> x is bound &amp; y is free so it’s not a </a:t>
            </a:r>
            <a:r>
              <a:rPr lang="en-US" sz="2100" dirty="0" err="1">
                <a:ea typeface="ＭＳ Ｐゴシック" charset="0"/>
              </a:rPr>
              <a:t>wff</a:t>
            </a:r>
            <a:r>
              <a:rPr lang="en-US" sz="2100" dirty="0">
                <a:ea typeface="ＭＳ Ｐゴシック" charset="0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481414"/>
            <a:ext cx="5829300" cy="85725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Quantifiers: </a:t>
            </a:r>
            <a:r>
              <a:rPr lang="en-US" dirty="0">
                <a:ea typeface="ＭＳ Ｐゴシック" charset="0"/>
                <a:sym typeface="Symbol" charset="0"/>
              </a:rPr>
              <a:t> and 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385" y="1417243"/>
            <a:ext cx="7313229" cy="333495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Universal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quantification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(</a:t>
            </a:r>
            <a:r>
              <a:rPr lang="en-US" sz="2400" b="1" dirty="0">
                <a:ea typeface="ＭＳ Ｐゴシック" charset="0"/>
                <a:sym typeface="Symbol" charset="0"/>
              </a:rPr>
              <a:t></a:t>
            </a:r>
            <a:r>
              <a:rPr lang="en-US" sz="2400" dirty="0">
                <a:ea typeface="ＭＳ Ｐゴシック" charset="0"/>
              </a:rPr>
              <a:t>x)P(X) means P holds for </a:t>
            </a:r>
            <a:r>
              <a:rPr lang="en-US" sz="2400" b="1" dirty="0">
                <a:ea typeface="ＭＳ Ｐゴシック" charset="0"/>
              </a:rPr>
              <a:t>all</a:t>
            </a:r>
            <a:r>
              <a:rPr lang="en-US" sz="2400" dirty="0">
                <a:ea typeface="ＭＳ Ｐゴシック" charset="0"/>
              </a:rPr>
              <a:t> values of X in the domain associated with variable</a:t>
            </a:r>
            <a:r>
              <a:rPr lang="en-US" sz="2400" baseline="30000" dirty="0">
                <a:solidFill>
                  <a:srgbClr val="FF0000"/>
                </a:solidFill>
                <a:ea typeface="ＭＳ Ｐゴシック" charset="0"/>
              </a:rPr>
              <a:t>1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E.g., (</a:t>
            </a:r>
            <a:r>
              <a:rPr lang="en-US" sz="2400" b="1" dirty="0">
                <a:ea typeface="ＭＳ Ｐゴシック" charset="0"/>
                <a:sym typeface="Symbol" charset="0"/>
              </a:rPr>
              <a:t></a:t>
            </a:r>
            <a:r>
              <a:rPr lang="en-US" sz="2400" dirty="0">
                <a:ea typeface="ＭＳ Ｐゴシック" charset="0"/>
                <a:sym typeface="Symbol" charset="0"/>
              </a:rPr>
              <a:t>X</a:t>
            </a:r>
            <a:r>
              <a:rPr lang="en-US" sz="2400" dirty="0">
                <a:ea typeface="ＭＳ Ｐゴシック" charset="0"/>
              </a:rPr>
              <a:t>) dolphin(X) </a:t>
            </a:r>
            <a:r>
              <a:rPr lang="en-US" sz="2400" dirty="0">
                <a:ea typeface="ＭＳ Ｐゴシック" charset="0"/>
                <a:sym typeface="Symbol" charset="0"/>
              </a:rPr>
              <a:t></a:t>
            </a:r>
            <a:r>
              <a:rPr lang="en-US" sz="2400" dirty="0">
                <a:ea typeface="ＭＳ Ｐゴシック" charset="0"/>
              </a:rPr>
              <a:t> mammal(X)</a:t>
            </a:r>
            <a:r>
              <a:rPr lang="en-US" sz="2100" dirty="0">
                <a:ea typeface="ＭＳ Ｐゴシック" charset="0"/>
              </a:rPr>
              <a:t> 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100" dirty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Existential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quantification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(</a:t>
            </a:r>
            <a:r>
              <a:rPr lang="en-US" sz="2400" b="1" dirty="0">
                <a:ea typeface="ＭＳ Ｐゴシック" charset="0"/>
                <a:sym typeface="Symbol" charset="0"/>
              </a:rPr>
              <a:t></a:t>
            </a:r>
            <a:r>
              <a:rPr lang="en-US" sz="2400" dirty="0">
                <a:ea typeface="ＭＳ Ｐゴシック" charset="0"/>
              </a:rPr>
              <a:t>x)P(X) means P holds for </a:t>
            </a:r>
            <a:r>
              <a:rPr lang="en-US" sz="2400" b="1" dirty="0">
                <a:ea typeface="ＭＳ Ｐゴシック" charset="0"/>
              </a:rPr>
              <a:t>some</a:t>
            </a:r>
            <a:r>
              <a:rPr lang="en-US" sz="2400" dirty="0">
                <a:ea typeface="ＭＳ Ｐゴシック" charset="0"/>
              </a:rPr>
              <a:t> value of X in domain associated with variable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E.g., (</a:t>
            </a:r>
            <a:r>
              <a:rPr lang="en-US" sz="2400" b="1" dirty="0">
                <a:ea typeface="ＭＳ Ｐゴシック" charset="0"/>
                <a:sym typeface="Symbol" charset="0"/>
              </a:rPr>
              <a:t>X</a:t>
            </a:r>
            <a:r>
              <a:rPr lang="en-US" sz="2400" dirty="0">
                <a:ea typeface="ＭＳ Ｐゴシック" charset="0"/>
              </a:rPr>
              <a:t>) mammal(X) </a:t>
            </a:r>
            <a:r>
              <a:rPr lang="en-US" sz="2400" dirty="0">
                <a:ea typeface="ＭＳ Ｐゴシック" charset="0"/>
                <a:sym typeface="Symbol" charset="0"/>
              </a:rPr>
              <a:t></a:t>
            </a:r>
            <a:r>
              <a:rPr lang="en-US" sz="2400" dirty="0">
                <a:ea typeface="ＭＳ Ｐゴシック" charset="0"/>
              </a:rPr>
              <a:t> </a:t>
            </a:r>
            <a:r>
              <a:rPr lang="en-US" sz="2400" dirty="0" err="1">
                <a:ea typeface="ＭＳ Ｐゴシック" charset="0"/>
              </a:rPr>
              <a:t>lays_eggs</a:t>
            </a:r>
            <a:r>
              <a:rPr lang="en-US" sz="2400" dirty="0">
                <a:ea typeface="ＭＳ Ｐゴシック" charset="0"/>
              </a:rPr>
              <a:t>(X)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This lets us make statements about an object without identifying 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08665-7EDF-B348-AD7B-2FCCAA4D8961}"/>
              </a:ext>
            </a:extLst>
          </p:cNvPr>
          <p:cNvSpPr txBox="1"/>
          <p:nvPr/>
        </p:nvSpPr>
        <p:spPr>
          <a:xfrm>
            <a:off x="1943100" y="4752201"/>
            <a:ext cx="58293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aseline="30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350" baseline="30000" dirty="0">
                <a:solidFill>
                  <a:srgbClr val="FF0000"/>
                </a:solidFill>
              </a:rPr>
              <a:t> 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a variable’s domain is often not explicitly stated and is assumed by the context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0" y="419756"/>
            <a:ext cx="5829300" cy="85725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Universal Quantifier: </a:t>
            </a:r>
            <a:r>
              <a:rPr lang="en-US" dirty="0">
                <a:ea typeface="ＭＳ Ｐゴシック" charset="0"/>
                <a:sym typeface="Symbol" charset="0"/>
              </a:rPr>
              <a:t>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4082" y="1277006"/>
            <a:ext cx="7790136" cy="3511769"/>
          </a:xfrm>
        </p:spPr>
        <p:txBody>
          <a:bodyPr>
            <a:normAutofit fontScale="92500"/>
          </a:bodyPr>
          <a:lstStyle/>
          <a:p>
            <a:r>
              <a:rPr lang="en-US" sz="2400" b="1" dirty="0">
                <a:ea typeface="ＭＳ Ｐゴシック" charset="0"/>
                <a:cs typeface="ＭＳ Ｐゴシック" charset="0"/>
              </a:rPr>
              <a:t>Universal quantifiers typically used with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 implies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to form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rules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:</a:t>
            </a:r>
          </a:p>
          <a:p>
            <a:pPr marL="220266" lvl="1" indent="0">
              <a:buNone/>
            </a:pPr>
            <a:r>
              <a:rPr lang="en-US" sz="2100" i="1" dirty="0">
                <a:ea typeface="ＭＳ Ｐゴシック" charset="0"/>
              </a:rPr>
              <a:t>Logic: </a:t>
            </a:r>
            <a:r>
              <a:rPr lang="en-US" sz="2100" i="1" dirty="0">
                <a:ea typeface="ＭＳ Ｐゴシック" charset="0"/>
                <a:sym typeface="Symbol" charset="0"/>
              </a:rPr>
              <a:t>X</a:t>
            </a:r>
            <a:r>
              <a:rPr lang="en-US" sz="2100" i="1" dirty="0">
                <a:ea typeface="ＭＳ Ｐゴシック" charset="0"/>
              </a:rPr>
              <a:t> student(X) </a:t>
            </a:r>
            <a:r>
              <a:rPr lang="en-US" sz="2100" i="1" dirty="0">
                <a:ea typeface="ＭＳ Ｐゴシック" charset="0"/>
                <a:sym typeface="Symbol" charset="0"/>
              </a:rPr>
              <a:t></a:t>
            </a:r>
            <a:r>
              <a:rPr lang="en-US" sz="2100" i="1" dirty="0">
                <a:ea typeface="ＭＳ Ｐゴシック" charset="0"/>
              </a:rPr>
              <a:t> smart(X)</a:t>
            </a:r>
          </a:p>
          <a:p>
            <a:pPr marL="220266" lvl="1" indent="0">
              <a:buNone/>
            </a:pPr>
            <a:r>
              <a:rPr lang="en-US" sz="2100" dirty="0">
                <a:ea typeface="ＭＳ Ｐゴシック" charset="0"/>
              </a:rPr>
              <a:t>Means: </a:t>
            </a:r>
            <a:r>
              <a:rPr lang="en-US" altLang="ja-JP" sz="2100" dirty="0">
                <a:ea typeface="ＭＳ Ｐゴシック" charset="0"/>
              </a:rPr>
              <a:t>All students are smart</a:t>
            </a:r>
          </a:p>
          <a:p>
            <a:r>
              <a:rPr lang="en-US" sz="2400" b="1" dirty="0">
                <a:ea typeface="ＭＳ Ｐゴシック" charset="0"/>
                <a:cs typeface="ＭＳ Ｐゴシック" charset="0"/>
              </a:rPr>
              <a:t>Universal quantification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rarely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used without implies: </a:t>
            </a:r>
          </a:p>
          <a:p>
            <a:pPr marL="222647" lvl="1" indent="0">
              <a:buNone/>
            </a:pPr>
            <a:r>
              <a:rPr lang="en-US" sz="2100" i="1" dirty="0">
                <a:ea typeface="ＭＳ Ｐゴシック" charset="0"/>
              </a:rPr>
              <a:t>Logic: </a:t>
            </a:r>
            <a:r>
              <a:rPr lang="en-US" sz="2100" i="1" dirty="0">
                <a:ea typeface="ＭＳ Ｐゴシック" charset="0"/>
                <a:sym typeface="Symbol" charset="0"/>
              </a:rPr>
              <a:t>X</a:t>
            </a:r>
            <a:r>
              <a:rPr lang="en-US" sz="2100" i="1" dirty="0">
                <a:ea typeface="ＭＳ Ｐゴシック" charset="0"/>
              </a:rPr>
              <a:t> student(X) </a:t>
            </a:r>
            <a:r>
              <a:rPr lang="en-US" sz="2100" i="1" dirty="0">
                <a:ea typeface="ＭＳ Ｐゴシック" charset="0"/>
                <a:sym typeface="Symbol" charset="0"/>
              </a:rPr>
              <a:t> </a:t>
            </a:r>
            <a:r>
              <a:rPr lang="en-US" sz="2100" i="1" dirty="0">
                <a:ea typeface="ＭＳ Ｐゴシック" charset="0"/>
              </a:rPr>
              <a:t>smart(X)</a:t>
            </a:r>
          </a:p>
          <a:p>
            <a:pPr marL="222647" lvl="1" indent="0">
              <a:buNone/>
            </a:pPr>
            <a:r>
              <a:rPr lang="en-US" sz="2100" dirty="0">
                <a:ea typeface="ＭＳ Ｐゴシック" charset="0"/>
              </a:rPr>
              <a:t>Means: </a:t>
            </a:r>
            <a:r>
              <a:rPr lang="en-US" altLang="ja-JP" sz="2100" dirty="0">
                <a:ea typeface="ＭＳ Ｐゴシック" charset="0"/>
              </a:rPr>
              <a:t>Everything is a student and is smart</a:t>
            </a:r>
          </a:p>
          <a:p>
            <a:pPr marL="171450" indent="-161925"/>
            <a:r>
              <a:rPr lang="en-US" altLang="ja-JP" sz="2400" b="1" dirty="0">
                <a:ea typeface="ＭＳ Ｐゴシック" charset="0"/>
              </a:rPr>
              <a:t>What about this, though:</a:t>
            </a:r>
          </a:p>
          <a:p>
            <a:pPr marL="427435" lvl="1" indent="-161925"/>
            <a:r>
              <a:rPr lang="en-US" sz="2100" i="1" dirty="0">
                <a:ea typeface="ＭＳ Ｐゴシック" charset="0"/>
              </a:rPr>
              <a:t>Logic: </a:t>
            </a:r>
            <a:r>
              <a:rPr lang="en-US" sz="2100" i="1" dirty="0">
                <a:ea typeface="ＭＳ Ｐゴシック" charset="0"/>
                <a:sym typeface="Symbol" charset="0"/>
              </a:rPr>
              <a:t>X</a:t>
            </a:r>
            <a:r>
              <a:rPr lang="en-US" sz="2100" i="1" dirty="0">
                <a:ea typeface="ＭＳ Ｐゴシック" charset="0"/>
              </a:rPr>
              <a:t> alive(X) </a:t>
            </a:r>
            <a:r>
              <a:rPr lang="en-US" sz="2100" dirty="0">
                <a:ea typeface="ＭＳ Ｐゴシック" charset="0"/>
                <a:sym typeface="Symbol" charset="0"/>
              </a:rPr>
              <a:t></a:t>
            </a:r>
            <a:r>
              <a:rPr lang="en-US" sz="2100" i="1" dirty="0">
                <a:ea typeface="ＭＳ Ｐゴシック" charset="0"/>
                <a:sym typeface="Symbol" charset="0"/>
              </a:rPr>
              <a:t> dead</a:t>
            </a:r>
            <a:r>
              <a:rPr lang="en-US" sz="2100" i="1" dirty="0">
                <a:ea typeface="ＭＳ Ｐゴシック" charset="0"/>
              </a:rPr>
              <a:t>(X)</a:t>
            </a:r>
          </a:p>
          <a:p>
            <a:pPr marL="427435" lvl="1" indent="-161925"/>
            <a:r>
              <a:rPr lang="en-US" sz="2100" dirty="0">
                <a:ea typeface="ＭＳ Ｐゴシック" charset="0"/>
              </a:rPr>
              <a:t>Means: everything is either alive or dead</a:t>
            </a:r>
          </a:p>
          <a:p>
            <a:pPr marL="171450" indent="-161925"/>
            <a:endParaRPr lang="en-US" altLang="ja-JP" sz="24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0" y="599090"/>
            <a:ext cx="5829300" cy="85725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Universal Quantifier: </a:t>
            </a:r>
            <a:r>
              <a:rPr lang="en-US" dirty="0">
                <a:ea typeface="ＭＳ Ｐゴシック" charset="0"/>
                <a:sym typeface="Symbol" charset="0"/>
              </a:rPr>
              <a:t>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3050" y="1456340"/>
            <a:ext cx="6172200" cy="3543300"/>
          </a:xfrm>
        </p:spPr>
        <p:txBody>
          <a:bodyPr/>
          <a:lstStyle/>
          <a:p>
            <a:pPr marL="171450" indent="-161925"/>
            <a:r>
              <a:rPr lang="en-US" altLang="ja-JP" sz="2400" b="1" dirty="0">
                <a:ea typeface="ＭＳ Ｐゴシック" charset="0"/>
              </a:rPr>
              <a:t>What about this, though:</a:t>
            </a:r>
          </a:p>
          <a:p>
            <a:pPr marL="427435" lvl="1" indent="-161925"/>
            <a:r>
              <a:rPr lang="en-US" sz="2100" i="1" dirty="0">
                <a:ea typeface="ＭＳ Ｐゴシック" charset="0"/>
              </a:rPr>
              <a:t>Logic: </a:t>
            </a:r>
            <a:r>
              <a:rPr lang="en-US" sz="2100" i="1" dirty="0">
                <a:ea typeface="ＭＳ Ｐゴシック" charset="0"/>
                <a:sym typeface="Symbol" charset="0"/>
              </a:rPr>
              <a:t>X</a:t>
            </a:r>
            <a:r>
              <a:rPr lang="en-US" sz="2100" i="1" dirty="0">
                <a:ea typeface="ＭＳ Ｐゴシック" charset="0"/>
              </a:rPr>
              <a:t> alive(X) </a:t>
            </a:r>
            <a:r>
              <a:rPr lang="en-US" sz="2100" dirty="0">
                <a:ea typeface="ＭＳ Ｐゴシック" charset="0"/>
                <a:sym typeface="Symbol" charset="0"/>
              </a:rPr>
              <a:t></a:t>
            </a:r>
            <a:r>
              <a:rPr lang="en-US" sz="2100" i="1" dirty="0">
                <a:ea typeface="ＭＳ Ｐゴシック" charset="0"/>
                <a:sym typeface="Symbol" charset="0"/>
              </a:rPr>
              <a:t> dead</a:t>
            </a:r>
            <a:r>
              <a:rPr lang="en-US" sz="2100" i="1" dirty="0">
                <a:ea typeface="ＭＳ Ｐゴシック" charset="0"/>
              </a:rPr>
              <a:t>(X)</a:t>
            </a:r>
          </a:p>
          <a:p>
            <a:pPr marL="427435" lvl="1" indent="-161925"/>
            <a:r>
              <a:rPr lang="en-US" sz="2100" dirty="0">
                <a:ea typeface="ＭＳ Ｐゴシック" charset="0"/>
              </a:rPr>
              <a:t>Means: everything is either alive or dead</a:t>
            </a:r>
          </a:p>
          <a:p>
            <a:pPr marL="171450" indent="-161925"/>
            <a:r>
              <a:rPr lang="en-US" altLang="ja-JP" sz="2400" b="1" dirty="0">
                <a:ea typeface="ＭＳ Ｐゴシック" charset="0"/>
              </a:rPr>
              <a:t>Can be rewritten using a standard tautology </a:t>
            </a:r>
          </a:p>
          <a:p>
            <a:pPr marL="427435" lvl="1" indent="-161925"/>
            <a:r>
              <a:rPr lang="en-US" altLang="ja-JP" sz="2100" dirty="0">
                <a:ea typeface="ＭＳ Ｐゴシック" charset="0"/>
              </a:rPr>
              <a:t>A </a:t>
            </a:r>
            <a:r>
              <a:rPr lang="en-US" sz="2100" dirty="0">
                <a:ea typeface="ＭＳ Ｐゴシック" charset="0"/>
                <a:sym typeface="Symbol" charset="0"/>
              </a:rPr>
              <a:t> B </a:t>
            </a:r>
            <a:r>
              <a:rPr lang="en-US" sz="2100" dirty="0"/>
              <a:t>≡ ~A </a:t>
            </a:r>
            <a:r>
              <a:rPr lang="en-US" sz="2100" i="1" dirty="0">
                <a:ea typeface="ＭＳ Ｐゴシック" charset="0"/>
                <a:sym typeface="Symbol" charset="0"/>
              </a:rPr>
              <a:t> B</a:t>
            </a:r>
          </a:p>
          <a:p>
            <a:pPr marL="171450" indent="-161925"/>
            <a:r>
              <a:rPr lang="en-US" sz="2400" b="1" dirty="0">
                <a:ea typeface="ＭＳ Ｐゴシック" charset="0"/>
                <a:sym typeface="Symbol" charset="0"/>
              </a:rPr>
              <a:t>Giving both of these</a:t>
            </a:r>
            <a:r>
              <a:rPr lang="en-US" sz="2400" b="1" dirty="0">
                <a:ea typeface="ＭＳ Ｐゴシック" charset="0"/>
                <a:sym typeface="Wingdings" pitchFamily="2" charset="2"/>
              </a:rPr>
              <a:t> </a:t>
            </a:r>
            <a:r>
              <a:rPr lang="en-US" sz="2400" dirty="0">
                <a:ea typeface="ＭＳ Ｐゴシック" charset="0"/>
                <a:sym typeface="Wingdings" pitchFamily="2" charset="2"/>
              </a:rPr>
              <a:t>(</a:t>
            </a:r>
            <a:r>
              <a:rPr lang="en-US" sz="2400" dirty="0">
                <a:ea typeface="ＭＳ Ｐゴシック" charset="0"/>
                <a:sym typeface="Symbol" charset="0"/>
              </a:rPr>
              <a:t>since </a:t>
            </a:r>
            <a:r>
              <a:rPr lang="en-US" altLang="ja-JP" sz="2400" dirty="0">
                <a:ea typeface="ＭＳ Ｐゴシック" charset="0"/>
              </a:rPr>
              <a:t>A</a:t>
            </a:r>
            <a:r>
              <a:rPr lang="en-US" sz="2400" dirty="0">
                <a:ea typeface="ＭＳ Ｐゴシック" charset="0"/>
                <a:sym typeface="Symbol" charset="0"/>
              </a:rPr>
              <a:t>B </a:t>
            </a:r>
            <a:r>
              <a:rPr lang="en-US" sz="2400" dirty="0"/>
              <a:t>≡ </a:t>
            </a:r>
            <a:r>
              <a:rPr lang="en-US" sz="2400" dirty="0">
                <a:ea typeface="ＭＳ Ｐゴシック" charset="0"/>
              </a:rPr>
              <a:t>B</a:t>
            </a:r>
            <a:r>
              <a:rPr lang="en-US" sz="2400" dirty="0">
                <a:ea typeface="ＭＳ Ｐゴシック" charset="0"/>
                <a:sym typeface="Symbol" charset="0"/>
              </a:rPr>
              <a:t>A) </a:t>
            </a:r>
          </a:p>
          <a:p>
            <a:pPr marL="427435" lvl="1" indent="-161925"/>
            <a:r>
              <a:rPr lang="en-US" sz="2100" i="1" dirty="0">
                <a:ea typeface="ＭＳ Ｐゴシック" charset="0"/>
                <a:sym typeface="Symbol" charset="0"/>
              </a:rPr>
              <a:t>X</a:t>
            </a:r>
            <a:r>
              <a:rPr lang="en-US" sz="2100" i="1" dirty="0">
                <a:ea typeface="ＭＳ Ｐゴシック" charset="0"/>
              </a:rPr>
              <a:t> </a:t>
            </a:r>
            <a:r>
              <a:rPr lang="en-US" sz="2100" dirty="0"/>
              <a:t>~</a:t>
            </a:r>
            <a:r>
              <a:rPr lang="en-US" sz="2100" i="1" dirty="0">
                <a:ea typeface="ＭＳ Ｐゴシック" charset="0"/>
              </a:rPr>
              <a:t>alive(X) </a:t>
            </a:r>
            <a:r>
              <a:rPr lang="en-US" sz="2100" i="1" dirty="0">
                <a:ea typeface="ＭＳ Ｐゴシック" charset="0"/>
                <a:sym typeface="Symbol" charset="0"/>
              </a:rPr>
              <a:t>  dead</a:t>
            </a:r>
            <a:r>
              <a:rPr lang="en-US" sz="2100" i="1" dirty="0">
                <a:ea typeface="ＭＳ Ｐゴシック" charset="0"/>
              </a:rPr>
              <a:t>(X)</a:t>
            </a:r>
          </a:p>
          <a:p>
            <a:pPr marL="427435" lvl="1" indent="-161925"/>
            <a:r>
              <a:rPr lang="en-US" sz="2100" i="1" dirty="0">
                <a:ea typeface="ＭＳ Ｐゴシック" charset="0"/>
                <a:sym typeface="Symbol" charset="0"/>
              </a:rPr>
              <a:t>X</a:t>
            </a:r>
            <a:r>
              <a:rPr lang="en-US" sz="2100" i="1" dirty="0">
                <a:ea typeface="ＭＳ Ｐゴシック" charset="0"/>
              </a:rPr>
              <a:t> </a:t>
            </a:r>
            <a:r>
              <a:rPr lang="en-US" sz="2100" i="1" dirty="0">
                <a:ea typeface="ＭＳ Ｐゴシック" charset="0"/>
                <a:sym typeface="Symbol" charset="0"/>
              </a:rPr>
              <a:t>~dead</a:t>
            </a:r>
            <a:r>
              <a:rPr lang="en-US" sz="2100" i="1" dirty="0">
                <a:ea typeface="ＭＳ Ｐゴシック" charset="0"/>
              </a:rPr>
              <a:t>(X) </a:t>
            </a:r>
            <a:r>
              <a:rPr lang="en-US" sz="2100" i="1" dirty="0">
                <a:ea typeface="ＭＳ Ｐゴシック" charset="0"/>
                <a:sym typeface="Symbol" charset="0"/>
              </a:rPr>
              <a:t> </a:t>
            </a:r>
            <a:r>
              <a:rPr lang="en-US" sz="2100" i="1" dirty="0">
                <a:ea typeface="ＭＳ Ｐゴシック" charset="0"/>
              </a:rPr>
              <a:t>alive(X)</a:t>
            </a:r>
          </a:p>
        </p:txBody>
      </p:sp>
    </p:spTree>
    <p:extLst>
      <p:ext uri="{BB962C8B-B14F-4D97-AF65-F5344CB8AC3E}">
        <p14:creationId xmlns:p14="http://schemas.microsoft.com/office/powerpoint/2010/main" val="3086451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499" y="547852"/>
            <a:ext cx="5829300" cy="85725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Existential Quantifier: </a:t>
            </a:r>
            <a:r>
              <a:rPr lang="en-US" dirty="0">
                <a:ea typeface="ＭＳ Ｐゴシック" charset="0"/>
                <a:sym typeface="Symbol" charset="0"/>
              </a:rPr>
              <a:t>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2641" y="1428750"/>
            <a:ext cx="7193017" cy="3657600"/>
          </a:xfrm>
        </p:spPr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Existential quantifiers usually used with </a:t>
            </a:r>
            <a:r>
              <a:rPr lang="en-US" altLang="ja-JP" sz="2400" b="1" dirty="0">
                <a:ea typeface="ＭＳ Ｐゴシック" charset="0"/>
                <a:cs typeface="ＭＳ Ｐゴシック" charset="0"/>
              </a:rPr>
              <a:t>and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 to specify a list of properties about an individual</a:t>
            </a:r>
          </a:p>
          <a:p>
            <a:pPr marL="344091" lvl="1" indent="0">
              <a:buNone/>
            </a:pPr>
            <a:r>
              <a:rPr lang="en-US" sz="2100" i="1" dirty="0">
                <a:ea typeface="ＭＳ Ｐゴシック" charset="0"/>
              </a:rPr>
              <a:t>Logic: (</a:t>
            </a:r>
            <a:r>
              <a:rPr lang="en-US" sz="2100" i="1" dirty="0">
                <a:ea typeface="ＭＳ Ｐゴシック" charset="0"/>
                <a:sym typeface="Symbol" charset="0"/>
              </a:rPr>
              <a:t> X</a:t>
            </a:r>
            <a:r>
              <a:rPr lang="en-US" sz="2100" i="1" dirty="0">
                <a:ea typeface="ＭＳ Ｐゴシック" charset="0"/>
              </a:rPr>
              <a:t>) student(X) </a:t>
            </a:r>
            <a:r>
              <a:rPr lang="en-US" sz="2100" i="1" dirty="0">
                <a:ea typeface="ＭＳ Ｐゴシック" charset="0"/>
                <a:sym typeface="Symbol" charset="0"/>
              </a:rPr>
              <a:t></a:t>
            </a:r>
            <a:r>
              <a:rPr lang="en-US" sz="2100" i="1" dirty="0">
                <a:ea typeface="ＭＳ Ｐゴシック" charset="0"/>
              </a:rPr>
              <a:t> smart(X)</a:t>
            </a:r>
          </a:p>
          <a:p>
            <a:pPr marL="344091" lvl="1" indent="0">
              <a:buNone/>
            </a:pPr>
            <a:r>
              <a:rPr lang="en-US" sz="2100" i="1" dirty="0">
                <a:ea typeface="ＭＳ Ｐゴシック" charset="0"/>
              </a:rPr>
              <a:t>Meaning: </a:t>
            </a:r>
            <a:r>
              <a:rPr lang="en-US" altLang="ja-JP" sz="2100" dirty="0">
                <a:ea typeface="ＭＳ Ｐゴシック" charset="0"/>
              </a:rPr>
              <a:t>There is a student who is smart</a:t>
            </a:r>
          </a:p>
          <a:p>
            <a:pPr marL="344091" lvl="1" indent="0">
              <a:buNone/>
            </a:pPr>
            <a:endParaRPr lang="en-US" altLang="ja-JP" sz="2100" dirty="0">
              <a:ea typeface="ＭＳ Ｐゴシック" charset="0"/>
            </a:endParaRP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Common mistake: represent this in FOL as:</a:t>
            </a:r>
          </a:p>
          <a:p>
            <a:pPr marL="344091" lvl="1" indent="0">
              <a:buNone/>
            </a:pPr>
            <a:r>
              <a:rPr lang="en-US" sz="2100" i="1" dirty="0">
                <a:ea typeface="ＭＳ Ｐゴシック" charset="0"/>
              </a:rPr>
              <a:t>Logic: (</a:t>
            </a:r>
            <a:r>
              <a:rPr lang="en-US" sz="2100" i="1" dirty="0">
                <a:ea typeface="ＭＳ Ｐゴシック" charset="0"/>
                <a:sym typeface="Symbol" charset="0"/>
              </a:rPr>
              <a:t> X</a:t>
            </a:r>
            <a:r>
              <a:rPr lang="en-US" sz="2100" i="1" dirty="0">
                <a:ea typeface="ＭＳ Ｐゴシック" charset="0"/>
              </a:rPr>
              <a:t>) student(X) </a:t>
            </a:r>
            <a:r>
              <a:rPr lang="en-US" sz="2100" i="1" dirty="0">
                <a:ea typeface="ＭＳ Ｐゴシック" charset="0"/>
                <a:sym typeface="Symbol" charset="0"/>
              </a:rPr>
              <a:t></a:t>
            </a:r>
            <a:r>
              <a:rPr lang="en-US" sz="2100" i="1" dirty="0">
                <a:ea typeface="ＭＳ Ｐゴシック" charset="0"/>
              </a:rPr>
              <a:t> smart(X) </a:t>
            </a:r>
          </a:p>
          <a:p>
            <a:pPr marL="344091" lvl="1" indent="0">
              <a:buNone/>
            </a:pPr>
            <a:r>
              <a:rPr lang="en-US" sz="2100" i="1" dirty="0">
                <a:ea typeface="ＭＳ Ｐゴシック" charset="0"/>
              </a:rPr>
              <a:t>Meaning: ?</a:t>
            </a:r>
          </a:p>
        </p:txBody>
      </p:sp>
    </p:spTree>
    <p:extLst>
      <p:ext uri="{BB962C8B-B14F-4D97-AF65-F5344CB8AC3E}">
        <p14:creationId xmlns:p14="http://schemas.microsoft.com/office/powerpoint/2010/main" val="478065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499" y="547852"/>
            <a:ext cx="5829300" cy="85725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Existential Quantifier: </a:t>
            </a:r>
            <a:r>
              <a:rPr lang="en-US" dirty="0">
                <a:ea typeface="ＭＳ Ｐゴシック" charset="0"/>
                <a:sym typeface="Symbol" charset="0"/>
              </a:rPr>
              <a:t>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2641" y="1428750"/>
            <a:ext cx="7193017" cy="3657600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Existential quantifiers usually used with </a:t>
            </a:r>
            <a:r>
              <a:rPr lang="en-US" altLang="ja-JP" sz="2400" b="1" dirty="0">
                <a:ea typeface="ＭＳ Ｐゴシック" charset="0"/>
                <a:cs typeface="ＭＳ Ｐゴシック" charset="0"/>
              </a:rPr>
              <a:t>and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 to specify a list of properties about an individual</a:t>
            </a:r>
          </a:p>
          <a:p>
            <a:pPr marL="344091" lvl="1" indent="0">
              <a:buNone/>
            </a:pPr>
            <a:r>
              <a:rPr lang="en-US" sz="2100" i="1" dirty="0">
                <a:ea typeface="ＭＳ Ｐゴシック" charset="0"/>
              </a:rPr>
              <a:t>Logic: (</a:t>
            </a:r>
            <a:r>
              <a:rPr lang="en-US" sz="2100" i="1" dirty="0">
                <a:ea typeface="ＭＳ Ｐゴシック" charset="0"/>
                <a:sym typeface="Symbol" charset="0"/>
              </a:rPr>
              <a:t> X</a:t>
            </a:r>
            <a:r>
              <a:rPr lang="en-US" sz="2100" i="1" dirty="0">
                <a:ea typeface="ＭＳ Ｐゴシック" charset="0"/>
              </a:rPr>
              <a:t>) student(X) </a:t>
            </a:r>
            <a:r>
              <a:rPr lang="en-US" sz="2100" i="1" dirty="0">
                <a:ea typeface="ＭＳ Ｐゴシック" charset="0"/>
                <a:sym typeface="Symbol" charset="0"/>
              </a:rPr>
              <a:t></a:t>
            </a:r>
            <a:r>
              <a:rPr lang="en-US" sz="2100" i="1" dirty="0">
                <a:ea typeface="ＭＳ Ｐゴシック" charset="0"/>
              </a:rPr>
              <a:t> smart(X)</a:t>
            </a:r>
          </a:p>
          <a:p>
            <a:pPr marL="344091" lvl="1" indent="0">
              <a:buNone/>
            </a:pPr>
            <a:r>
              <a:rPr lang="en-US" sz="2100" i="1" dirty="0">
                <a:ea typeface="ＭＳ Ｐゴシック" charset="0"/>
              </a:rPr>
              <a:t>Meaning: </a:t>
            </a:r>
            <a:r>
              <a:rPr lang="en-US" altLang="ja-JP" sz="2100" dirty="0">
                <a:ea typeface="ＭＳ Ｐゴシック" charset="0"/>
              </a:rPr>
              <a:t>There is a student who is smart</a:t>
            </a:r>
          </a:p>
          <a:p>
            <a:pPr marL="344091" lvl="1" indent="0">
              <a:buNone/>
            </a:pPr>
            <a:endParaRPr lang="en-US" altLang="ja-JP" sz="2100" dirty="0">
              <a:ea typeface="ＭＳ Ｐゴシック" charset="0"/>
            </a:endParaRP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Common mistake: represent this in FOL as:</a:t>
            </a:r>
          </a:p>
          <a:p>
            <a:pPr marL="344091" lvl="1" indent="0">
              <a:buNone/>
            </a:pPr>
            <a:r>
              <a:rPr lang="en-US" sz="2100" i="1" dirty="0">
                <a:ea typeface="ＭＳ Ｐゴシック" charset="0"/>
              </a:rPr>
              <a:t>Logic: (</a:t>
            </a:r>
            <a:r>
              <a:rPr lang="en-US" sz="2100" i="1" dirty="0">
                <a:ea typeface="ＭＳ Ｐゴシック" charset="0"/>
                <a:sym typeface="Symbol" charset="0"/>
              </a:rPr>
              <a:t> X</a:t>
            </a:r>
            <a:r>
              <a:rPr lang="en-US" sz="2100" i="1" dirty="0">
                <a:ea typeface="ＭＳ Ｐゴシック" charset="0"/>
              </a:rPr>
              <a:t>) student(X) </a:t>
            </a:r>
            <a:r>
              <a:rPr lang="en-US" sz="2100" i="1" dirty="0">
                <a:ea typeface="ＭＳ Ｐゴシック" charset="0"/>
                <a:sym typeface="Symbol" charset="0"/>
              </a:rPr>
              <a:t></a:t>
            </a:r>
            <a:r>
              <a:rPr lang="en-US" sz="2100" i="1" dirty="0">
                <a:ea typeface="ＭＳ Ｐゴシック" charset="0"/>
              </a:rPr>
              <a:t> smart(X) </a:t>
            </a:r>
          </a:p>
          <a:p>
            <a:pPr marL="345281" lvl="1" indent="0">
              <a:buNone/>
            </a:pPr>
            <a:r>
              <a:rPr lang="en-US" sz="2100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P </a:t>
            </a:r>
            <a:r>
              <a:rPr lang="en-US" sz="2100" i="1" dirty="0">
                <a:solidFill>
                  <a:srgbClr val="FF0000"/>
                </a:solidFill>
                <a:ea typeface="ＭＳ Ｐゴシック" charset="0"/>
                <a:sym typeface="Symbol" charset="0"/>
              </a:rPr>
              <a:t></a:t>
            </a:r>
            <a:r>
              <a:rPr lang="en-US" sz="2100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 Q = ~P v Q</a:t>
            </a:r>
          </a:p>
          <a:p>
            <a:pPr marL="345281" lvl="1" indent="0">
              <a:buNone/>
            </a:pPr>
            <a:r>
              <a:rPr lang="en-US" sz="2100" i="1" dirty="0">
                <a:solidFill>
                  <a:srgbClr val="FF0000"/>
                </a:solidFill>
                <a:ea typeface="ＭＳ Ｐゴシック" charset="0"/>
                <a:sym typeface="Symbol" charset="0"/>
              </a:rPr>
              <a:t> X</a:t>
            </a:r>
            <a:r>
              <a:rPr lang="en-US" sz="2100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 student(X) </a:t>
            </a:r>
            <a:r>
              <a:rPr lang="en-US" sz="2100" i="1" dirty="0">
                <a:solidFill>
                  <a:srgbClr val="FF0000"/>
                </a:solidFill>
                <a:ea typeface="ＭＳ Ｐゴシック" charset="0"/>
                <a:sym typeface="Symbol" charset="0"/>
              </a:rPr>
              <a:t></a:t>
            </a:r>
            <a:r>
              <a:rPr lang="en-US" sz="2100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 smart(X) = </a:t>
            </a:r>
            <a:r>
              <a:rPr lang="en-US" sz="2100" i="1" dirty="0">
                <a:solidFill>
                  <a:srgbClr val="FF0000"/>
                </a:solidFill>
                <a:ea typeface="ＭＳ Ｐゴシック" charset="0"/>
                <a:sym typeface="Symbol" charset="0"/>
              </a:rPr>
              <a:t> X</a:t>
            </a:r>
            <a:r>
              <a:rPr lang="en-US" sz="2100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 ~student(X) v smart(X)</a:t>
            </a:r>
          </a:p>
          <a:p>
            <a:pPr marL="345281" lvl="1" indent="0">
              <a:buNone/>
            </a:pPr>
            <a:r>
              <a:rPr lang="en-US" sz="2100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Meaning: There’s something that is either not a student or is smart</a:t>
            </a:r>
          </a:p>
        </p:txBody>
      </p:sp>
    </p:spTree>
    <p:extLst>
      <p:ext uri="{BB962C8B-B14F-4D97-AF65-F5344CB8AC3E}">
        <p14:creationId xmlns:p14="http://schemas.microsoft.com/office/powerpoint/2010/main" val="3736517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1678968" y="529829"/>
            <a:ext cx="5829300" cy="85725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Quantifier Scope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356" y="1485901"/>
            <a:ext cx="7652188" cy="2400300"/>
          </a:xfrm>
        </p:spPr>
        <p:txBody>
          <a:bodyPr/>
          <a:lstStyle/>
          <a:p>
            <a:r>
              <a:rPr lang="en-US" sz="2100" dirty="0">
                <a:ea typeface="ＭＳ Ｐゴシック" charset="0"/>
                <a:cs typeface="ＭＳ Ｐゴシック" charset="0"/>
              </a:rPr>
              <a:t>FOL sentences have structure, like programs</a:t>
            </a:r>
          </a:p>
          <a:p>
            <a:r>
              <a:rPr lang="en-US" sz="2100" dirty="0">
                <a:ea typeface="ＭＳ Ｐゴシック" charset="0"/>
                <a:cs typeface="ＭＳ Ｐゴシック" charset="0"/>
              </a:rPr>
              <a:t>In particular, variables in a sentence have a </a:t>
            </a:r>
            <a:r>
              <a:rPr lang="en-US" sz="2100" b="1" dirty="0">
                <a:ea typeface="ＭＳ Ｐゴシック" charset="0"/>
                <a:cs typeface="ＭＳ Ｐゴシック" charset="0"/>
              </a:rPr>
              <a:t>scope</a:t>
            </a:r>
          </a:p>
          <a:p>
            <a:r>
              <a:rPr lang="en-US" sz="2100" dirty="0">
                <a:ea typeface="ＭＳ Ｐゴシック" charset="0"/>
                <a:cs typeface="ＭＳ Ｐゴシック" charset="0"/>
              </a:rPr>
              <a:t>Suppose we want to say “</a:t>
            </a:r>
            <a:r>
              <a:rPr lang="en-US" altLang="ja-JP" sz="2100" dirty="0">
                <a:ea typeface="ＭＳ Ｐゴシック" charset="0"/>
              </a:rPr>
              <a:t>everyone who is alive loves someone”</a:t>
            </a:r>
          </a:p>
          <a:p>
            <a:pPr marL="254794" lvl="1" indent="0">
              <a:buNone/>
            </a:pPr>
            <a:r>
              <a:rPr lang="en-US" sz="2100" dirty="0">
                <a:ea typeface="ＭＳ Ｐゴシック" charset="0"/>
              </a:rPr>
              <a:t>(</a:t>
            </a:r>
            <a:r>
              <a:rPr lang="en-US" sz="2100" dirty="0">
                <a:ea typeface="ＭＳ Ｐゴシック" charset="0"/>
                <a:sym typeface="Symbol" charset="0"/>
              </a:rPr>
              <a:t>X</a:t>
            </a:r>
            <a:r>
              <a:rPr lang="en-US" sz="2100" dirty="0">
                <a:ea typeface="ＭＳ Ｐゴシック" charset="0"/>
              </a:rPr>
              <a:t>) alive(X) </a:t>
            </a:r>
            <a:r>
              <a:rPr lang="en-US" sz="2100" dirty="0">
                <a:ea typeface="ＭＳ Ｐゴシック" charset="0"/>
                <a:sym typeface="Symbol" charset="0"/>
              </a:rPr>
              <a:t> </a:t>
            </a:r>
            <a:r>
              <a:rPr lang="en-US" sz="2100" dirty="0">
                <a:ea typeface="ＭＳ Ｐゴシック" charset="0"/>
              </a:rPr>
              <a:t>(</a:t>
            </a:r>
            <a:r>
              <a:rPr lang="en-US" sz="2100" dirty="0">
                <a:ea typeface="ＭＳ Ｐゴシック" charset="0"/>
                <a:sym typeface="Symbol" charset="0"/>
              </a:rPr>
              <a:t> Y</a:t>
            </a:r>
            <a:r>
              <a:rPr lang="en-US" sz="2100" dirty="0">
                <a:ea typeface="ＭＳ Ｐゴシック" charset="0"/>
              </a:rPr>
              <a:t>) loves(X, Y) </a:t>
            </a:r>
          </a:p>
          <a:p>
            <a:r>
              <a:rPr lang="en-US" sz="2100" dirty="0">
                <a:ea typeface="ＭＳ Ｐゴシック" charset="0"/>
                <a:cs typeface="ＭＳ Ｐゴシック" charset="0"/>
              </a:rPr>
              <a:t>Here’</a:t>
            </a:r>
            <a:r>
              <a:rPr lang="en-US" altLang="ja-JP" sz="2100" dirty="0">
                <a:ea typeface="ＭＳ Ｐゴシック" charset="0"/>
                <a:cs typeface="ＭＳ Ｐゴシック" charset="0"/>
              </a:rPr>
              <a:t>s how we scope the variables</a:t>
            </a:r>
            <a:endParaRPr lang="en-US" sz="21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2571750" y="3486150"/>
            <a:ext cx="4043736" cy="46166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>
                <a:latin typeface="Calibri"/>
              </a:rPr>
              <a:t>(</a:t>
            </a:r>
            <a:r>
              <a:rPr lang="en-US" dirty="0">
                <a:latin typeface="Calibri"/>
                <a:sym typeface="Symbol" charset="0"/>
              </a:rPr>
              <a:t>X</a:t>
            </a:r>
            <a:r>
              <a:rPr lang="en-US" dirty="0">
                <a:latin typeface="Calibri"/>
              </a:rPr>
              <a:t>) alive(X) </a:t>
            </a:r>
            <a:r>
              <a:rPr lang="en-US" dirty="0">
                <a:latin typeface="Calibri"/>
                <a:sym typeface="Symbol" charset="0"/>
              </a:rPr>
              <a:t> </a:t>
            </a:r>
            <a:r>
              <a:rPr lang="en-US" dirty="0">
                <a:latin typeface="Calibri"/>
              </a:rPr>
              <a:t>(</a:t>
            </a:r>
            <a:r>
              <a:rPr lang="en-US" dirty="0">
                <a:latin typeface="Calibri"/>
                <a:sym typeface="Symbol" charset="0"/>
              </a:rPr>
              <a:t>Y</a:t>
            </a:r>
            <a:r>
              <a:rPr lang="en-US" dirty="0">
                <a:latin typeface="Calibri"/>
              </a:rPr>
              <a:t>) loves(X, Y)</a:t>
            </a:r>
          </a:p>
        </p:txBody>
      </p:sp>
      <p:sp>
        <p:nvSpPr>
          <p:cNvPr id="36868" name="Line 5"/>
          <p:cNvSpPr>
            <a:spLocks noChangeShapeType="1"/>
          </p:cNvSpPr>
          <p:nvPr/>
        </p:nvSpPr>
        <p:spPr bwMode="auto">
          <a:xfrm>
            <a:off x="4743450" y="4000500"/>
            <a:ext cx="177165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latin typeface="Calibri"/>
            </a:endParaRPr>
          </a:p>
        </p:txBody>
      </p:sp>
      <p:sp>
        <p:nvSpPr>
          <p:cNvPr id="36869" name="Line 6"/>
          <p:cNvSpPr>
            <a:spLocks noChangeShapeType="1"/>
          </p:cNvSpPr>
          <p:nvPr/>
        </p:nvSpPr>
        <p:spPr bwMode="auto">
          <a:xfrm>
            <a:off x="2628900" y="4171950"/>
            <a:ext cx="3886200" cy="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latin typeface="Calibri"/>
            </a:endParaRPr>
          </a:p>
        </p:txBody>
      </p:sp>
      <p:sp>
        <p:nvSpPr>
          <p:cNvPr id="36870" name="Line 7"/>
          <p:cNvSpPr>
            <a:spLocks noChangeShapeType="1"/>
          </p:cNvSpPr>
          <p:nvPr/>
        </p:nvSpPr>
        <p:spPr bwMode="auto">
          <a:xfrm>
            <a:off x="1943100" y="4483894"/>
            <a:ext cx="400050" cy="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latin typeface="Calibri"/>
            </a:endParaRPr>
          </a:p>
        </p:txBody>
      </p:sp>
      <p:sp>
        <p:nvSpPr>
          <p:cNvPr id="36871" name="Line 9"/>
          <p:cNvSpPr>
            <a:spLocks noChangeShapeType="1"/>
          </p:cNvSpPr>
          <p:nvPr/>
        </p:nvSpPr>
        <p:spPr bwMode="auto">
          <a:xfrm>
            <a:off x="1943100" y="4712494"/>
            <a:ext cx="40005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latin typeface="Calibri"/>
            </a:endParaRPr>
          </a:p>
        </p:txBody>
      </p:sp>
      <p:sp>
        <p:nvSpPr>
          <p:cNvPr id="36872" name="Text Box 10"/>
          <p:cNvSpPr txBox="1">
            <a:spLocks noChangeArrowheads="1"/>
          </p:cNvSpPr>
          <p:nvPr/>
        </p:nvSpPr>
        <p:spPr bwMode="auto">
          <a:xfrm>
            <a:off x="2388394" y="4286250"/>
            <a:ext cx="11429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Calibri"/>
              </a:rPr>
              <a:t>Scope of x</a:t>
            </a:r>
          </a:p>
        </p:txBody>
      </p:sp>
      <p:sp>
        <p:nvSpPr>
          <p:cNvPr id="36873" name="Text Box 11"/>
          <p:cNvSpPr txBox="1">
            <a:spLocks noChangeArrowheads="1"/>
          </p:cNvSpPr>
          <p:nvPr/>
        </p:nvSpPr>
        <p:spPr bwMode="auto">
          <a:xfrm>
            <a:off x="2400300" y="4483894"/>
            <a:ext cx="1147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Calibri"/>
              </a:rPr>
              <a:t>Scope of 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49" y="429611"/>
            <a:ext cx="5829300" cy="85725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Quantifier Scope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1699" y="1208032"/>
            <a:ext cx="7960601" cy="3647747"/>
          </a:xfrm>
        </p:spPr>
        <p:txBody>
          <a:bodyPr>
            <a:normAutofit lnSpcReduction="10000"/>
          </a:bodyPr>
          <a:lstStyle/>
          <a:p>
            <a:r>
              <a:rPr lang="en-US" sz="2100" b="1" dirty="0">
                <a:ea typeface="ＭＳ Ｐゴシック" charset="0"/>
                <a:cs typeface="ＭＳ Ｐゴシック" charset="0"/>
              </a:rPr>
              <a:t>Switching order of two universal quantifiers </a:t>
            </a:r>
            <a:r>
              <a:rPr lang="en-US" sz="2100" b="1" i="1" dirty="0">
                <a:ea typeface="ＭＳ Ｐゴシック" charset="0"/>
                <a:cs typeface="ＭＳ Ｐゴシック" charset="0"/>
              </a:rPr>
              <a:t>does not</a:t>
            </a:r>
            <a:r>
              <a:rPr lang="en-US" sz="2100" b="1" dirty="0">
                <a:ea typeface="ＭＳ Ｐゴシック" charset="0"/>
                <a:cs typeface="ＭＳ Ｐゴシック" charset="0"/>
              </a:rPr>
              <a:t> change the meaning</a:t>
            </a:r>
            <a:endParaRPr lang="en-US" sz="2100" dirty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1950" dirty="0">
                <a:ea typeface="ＭＳ Ｐゴシック" charset="0"/>
              </a:rPr>
              <a:t>(</a:t>
            </a:r>
            <a:r>
              <a:rPr lang="en-US" sz="1950" dirty="0">
                <a:ea typeface="ＭＳ Ｐゴシック" charset="0"/>
                <a:sym typeface="Symbol" charset="0"/>
              </a:rPr>
              <a:t>X</a:t>
            </a:r>
            <a:r>
              <a:rPr lang="en-US" sz="1950" dirty="0">
                <a:ea typeface="ＭＳ Ｐゴシック" charset="0"/>
              </a:rPr>
              <a:t>)(</a:t>
            </a:r>
            <a:r>
              <a:rPr lang="en-US" sz="1950" dirty="0">
                <a:ea typeface="ＭＳ Ｐゴシック" charset="0"/>
                <a:sym typeface="Symbol" charset="0"/>
              </a:rPr>
              <a:t>Y</a:t>
            </a:r>
            <a:r>
              <a:rPr lang="en-US" sz="1950" dirty="0">
                <a:ea typeface="ＭＳ Ｐゴシック" charset="0"/>
              </a:rPr>
              <a:t>)P(X,Y) </a:t>
            </a:r>
            <a:r>
              <a:rPr lang="en-US" sz="1950" dirty="0">
                <a:ea typeface="ＭＳ Ｐゴシック" charset="0"/>
                <a:cs typeface="Calibri"/>
              </a:rPr>
              <a:t>↔</a:t>
            </a:r>
            <a:r>
              <a:rPr lang="en-US" sz="1950" dirty="0">
                <a:ea typeface="ＭＳ Ｐゴシック" charset="0"/>
              </a:rPr>
              <a:t> (</a:t>
            </a:r>
            <a:r>
              <a:rPr lang="en-US" sz="1950" dirty="0">
                <a:ea typeface="ＭＳ Ｐゴシック" charset="0"/>
                <a:sym typeface="Symbol" charset="0"/>
              </a:rPr>
              <a:t>Y</a:t>
            </a:r>
            <a:r>
              <a:rPr lang="en-US" sz="1950" dirty="0">
                <a:ea typeface="ＭＳ Ｐゴシック" charset="0"/>
              </a:rPr>
              <a:t>)(</a:t>
            </a:r>
            <a:r>
              <a:rPr lang="en-US" sz="1950" dirty="0">
                <a:ea typeface="ＭＳ Ｐゴシック" charset="0"/>
                <a:sym typeface="Symbol" charset="0"/>
              </a:rPr>
              <a:t>X</a:t>
            </a:r>
            <a:r>
              <a:rPr lang="en-US" sz="1950" dirty="0">
                <a:ea typeface="ＭＳ Ｐゴシック" charset="0"/>
              </a:rPr>
              <a:t>) P(X,Y)</a:t>
            </a:r>
          </a:p>
          <a:p>
            <a:pPr lvl="1"/>
            <a:r>
              <a:rPr lang="en-US" altLang="ja-JP" sz="1950" dirty="0">
                <a:ea typeface="ＭＳ Ｐゴシック" charset="0"/>
              </a:rPr>
              <a:t>Dogs hate cats (i.e., all dogs hate all cats)</a:t>
            </a:r>
          </a:p>
          <a:p>
            <a:r>
              <a:rPr lang="en-US" sz="2100" b="1" dirty="0">
                <a:ea typeface="ＭＳ Ｐゴシック" charset="0"/>
                <a:cs typeface="ＭＳ Ｐゴシック" charset="0"/>
              </a:rPr>
              <a:t>You can switch order of existential quantifiers</a:t>
            </a:r>
          </a:p>
          <a:p>
            <a:pPr lvl="1"/>
            <a:r>
              <a:rPr lang="en-US" sz="1950" dirty="0">
                <a:ea typeface="ＭＳ Ｐゴシック" charset="0"/>
              </a:rPr>
              <a:t>(</a:t>
            </a:r>
            <a:r>
              <a:rPr lang="en-US" sz="1950" dirty="0">
                <a:ea typeface="ＭＳ Ｐゴシック" charset="0"/>
                <a:sym typeface="Symbol" charset="0"/>
              </a:rPr>
              <a:t>X</a:t>
            </a:r>
            <a:r>
              <a:rPr lang="en-US" sz="1950" dirty="0">
                <a:ea typeface="ＭＳ Ｐゴシック" charset="0"/>
              </a:rPr>
              <a:t>)(</a:t>
            </a:r>
            <a:r>
              <a:rPr lang="en-US" sz="1950" dirty="0">
                <a:ea typeface="ＭＳ Ｐゴシック" charset="0"/>
                <a:sym typeface="Symbol" charset="0"/>
              </a:rPr>
              <a:t>Y</a:t>
            </a:r>
            <a:r>
              <a:rPr lang="en-US" sz="1950" dirty="0">
                <a:ea typeface="ＭＳ Ｐゴシック" charset="0"/>
              </a:rPr>
              <a:t>)P(X,Y) </a:t>
            </a:r>
            <a:r>
              <a:rPr lang="en-US" sz="1950" dirty="0">
                <a:ea typeface="ＭＳ Ｐゴシック" charset="0"/>
                <a:cs typeface="Calibri"/>
              </a:rPr>
              <a:t>↔</a:t>
            </a:r>
            <a:r>
              <a:rPr lang="en-US" sz="1950" dirty="0">
                <a:ea typeface="ＭＳ Ｐゴシック" charset="0"/>
              </a:rPr>
              <a:t> (</a:t>
            </a:r>
            <a:r>
              <a:rPr lang="en-US" sz="1950" dirty="0">
                <a:ea typeface="ＭＳ Ｐゴシック" charset="0"/>
                <a:sym typeface="Symbol" charset="0"/>
              </a:rPr>
              <a:t>Y</a:t>
            </a:r>
            <a:r>
              <a:rPr lang="en-US" sz="1950" dirty="0">
                <a:ea typeface="ＭＳ Ｐゴシック" charset="0"/>
              </a:rPr>
              <a:t>)(</a:t>
            </a:r>
            <a:r>
              <a:rPr lang="en-US" sz="1950" dirty="0">
                <a:ea typeface="ＭＳ Ｐゴシック" charset="0"/>
                <a:sym typeface="Symbol" charset="0"/>
              </a:rPr>
              <a:t>X</a:t>
            </a:r>
            <a:r>
              <a:rPr lang="en-US" sz="1950" dirty="0">
                <a:ea typeface="ＭＳ Ｐゴシック" charset="0"/>
              </a:rPr>
              <a:t>) P(X,Y) </a:t>
            </a:r>
          </a:p>
          <a:p>
            <a:pPr lvl="1"/>
            <a:r>
              <a:rPr lang="en-US" altLang="ja-JP" sz="1950" dirty="0">
                <a:ea typeface="ＭＳ Ｐゴシック" charset="0"/>
              </a:rPr>
              <a:t>A cat killed a dog</a:t>
            </a:r>
          </a:p>
          <a:p>
            <a:r>
              <a:rPr lang="en-US" sz="2100" b="1" dirty="0">
                <a:ea typeface="ＭＳ Ｐゴシック" charset="0"/>
                <a:cs typeface="ＭＳ Ｐゴシック" charset="0"/>
              </a:rPr>
              <a:t>Switching order of universal and existential quantifiers </a:t>
            </a:r>
            <a:r>
              <a:rPr lang="en-US" sz="2100" b="1" i="1" dirty="0">
                <a:ea typeface="ＭＳ Ｐゴシック" charset="0"/>
                <a:cs typeface="ＭＳ Ｐゴシック" charset="0"/>
              </a:rPr>
              <a:t>does</a:t>
            </a:r>
            <a:r>
              <a:rPr lang="en-US" sz="2100" b="1" dirty="0">
                <a:ea typeface="ＭＳ Ｐゴシック" charset="0"/>
                <a:cs typeface="ＭＳ Ｐゴシック" charset="0"/>
              </a:rPr>
              <a:t> change meaning: </a:t>
            </a:r>
          </a:p>
          <a:p>
            <a:pPr lvl="1"/>
            <a:r>
              <a:rPr lang="en-US" sz="1950" dirty="0">
                <a:ea typeface="ＭＳ Ｐゴシック" charset="0"/>
              </a:rPr>
              <a:t>Everyone likes someone: (</a:t>
            </a:r>
            <a:r>
              <a:rPr lang="en-US" sz="1950" dirty="0">
                <a:ea typeface="ＭＳ Ｐゴシック" charset="0"/>
                <a:sym typeface="Symbol" charset="0"/>
              </a:rPr>
              <a:t>X</a:t>
            </a:r>
            <a:r>
              <a:rPr lang="en-US" sz="1950" dirty="0">
                <a:ea typeface="ＭＳ Ｐゴシック" charset="0"/>
              </a:rPr>
              <a:t>)(</a:t>
            </a:r>
            <a:r>
              <a:rPr lang="en-US" sz="1950" dirty="0">
                <a:ea typeface="ＭＳ Ｐゴシック" charset="0"/>
                <a:sym typeface="Symbol" charset="0"/>
              </a:rPr>
              <a:t>Y</a:t>
            </a:r>
            <a:r>
              <a:rPr lang="en-US" sz="1950" dirty="0">
                <a:ea typeface="ＭＳ Ｐゴシック" charset="0"/>
              </a:rPr>
              <a:t>) likes(X,Y) </a:t>
            </a:r>
          </a:p>
          <a:p>
            <a:pPr lvl="1"/>
            <a:r>
              <a:rPr lang="en-US" sz="1950" dirty="0">
                <a:ea typeface="ＭＳ Ｐゴシック" charset="0"/>
              </a:rPr>
              <a:t>Someone is liked by everyone: (</a:t>
            </a:r>
            <a:r>
              <a:rPr lang="en-US" sz="1950" dirty="0">
                <a:ea typeface="ＭＳ Ｐゴシック" charset="0"/>
                <a:sym typeface="Symbol" charset="0"/>
              </a:rPr>
              <a:t>Y</a:t>
            </a:r>
            <a:r>
              <a:rPr lang="en-US" sz="1950" dirty="0">
                <a:ea typeface="ＭＳ Ｐゴシック" charset="0"/>
              </a:rPr>
              <a:t>)(</a:t>
            </a:r>
            <a:r>
              <a:rPr lang="en-US" sz="1950" dirty="0">
                <a:ea typeface="ＭＳ Ｐゴシック" charset="0"/>
                <a:sym typeface="Symbol" charset="0"/>
              </a:rPr>
              <a:t>X</a:t>
            </a:r>
            <a:r>
              <a:rPr lang="en-US" sz="1950" dirty="0">
                <a:ea typeface="ＭＳ Ｐゴシック" charset="0"/>
              </a:rPr>
              <a:t>) likes(X,Y)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6008" y="4012324"/>
            <a:ext cx="4171950" cy="857250"/>
          </a:xfrm>
        </p:spPr>
        <p:txBody>
          <a:bodyPr/>
          <a:lstStyle/>
          <a:p>
            <a:pPr algn="r"/>
            <a:r>
              <a:rPr lang="en-US" sz="3300" dirty="0"/>
              <a:t>Procedural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121" y="702551"/>
            <a:ext cx="5829300" cy="4857750"/>
          </a:xfrm>
        </p:spPr>
        <p:txBody>
          <a:bodyPr>
            <a:normAutofit fontScale="92500" lnSpcReduction="10000"/>
          </a:bodyPr>
          <a:lstStyle/>
          <a:p>
            <a:pPr marL="0" lvl="1" indent="0">
              <a:buNone/>
            </a:pPr>
            <a:r>
              <a:rPr lang="en-US" sz="2100" dirty="0"/>
              <a:t>def verify1():</a:t>
            </a:r>
          </a:p>
          <a:p>
            <a:pPr marL="0" lvl="1" indent="0">
              <a:buNone/>
            </a:pPr>
            <a:r>
              <a:rPr lang="en-US" sz="2100" i="1" dirty="0"/>
              <a:t>    </a:t>
            </a:r>
            <a:r>
              <a:rPr lang="en-US" sz="2100" b="1" i="1" dirty="0"/>
              <a:t># </a:t>
            </a:r>
            <a:r>
              <a:rPr lang="en-US" sz="2100" b="1" i="1" dirty="0">
                <a:ea typeface="ＭＳ Ｐゴシック" charset="0"/>
              </a:rPr>
              <a:t>Everyone likes someone: (</a:t>
            </a:r>
            <a:r>
              <a:rPr lang="en-US" sz="2100" b="1" i="1" dirty="0">
                <a:ea typeface="ＭＳ Ｐゴシック" charset="0"/>
                <a:sym typeface="Symbol" charset="0"/>
              </a:rPr>
              <a:t></a:t>
            </a:r>
            <a:r>
              <a:rPr lang="en-US" sz="2100" b="1" i="1" dirty="0">
                <a:ea typeface="ＭＳ Ｐゴシック" charset="0"/>
              </a:rPr>
              <a:t>x)(</a:t>
            </a:r>
            <a:r>
              <a:rPr lang="en-US" sz="2100" b="1" i="1" dirty="0">
                <a:ea typeface="ＭＳ Ｐゴシック" charset="0"/>
                <a:sym typeface="Symbol" charset="0"/>
              </a:rPr>
              <a:t></a:t>
            </a:r>
            <a:r>
              <a:rPr lang="en-US" sz="2100" b="1" i="1" dirty="0">
                <a:ea typeface="ＭＳ Ｐゴシック" charset="0"/>
              </a:rPr>
              <a:t>y) likes(</a:t>
            </a:r>
            <a:r>
              <a:rPr lang="en-US" sz="2100" b="1" i="1" dirty="0" err="1">
                <a:ea typeface="ＭＳ Ｐゴシック" charset="0"/>
              </a:rPr>
              <a:t>x,y</a:t>
            </a:r>
            <a:r>
              <a:rPr lang="en-US" sz="2100" b="1" i="1" dirty="0">
                <a:ea typeface="ＭＳ Ｐゴシック" charset="0"/>
              </a:rPr>
              <a:t>) </a:t>
            </a:r>
          </a:p>
          <a:p>
            <a:pPr marL="0" indent="0">
              <a:buNone/>
            </a:pPr>
            <a:r>
              <a:rPr lang="en-US" sz="2100" dirty="0"/>
              <a:t>    for p1 in people():</a:t>
            </a:r>
          </a:p>
          <a:p>
            <a:pPr marL="0" indent="0">
              <a:buNone/>
            </a:pPr>
            <a:r>
              <a:rPr lang="en-US" sz="2100" dirty="0"/>
              <a:t>        </a:t>
            </a:r>
            <a:r>
              <a:rPr lang="en-US" sz="2100" dirty="0" err="1"/>
              <a:t>foundLike</a:t>
            </a:r>
            <a:r>
              <a:rPr lang="en-US" sz="2100" dirty="0"/>
              <a:t> = False</a:t>
            </a:r>
          </a:p>
          <a:p>
            <a:pPr marL="0" indent="0">
              <a:buNone/>
            </a:pPr>
            <a:r>
              <a:rPr lang="en-US" sz="2100" dirty="0"/>
              <a:t>        for p2 in people():</a:t>
            </a:r>
          </a:p>
          <a:p>
            <a:pPr marL="0" indent="0">
              <a:buNone/>
            </a:pPr>
            <a:r>
              <a:rPr lang="en-US" sz="2100" dirty="0"/>
              <a:t>            if likes(p1, p2):</a:t>
            </a:r>
          </a:p>
          <a:p>
            <a:pPr marL="0" indent="0">
              <a:buNone/>
            </a:pPr>
            <a:r>
              <a:rPr lang="en-US" sz="2100" dirty="0"/>
              <a:t>                 </a:t>
            </a:r>
            <a:r>
              <a:rPr lang="en-US" sz="2100" dirty="0" err="1"/>
              <a:t>foundLike</a:t>
            </a:r>
            <a:r>
              <a:rPr lang="en-US" sz="2100" dirty="0"/>
              <a:t> = True</a:t>
            </a:r>
          </a:p>
          <a:p>
            <a:pPr marL="0" indent="0">
              <a:buNone/>
            </a:pPr>
            <a:r>
              <a:rPr lang="en-US" sz="2100" dirty="0"/>
              <a:t>                 break</a:t>
            </a:r>
          </a:p>
          <a:p>
            <a:pPr marL="0" indent="0">
              <a:buNone/>
            </a:pPr>
            <a:r>
              <a:rPr lang="en-US" sz="2100" dirty="0"/>
              <a:t>        if not </a:t>
            </a:r>
            <a:r>
              <a:rPr lang="en-US" sz="2100" dirty="0" err="1"/>
              <a:t>foundLike</a:t>
            </a:r>
            <a:r>
              <a:rPr lang="en-US" sz="2100" dirty="0"/>
              <a:t>:</a:t>
            </a:r>
          </a:p>
          <a:p>
            <a:pPr marL="0" indent="0">
              <a:buNone/>
            </a:pPr>
            <a:r>
              <a:rPr lang="en-US" sz="2100" dirty="0"/>
              <a:t>            print(p1, ‘does not like anyone </a:t>
            </a:r>
            <a:r>
              <a:rPr lang="en-US" sz="2100" dirty="0">
                <a:sym typeface="Wingdings" pitchFamily="2" charset="2"/>
              </a:rPr>
              <a:t>’)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            return False</a:t>
            </a:r>
          </a:p>
          <a:p>
            <a:pPr marL="0" indent="0">
              <a:buNone/>
            </a:pPr>
            <a:r>
              <a:rPr lang="en-US" sz="2100" dirty="0"/>
              <a:t>    return True</a:t>
            </a:r>
          </a:p>
          <a:p>
            <a:pPr marL="0" indent="0">
              <a:buNone/>
            </a:pPr>
            <a:r>
              <a:rPr lang="en-US" sz="2100" dirty="0"/>
              <a:t>        </a:t>
            </a:r>
          </a:p>
          <a:p>
            <a:pPr marL="0" indent="0">
              <a:buNone/>
            </a:pPr>
            <a:r>
              <a:rPr lang="en-US" sz="2100" dirty="0"/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00295" y="1702676"/>
            <a:ext cx="318843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Calibri"/>
              </a:rPr>
              <a:t>Every person has at</a:t>
            </a:r>
          </a:p>
          <a:p>
            <a:r>
              <a:rPr lang="en-US" sz="2400" i="1" dirty="0">
                <a:latin typeface="Calibri"/>
              </a:rPr>
              <a:t>least one individual that</a:t>
            </a:r>
          </a:p>
          <a:p>
            <a:r>
              <a:rPr lang="en-US" sz="2400" i="1" dirty="0">
                <a:latin typeface="Calibri"/>
              </a:rPr>
              <a:t>they like.</a:t>
            </a:r>
          </a:p>
        </p:txBody>
      </p:sp>
    </p:spTree>
    <p:extLst>
      <p:ext uri="{BB962C8B-B14F-4D97-AF65-F5344CB8AC3E}">
        <p14:creationId xmlns:p14="http://schemas.microsoft.com/office/powerpoint/2010/main" val="369937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42DD0-4BA5-E741-90C8-B7850EA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349" y="443405"/>
            <a:ext cx="5829300" cy="857250"/>
          </a:xfrm>
        </p:spPr>
        <p:txBody>
          <a:bodyPr/>
          <a:lstStyle/>
          <a:p>
            <a:r>
              <a:rPr lang="en-US" dirty="0"/>
              <a:t>FOL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FF320-5D27-F549-9D76-2C4E390FE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399" y="1397219"/>
            <a:ext cx="7483202" cy="3302876"/>
          </a:xfrm>
        </p:spPr>
        <p:txBody>
          <a:bodyPr>
            <a:normAutofit/>
          </a:bodyPr>
          <a:lstStyle/>
          <a:p>
            <a:r>
              <a:rPr lang="en-US" sz="2000" dirty="0"/>
              <a:t>First Order logic (FOL) is a powerful knowledge representation (KR) system</a:t>
            </a:r>
          </a:p>
          <a:p>
            <a:r>
              <a:rPr lang="en-US" sz="2000" dirty="0"/>
              <a:t>Used in AI systems in various ways, e.g., to</a:t>
            </a:r>
          </a:p>
          <a:p>
            <a:pPr marL="222647" lvl="1" indent="-172641"/>
            <a:r>
              <a:rPr lang="en-US" sz="2000" dirty="0"/>
              <a:t>Directly represent &amp; reason about concepts &amp; objects</a:t>
            </a:r>
          </a:p>
          <a:p>
            <a:pPr marL="222647" lvl="1" indent="-172641"/>
            <a:r>
              <a:rPr lang="en-US" sz="2000" dirty="0"/>
              <a:t>Formally specify meaning of KR systems (e.g., </a:t>
            </a:r>
            <a:r>
              <a:rPr lang="en-US" sz="2000" dirty="0">
                <a:hlinkClick r:id="rId3"/>
              </a:rPr>
              <a:t>OWL</a:t>
            </a:r>
            <a:r>
              <a:rPr lang="en-US" sz="2000" dirty="0"/>
              <a:t>)</a:t>
            </a:r>
          </a:p>
          <a:p>
            <a:pPr marL="222647" lvl="1" indent="-172641"/>
            <a:r>
              <a:rPr lang="en-US" sz="2000" dirty="0"/>
              <a:t>Form programming languages (e.g., </a:t>
            </a:r>
            <a:r>
              <a:rPr lang="en-US" sz="2000" dirty="0">
                <a:hlinkClick r:id="rId4"/>
              </a:rPr>
              <a:t>Prolog</a:t>
            </a:r>
            <a:r>
              <a:rPr lang="en-US" sz="2000" dirty="0"/>
              <a:t>) and </a:t>
            </a:r>
            <a:r>
              <a:rPr lang="en-US" sz="2000" dirty="0">
                <a:hlinkClick r:id="rId5"/>
              </a:rPr>
              <a:t>rule-based systems</a:t>
            </a:r>
            <a:endParaRPr lang="en-US" sz="2000" dirty="0"/>
          </a:p>
          <a:p>
            <a:pPr marL="222647" lvl="1" indent="-172641"/>
            <a:r>
              <a:rPr lang="en-US" sz="2000" dirty="0"/>
              <a:t>Make semantic database systems (</a:t>
            </a:r>
            <a:r>
              <a:rPr lang="en-US" sz="2000" dirty="0" err="1">
                <a:hlinkClick r:id="rId6"/>
              </a:rPr>
              <a:t>Datalog</a:t>
            </a:r>
            <a:r>
              <a:rPr lang="en-US" sz="2000" dirty="0"/>
              <a:t>) and Knowledge graphs (</a:t>
            </a:r>
            <a:r>
              <a:rPr lang="en-US" sz="2000" dirty="0" err="1">
                <a:hlinkClick r:id="rId7"/>
              </a:rPr>
              <a:t>Wikidata</a:t>
            </a:r>
            <a:r>
              <a:rPr lang="en-US" sz="2000" dirty="0"/>
              <a:t>)</a:t>
            </a:r>
          </a:p>
          <a:p>
            <a:pPr marL="222647" lvl="1" indent="-172641"/>
            <a:r>
              <a:rPr lang="en-US" sz="2000" dirty="0"/>
              <a:t>Provide features useful in neural network deep learning systems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1668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8575" y="4286250"/>
            <a:ext cx="4171950" cy="857250"/>
          </a:xfrm>
        </p:spPr>
        <p:txBody>
          <a:bodyPr/>
          <a:lstStyle/>
          <a:p>
            <a:pPr algn="r"/>
            <a:r>
              <a:rPr lang="en-US" sz="3300" dirty="0"/>
              <a:t>Procedural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9726" y="773496"/>
            <a:ext cx="6057900" cy="4878442"/>
          </a:xfrm>
        </p:spPr>
        <p:txBody>
          <a:bodyPr>
            <a:normAutofit fontScale="92500" lnSpcReduction="10000"/>
          </a:bodyPr>
          <a:lstStyle/>
          <a:p>
            <a:pPr marL="0" lvl="1" indent="0">
              <a:buNone/>
            </a:pPr>
            <a:r>
              <a:rPr lang="en-US" sz="2100" dirty="0"/>
              <a:t>def verify2():</a:t>
            </a:r>
          </a:p>
          <a:p>
            <a:pPr marL="0" lvl="1" indent="0">
              <a:buNone/>
            </a:pPr>
            <a:r>
              <a:rPr lang="en-US" sz="2100" i="1" dirty="0"/>
              <a:t>    </a:t>
            </a:r>
            <a:r>
              <a:rPr lang="en-US" sz="2100" b="1" i="1" dirty="0"/>
              <a:t># </a:t>
            </a:r>
            <a:r>
              <a:rPr lang="en-US" sz="2100" b="1" i="1" dirty="0">
                <a:ea typeface="ＭＳ Ｐゴシック" charset="0"/>
              </a:rPr>
              <a:t>Someone is liked by everyone: (</a:t>
            </a:r>
            <a:r>
              <a:rPr lang="en-US" sz="2100" b="1" i="1" dirty="0">
                <a:ea typeface="ＭＳ Ｐゴシック" charset="0"/>
                <a:sym typeface="Symbol" charset="0"/>
              </a:rPr>
              <a:t></a:t>
            </a:r>
            <a:r>
              <a:rPr lang="en-US" sz="2100" b="1" i="1" dirty="0">
                <a:ea typeface="ＭＳ Ｐゴシック" charset="0"/>
              </a:rPr>
              <a:t>y)(</a:t>
            </a:r>
            <a:r>
              <a:rPr lang="en-US" sz="2100" b="1" i="1" dirty="0">
                <a:ea typeface="ＭＳ Ｐゴシック" charset="0"/>
                <a:sym typeface="Symbol" charset="0"/>
              </a:rPr>
              <a:t></a:t>
            </a:r>
            <a:r>
              <a:rPr lang="en-US" sz="2100" b="1" i="1" dirty="0">
                <a:ea typeface="ＭＳ Ｐゴシック" charset="0"/>
              </a:rPr>
              <a:t>x) likes(</a:t>
            </a:r>
            <a:r>
              <a:rPr lang="en-US" sz="2100" b="1" i="1" dirty="0" err="1">
                <a:ea typeface="ＭＳ Ｐゴシック" charset="0"/>
              </a:rPr>
              <a:t>x,y</a:t>
            </a:r>
            <a:r>
              <a:rPr lang="en-US" sz="2100" b="1" i="1" dirty="0">
                <a:ea typeface="ＭＳ Ｐゴシック" charset="0"/>
              </a:rPr>
              <a:t>) </a:t>
            </a:r>
          </a:p>
          <a:p>
            <a:pPr marL="0" indent="0">
              <a:buNone/>
            </a:pPr>
            <a:r>
              <a:rPr lang="en-US" sz="2100" dirty="0"/>
              <a:t>    for p2 in people():</a:t>
            </a:r>
          </a:p>
          <a:p>
            <a:pPr marL="0" indent="0">
              <a:buNone/>
            </a:pPr>
            <a:r>
              <a:rPr lang="en-US" sz="2100" dirty="0"/>
              <a:t>        </a:t>
            </a:r>
            <a:r>
              <a:rPr lang="en-US" sz="2100" dirty="0" err="1"/>
              <a:t>foundHater</a:t>
            </a:r>
            <a:r>
              <a:rPr lang="en-US" sz="2100" dirty="0"/>
              <a:t> = False</a:t>
            </a:r>
          </a:p>
          <a:p>
            <a:pPr marL="0" indent="0">
              <a:buNone/>
            </a:pPr>
            <a:r>
              <a:rPr lang="en-US" sz="2100" dirty="0"/>
              <a:t>        for p1 in people():</a:t>
            </a:r>
          </a:p>
          <a:p>
            <a:pPr marL="0" indent="0">
              <a:buNone/>
            </a:pPr>
            <a:r>
              <a:rPr lang="en-US" sz="2100" dirty="0"/>
              <a:t>            if not likes(p1, p2):</a:t>
            </a:r>
          </a:p>
          <a:p>
            <a:pPr marL="0" indent="0">
              <a:buNone/>
            </a:pPr>
            <a:r>
              <a:rPr lang="en-US" sz="2100" dirty="0"/>
              <a:t>                </a:t>
            </a:r>
            <a:r>
              <a:rPr lang="en-US" sz="2100" dirty="0" err="1"/>
              <a:t>foundHater</a:t>
            </a:r>
            <a:r>
              <a:rPr lang="en-US" sz="2100" dirty="0"/>
              <a:t> = True</a:t>
            </a:r>
          </a:p>
          <a:p>
            <a:pPr marL="0" indent="0">
              <a:buNone/>
            </a:pPr>
            <a:r>
              <a:rPr lang="en-US" sz="2100" dirty="0"/>
              <a:t>                break</a:t>
            </a:r>
          </a:p>
          <a:p>
            <a:pPr marL="0" indent="0">
              <a:buNone/>
            </a:pPr>
            <a:r>
              <a:rPr lang="en-US" sz="2100" dirty="0"/>
              <a:t>        if not </a:t>
            </a:r>
            <a:r>
              <a:rPr lang="en-US" sz="2100" dirty="0" err="1"/>
              <a:t>foundHater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            print(p2, ‘is liked by everyone </a:t>
            </a:r>
            <a:r>
              <a:rPr lang="en-US" sz="2100" dirty="0">
                <a:sym typeface="Wingdings" pitchFamily="2" charset="2"/>
              </a:rPr>
              <a:t>’</a:t>
            </a:r>
            <a:r>
              <a:rPr lang="en-US" sz="2100" dirty="0"/>
              <a:t>)</a:t>
            </a:r>
          </a:p>
          <a:p>
            <a:pPr marL="0" indent="0">
              <a:buNone/>
            </a:pPr>
            <a:r>
              <a:rPr lang="en-US" sz="2100" dirty="0"/>
              <a:t>            return True</a:t>
            </a:r>
          </a:p>
          <a:p>
            <a:pPr marL="0" indent="0">
              <a:buNone/>
            </a:pPr>
            <a:r>
              <a:rPr lang="en-US" sz="2100" dirty="0"/>
              <a:t>    return False</a:t>
            </a:r>
          </a:p>
          <a:p>
            <a:pPr marL="0" indent="0">
              <a:buNone/>
            </a:pPr>
            <a:r>
              <a:rPr lang="en-US" sz="2100" dirty="0"/>
              <a:t>        </a:t>
            </a:r>
          </a:p>
          <a:p>
            <a:pPr marL="0" indent="0">
              <a:buNone/>
            </a:pPr>
            <a:r>
              <a:rPr lang="en-US" sz="2100" dirty="0"/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4481" y="1780761"/>
            <a:ext cx="316625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Calibri"/>
              </a:rPr>
              <a:t>There is a person who is</a:t>
            </a:r>
          </a:p>
          <a:p>
            <a:r>
              <a:rPr lang="en-US" sz="2400" i="1" dirty="0">
                <a:latin typeface="Calibri"/>
              </a:rPr>
              <a:t>liked by every person in</a:t>
            </a:r>
            <a:br>
              <a:rPr lang="en-US" sz="2400" i="1" dirty="0">
                <a:latin typeface="Calibri"/>
              </a:rPr>
            </a:br>
            <a:r>
              <a:rPr lang="en-US" sz="2400" i="1" dirty="0">
                <a:latin typeface="Calibri"/>
              </a:rPr>
              <a:t>the universe.</a:t>
            </a:r>
          </a:p>
        </p:txBody>
      </p:sp>
    </p:spTree>
    <p:extLst>
      <p:ext uri="{BB962C8B-B14F-4D97-AF65-F5344CB8AC3E}">
        <p14:creationId xmlns:p14="http://schemas.microsoft.com/office/powerpoint/2010/main" val="3628977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78520" y="555735"/>
            <a:ext cx="5829300" cy="742950"/>
          </a:xfrm>
        </p:spPr>
        <p:txBody>
          <a:bodyPr/>
          <a:lstStyle/>
          <a:p>
            <a:r>
              <a:rPr lang="en-US" sz="3300" dirty="0">
                <a:ea typeface="ＭＳ Ｐゴシック" charset="0"/>
                <a:cs typeface="ＭＳ Ｐゴシック" charset="0"/>
              </a:rPr>
              <a:t>Connections between </a:t>
            </a:r>
            <a:r>
              <a:rPr lang="en-US" sz="3300" dirty="0">
                <a:ea typeface="ＭＳ Ｐゴシック" charset="0"/>
                <a:cs typeface="ＭＳ Ｐゴシック" charset="0"/>
                <a:sym typeface="Symbol" charset="0"/>
              </a:rPr>
              <a:t></a:t>
            </a:r>
            <a:r>
              <a:rPr lang="en-US" sz="3300" dirty="0">
                <a:ea typeface="ＭＳ Ｐゴシック" charset="0"/>
                <a:cs typeface="ＭＳ Ｐゴシック" charset="0"/>
              </a:rPr>
              <a:t> and </a:t>
            </a:r>
            <a:r>
              <a:rPr lang="en-US" sz="3300" dirty="0">
                <a:ea typeface="ＭＳ Ｐゴシック" charset="0"/>
                <a:cs typeface="ＭＳ Ｐゴシック" charset="0"/>
                <a:sym typeface="Symbol" charset="0"/>
              </a:rPr>
              <a:t></a:t>
            </a:r>
            <a:endParaRPr lang="en-US" sz="33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281" y="1298685"/>
            <a:ext cx="7141779" cy="3730516"/>
          </a:xfrm>
        </p:spPr>
        <p:txBody>
          <a:bodyPr>
            <a:normAutofit fontScale="92500" lnSpcReduction="10000"/>
          </a:bodyPr>
          <a:lstStyle/>
          <a:p>
            <a:pPr marL="173831" indent="-173831"/>
            <a:r>
              <a:rPr lang="en-US" sz="2400" dirty="0">
                <a:ea typeface="ＭＳ Ｐゴシック" charset="0"/>
                <a:cs typeface="ＭＳ Ｐゴシック" charset="0"/>
              </a:rPr>
              <a:t>We can relate sentences involving 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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and 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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using extensions to  </a:t>
            </a:r>
            <a:r>
              <a:rPr lang="en-US" sz="2400" b="1" dirty="0">
                <a:ea typeface="ＭＳ Ｐゴシック" charset="0"/>
                <a:cs typeface="ＭＳ Ｐゴシック" charset="0"/>
                <a:hlinkClick r:id="rId3"/>
              </a:rPr>
              <a:t>De Morgan’s laws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</a:t>
            </a:r>
          </a:p>
          <a:p>
            <a:pPr marL="638175" lvl="1" indent="-257175">
              <a:buFontTx/>
              <a:buAutoNum type="arabicPeriod"/>
            </a:pPr>
            <a:r>
              <a:rPr lang="en-US" sz="1950" dirty="0">
                <a:ea typeface="ＭＳ Ｐゴシック" charset="0"/>
              </a:rPr>
              <a:t>(</a:t>
            </a:r>
            <a:r>
              <a:rPr lang="en-US" sz="1950" dirty="0">
                <a:ea typeface="ＭＳ Ｐゴシック" charset="0"/>
                <a:sym typeface="Symbol" charset="0"/>
              </a:rPr>
              <a:t></a:t>
            </a:r>
            <a:r>
              <a:rPr lang="en-US" sz="1950" dirty="0">
                <a:ea typeface="ＭＳ Ｐゴシック" charset="0"/>
              </a:rPr>
              <a:t>x) P(x) </a:t>
            </a:r>
            <a:r>
              <a:rPr lang="en-US" sz="1950" dirty="0">
                <a:ea typeface="ＭＳ Ｐゴシック" charset="0"/>
                <a:cs typeface="Calibri"/>
              </a:rPr>
              <a:t>↔</a:t>
            </a:r>
            <a:r>
              <a:rPr lang="en-US" sz="1950" dirty="0">
                <a:ea typeface="ＭＳ Ｐゴシック" charset="0"/>
              </a:rPr>
              <a:t> </a:t>
            </a:r>
            <a:r>
              <a:rPr lang="en-US" sz="1950" dirty="0">
                <a:ea typeface="ＭＳ Ｐゴシック" charset="0"/>
                <a:sym typeface="Symbol" charset="0"/>
              </a:rPr>
              <a:t></a:t>
            </a:r>
            <a:r>
              <a:rPr lang="en-US" sz="1950" dirty="0">
                <a:ea typeface="ＭＳ Ｐゴシック" charset="0"/>
              </a:rPr>
              <a:t>(</a:t>
            </a:r>
            <a:r>
              <a:rPr lang="en-US" sz="1950" dirty="0">
                <a:ea typeface="ＭＳ Ｐゴシック" charset="0"/>
                <a:sym typeface="Symbol" charset="0"/>
              </a:rPr>
              <a:t></a:t>
            </a:r>
            <a:r>
              <a:rPr lang="en-US" sz="1950" dirty="0">
                <a:ea typeface="ＭＳ Ｐゴシック" charset="0"/>
              </a:rPr>
              <a:t>x) </a:t>
            </a:r>
            <a:r>
              <a:rPr lang="en-US" sz="1950" dirty="0">
                <a:ea typeface="ＭＳ Ｐゴシック" charset="0"/>
                <a:sym typeface="Symbol" charset="0"/>
              </a:rPr>
              <a:t> </a:t>
            </a:r>
            <a:r>
              <a:rPr lang="en-US" sz="1950" dirty="0">
                <a:ea typeface="ＭＳ Ｐゴシック" charset="0"/>
              </a:rPr>
              <a:t>P(x)</a:t>
            </a:r>
          </a:p>
          <a:p>
            <a:pPr marL="638175" lvl="1" indent="-257175">
              <a:buFontTx/>
              <a:buAutoNum type="arabicPeriod"/>
            </a:pPr>
            <a:r>
              <a:rPr lang="en-US" sz="1950" dirty="0">
                <a:ea typeface="ＭＳ Ｐゴシック" charset="0"/>
                <a:sym typeface="Symbol" charset="0"/>
              </a:rPr>
              <a:t></a:t>
            </a:r>
            <a:r>
              <a:rPr lang="en-US" sz="1950" dirty="0">
                <a:ea typeface="ＭＳ Ｐゴシック" charset="0"/>
              </a:rPr>
              <a:t>(</a:t>
            </a:r>
            <a:r>
              <a:rPr lang="en-US" sz="1950" dirty="0">
                <a:ea typeface="ＭＳ Ｐゴシック" charset="0"/>
                <a:sym typeface="Symbol" charset="0"/>
              </a:rPr>
              <a:t></a:t>
            </a:r>
            <a:r>
              <a:rPr lang="en-US" sz="1950" dirty="0">
                <a:ea typeface="ＭＳ Ｐゴシック" charset="0"/>
              </a:rPr>
              <a:t>x) P(x) </a:t>
            </a:r>
            <a:r>
              <a:rPr lang="en-US" sz="1950" dirty="0">
                <a:ea typeface="ＭＳ Ｐゴシック" charset="0"/>
                <a:cs typeface="Calibri"/>
              </a:rPr>
              <a:t>↔</a:t>
            </a:r>
            <a:r>
              <a:rPr lang="en-US" sz="1950" dirty="0">
                <a:ea typeface="ＭＳ Ｐゴシック" charset="0"/>
              </a:rPr>
              <a:t> (</a:t>
            </a:r>
            <a:r>
              <a:rPr lang="en-US" sz="1950" dirty="0">
                <a:ea typeface="ＭＳ Ｐゴシック" charset="0"/>
                <a:sym typeface="Symbol" charset="0"/>
              </a:rPr>
              <a:t></a:t>
            </a:r>
            <a:r>
              <a:rPr lang="en-US" sz="1950" dirty="0">
                <a:ea typeface="ＭＳ Ｐゴシック" charset="0"/>
              </a:rPr>
              <a:t>x) </a:t>
            </a:r>
            <a:r>
              <a:rPr lang="en-US" sz="1950" dirty="0">
                <a:ea typeface="ＭＳ Ｐゴシック" charset="0"/>
                <a:sym typeface="Symbol" charset="0"/>
              </a:rPr>
              <a:t></a:t>
            </a:r>
            <a:r>
              <a:rPr lang="en-US" sz="1950" dirty="0">
                <a:ea typeface="ＭＳ Ｐゴシック" charset="0"/>
              </a:rPr>
              <a:t>P(x)</a:t>
            </a:r>
          </a:p>
          <a:p>
            <a:pPr marL="638175" lvl="1" indent="-257175">
              <a:buFontTx/>
              <a:buAutoNum type="arabicPeriod"/>
            </a:pPr>
            <a:r>
              <a:rPr lang="en-US" sz="1950" dirty="0">
                <a:ea typeface="ＭＳ Ｐゴシック" charset="0"/>
              </a:rPr>
              <a:t>(</a:t>
            </a:r>
            <a:r>
              <a:rPr lang="en-US" sz="1950" dirty="0">
                <a:ea typeface="ＭＳ Ｐゴシック" charset="0"/>
                <a:sym typeface="Symbol" charset="0"/>
              </a:rPr>
              <a:t> </a:t>
            </a:r>
            <a:r>
              <a:rPr lang="en-US" sz="1950" dirty="0">
                <a:ea typeface="ＭＳ Ｐゴシック" charset="0"/>
              </a:rPr>
              <a:t>x) P(x) </a:t>
            </a:r>
            <a:r>
              <a:rPr lang="en-US" sz="1950" dirty="0">
                <a:ea typeface="ＭＳ Ｐゴシック" charset="0"/>
                <a:cs typeface="Calibri"/>
              </a:rPr>
              <a:t>↔</a:t>
            </a:r>
            <a:r>
              <a:rPr lang="en-US" sz="1950" dirty="0">
                <a:ea typeface="ＭＳ Ｐゴシック" charset="0"/>
              </a:rPr>
              <a:t> </a:t>
            </a:r>
            <a:r>
              <a:rPr lang="en-US" sz="1950" dirty="0">
                <a:ea typeface="ＭＳ Ｐゴシック" charset="0"/>
                <a:sym typeface="Symbol" charset="0"/>
              </a:rPr>
              <a:t></a:t>
            </a:r>
            <a:r>
              <a:rPr lang="en-US" sz="1950" dirty="0">
                <a:ea typeface="ＭＳ Ｐゴシック" charset="0"/>
              </a:rPr>
              <a:t> (</a:t>
            </a:r>
            <a:r>
              <a:rPr lang="en-US" sz="1950" dirty="0">
                <a:ea typeface="ＭＳ Ｐゴシック" charset="0"/>
                <a:sym typeface="Symbol" charset="0"/>
              </a:rPr>
              <a:t> </a:t>
            </a:r>
            <a:r>
              <a:rPr lang="en-US" sz="1950" dirty="0">
                <a:ea typeface="ＭＳ Ｐゴシック" charset="0"/>
              </a:rPr>
              <a:t>x) </a:t>
            </a:r>
            <a:r>
              <a:rPr lang="en-US" sz="1950" dirty="0">
                <a:ea typeface="ＭＳ Ｐゴシック" charset="0"/>
                <a:sym typeface="Symbol" charset="0"/>
              </a:rPr>
              <a:t></a:t>
            </a:r>
            <a:r>
              <a:rPr lang="en-US" sz="1950" dirty="0">
                <a:ea typeface="ＭＳ Ｐゴシック" charset="0"/>
              </a:rPr>
              <a:t>P(x)</a:t>
            </a:r>
          </a:p>
          <a:p>
            <a:pPr marL="638175" lvl="1" indent="-257175">
              <a:buFontTx/>
              <a:buAutoNum type="arabicPeriod"/>
            </a:pPr>
            <a:r>
              <a:rPr lang="en-US" sz="1950" dirty="0">
                <a:ea typeface="ＭＳ Ｐゴシック" charset="0"/>
                <a:sym typeface="Symbol" charset="0"/>
              </a:rPr>
              <a:t></a:t>
            </a:r>
            <a:r>
              <a:rPr lang="en-US" sz="1950" dirty="0">
                <a:ea typeface="ＭＳ Ｐゴシック" charset="0"/>
              </a:rPr>
              <a:t>(</a:t>
            </a:r>
            <a:r>
              <a:rPr lang="en-US" sz="1950" dirty="0">
                <a:ea typeface="ＭＳ Ｐゴシック" charset="0"/>
                <a:sym typeface="Symbol" charset="0"/>
              </a:rPr>
              <a:t></a:t>
            </a:r>
            <a:r>
              <a:rPr lang="en-US" sz="1950" dirty="0">
                <a:ea typeface="ＭＳ Ｐゴシック" charset="0"/>
              </a:rPr>
              <a:t>x) P(x) </a:t>
            </a:r>
            <a:r>
              <a:rPr lang="en-US" sz="1950" dirty="0">
                <a:ea typeface="ＭＳ Ｐゴシック" charset="0"/>
                <a:cs typeface="Calibri"/>
              </a:rPr>
              <a:t>↔</a:t>
            </a:r>
            <a:r>
              <a:rPr lang="en-US" sz="1950" dirty="0">
                <a:ea typeface="ＭＳ Ｐゴシック" charset="0"/>
              </a:rPr>
              <a:t> (</a:t>
            </a:r>
            <a:r>
              <a:rPr lang="en-US" sz="1950" dirty="0">
                <a:ea typeface="ＭＳ Ｐゴシック" charset="0"/>
                <a:sym typeface="Symbol" charset="0"/>
              </a:rPr>
              <a:t></a:t>
            </a:r>
            <a:r>
              <a:rPr lang="en-US" sz="1950" dirty="0">
                <a:ea typeface="ＭＳ Ｐゴシック" charset="0"/>
              </a:rPr>
              <a:t>x) </a:t>
            </a:r>
            <a:r>
              <a:rPr lang="en-US" sz="1950" dirty="0">
                <a:ea typeface="ＭＳ Ｐゴシック" charset="0"/>
                <a:sym typeface="Symbol" charset="0"/>
              </a:rPr>
              <a:t></a:t>
            </a:r>
            <a:r>
              <a:rPr lang="en-US" sz="1950" dirty="0">
                <a:ea typeface="ＭＳ Ｐゴシック" charset="0"/>
              </a:rPr>
              <a:t>P(x)</a:t>
            </a:r>
          </a:p>
          <a:p>
            <a:pPr marL="173831" indent="-173831"/>
            <a:r>
              <a:rPr lang="en-US" sz="2400" dirty="0">
                <a:ea typeface="ＭＳ Ｐゴシック" charset="0"/>
                <a:cs typeface="ＭＳ Ｐゴシック" charset="0"/>
              </a:rPr>
              <a:t>Examples</a:t>
            </a:r>
          </a:p>
          <a:p>
            <a:pPr marL="388144" lvl="1" indent="-211931">
              <a:buFontTx/>
              <a:buAutoNum type="arabicPeriod"/>
            </a:pPr>
            <a:r>
              <a:rPr lang="en-US" sz="1950" dirty="0">
                <a:ea typeface="ＭＳ Ｐゴシック" charset="0"/>
              </a:rPr>
              <a:t>All dogs sleep </a:t>
            </a:r>
            <a:r>
              <a:rPr lang="en-US" sz="1950" dirty="0">
                <a:ea typeface="ＭＳ Ｐゴシック" charset="0"/>
                <a:cs typeface="Calibri"/>
              </a:rPr>
              <a:t>↔ There is no dog that doesn’t sleep</a:t>
            </a:r>
            <a:endParaRPr lang="en-US" sz="1950" dirty="0">
              <a:ea typeface="ＭＳ Ｐゴシック" charset="0"/>
            </a:endParaRPr>
          </a:p>
          <a:p>
            <a:pPr marL="388144" lvl="1" indent="-211931">
              <a:buFontTx/>
              <a:buAutoNum type="arabicPeriod"/>
            </a:pPr>
            <a:r>
              <a:rPr lang="en-US" sz="1950" dirty="0">
                <a:ea typeface="ＭＳ Ｐゴシック" charset="0"/>
              </a:rPr>
              <a:t>Not all dogs bark </a:t>
            </a:r>
            <a:r>
              <a:rPr lang="en-US" sz="1950" dirty="0">
                <a:ea typeface="ＭＳ Ｐゴシック" charset="0"/>
                <a:cs typeface="Calibri"/>
              </a:rPr>
              <a:t>↔</a:t>
            </a:r>
            <a:r>
              <a:rPr lang="en-US" sz="1950" dirty="0">
                <a:ea typeface="ＭＳ Ｐゴシック" charset="0"/>
              </a:rPr>
              <a:t> There is a dog that doesn’t bark</a:t>
            </a:r>
            <a:endParaRPr lang="en-US" sz="1950" dirty="0">
              <a:ea typeface="ＭＳ Ｐゴシック" charset="0"/>
              <a:cs typeface="Calibri"/>
            </a:endParaRPr>
          </a:p>
          <a:p>
            <a:pPr marL="388144" lvl="1" indent="-211931">
              <a:buFontTx/>
              <a:buAutoNum type="arabicPeriod"/>
            </a:pPr>
            <a:r>
              <a:rPr lang="en-US" sz="1950" dirty="0">
                <a:ea typeface="ＭＳ Ｐゴシック" charset="0"/>
                <a:cs typeface="Calibri"/>
              </a:rPr>
              <a:t>There is a dog that talks ↔ Not all dogs can’t talk</a:t>
            </a:r>
          </a:p>
          <a:p>
            <a:pPr marL="388144" lvl="1" indent="-211931">
              <a:buFontTx/>
              <a:buAutoNum type="arabicPeriod"/>
            </a:pPr>
            <a:r>
              <a:rPr lang="en-US" sz="1950" dirty="0">
                <a:ea typeface="ＭＳ Ｐゴシック" charset="0"/>
              </a:rPr>
              <a:t>No dog likes cats </a:t>
            </a:r>
            <a:r>
              <a:rPr lang="en-US" sz="1950" dirty="0">
                <a:ea typeface="ＭＳ Ｐゴシック" charset="0"/>
                <a:cs typeface="Calibri"/>
              </a:rPr>
              <a:t>↔ </a:t>
            </a:r>
            <a:r>
              <a:rPr lang="en-US" sz="1950" dirty="0">
                <a:ea typeface="ＭＳ Ｐゴシック" charset="0"/>
              </a:rPr>
              <a:t>All dogs don’t like cats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657350" y="475113"/>
            <a:ext cx="5829300" cy="685800"/>
          </a:xfrm>
        </p:spPr>
        <p:txBody>
          <a:bodyPr/>
          <a:lstStyle/>
          <a:p>
            <a:r>
              <a:rPr lang="en-US" sz="3300" dirty="0">
                <a:ea typeface="ＭＳ Ｐゴシック" charset="0"/>
                <a:cs typeface="ＭＳ Ｐゴシック" charset="0"/>
              </a:rPr>
              <a:t>Translating English to FOL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371600" y="1371600"/>
            <a:ext cx="6400800" cy="3314700"/>
          </a:xfrm>
        </p:spPr>
        <p:txBody>
          <a:bodyPr/>
          <a:lstStyle/>
          <a:p>
            <a:pPr marL="176213" indent="-176213"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Every gardener likes the sun</a:t>
            </a:r>
          </a:p>
          <a:p>
            <a:pPr marL="433388" lvl="2" indent="-342900">
              <a:buChar char=" "/>
            </a:pPr>
            <a:r>
              <a:rPr lang="en-US">
                <a:ea typeface="ＭＳ Ｐゴシック" charset="0"/>
                <a:sym typeface="Symbol" charset="0"/>
              </a:rPr>
              <a:t> </a:t>
            </a:r>
            <a:r>
              <a:rPr lang="en-US">
                <a:ea typeface="ＭＳ Ｐゴシック" charset="0"/>
              </a:rPr>
              <a:t>              </a:t>
            </a:r>
            <a:r>
              <a:rPr lang="en-US">
                <a:ea typeface="ＭＳ Ｐゴシック" charset="0"/>
                <a:sym typeface="Symbol" charset="0"/>
              </a:rPr>
              <a:t> </a:t>
            </a:r>
            <a:r>
              <a:rPr lang="en-US">
                <a:ea typeface="ＭＳ Ｐゴシック" charset="0"/>
              </a:rPr>
              <a:t>             </a:t>
            </a:r>
            <a:endParaRPr lang="en-US" sz="2100" dirty="0">
              <a:ea typeface="ＭＳ Ｐゴシック" charset="0"/>
            </a:endParaRPr>
          </a:p>
          <a:p>
            <a:pPr marL="176213" indent="-176213">
              <a:buNone/>
            </a:pPr>
            <a:endParaRPr lang="en-US" sz="450" b="1" dirty="0">
              <a:ea typeface="ＭＳ Ｐゴシック" charset="0"/>
              <a:cs typeface="ＭＳ Ｐゴシック" charset="0"/>
            </a:endParaRPr>
          </a:p>
          <a:p>
            <a:pPr marL="176213" indent="-176213"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All purple mushrooms are poisonous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433388" lvl="2" indent="-342900">
              <a:buChar char=" "/>
            </a:pPr>
            <a:r>
              <a:rPr lang="en-US">
                <a:ea typeface="ＭＳ Ｐゴシック" charset="0"/>
                <a:sym typeface="Symbol" charset="0"/>
              </a:rPr>
              <a:t> </a:t>
            </a:r>
            <a:r>
              <a:rPr lang="en-US">
                <a:ea typeface="ＭＳ Ｐゴシック" charset="0"/>
              </a:rPr>
              <a:t>               </a:t>
            </a:r>
            <a:r>
              <a:rPr lang="en-US">
                <a:ea typeface="ＭＳ Ｐゴシック" charset="0"/>
                <a:sym typeface="Symbol" charset="0"/>
              </a:rPr>
              <a:t> </a:t>
            </a:r>
            <a:r>
              <a:rPr lang="en-US">
                <a:ea typeface="ＭＳ Ｐゴシック" charset="0"/>
              </a:rPr>
              <a:t>            </a:t>
            </a:r>
            <a:r>
              <a:rPr lang="en-US">
                <a:ea typeface="ＭＳ Ｐゴシック" charset="0"/>
                <a:sym typeface="Symbol" charset="0"/>
              </a:rPr>
              <a:t> </a:t>
            </a:r>
            <a:r>
              <a:rPr lang="en-US">
                <a:ea typeface="ＭＳ Ｐゴシック" charset="0"/>
              </a:rPr>
              <a:t>             </a:t>
            </a:r>
            <a:endParaRPr lang="en-US" dirty="0">
              <a:ea typeface="ＭＳ Ｐゴシック" charset="0"/>
            </a:endParaRPr>
          </a:p>
          <a:p>
            <a:pPr marL="435769" lvl="2" indent="-176213">
              <a:buNone/>
            </a:pPr>
            <a:endParaRPr lang="en-US" sz="450" dirty="0">
              <a:ea typeface="ＭＳ Ｐゴシック" charset="0"/>
            </a:endParaRPr>
          </a:p>
          <a:p>
            <a:pPr>
              <a:lnSpc>
                <a:spcPct val="90000"/>
              </a:lnSpc>
              <a:buChar char=" "/>
            </a:pPr>
            <a:r>
              <a:rPr lang="en-US" sz="2400" b="1">
                <a:ea typeface="ＭＳ Ｐゴシック" charset="0"/>
                <a:cs typeface="ＭＳ Ｐゴシック" charset="0"/>
              </a:rPr>
              <a:t>                                </a:t>
            </a:r>
            <a:r>
              <a:rPr lang="en-US" sz="2400">
                <a:ea typeface="ＭＳ Ｐゴシック" charset="0"/>
                <a:cs typeface="ＭＳ Ｐゴシック" charset="0"/>
              </a:rPr>
              <a:t>          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433388" lvl="1" indent="-342900">
              <a:lnSpc>
                <a:spcPct val="90000"/>
              </a:lnSpc>
              <a:buChar char=" "/>
            </a:pPr>
            <a:r>
              <a:rPr lang="en-US" sz="2400">
                <a:ea typeface="ＭＳ Ｐゴシック" charset="0"/>
                <a:sym typeface="Symbol" charset="0"/>
              </a:rPr>
              <a:t>  </a:t>
            </a:r>
            <a:r>
              <a:rPr lang="en-US" sz="2400">
                <a:ea typeface="ＭＳ Ｐゴシック" charset="0"/>
              </a:rPr>
              <a:t>            </a:t>
            </a:r>
            <a:r>
              <a:rPr lang="en-US" sz="2400">
                <a:ea typeface="ＭＳ Ｐゴシック" charset="0"/>
                <a:sym typeface="Symbol" charset="0"/>
              </a:rPr>
              <a:t> </a:t>
            </a:r>
            <a:r>
              <a:rPr lang="en-US" sz="2400">
                <a:ea typeface="ＭＳ Ｐゴシック" charset="0"/>
              </a:rPr>
              <a:t>             </a:t>
            </a:r>
            <a:r>
              <a:rPr lang="en-US" sz="2400">
                <a:ea typeface="ＭＳ Ｐゴシック" charset="0"/>
                <a:sym typeface="Symbol" charset="0"/>
              </a:rPr>
              <a:t> </a:t>
            </a:r>
            <a:r>
              <a:rPr lang="en-US" sz="2400">
                <a:ea typeface="ＭＳ Ｐゴシック" charset="0"/>
              </a:rPr>
              <a:t>              </a:t>
            </a:r>
            <a:endParaRPr lang="en-US" sz="2400" dirty="0">
              <a:ea typeface="ＭＳ Ｐゴシック" charset="0"/>
            </a:endParaRPr>
          </a:p>
          <a:p>
            <a:pPr marL="433388" lvl="1" indent="-342900">
              <a:lnSpc>
                <a:spcPct val="90000"/>
              </a:lnSpc>
              <a:buChar char=" "/>
            </a:pPr>
            <a:r>
              <a:rPr lang="en-US" sz="2400">
                <a:ea typeface="ＭＳ Ｐゴシック" charset="0"/>
                <a:sym typeface="Symbol" charset="0"/>
              </a:rPr>
              <a:t> </a:t>
            </a:r>
            <a:r>
              <a:rPr lang="en-US" sz="2400">
                <a:ea typeface="ＭＳ Ｐゴシック" charset="0"/>
              </a:rPr>
              <a:t>                </a:t>
            </a:r>
            <a:r>
              <a:rPr lang="en-US" sz="2400">
                <a:ea typeface="ＭＳ Ｐゴシック" charset="0"/>
                <a:sym typeface="Symbol" charset="0"/>
              </a:rPr>
              <a:t> </a:t>
            </a:r>
            <a:r>
              <a:rPr lang="en-US" sz="2400">
                <a:ea typeface="ＭＳ Ｐゴシック" charset="0"/>
              </a:rPr>
              <a:t>            </a:t>
            </a:r>
            <a:r>
              <a:rPr lang="en-US" sz="2400">
                <a:ea typeface="ＭＳ Ｐゴシック" charset="0"/>
                <a:sym typeface="Symbol" charset="0"/>
              </a:rPr>
              <a:t> </a:t>
            </a:r>
            <a:r>
              <a:rPr lang="en-US" sz="2400">
                <a:ea typeface="ＭＳ Ｐゴシック" charset="0"/>
              </a:rPr>
              <a:t> </a:t>
            </a:r>
            <a:r>
              <a:rPr lang="en-US" sz="2400">
                <a:ea typeface="ＭＳ Ｐゴシック" charset="0"/>
                <a:sym typeface="Symbol" charset="0"/>
              </a:rPr>
              <a:t> </a:t>
            </a:r>
            <a:r>
              <a:rPr lang="en-US" sz="2400">
                <a:ea typeface="ＭＳ Ｐゴシック" charset="0"/>
              </a:rPr>
              <a:t>             </a:t>
            </a:r>
            <a:endParaRPr lang="en-US" sz="24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657350" y="475113"/>
            <a:ext cx="5829300" cy="685800"/>
          </a:xfrm>
        </p:spPr>
        <p:txBody>
          <a:bodyPr/>
          <a:lstStyle/>
          <a:p>
            <a:r>
              <a:rPr lang="en-US" sz="3300" dirty="0">
                <a:ea typeface="ＭＳ Ｐゴシック" charset="0"/>
                <a:cs typeface="ＭＳ Ｐゴシック" charset="0"/>
              </a:rPr>
              <a:t>Translating English to FOL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371600" y="1371600"/>
            <a:ext cx="6400800" cy="3314700"/>
          </a:xfrm>
        </p:spPr>
        <p:txBody>
          <a:bodyPr/>
          <a:lstStyle/>
          <a:p>
            <a:pPr marL="176213" indent="-176213"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Every gardener likes the sun</a:t>
            </a:r>
          </a:p>
          <a:p>
            <a:pPr marL="90488" lvl="2" indent="0">
              <a:buNone/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  <a:sym typeface="Symbol" charset="0"/>
              </a:rPr>
              <a:t></a:t>
            </a: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</a:rPr>
              <a:t>x gardener(x) </a:t>
            </a: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  <a:sym typeface="Symbol" charset="0"/>
              </a:rPr>
              <a:t></a:t>
            </a: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</a:rPr>
              <a:t> likes(x,Sun)</a:t>
            </a:r>
            <a:endParaRPr kumimoji="0" lang="en-US" sz="2100" strike="noStrike" kern="1200" cap="none" spc="0" normalizeH="0" noProof="0">
              <a:ln>
                <a:noFill/>
              </a:ln>
              <a:solidFill>
                <a:schemeClr val="tx1">
                  <a:lumMod val="10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  <a:cs typeface="+mn-cs"/>
            </a:endParaRPr>
          </a:p>
          <a:p>
            <a:pPr marL="176213" indent="-176213">
              <a:buNone/>
            </a:pPr>
            <a:endParaRPr lang="en-US" sz="450" b="1" dirty="0">
              <a:ea typeface="ＭＳ Ｐゴシック" charset="0"/>
              <a:cs typeface="ＭＳ Ｐゴシック" charset="0"/>
            </a:endParaRPr>
          </a:p>
          <a:p>
            <a:pPr marL="176213" indent="-176213"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All purple mushrooms are poisonous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433388" lvl="2" indent="-342900">
              <a:buChar char=" "/>
            </a:pPr>
            <a:r>
              <a:rPr lang="en-US">
                <a:ea typeface="ＭＳ Ｐゴシック" charset="0"/>
                <a:sym typeface="Symbol" charset="0"/>
              </a:rPr>
              <a:t> </a:t>
            </a:r>
            <a:r>
              <a:rPr lang="en-US">
                <a:ea typeface="ＭＳ Ｐゴシック" charset="0"/>
              </a:rPr>
              <a:t>               </a:t>
            </a:r>
            <a:r>
              <a:rPr lang="en-US">
                <a:ea typeface="ＭＳ Ｐゴシック" charset="0"/>
                <a:sym typeface="Symbol" charset="0"/>
              </a:rPr>
              <a:t> </a:t>
            </a:r>
            <a:r>
              <a:rPr lang="en-US">
                <a:ea typeface="ＭＳ Ｐゴシック" charset="0"/>
              </a:rPr>
              <a:t>            </a:t>
            </a:r>
            <a:r>
              <a:rPr lang="en-US">
                <a:ea typeface="ＭＳ Ｐゴシック" charset="0"/>
                <a:sym typeface="Symbol" charset="0"/>
              </a:rPr>
              <a:t> </a:t>
            </a:r>
            <a:r>
              <a:rPr lang="en-US">
                <a:ea typeface="ＭＳ Ｐゴシック" charset="0"/>
              </a:rPr>
              <a:t>             </a:t>
            </a:r>
            <a:endParaRPr lang="en-US" dirty="0">
              <a:ea typeface="ＭＳ Ｐゴシック" charset="0"/>
            </a:endParaRPr>
          </a:p>
          <a:p>
            <a:pPr marL="435769" lvl="2" indent="-176213">
              <a:buNone/>
            </a:pPr>
            <a:endParaRPr lang="en-US" sz="450" dirty="0">
              <a:ea typeface="ＭＳ Ｐゴシック" charset="0"/>
            </a:endParaRPr>
          </a:p>
          <a:p>
            <a:pPr>
              <a:lnSpc>
                <a:spcPct val="90000"/>
              </a:lnSpc>
              <a:buChar char=" "/>
            </a:pPr>
            <a:r>
              <a:rPr lang="en-US" sz="2400" b="1">
                <a:ea typeface="ＭＳ Ｐゴシック" charset="0"/>
                <a:cs typeface="ＭＳ Ｐゴシック" charset="0"/>
              </a:rPr>
              <a:t>                                </a:t>
            </a:r>
            <a:r>
              <a:rPr lang="en-US" sz="2400">
                <a:ea typeface="ＭＳ Ｐゴシック" charset="0"/>
                <a:cs typeface="ＭＳ Ｐゴシック" charset="0"/>
              </a:rPr>
              <a:t>          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90488" lvl="1" indent="0">
              <a:lnSpc>
                <a:spcPct val="90000"/>
              </a:lnSpc>
              <a:buChar char=" "/>
            </a:pPr>
            <a:r>
              <a:rPr lang="en-US" sz="2400">
                <a:ea typeface="ＭＳ Ｐゴシック" charset="0"/>
                <a:sym typeface="Symbol" charset="0"/>
              </a:rPr>
              <a:t>  </a:t>
            </a:r>
            <a:r>
              <a:rPr lang="en-US" sz="2400">
                <a:ea typeface="ＭＳ Ｐゴシック" charset="0"/>
              </a:rPr>
              <a:t>            </a:t>
            </a:r>
            <a:r>
              <a:rPr lang="en-US" sz="2400">
                <a:ea typeface="ＭＳ Ｐゴシック" charset="0"/>
                <a:sym typeface="Symbol" charset="0"/>
              </a:rPr>
              <a:t> </a:t>
            </a:r>
            <a:r>
              <a:rPr lang="en-US" sz="2400">
                <a:ea typeface="ＭＳ Ｐゴシック" charset="0"/>
              </a:rPr>
              <a:t>             </a:t>
            </a:r>
            <a:r>
              <a:rPr lang="en-US" sz="2400">
                <a:ea typeface="ＭＳ Ｐゴシック" charset="0"/>
                <a:sym typeface="Symbol" charset="0"/>
              </a:rPr>
              <a:t> </a:t>
            </a:r>
            <a:r>
              <a:rPr lang="en-US" sz="2400">
                <a:ea typeface="ＭＳ Ｐゴシック" charset="0"/>
              </a:rPr>
              <a:t>              </a:t>
            </a:r>
            <a:endParaRPr lang="en-US" sz="2400" dirty="0">
              <a:ea typeface="ＭＳ Ｐゴシック" charset="0"/>
            </a:endParaRPr>
          </a:p>
          <a:p>
            <a:pPr marL="90488" lvl="1" indent="0">
              <a:lnSpc>
                <a:spcPct val="90000"/>
              </a:lnSpc>
              <a:buChar char=" "/>
            </a:pPr>
            <a:r>
              <a:rPr lang="en-US" sz="2400">
                <a:ea typeface="ＭＳ Ｐゴシック" charset="0"/>
                <a:sym typeface="Symbol" charset="0"/>
              </a:rPr>
              <a:t> </a:t>
            </a:r>
            <a:r>
              <a:rPr lang="en-US" sz="2400">
                <a:ea typeface="ＭＳ Ｐゴシック" charset="0"/>
              </a:rPr>
              <a:t>                </a:t>
            </a:r>
            <a:r>
              <a:rPr lang="en-US" sz="2400">
                <a:ea typeface="ＭＳ Ｐゴシック" charset="0"/>
                <a:sym typeface="Symbol" charset="0"/>
              </a:rPr>
              <a:t> </a:t>
            </a:r>
            <a:r>
              <a:rPr lang="en-US" sz="2400">
                <a:ea typeface="ＭＳ Ｐゴシック" charset="0"/>
              </a:rPr>
              <a:t>            </a:t>
            </a:r>
            <a:r>
              <a:rPr lang="en-US" sz="2400">
                <a:ea typeface="ＭＳ Ｐゴシック" charset="0"/>
                <a:sym typeface="Symbol" charset="0"/>
              </a:rPr>
              <a:t> </a:t>
            </a:r>
            <a:r>
              <a:rPr lang="en-US" sz="2400">
                <a:ea typeface="ＭＳ Ｐゴシック" charset="0"/>
              </a:rPr>
              <a:t> </a:t>
            </a:r>
            <a:r>
              <a:rPr lang="en-US" sz="2400">
                <a:ea typeface="ＭＳ Ｐゴシック" charset="0"/>
                <a:sym typeface="Symbol" charset="0"/>
              </a:rPr>
              <a:t> </a:t>
            </a:r>
            <a:r>
              <a:rPr lang="en-US" sz="2400">
                <a:ea typeface="ＭＳ Ｐゴシック" charset="0"/>
              </a:rPr>
              <a:t>             </a:t>
            </a:r>
            <a:endParaRPr lang="en-US" sz="24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232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657350" y="475113"/>
            <a:ext cx="5829300" cy="685800"/>
          </a:xfrm>
        </p:spPr>
        <p:txBody>
          <a:bodyPr/>
          <a:lstStyle/>
          <a:p>
            <a:r>
              <a:rPr lang="en-US" sz="3300" dirty="0">
                <a:ea typeface="ＭＳ Ｐゴシック" charset="0"/>
                <a:cs typeface="ＭＳ Ｐゴシック" charset="0"/>
              </a:rPr>
              <a:t>Translating English to FOL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371600" y="1371600"/>
            <a:ext cx="6400800" cy="3314700"/>
          </a:xfrm>
        </p:spPr>
        <p:txBody>
          <a:bodyPr/>
          <a:lstStyle/>
          <a:p>
            <a:pPr marL="176213" indent="-176213"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Every gardener likes the sun</a:t>
            </a:r>
          </a:p>
          <a:p>
            <a:pPr marL="90488" lvl="2" indent="0">
              <a:buNone/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  <a:sym typeface="Symbol" charset="0"/>
              </a:rPr>
              <a:t></a:t>
            </a: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</a:rPr>
              <a:t>x gardener(x) </a:t>
            </a: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  <a:sym typeface="Symbol" charset="0"/>
              </a:rPr>
              <a:t></a:t>
            </a: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</a:rPr>
              <a:t> likes(x,Sun)</a:t>
            </a:r>
            <a:endParaRPr kumimoji="0" lang="en-US" sz="2100" strike="noStrike" kern="1200" cap="none" spc="0" normalizeH="0" noProof="0">
              <a:ln>
                <a:noFill/>
              </a:ln>
              <a:solidFill>
                <a:schemeClr val="tx1">
                  <a:lumMod val="10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  <a:cs typeface="+mn-cs"/>
            </a:endParaRPr>
          </a:p>
          <a:p>
            <a:pPr marL="176213" indent="-176213">
              <a:buNone/>
            </a:pPr>
            <a:endParaRPr lang="en-US" sz="450" b="1" dirty="0">
              <a:ea typeface="ＭＳ Ｐゴシック" charset="0"/>
              <a:cs typeface="ＭＳ Ｐゴシック" charset="0"/>
            </a:endParaRPr>
          </a:p>
          <a:p>
            <a:pPr marL="176213" indent="-176213"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All purple mushrooms are poisonous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90488" lvl="2" indent="0">
              <a:buNone/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  <a:sym typeface="Symbol" charset="0"/>
              </a:rPr>
              <a:t></a:t>
            </a: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</a:rPr>
              <a:t>x (mushroom(x) </a:t>
            </a: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  <a:sym typeface="Symbol" charset="0"/>
              </a:rPr>
              <a:t></a:t>
            </a: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</a:rPr>
              <a:t> purple(x)) </a:t>
            </a: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  <a:sym typeface="Symbol" charset="0"/>
              </a:rPr>
              <a:t></a:t>
            </a: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</a:rPr>
              <a:t> poisonous(x)</a:t>
            </a:r>
          </a:p>
          <a:p>
            <a:pPr marL="435769" lvl="2" indent="-176213">
              <a:buNone/>
            </a:pPr>
            <a:endParaRPr lang="en-US" sz="450" dirty="0">
              <a:ea typeface="ＭＳ Ｐゴシック" charset="0"/>
            </a:endParaRPr>
          </a:p>
          <a:p>
            <a:pPr>
              <a:lnSpc>
                <a:spcPct val="90000"/>
              </a:lnSpc>
              <a:buChar char=" "/>
            </a:pPr>
            <a:r>
              <a:rPr lang="en-US" sz="2400" b="1">
                <a:ea typeface="ＭＳ Ｐゴシック" charset="0"/>
                <a:cs typeface="ＭＳ Ｐゴシック" charset="0"/>
              </a:rPr>
              <a:t>                                </a:t>
            </a:r>
            <a:r>
              <a:rPr lang="en-US" sz="2400">
                <a:ea typeface="ＭＳ Ｐゴシック" charset="0"/>
                <a:cs typeface="ＭＳ Ｐゴシック" charset="0"/>
              </a:rPr>
              <a:t>          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90488" lvl="1" indent="0">
              <a:lnSpc>
                <a:spcPct val="90000"/>
              </a:lnSpc>
              <a:buChar char=" "/>
            </a:pPr>
            <a:r>
              <a:rPr lang="en-US" sz="2400">
                <a:ea typeface="ＭＳ Ｐゴシック" charset="0"/>
                <a:sym typeface="Symbol" charset="0"/>
              </a:rPr>
              <a:t>  </a:t>
            </a:r>
            <a:r>
              <a:rPr lang="en-US" sz="2400">
                <a:ea typeface="ＭＳ Ｐゴシック" charset="0"/>
              </a:rPr>
              <a:t>            </a:t>
            </a:r>
            <a:r>
              <a:rPr lang="en-US" sz="2400">
                <a:ea typeface="ＭＳ Ｐゴシック" charset="0"/>
                <a:sym typeface="Symbol" charset="0"/>
              </a:rPr>
              <a:t> </a:t>
            </a:r>
            <a:r>
              <a:rPr lang="en-US" sz="2400">
                <a:ea typeface="ＭＳ Ｐゴシック" charset="0"/>
              </a:rPr>
              <a:t>             </a:t>
            </a:r>
            <a:r>
              <a:rPr lang="en-US" sz="2400">
                <a:ea typeface="ＭＳ Ｐゴシック" charset="0"/>
                <a:sym typeface="Symbol" charset="0"/>
              </a:rPr>
              <a:t> </a:t>
            </a:r>
            <a:r>
              <a:rPr lang="en-US" sz="2400">
                <a:ea typeface="ＭＳ Ｐゴシック" charset="0"/>
              </a:rPr>
              <a:t>              </a:t>
            </a:r>
            <a:endParaRPr lang="en-US" sz="2400" dirty="0">
              <a:ea typeface="ＭＳ Ｐゴシック" charset="0"/>
            </a:endParaRPr>
          </a:p>
          <a:p>
            <a:pPr marL="90488" lvl="1" indent="0">
              <a:lnSpc>
                <a:spcPct val="90000"/>
              </a:lnSpc>
              <a:buChar char=" "/>
            </a:pPr>
            <a:r>
              <a:rPr lang="en-US" sz="2400">
                <a:ea typeface="ＭＳ Ｐゴシック" charset="0"/>
                <a:sym typeface="Symbol" charset="0"/>
              </a:rPr>
              <a:t> </a:t>
            </a:r>
            <a:r>
              <a:rPr lang="en-US" sz="2400">
                <a:ea typeface="ＭＳ Ｐゴシック" charset="0"/>
              </a:rPr>
              <a:t>                </a:t>
            </a:r>
            <a:r>
              <a:rPr lang="en-US" sz="2400">
                <a:ea typeface="ＭＳ Ｐゴシック" charset="0"/>
                <a:sym typeface="Symbol" charset="0"/>
              </a:rPr>
              <a:t> </a:t>
            </a:r>
            <a:r>
              <a:rPr lang="en-US" sz="2400">
                <a:ea typeface="ＭＳ Ｐゴシック" charset="0"/>
              </a:rPr>
              <a:t>            </a:t>
            </a:r>
            <a:r>
              <a:rPr lang="en-US" sz="2400">
                <a:ea typeface="ＭＳ Ｐゴシック" charset="0"/>
                <a:sym typeface="Symbol" charset="0"/>
              </a:rPr>
              <a:t> </a:t>
            </a:r>
            <a:r>
              <a:rPr lang="en-US" sz="2400">
                <a:ea typeface="ＭＳ Ｐゴシック" charset="0"/>
              </a:rPr>
              <a:t> </a:t>
            </a:r>
            <a:r>
              <a:rPr lang="en-US" sz="2400">
                <a:ea typeface="ＭＳ Ｐゴシック" charset="0"/>
                <a:sym typeface="Symbol" charset="0"/>
              </a:rPr>
              <a:t> </a:t>
            </a:r>
            <a:r>
              <a:rPr lang="en-US" sz="2400">
                <a:ea typeface="ＭＳ Ｐゴシック" charset="0"/>
              </a:rPr>
              <a:t>             </a:t>
            </a:r>
            <a:endParaRPr lang="en-US" sz="24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191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657350" y="475113"/>
            <a:ext cx="5829300" cy="685800"/>
          </a:xfrm>
        </p:spPr>
        <p:txBody>
          <a:bodyPr/>
          <a:lstStyle/>
          <a:p>
            <a:r>
              <a:rPr lang="en-US" sz="3300" dirty="0">
                <a:ea typeface="ＭＳ Ｐゴシック" charset="0"/>
                <a:cs typeface="ＭＳ Ｐゴシック" charset="0"/>
              </a:rPr>
              <a:t>Translating English to FOL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371600" y="1371600"/>
            <a:ext cx="6400800" cy="3314700"/>
          </a:xfrm>
        </p:spPr>
        <p:txBody>
          <a:bodyPr/>
          <a:lstStyle/>
          <a:p>
            <a:pPr marL="176213" indent="-176213"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Every gardener likes the sun</a:t>
            </a:r>
          </a:p>
          <a:p>
            <a:pPr marL="90488" lvl="2" indent="0">
              <a:buNone/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  <a:sym typeface="Symbol" charset="0"/>
              </a:rPr>
              <a:t></a:t>
            </a: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</a:rPr>
              <a:t>x gardener(x) </a:t>
            </a: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  <a:sym typeface="Symbol" charset="0"/>
              </a:rPr>
              <a:t></a:t>
            </a: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</a:rPr>
              <a:t> likes(x,Sun)</a:t>
            </a:r>
            <a:endParaRPr kumimoji="0" lang="en-US" sz="2100" strike="noStrike" kern="1200" cap="none" spc="0" normalizeH="0" noProof="0">
              <a:ln>
                <a:noFill/>
              </a:ln>
              <a:solidFill>
                <a:schemeClr val="tx1">
                  <a:lumMod val="10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  <a:cs typeface="+mn-cs"/>
            </a:endParaRPr>
          </a:p>
          <a:p>
            <a:pPr marL="176213" indent="-176213">
              <a:buNone/>
            </a:pPr>
            <a:endParaRPr lang="en-US" sz="450" b="1" dirty="0">
              <a:ea typeface="ＭＳ Ｐゴシック" charset="0"/>
              <a:cs typeface="ＭＳ Ｐゴシック" charset="0"/>
            </a:endParaRPr>
          </a:p>
          <a:p>
            <a:pPr marL="176213" indent="-176213"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All purple mushrooms are poisonous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90488" lvl="2" indent="0">
              <a:buNone/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  <a:sym typeface="Symbol" charset="0"/>
              </a:rPr>
              <a:t></a:t>
            </a: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</a:rPr>
              <a:t>x (mushroom(x) </a:t>
            </a: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  <a:sym typeface="Symbol" charset="0"/>
              </a:rPr>
              <a:t></a:t>
            </a: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</a:rPr>
              <a:t> purple(x)) </a:t>
            </a: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  <a:sym typeface="Symbol" charset="0"/>
              </a:rPr>
              <a:t></a:t>
            </a: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</a:rPr>
              <a:t> poisonous(x)</a:t>
            </a:r>
          </a:p>
          <a:p>
            <a:pPr marL="435769" lvl="2" indent="-176213">
              <a:buNone/>
            </a:pPr>
            <a:endParaRPr lang="en-US" sz="450" dirty="0">
              <a:ea typeface="ＭＳ Ｐゴシック" charset="0"/>
            </a:endParaRPr>
          </a:p>
          <a:p>
            <a:pPr marL="173831" indent="-173831">
              <a:lnSpc>
                <a:spcPct val="90000"/>
              </a:lnSpc>
              <a:buNone/>
              <a:defRPr/>
            </a:pPr>
            <a:r>
              <a:rPr kumimoji="0" lang="en-US" sz="2400" b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ＭＳ Ｐゴシック" charset="0"/>
              </a:rPr>
              <a:t>No purple mushroom is poisonous 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ＭＳ Ｐゴシック" charset="0"/>
              </a:rPr>
              <a:t>(two ways)</a:t>
            </a:r>
          </a:p>
          <a:p>
            <a:pPr marL="90488" lvl="1" indent="0">
              <a:lnSpc>
                <a:spcPct val="90000"/>
              </a:lnSpc>
              <a:buChar char=" "/>
            </a:pPr>
            <a:r>
              <a:rPr lang="en-US" sz="2400">
                <a:ea typeface="ＭＳ Ｐゴシック" charset="0"/>
                <a:sym typeface="Symbol" charset="0"/>
              </a:rPr>
              <a:t>  </a:t>
            </a:r>
            <a:r>
              <a:rPr lang="en-US" sz="2400">
                <a:ea typeface="ＭＳ Ｐゴシック" charset="0"/>
              </a:rPr>
              <a:t>            </a:t>
            </a:r>
            <a:r>
              <a:rPr lang="en-US" sz="2400">
                <a:ea typeface="ＭＳ Ｐゴシック" charset="0"/>
                <a:sym typeface="Symbol" charset="0"/>
              </a:rPr>
              <a:t> </a:t>
            </a:r>
            <a:r>
              <a:rPr lang="en-US" sz="2400">
                <a:ea typeface="ＭＳ Ｐゴシック" charset="0"/>
              </a:rPr>
              <a:t>             </a:t>
            </a:r>
            <a:r>
              <a:rPr lang="en-US" sz="2400">
                <a:ea typeface="ＭＳ Ｐゴシック" charset="0"/>
                <a:sym typeface="Symbol" charset="0"/>
              </a:rPr>
              <a:t> </a:t>
            </a:r>
            <a:r>
              <a:rPr lang="en-US" sz="2400">
                <a:ea typeface="ＭＳ Ｐゴシック" charset="0"/>
              </a:rPr>
              <a:t>              </a:t>
            </a:r>
            <a:endParaRPr lang="en-US" sz="2400" dirty="0">
              <a:ea typeface="ＭＳ Ｐゴシック" charset="0"/>
            </a:endParaRPr>
          </a:p>
          <a:p>
            <a:pPr marL="90488" lvl="1" indent="0">
              <a:lnSpc>
                <a:spcPct val="90000"/>
              </a:lnSpc>
              <a:buChar char=" "/>
            </a:pPr>
            <a:r>
              <a:rPr lang="en-US" sz="2400">
                <a:ea typeface="ＭＳ Ｐゴシック" charset="0"/>
                <a:sym typeface="Symbol" charset="0"/>
              </a:rPr>
              <a:t> </a:t>
            </a:r>
            <a:r>
              <a:rPr lang="en-US" sz="2400">
                <a:ea typeface="ＭＳ Ｐゴシック" charset="0"/>
              </a:rPr>
              <a:t>                </a:t>
            </a:r>
            <a:r>
              <a:rPr lang="en-US" sz="2400">
                <a:ea typeface="ＭＳ Ｐゴシック" charset="0"/>
                <a:sym typeface="Symbol" charset="0"/>
              </a:rPr>
              <a:t> </a:t>
            </a:r>
            <a:r>
              <a:rPr lang="en-US" sz="2400">
                <a:ea typeface="ＭＳ Ｐゴシック" charset="0"/>
              </a:rPr>
              <a:t>            </a:t>
            </a:r>
            <a:r>
              <a:rPr lang="en-US" sz="2400">
                <a:ea typeface="ＭＳ Ｐゴシック" charset="0"/>
                <a:sym typeface="Symbol" charset="0"/>
              </a:rPr>
              <a:t> </a:t>
            </a:r>
            <a:r>
              <a:rPr lang="en-US" sz="2400">
                <a:ea typeface="ＭＳ Ｐゴシック" charset="0"/>
              </a:rPr>
              <a:t> </a:t>
            </a:r>
            <a:r>
              <a:rPr lang="en-US" sz="2400">
                <a:ea typeface="ＭＳ Ｐゴシック" charset="0"/>
                <a:sym typeface="Symbol" charset="0"/>
              </a:rPr>
              <a:t> </a:t>
            </a:r>
            <a:r>
              <a:rPr lang="en-US" sz="2400">
                <a:ea typeface="ＭＳ Ｐゴシック" charset="0"/>
              </a:rPr>
              <a:t>             </a:t>
            </a:r>
            <a:endParaRPr lang="en-US" sz="24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021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657350" y="475113"/>
            <a:ext cx="5829300" cy="685800"/>
          </a:xfrm>
        </p:spPr>
        <p:txBody>
          <a:bodyPr/>
          <a:lstStyle/>
          <a:p>
            <a:r>
              <a:rPr lang="en-US" sz="3300" dirty="0">
                <a:ea typeface="ＭＳ Ｐゴシック" charset="0"/>
                <a:cs typeface="ＭＳ Ｐゴシック" charset="0"/>
              </a:rPr>
              <a:t>Translating English to FOL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371600" y="1371600"/>
            <a:ext cx="6400800" cy="3314700"/>
          </a:xfrm>
        </p:spPr>
        <p:txBody>
          <a:bodyPr/>
          <a:lstStyle/>
          <a:p>
            <a:pPr marL="176213" indent="-176213"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Every gardener likes the sun</a:t>
            </a:r>
          </a:p>
          <a:p>
            <a:pPr marL="90488" lvl="2" indent="0">
              <a:buNone/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  <a:sym typeface="Symbol" charset="0"/>
              </a:rPr>
              <a:t></a:t>
            </a: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</a:rPr>
              <a:t>x gardener(x) </a:t>
            </a: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  <a:sym typeface="Symbol" charset="0"/>
              </a:rPr>
              <a:t></a:t>
            </a: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</a:rPr>
              <a:t> likes(x,Sun)</a:t>
            </a:r>
            <a:endParaRPr kumimoji="0" lang="en-US" sz="2100" strike="noStrike" kern="1200" cap="none" spc="0" normalizeH="0" noProof="0">
              <a:ln>
                <a:noFill/>
              </a:ln>
              <a:solidFill>
                <a:schemeClr val="tx1">
                  <a:lumMod val="10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  <a:cs typeface="+mn-cs"/>
            </a:endParaRPr>
          </a:p>
          <a:p>
            <a:pPr marL="176213" indent="-176213">
              <a:buNone/>
            </a:pPr>
            <a:endParaRPr lang="en-US" sz="450" b="1" dirty="0">
              <a:ea typeface="ＭＳ Ｐゴシック" charset="0"/>
              <a:cs typeface="ＭＳ Ｐゴシック" charset="0"/>
            </a:endParaRPr>
          </a:p>
          <a:p>
            <a:pPr marL="176213" indent="-176213"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All purple mushrooms are poisonous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90488" lvl="2" indent="0">
              <a:buNone/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  <a:sym typeface="Symbol" charset="0"/>
              </a:rPr>
              <a:t></a:t>
            </a: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</a:rPr>
              <a:t>x (mushroom(x) </a:t>
            </a: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  <a:sym typeface="Symbol" charset="0"/>
              </a:rPr>
              <a:t></a:t>
            </a: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</a:rPr>
              <a:t> purple(x)) </a:t>
            </a: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  <a:sym typeface="Symbol" charset="0"/>
              </a:rPr>
              <a:t></a:t>
            </a: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</a:rPr>
              <a:t> poisonous(x)</a:t>
            </a:r>
          </a:p>
          <a:p>
            <a:pPr marL="435769" lvl="2" indent="-176213">
              <a:buNone/>
            </a:pPr>
            <a:endParaRPr lang="en-US" sz="450" dirty="0">
              <a:ea typeface="ＭＳ Ｐゴシック" charset="0"/>
            </a:endParaRPr>
          </a:p>
          <a:p>
            <a:pPr marL="173831" indent="-173831">
              <a:lnSpc>
                <a:spcPct val="90000"/>
              </a:lnSpc>
              <a:buNone/>
              <a:defRPr/>
            </a:pPr>
            <a:r>
              <a:rPr kumimoji="0" lang="en-US" sz="2400" b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ＭＳ Ｐゴシック" charset="0"/>
              </a:rPr>
              <a:t>No purple mushroom is poisonous 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ＭＳ Ｐゴシック" charset="0"/>
              </a:rPr>
              <a:t>(two ways)</a:t>
            </a:r>
          </a:p>
          <a:p>
            <a:pPr marL="90488" lvl="1" indent="0">
              <a:lnSpc>
                <a:spcPct val="90000"/>
              </a:lnSpc>
              <a:buNone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  <a:sym typeface="Symbol" charset="0"/>
              </a:rPr>
              <a:t>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</a:rPr>
              <a:t>x purple(x) 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  <a:sym typeface="Symbol" charset="0"/>
              </a:rPr>
              <a:t>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</a:rPr>
              <a:t> mushroom(x) 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  <a:sym typeface="Symbol" charset="0"/>
              </a:rPr>
              <a:t>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</a:rPr>
              <a:t> poisonous(x) </a:t>
            </a:r>
          </a:p>
          <a:p>
            <a:pPr marL="90488" lvl="1" indent="0">
              <a:lnSpc>
                <a:spcPct val="90000"/>
              </a:lnSpc>
              <a:buChar char=" "/>
            </a:pPr>
            <a:r>
              <a:rPr lang="en-US" sz="2400">
                <a:ea typeface="ＭＳ Ｐゴシック" charset="0"/>
                <a:sym typeface="Symbol" charset="0"/>
              </a:rPr>
              <a:t> </a:t>
            </a:r>
            <a:r>
              <a:rPr lang="en-US" sz="2400">
                <a:ea typeface="ＭＳ Ｐゴシック" charset="0"/>
              </a:rPr>
              <a:t>                </a:t>
            </a:r>
            <a:r>
              <a:rPr lang="en-US" sz="2400">
                <a:ea typeface="ＭＳ Ｐゴシック" charset="0"/>
                <a:sym typeface="Symbol" charset="0"/>
              </a:rPr>
              <a:t> </a:t>
            </a:r>
            <a:r>
              <a:rPr lang="en-US" sz="2400">
                <a:ea typeface="ＭＳ Ｐゴシック" charset="0"/>
              </a:rPr>
              <a:t>            </a:t>
            </a:r>
            <a:r>
              <a:rPr lang="en-US" sz="2400">
                <a:ea typeface="ＭＳ Ｐゴシック" charset="0"/>
                <a:sym typeface="Symbol" charset="0"/>
              </a:rPr>
              <a:t> </a:t>
            </a:r>
            <a:r>
              <a:rPr lang="en-US" sz="2400">
                <a:ea typeface="ＭＳ Ｐゴシック" charset="0"/>
              </a:rPr>
              <a:t> </a:t>
            </a:r>
            <a:r>
              <a:rPr lang="en-US" sz="2400">
                <a:ea typeface="ＭＳ Ｐゴシック" charset="0"/>
                <a:sym typeface="Symbol" charset="0"/>
              </a:rPr>
              <a:t> </a:t>
            </a:r>
            <a:r>
              <a:rPr lang="en-US" sz="2400">
                <a:ea typeface="ＭＳ Ｐゴシック" charset="0"/>
              </a:rPr>
              <a:t>             </a:t>
            </a:r>
            <a:endParaRPr lang="en-US" sz="24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45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657350" y="475113"/>
            <a:ext cx="5829300" cy="685800"/>
          </a:xfrm>
        </p:spPr>
        <p:txBody>
          <a:bodyPr/>
          <a:lstStyle/>
          <a:p>
            <a:r>
              <a:rPr lang="en-US" sz="3300" dirty="0">
                <a:ea typeface="ＭＳ Ｐゴシック" charset="0"/>
                <a:cs typeface="ＭＳ Ｐゴシック" charset="0"/>
              </a:rPr>
              <a:t>Translating English to FOL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371600" y="1371600"/>
            <a:ext cx="6400800" cy="3314700"/>
          </a:xfrm>
        </p:spPr>
        <p:txBody>
          <a:bodyPr/>
          <a:lstStyle/>
          <a:p>
            <a:pPr marL="176213" indent="-176213"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Every gardener likes the sun</a:t>
            </a:r>
          </a:p>
          <a:p>
            <a:pPr marL="90488" lvl="2" indent="0">
              <a:buNone/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  <a:sym typeface="Symbol" charset="0"/>
              </a:rPr>
              <a:t></a:t>
            </a: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</a:rPr>
              <a:t>x gardener(x) </a:t>
            </a: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  <a:sym typeface="Symbol" charset="0"/>
              </a:rPr>
              <a:t></a:t>
            </a: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</a:rPr>
              <a:t> likes(x,Sun)</a:t>
            </a:r>
            <a:endParaRPr kumimoji="0" lang="en-US" sz="2100" strike="noStrike" kern="1200" cap="none" spc="0" normalizeH="0" noProof="0">
              <a:ln>
                <a:noFill/>
              </a:ln>
              <a:solidFill>
                <a:schemeClr val="tx1">
                  <a:lumMod val="10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  <a:cs typeface="+mn-cs"/>
            </a:endParaRPr>
          </a:p>
          <a:p>
            <a:pPr marL="176213" indent="-176213">
              <a:buNone/>
            </a:pPr>
            <a:endParaRPr lang="en-US" sz="450" b="1" dirty="0">
              <a:ea typeface="ＭＳ Ｐゴシック" charset="0"/>
              <a:cs typeface="ＭＳ Ｐゴシック" charset="0"/>
            </a:endParaRPr>
          </a:p>
          <a:p>
            <a:pPr marL="176213" indent="-176213"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All purple mushrooms are poisonous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90488" lvl="2" indent="0">
              <a:buNone/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  <a:sym typeface="Symbol" charset="0"/>
              </a:rPr>
              <a:t></a:t>
            </a: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</a:rPr>
              <a:t>x (mushroom(x) </a:t>
            </a: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  <a:sym typeface="Symbol" charset="0"/>
              </a:rPr>
              <a:t></a:t>
            </a: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</a:rPr>
              <a:t> purple(x)) </a:t>
            </a: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  <a:sym typeface="Symbol" charset="0"/>
              </a:rPr>
              <a:t></a:t>
            </a: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</a:rPr>
              <a:t> poisonous(x)</a:t>
            </a:r>
          </a:p>
          <a:p>
            <a:pPr marL="435769" lvl="2" indent="-176213">
              <a:buNone/>
            </a:pPr>
            <a:endParaRPr lang="en-US" sz="450" dirty="0">
              <a:ea typeface="ＭＳ Ｐゴシック" charset="0"/>
            </a:endParaRPr>
          </a:p>
          <a:p>
            <a:pPr marL="173831" indent="-173831">
              <a:lnSpc>
                <a:spcPct val="90000"/>
              </a:lnSpc>
              <a:buNone/>
              <a:defRPr/>
            </a:pPr>
            <a:r>
              <a:rPr kumimoji="0" lang="en-US" sz="2400" b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ＭＳ Ｐゴシック" charset="0"/>
              </a:rPr>
              <a:t>No purple mushroom is poisonous 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ＭＳ Ｐゴシック" charset="0"/>
              </a:rPr>
              <a:t>(two ways)</a:t>
            </a:r>
          </a:p>
          <a:p>
            <a:pPr marL="90488" lvl="1" indent="0">
              <a:lnSpc>
                <a:spcPct val="90000"/>
              </a:lnSpc>
              <a:buNone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  <a:sym typeface="Symbol" charset="0"/>
              </a:rPr>
              <a:t>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</a:rPr>
              <a:t>x purple(x) 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  <a:sym typeface="Symbol" charset="0"/>
              </a:rPr>
              <a:t>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</a:rPr>
              <a:t> mushroom(x) 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  <a:sym typeface="Symbol" charset="0"/>
              </a:rPr>
              <a:t>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</a:rPr>
              <a:t> poisonous(x) </a:t>
            </a:r>
          </a:p>
          <a:p>
            <a:pPr marL="90488" lvl="1" indent="0">
              <a:lnSpc>
                <a:spcPct val="90000"/>
              </a:lnSpc>
              <a:buNone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  <a:sym typeface="Symbol" charset="0"/>
              </a:rPr>
              <a:t>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</a:rPr>
              <a:t>x  (mushroom(x) 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  <a:sym typeface="Symbol" charset="0"/>
              </a:rPr>
              <a:t>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</a:rPr>
              <a:t> purple(x)) 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  <a:sym typeface="Symbol" charset="0"/>
              </a:rPr>
              <a:t>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</a:rPr>
              <a:t> 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  <a:sym typeface="Symbol" charset="0"/>
              </a:rPr>
              <a:t>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</a:rPr>
              <a:t>poisonous(x)</a:t>
            </a:r>
            <a:endParaRPr lang="en-US" sz="24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343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552559"/>
            <a:ext cx="58293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English to FOL: Counting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647" y="1135883"/>
            <a:ext cx="7622628" cy="3902873"/>
          </a:xfrm>
        </p:spPr>
        <p:txBody>
          <a:bodyPr>
            <a:normAutofit lnSpcReduction="10000"/>
          </a:bodyPr>
          <a:lstStyle/>
          <a:p>
            <a:pPr marL="259556" lvl="1" indent="0">
              <a:lnSpc>
                <a:spcPct val="90000"/>
              </a:lnSpc>
              <a:buNone/>
            </a:pPr>
            <a:endParaRPr lang="en-US" sz="675" dirty="0">
              <a:ea typeface="ＭＳ Ｐゴシック" charset="0"/>
            </a:endParaRPr>
          </a:p>
          <a:p>
            <a:pPr marL="8335" indent="-8335">
              <a:lnSpc>
                <a:spcPct val="90000"/>
              </a:lnSpc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Use = predicate to identify different individuals</a:t>
            </a:r>
          </a:p>
          <a:p>
            <a:pPr marL="173831" indent="-173831">
              <a:lnSpc>
                <a:spcPct val="90000"/>
              </a:lnSpc>
              <a:buNone/>
            </a:pPr>
            <a:endParaRPr lang="en-US" sz="675" b="1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There are </a:t>
            </a:r>
            <a:r>
              <a:rPr lang="en-US" sz="2400" b="1" u="sng" dirty="0">
                <a:ea typeface="ＭＳ Ｐゴシック" charset="0"/>
                <a:cs typeface="ＭＳ Ｐゴシック" charset="0"/>
              </a:rPr>
              <a:t>at least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two purple mushrooms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259556" lvl="1" indent="0">
              <a:lnSpc>
                <a:spcPct val="90000"/>
              </a:lnSpc>
              <a:buNone/>
            </a:pPr>
            <a:r>
              <a:rPr lang="en-US" sz="2100" dirty="0">
                <a:ea typeface="ＭＳ Ｐゴシック" charset="0"/>
                <a:sym typeface="Symbol" charset="0"/>
              </a:rPr>
              <a:t></a:t>
            </a:r>
            <a:r>
              <a:rPr lang="en-US" sz="2100" dirty="0">
                <a:ea typeface="ＭＳ Ｐゴシック" charset="0"/>
              </a:rPr>
              <a:t>x </a:t>
            </a:r>
            <a:r>
              <a:rPr lang="en-US" sz="2100" dirty="0">
                <a:ea typeface="ＭＳ Ｐゴシック" charset="0"/>
                <a:sym typeface="Symbol" charset="0"/>
              </a:rPr>
              <a:t></a:t>
            </a:r>
            <a:r>
              <a:rPr lang="en-US" sz="2100" dirty="0">
                <a:ea typeface="ＭＳ Ｐゴシック" charset="0"/>
              </a:rPr>
              <a:t>y mushroom(x) </a:t>
            </a:r>
            <a:r>
              <a:rPr lang="en-US" sz="2100" dirty="0">
                <a:ea typeface="ＭＳ Ｐゴシック" charset="0"/>
                <a:sym typeface="Symbol" charset="0"/>
              </a:rPr>
              <a:t></a:t>
            </a:r>
            <a:r>
              <a:rPr lang="en-US" sz="2100" dirty="0">
                <a:ea typeface="ＭＳ Ｐゴシック" charset="0"/>
              </a:rPr>
              <a:t> purple(x) </a:t>
            </a:r>
            <a:r>
              <a:rPr lang="en-US" sz="2100" dirty="0">
                <a:ea typeface="ＭＳ Ｐゴシック" charset="0"/>
                <a:sym typeface="Symbol" charset="0"/>
              </a:rPr>
              <a:t></a:t>
            </a:r>
            <a:r>
              <a:rPr lang="en-US" sz="2100" dirty="0">
                <a:ea typeface="ＭＳ Ｐゴシック" charset="0"/>
              </a:rPr>
              <a:t> mushroom(y) </a:t>
            </a:r>
            <a:r>
              <a:rPr lang="en-US" sz="2100" dirty="0">
                <a:ea typeface="ＭＳ Ｐゴシック" charset="0"/>
                <a:sym typeface="Symbol" charset="0"/>
              </a:rPr>
              <a:t></a:t>
            </a:r>
            <a:r>
              <a:rPr lang="en-US" sz="2100" dirty="0">
                <a:ea typeface="ＭＳ Ｐゴシック" charset="0"/>
              </a:rPr>
              <a:t> purple(y) </a:t>
            </a:r>
            <a:r>
              <a:rPr lang="en-US" sz="2100" dirty="0">
                <a:ea typeface="ＭＳ Ｐゴシック" charset="0"/>
                <a:sym typeface="Symbol" charset="0"/>
              </a:rPr>
              <a:t></a:t>
            </a:r>
            <a:r>
              <a:rPr lang="en-US" sz="2100" dirty="0">
                <a:ea typeface="ＭＳ Ｐゴシック" charset="0"/>
              </a:rPr>
              <a:t> </a:t>
            </a:r>
            <a:r>
              <a:rPr lang="en-US" sz="2100" b="1" dirty="0">
                <a:ea typeface="ＭＳ Ｐゴシック" charset="0"/>
                <a:sym typeface="Symbol" charset="0"/>
              </a:rPr>
              <a:t></a:t>
            </a:r>
            <a:r>
              <a:rPr lang="en-US" sz="2100" b="1" dirty="0">
                <a:ea typeface="ＭＳ Ｐゴシック" charset="0"/>
              </a:rPr>
              <a:t>(x=y)</a:t>
            </a:r>
            <a:endParaRPr lang="en-US" sz="1800" b="1" dirty="0">
              <a:ea typeface="ＭＳ Ｐゴシック" charset="0"/>
              <a:cs typeface="ＭＳ Ｐゴシック" charset="0"/>
            </a:endParaRPr>
          </a:p>
          <a:p>
            <a:pPr marL="3572" indent="0">
              <a:lnSpc>
                <a:spcPct val="90000"/>
              </a:lnSpc>
              <a:buNone/>
            </a:pPr>
            <a:endParaRPr lang="en-US" sz="300" b="1" dirty="0">
              <a:ea typeface="ＭＳ Ｐゴシック" charset="0"/>
              <a:cs typeface="ＭＳ Ｐゴシック" charset="0"/>
            </a:endParaRPr>
          </a:p>
          <a:p>
            <a:pPr marL="219075" indent="-216694">
              <a:lnSpc>
                <a:spcPct val="9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There are </a:t>
            </a:r>
            <a:r>
              <a:rPr lang="en-US" sz="2400" b="1" u="sng" dirty="0">
                <a:ea typeface="ＭＳ Ｐゴシック" charset="0"/>
                <a:cs typeface="ＭＳ Ｐゴシック" charset="0"/>
              </a:rPr>
              <a:t>exactly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two purple mushrooms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259556" lvl="1" indent="0">
              <a:lnSpc>
                <a:spcPct val="90000"/>
              </a:lnSpc>
              <a:buNone/>
            </a:pPr>
            <a:r>
              <a:rPr lang="en-US" sz="2100" dirty="0">
                <a:ea typeface="ＭＳ Ｐゴシック" charset="0"/>
                <a:sym typeface="Symbol" charset="0"/>
              </a:rPr>
              <a:t></a:t>
            </a:r>
            <a:r>
              <a:rPr lang="en-US" sz="2100" dirty="0">
                <a:ea typeface="ＭＳ Ｐゴシック" charset="0"/>
              </a:rPr>
              <a:t>x </a:t>
            </a:r>
            <a:r>
              <a:rPr lang="en-US" sz="2100" dirty="0">
                <a:ea typeface="ＭＳ Ｐゴシック" charset="0"/>
                <a:sym typeface="Symbol" charset="0"/>
              </a:rPr>
              <a:t></a:t>
            </a:r>
            <a:r>
              <a:rPr lang="en-US" sz="2100" dirty="0">
                <a:ea typeface="ＭＳ Ｐゴシック" charset="0"/>
              </a:rPr>
              <a:t>y mushroom(x) </a:t>
            </a:r>
            <a:r>
              <a:rPr lang="en-US" sz="2100" dirty="0">
                <a:ea typeface="ＭＳ Ｐゴシック" charset="0"/>
                <a:sym typeface="Symbol" charset="0"/>
              </a:rPr>
              <a:t></a:t>
            </a:r>
            <a:r>
              <a:rPr lang="en-US" sz="2100" dirty="0">
                <a:ea typeface="ＭＳ Ｐゴシック" charset="0"/>
              </a:rPr>
              <a:t> purple(x) </a:t>
            </a:r>
            <a:r>
              <a:rPr lang="en-US" sz="2100" dirty="0">
                <a:ea typeface="ＭＳ Ｐゴシック" charset="0"/>
                <a:sym typeface="Symbol" charset="0"/>
              </a:rPr>
              <a:t></a:t>
            </a:r>
            <a:r>
              <a:rPr lang="en-US" sz="2100" dirty="0">
                <a:ea typeface="ＭＳ Ｐゴシック" charset="0"/>
              </a:rPr>
              <a:t> mushroom(y) </a:t>
            </a:r>
            <a:r>
              <a:rPr lang="en-US" sz="2100" dirty="0">
                <a:ea typeface="ＭＳ Ｐゴシック" charset="0"/>
                <a:sym typeface="Symbol" charset="0"/>
              </a:rPr>
              <a:t></a:t>
            </a:r>
            <a:r>
              <a:rPr lang="en-US" sz="2100" dirty="0">
                <a:ea typeface="ＭＳ Ｐゴシック" charset="0"/>
              </a:rPr>
              <a:t> purple(y) </a:t>
            </a:r>
            <a:r>
              <a:rPr lang="en-US" sz="2100" dirty="0">
                <a:ea typeface="ＭＳ Ｐゴシック" charset="0"/>
                <a:sym typeface="Symbol" charset="0"/>
              </a:rPr>
              <a:t></a:t>
            </a:r>
            <a:r>
              <a:rPr lang="en-US" sz="2100" dirty="0">
                <a:ea typeface="ＭＳ Ｐゴシック" charset="0"/>
              </a:rPr>
              <a:t> </a:t>
            </a:r>
            <a:r>
              <a:rPr lang="en-US" sz="2100" b="1" dirty="0">
                <a:ea typeface="ＭＳ Ｐゴシック" charset="0"/>
                <a:sym typeface="Symbol" charset="0"/>
              </a:rPr>
              <a:t></a:t>
            </a:r>
            <a:r>
              <a:rPr lang="en-US" sz="2100" b="1" dirty="0">
                <a:ea typeface="ＭＳ Ｐゴシック" charset="0"/>
              </a:rPr>
              <a:t>(x=y) </a:t>
            </a:r>
            <a:r>
              <a:rPr lang="en-US" sz="2100" dirty="0">
                <a:ea typeface="ＭＳ Ｐゴシック" charset="0"/>
                <a:sym typeface="Symbol" charset="0"/>
              </a:rPr>
              <a:t></a:t>
            </a:r>
            <a:br>
              <a:rPr lang="en-US" sz="2100" dirty="0">
                <a:ea typeface="ＭＳ Ｐゴシック" charset="0"/>
                <a:sym typeface="Symbol" charset="0"/>
              </a:rPr>
            </a:br>
            <a:r>
              <a:rPr lang="en-US" sz="2100" dirty="0">
                <a:ea typeface="ＭＳ Ｐゴシック" charset="0"/>
                <a:sym typeface="Symbol" charset="0"/>
              </a:rPr>
              <a:t></a:t>
            </a:r>
            <a:r>
              <a:rPr lang="en-US" sz="2100" dirty="0">
                <a:ea typeface="ＭＳ Ｐゴシック" charset="0"/>
              </a:rPr>
              <a:t>z (mushroom(z) </a:t>
            </a:r>
            <a:r>
              <a:rPr lang="en-US" sz="2100" dirty="0">
                <a:ea typeface="ＭＳ Ｐゴシック" charset="0"/>
                <a:sym typeface="Symbol" charset="0"/>
              </a:rPr>
              <a:t></a:t>
            </a:r>
            <a:r>
              <a:rPr lang="en-US" sz="2100" dirty="0">
                <a:ea typeface="ＭＳ Ｐゴシック" charset="0"/>
              </a:rPr>
              <a:t> purple(z)) </a:t>
            </a:r>
            <a:r>
              <a:rPr lang="en-US" sz="2100" dirty="0">
                <a:ea typeface="ＭＳ Ｐゴシック" charset="0"/>
                <a:sym typeface="Symbol" charset="0"/>
              </a:rPr>
              <a:t></a:t>
            </a:r>
            <a:r>
              <a:rPr lang="en-US" sz="2100" dirty="0">
                <a:ea typeface="ＭＳ Ｐゴシック" charset="0"/>
              </a:rPr>
              <a:t> </a:t>
            </a:r>
            <a:r>
              <a:rPr lang="en-US" sz="2100" b="1" dirty="0">
                <a:ea typeface="ＭＳ Ｐゴシック" charset="0"/>
              </a:rPr>
              <a:t>((x=z) </a:t>
            </a:r>
            <a:r>
              <a:rPr lang="en-US" sz="2100" b="1" dirty="0">
                <a:ea typeface="ＭＳ Ｐゴシック" charset="0"/>
                <a:sym typeface="Symbol" charset="0"/>
              </a:rPr>
              <a:t></a:t>
            </a:r>
            <a:r>
              <a:rPr lang="en-US" sz="2100" b="1" dirty="0">
                <a:ea typeface="ＭＳ Ｐゴシック" charset="0"/>
              </a:rPr>
              <a:t> (y=z)) </a:t>
            </a:r>
          </a:p>
          <a:p>
            <a:pPr marL="2381" indent="0">
              <a:lnSpc>
                <a:spcPct val="90000"/>
              </a:lnSpc>
              <a:buNone/>
            </a:pPr>
            <a:endParaRPr lang="en-US" sz="750" dirty="0">
              <a:ea typeface="ＭＳ Ｐゴシック" charset="0"/>
            </a:endParaRPr>
          </a:p>
          <a:p>
            <a:pPr marL="2381" indent="0">
              <a:lnSpc>
                <a:spcPct val="90000"/>
              </a:lnSpc>
              <a:buNone/>
            </a:pPr>
            <a:r>
              <a:rPr lang="en-US" sz="2400" dirty="0">
                <a:ea typeface="ＭＳ Ｐゴシック" charset="0"/>
              </a:rPr>
              <a:t>Saying there are 802 different </a:t>
            </a:r>
            <a:r>
              <a:rPr lang="en-US" sz="2400" dirty="0">
                <a:ea typeface="ＭＳ Ｐゴシック" charset="0"/>
                <a:hlinkClick r:id="rId3"/>
              </a:rPr>
              <a:t>Pokemon</a:t>
            </a:r>
            <a:r>
              <a:rPr lang="en-US" sz="2400" dirty="0">
                <a:ea typeface="ＭＳ Ｐゴシック" charset="0"/>
              </a:rPr>
              <a:t> is hard!</a:t>
            </a:r>
          </a:p>
          <a:p>
            <a:pPr marL="258366" lvl="1" indent="0">
              <a:lnSpc>
                <a:spcPct val="90000"/>
              </a:lnSpc>
              <a:buNone/>
            </a:pPr>
            <a:r>
              <a:rPr lang="en-US" sz="2100" dirty="0">
                <a:ea typeface="ＭＳ Ｐゴシック" charset="0"/>
              </a:rPr>
              <a:t>Direct use of FOL is not for everything!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48EB7F-4467-0942-815C-4AF6A1D88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4267" y="985618"/>
            <a:ext cx="999284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861192" y="622738"/>
            <a:ext cx="58293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Translating English to FOL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6892" y="1422838"/>
            <a:ext cx="6172200" cy="3543300"/>
          </a:xfrm>
        </p:spPr>
        <p:txBody>
          <a:bodyPr/>
          <a:lstStyle/>
          <a:p>
            <a:pPr marL="176213" indent="-176213">
              <a:buNone/>
            </a:pPr>
            <a:r>
              <a:rPr lang="en-US" sz="2250" b="1" dirty="0">
                <a:ea typeface="ＭＳ Ｐゴシック" charset="0"/>
                <a:cs typeface="ＭＳ Ｐゴシック" charset="0"/>
              </a:rPr>
              <a:t>What do these mean?</a:t>
            </a:r>
          </a:p>
          <a:p>
            <a:pPr marL="176213" indent="-176213">
              <a:buNone/>
            </a:pPr>
            <a:endParaRPr lang="en-US" sz="2250" b="1" dirty="0">
              <a:ea typeface="ＭＳ Ｐゴシック" charset="0"/>
              <a:cs typeface="ＭＳ Ｐゴシック" charset="0"/>
            </a:endParaRPr>
          </a:p>
          <a:p>
            <a:r>
              <a:rPr lang="en-US" sz="2250" b="1" dirty="0">
                <a:ea typeface="ＭＳ Ｐゴシック" charset="0"/>
                <a:cs typeface="ＭＳ Ｐゴシック" charset="0"/>
              </a:rPr>
              <a:t>You can fool </a:t>
            </a:r>
            <a:r>
              <a:rPr lang="en-US" sz="2250" b="1" i="1" dirty="0">
                <a:ea typeface="ＭＳ Ｐゴシック" charset="0"/>
                <a:cs typeface="ＭＳ Ｐゴシック" charset="0"/>
              </a:rPr>
              <a:t>some of </a:t>
            </a:r>
            <a:r>
              <a:rPr lang="en-US" sz="2250" b="1" dirty="0">
                <a:ea typeface="ＭＳ Ｐゴシック" charset="0"/>
                <a:cs typeface="ＭＳ Ｐゴシック" charset="0"/>
              </a:rPr>
              <a:t>the people </a:t>
            </a:r>
            <a:r>
              <a:rPr lang="en-US" sz="2250" b="1" i="1" dirty="0">
                <a:ea typeface="ＭＳ Ｐゴシック" charset="0"/>
                <a:cs typeface="ＭＳ Ｐゴシック" charset="0"/>
              </a:rPr>
              <a:t>all of </a:t>
            </a:r>
            <a:r>
              <a:rPr lang="en-US" sz="2250" b="1" dirty="0">
                <a:ea typeface="ＭＳ Ｐゴシック" charset="0"/>
                <a:cs typeface="ＭＳ Ｐゴシック" charset="0"/>
              </a:rPr>
              <a:t>the time</a:t>
            </a:r>
            <a:endParaRPr lang="en-US" sz="2250" dirty="0">
              <a:ea typeface="ＭＳ Ｐゴシック" charset="0"/>
              <a:cs typeface="ＭＳ Ｐゴシック" charset="0"/>
            </a:endParaRPr>
          </a:p>
          <a:p>
            <a:pPr marL="435769" lvl="2" indent="-176213">
              <a:buNone/>
            </a:pPr>
            <a:r>
              <a:rPr lang="en-US" sz="2100" dirty="0">
                <a:solidFill>
                  <a:schemeClr val="bg1"/>
                </a:solidFill>
                <a:ea typeface="ＭＳ Ｐゴシック" charset="0"/>
                <a:sym typeface="Symbol" charset="0"/>
              </a:rPr>
              <a:t></a:t>
            </a:r>
            <a:r>
              <a:rPr lang="en-US" sz="2100" dirty="0">
                <a:solidFill>
                  <a:schemeClr val="bg1"/>
                </a:solidFill>
                <a:ea typeface="ＭＳ Ｐゴシック" charset="0"/>
              </a:rPr>
              <a:t>x </a:t>
            </a:r>
            <a:r>
              <a:rPr lang="en-US" sz="2100" dirty="0">
                <a:solidFill>
                  <a:schemeClr val="bg1"/>
                </a:solidFill>
                <a:ea typeface="ＭＳ Ｐゴシック" charset="0"/>
                <a:sym typeface="Symbol" charset="0"/>
              </a:rPr>
              <a:t></a:t>
            </a:r>
            <a:r>
              <a:rPr lang="en-US" sz="2100" dirty="0">
                <a:solidFill>
                  <a:schemeClr val="bg1"/>
                </a:solidFill>
                <a:ea typeface="ＭＳ Ｐゴシック" charset="0"/>
              </a:rPr>
              <a:t>t  person(x) </a:t>
            </a:r>
            <a:r>
              <a:rPr lang="en-US" sz="2100" dirty="0">
                <a:solidFill>
                  <a:schemeClr val="bg1"/>
                </a:solidFill>
                <a:ea typeface="ＭＳ Ｐゴシック" charset="0"/>
                <a:sym typeface="Symbol" charset="0"/>
              </a:rPr>
              <a:t> </a:t>
            </a:r>
            <a:r>
              <a:rPr lang="en-US" sz="2100" dirty="0">
                <a:solidFill>
                  <a:schemeClr val="bg1"/>
                </a:solidFill>
                <a:ea typeface="ＭＳ Ｐゴシック" charset="0"/>
              </a:rPr>
              <a:t>time(t) </a:t>
            </a:r>
            <a:r>
              <a:rPr lang="en-US" sz="2100" dirty="0">
                <a:solidFill>
                  <a:schemeClr val="bg1"/>
                </a:solidFill>
                <a:ea typeface="ＭＳ Ｐゴシック" charset="0"/>
                <a:sym typeface="Symbol" charset="0"/>
              </a:rPr>
              <a:t></a:t>
            </a:r>
            <a:r>
              <a:rPr lang="en-US" sz="2100" dirty="0">
                <a:solidFill>
                  <a:schemeClr val="bg1"/>
                </a:solidFill>
                <a:ea typeface="ＭＳ Ｐゴシック" charset="0"/>
              </a:rPr>
              <a:t> can-fool(x, t)</a:t>
            </a:r>
          </a:p>
          <a:p>
            <a:pPr marL="435769" lvl="2" indent="-176213">
              <a:buNone/>
            </a:pPr>
            <a:r>
              <a:rPr lang="en-US" sz="2100" dirty="0">
                <a:solidFill>
                  <a:schemeClr val="bg1"/>
                </a:solidFill>
                <a:ea typeface="ＭＳ Ｐゴシック" charset="0"/>
                <a:sym typeface="Symbol" charset="0"/>
              </a:rPr>
              <a:t></a:t>
            </a:r>
            <a:r>
              <a:rPr lang="en-US" sz="2100" dirty="0">
                <a:solidFill>
                  <a:schemeClr val="bg1"/>
                </a:solidFill>
                <a:ea typeface="ＭＳ Ｐゴシック" charset="0"/>
              </a:rPr>
              <a:t>t </a:t>
            </a:r>
            <a:r>
              <a:rPr lang="en-US" sz="2100" dirty="0">
                <a:solidFill>
                  <a:schemeClr val="bg1"/>
                </a:solidFill>
                <a:ea typeface="ＭＳ Ｐゴシック" charset="0"/>
                <a:sym typeface="Symbol" charset="0"/>
              </a:rPr>
              <a:t></a:t>
            </a:r>
            <a:r>
              <a:rPr lang="en-US" sz="2100" dirty="0">
                <a:solidFill>
                  <a:schemeClr val="bg1"/>
                </a:solidFill>
                <a:ea typeface="ＭＳ Ｐゴシック" charset="0"/>
              </a:rPr>
              <a:t>x  person(x) </a:t>
            </a:r>
            <a:r>
              <a:rPr lang="en-US" sz="2100" dirty="0">
                <a:solidFill>
                  <a:schemeClr val="bg1"/>
                </a:solidFill>
                <a:ea typeface="ＭＳ Ｐゴシック" charset="0"/>
                <a:sym typeface="Symbol" charset="0"/>
              </a:rPr>
              <a:t> </a:t>
            </a:r>
            <a:r>
              <a:rPr lang="en-US" sz="2100" dirty="0">
                <a:solidFill>
                  <a:schemeClr val="bg1"/>
                </a:solidFill>
                <a:ea typeface="ＭＳ Ｐゴシック" charset="0"/>
              </a:rPr>
              <a:t>time(t) </a:t>
            </a:r>
            <a:r>
              <a:rPr lang="en-US" sz="2100" dirty="0">
                <a:solidFill>
                  <a:schemeClr val="bg1"/>
                </a:solidFill>
                <a:ea typeface="ＭＳ Ｐゴシック" charset="0"/>
                <a:sym typeface="Symbol" charset="0"/>
              </a:rPr>
              <a:t></a:t>
            </a:r>
            <a:r>
              <a:rPr lang="en-US" sz="2100" dirty="0">
                <a:solidFill>
                  <a:schemeClr val="bg1"/>
                </a:solidFill>
                <a:ea typeface="ＭＳ Ｐゴシック" charset="0"/>
              </a:rPr>
              <a:t> can-fool(x, t)</a:t>
            </a:r>
          </a:p>
          <a:p>
            <a:r>
              <a:rPr lang="en-US" sz="2250" b="1" dirty="0">
                <a:ea typeface="ＭＳ Ｐゴシック" charset="0"/>
                <a:cs typeface="ＭＳ Ｐゴシック" charset="0"/>
              </a:rPr>
              <a:t>You can fool </a:t>
            </a:r>
            <a:r>
              <a:rPr lang="en-US" sz="2250" b="1" i="1" dirty="0">
                <a:ea typeface="ＭＳ Ｐゴシック" charset="0"/>
                <a:cs typeface="ＭＳ Ｐゴシック" charset="0"/>
              </a:rPr>
              <a:t>all of </a:t>
            </a:r>
            <a:r>
              <a:rPr lang="en-US" sz="2250" b="1" dirty="0">
                <a:ea typeface="ＭＳ Ｐゴシック" charset="0"/>
                <a:cs typeface="ＭＳ Ｐゴシック" charset="0"/>
              </a:rPr>
              <a:t>the people </a:t>
            </a:r>
            <a:r>
              <a:rPr lang="en-US" sz="2250" b="1" i="1" dirty="0">
                <a:ea typeface="ＭＳ Ｐゴシック" charset="0"/>
                <a:cs typeface="ＭＳ Ｐゴシック" charset="0"/>
              </a:rPr>
              <a:t>some of </a:t>
            </a:r>
            <a:r>
              <a:rPr lang="en-US" sz="2250" b="1" dirty="0">
                <a:ea typeface="ＭＳ Ｐゴシック" charset="0"/>
                <a:cs typeface="ＭＳ Ｐゴシック" charset="0"/>
              </a:rPr>
              <a:t>the time</a:t>
            </a:r>
            <a:endParaRPr lang="en-US" sz="2250" dirty="0">
              <a:ea typeface="ＭＳ Ｐゴシック" charset="0"/>
              <a:cs typeface="ＭＳ Ｐゴシック" charset="0"/>
            </a:endParaRPr>
          </a:p>
          <a:p>
            <a:pPr marL="435769" lvl="2" indent="-176213">
              <a:buNone/>
            </a:pPr>
            <a:r>
              <a:rPr lang="en-US" sz="2100" dirty="0">
                <a:solidFill>
                  <a:schemeClr val="bg1"/>
                </a:solidFill>
                <a:ea typeface="ＭＳ Ｐゴシック" charset="0"/>
                <a:sym typeface="Symbol" charset="0"/>
              </a:rPr>
              <a:t></a:t>
            </a:r>
            <a:r>
              <a:rPr lang="en-US" sz="2100" dirty="0">
                <a:solidFill>
                  <a:schemeClr val="bg1"/>
                </a:solidFill>
                <a:ea typeface="ＭＳ Ｐゴシック" charset="0"/>
              </a:rPr>
              <a:t>t </a:t>
            </a:r>
            <a:r>
              <a:rPr lang="en-US" sz="2100" dirty="0">
                <a:solidFill>
                  <a:schemeClr val="bg1"/>
                </a:solidFill>
                <a:ea typeface="ＭＳ Ｐゴシック" charset="0"/>
                <a:sym typeface="Symbol" charset="0"/>
              </a:rPr>
              <a:t></a:t>
            </a:r>
            <a:r>
              <a:rPr lang="en-US" sz="2100" dirty="0">
                <a:solidFill>
                  <a:schemeClr val="bg1"/>
                </a:solidFill>
                <a:ea typeface="ＭＳ Ｐゴシック" charset="0"/>
              </a:rPr>
              <a:t>x time(t) </a:t>
            </a:r>
            <a:r>
              <a:rPr lang="en-US" sz="2100" dirty="0">
                <a:solidFill>
                  <a:schemeClr val="bg1"/>
                </a:solidFill>
                <a:ea typeface="ＭＳ Ｐゴシック" charset="0"/>
                <a:sym typeface="Symbol" charset="0"/>
              </a:rPr>
              <a:t> </a:t>
            </a:r>
            <a:r>
              <a:rPr lang="en-US" sz="2100" dirty="0">
                <a:solidFill>
                  <a:schemeClr val="bg1"/>
                </a:solidFill>
                <a:ea typeface="ＭＳ Ｐゴシック" charset="0"/>
              </a:rPr>
              <a:t>person(x) </a:t>
            </a:r>
            <a:r>
              <a:rPr lang="en-US" sz="2100" dirty="0">
                <a:solidFill>
                  <a:schemeClr val="bg1"/>
                </a:solidFill>
                <a:ea typeface="ＭＳ Ｐゴシック" charset="0"/>
                <a:sym typeface="Symbol" charset="0"/>
              </a:rPr>
              <a:t></a:t>
            </a:r>
            <a:r>
              <a:rPr lang="en-US" sz="2100" dirty="0">
                <a:solidFill>
                  <a:schemeClr val="bg1"/>
                </a:solidFill>
                <a:ea typeface="ＭＳ Ｐゴシック" charset="0"/>
              </a:rPr>
              <a:t> can-fool(x, t)</a:t>
            </a:r>
          </a:p>
          <a:p>
            <a:pPr marL="435769" lvl="2" indent="-176213">
              <a:buNone/>
            </a:pPr>
            <a:r>
              <a:rPr lang="en-US" sz="2100" dirty="0">
                <a:solidFill>
                  <a:schemeClr val="bg1"/>
                </a:solidFill>
                <a:ea typeface="ＭＳ Ｐゴシック" charset="0"/>
                <a:sym typeface="Symbol" charset="0"/>
              </a:rPr>
              <a:t></a:t>
            </a:r>
            <a:r>
              <a:rPr lang="en-US" sz="2100" dirty="0">
                <a:solidFill>
                  <a:schemeClr val="bg1"/>
                </a:solidFill>
                <a:ea typeface="ＭＳ Ｐゴシック" charset="0"/>
              </a:rPr>
              <a:t>x </a:t>
            </a:r>
            <a:r>
              <a:rPr lang="en-US" sz="2100" dirty="0">
                <a:solidFill>
                  <a:schemeClr val="bg1"/>
                </a:solidFill>
                <a:ea typeface="ＭＳ Ｐゴシック" charset="0"/>
                <a:sym typeface="Symbol" charset="0"/>
              </a:rPr>
              <a:t></a:t>
            </a:r>
            <a:r>
              <a:rPr lang="en-US" sz="2100" dirty="0">
                <a:solidFill>
                  <a:schemeClr val="bg1"/>
                </a:solidFill>
                <a:ea typeface="ＭＳ Ｐゴシック" charset="0"/>
              </a:rPr>
              <a:t>t person(x) </a:t>
            </a:r>
            <a:r>
              <a:rPr lang="en-US" sz="2100" dirty="0">
                <a:solidFill>
                  <a:schemeClr val="bg1"/>
                </a:solidFill>
                <a:ea typeface="ＭＳ Ｐゴシック" charset="0"/>
                <a:sym typeface="Symbol" charset="0"/>
              </a:rPr>
              <a:t> </a:t>
            </a:r>
            <a:r>
              <a:rPr lang="en-US" sz="2100" dirty="0">
                <a:solidFill>
                  <a:schemeClr val="bg1"/>
                </a:solidFill>
                <a:ea typeface="ＭＳ Ｐゴシック" charset="0"/>
              </a:rPr>
              <a:t>time(t) </a:t>
            </a:r>
            <a:r>
              <a:rPr lang="en-US" sz="2100" dirty="0">
                <a:solidFill>
                  <a:schemeClr val="bg1"/>
                </a:solidFill>
                <a:ea typeface="ＭＳ Ｐゴシック" charset="0"/>
                <a:sym typeface="Symbol" charset="0"/>
              </a:rPr>
              <a:t> </a:t>
            </a:r>
            <a:r>
              <a:rPr lang="en-US" sz="2100" dirty="0">
                <a:solidFill>
                  <a:schemeClr val="bg1"/>
                </a:solidFill>
                <a:ea typeface="ＭＳ Ｐゴシック" charset="0"/>
              </a:rPr>
              <a:t>can-fool(x, 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A1D6D-18EB-5740-A471-605DE8CB1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611" y="755326"/>
            <a:ext cx="1118070" cy="110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0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368519"/>
            <a:ext cx="5829300" cy="85725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First-order logic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109" y="1143000"/>
            <a:ext cx="8542940" cy="4000500"/>
          </a:xfrm>
        </p:spPr>
        <p:txBody>
          <a:bodyPr/>
          <a:lstStyle/>
          <a:p>
            <a:r>
              <a:rPr lang="en-US" sz="2100" dirty="0">
                <a:ea typeface="ＭＳ Ｐゴシック" charset="0"/>
                <a:cs typeface="ＭＳ Ｐゴシック" charset="0"/>
              </a:rPr>
              <a:t>First-order logic (FOL) models the world in terms of </a:t>
            </a:r>
          </a:p>
          <a:p>
            <a:pPr lvl="1"/>
            <a:r>
              <a:rPr lang="en-US" sz="1800" b="1" dirty="0">
                <a:solidFill>
                  <a:schemeClr val="accent2"/>
                </a:solidFill>
                <a:ea typeface="ＭＳ Ｐゴシック" charset="0"/>
              </a:rPr>
              <a:t>Objects,</a:t>
            </a:r>
            <a:r>
              <a:rPr lang="en-US" sz="1800" dirty="0">
                <a:ea typeface="ＭＳ Ｐゴシック" charset="0"/>
              </a:rPr>
              <a:t> which are things with individual identities</a:t>
            </a:r>
          </a:p>
          <a:p>
            <a:pPr lvl="1"/>
            <a:r>
              <a:rPr lang="en-US" sz="1800" b="1" dirty="0">
                <a:solidFill>
                  <a:schemeClr val="accent2"/>
                </a:solidFill>
                <a:ea typeface="ＭＳ Ｐゴシック" charset="0"/>
              </a:rPr>
              <a:t>Properties</a:t>
            </a:r>
            <a:r>
              <a:rPr lang="en-US" sz="1800" dirty="0">
                <a:ea typeface="ＭＳ Ｐゴシック" charset="0"/>
              </a:rPr>
              <a:t> of objects that distinguish them from others</a:t>
            </a:r>
          </a:p>
          <a:p>
            <a:pPr lvl="1"/>
            <a:r>
              <a:rPr lang="en-US" sz="1800" b="1" dirty="0">
                <a:solidFill>
                  <a:schemeClr val="accent2"/>
                </a:solidFill>
                <a:ea typeface="ＭＳ Ｐゴシック" charset="0"/>
              </a:rPr>
              <a:t>Relations</a:t>
            </a:r>
            <a:r>
              <a:rPr lang="en-US" sz="1800" dirty="0">
                <a:ea typeface="ＭＳ Ｐゴシック" charset="0"/>
              </a:rPr>
              <a:t> that hold among sets of objects</a:t>
            </a:r>
          </a:p>
          <a:p>
            <a:pPr lvl="1"/>
            <a:r>
              <a:rPr lang="en-US" sz="1800" b="1" dirty="0">
                <a:solidFill>
                  <a:schemeClr val="accent2"/>
                </a:solidFill>
                <a:ea typeface="ＭＳ Ｐゴシック" charset="0"/>
              </a:rPr>
              <a:t>Functions,</a:t>
            </a:r>
            <a:r>
              <a:rPr lang="en-US" sz="1800" dirty="0">
                <a:ea typeface="ＭＳ Ｐゴシック" charset="0"/>
              </a:rPr>
              <a:t> a subset of relations where there is only one </a:t>
            </a:r>
            <a:r>
              <a:rPr lang="ja-JP" altLang="en-US" sz="1800" dirty="0">
                <a:ea typeface="ＭＳ Ｐゴシック" charset="0"/>
              </a:rPr>
              <a:t>“</a:t>
            </a:r>
            <a:r>
              <a:rPr lang="en-US" altLang="ja-JP" sz="1800" dirty="0">
                <a:ea typeface="ＭＳ Ｐゴシック" charset="0"/>
              </a:rPr>
              <a:t>value</a:t>
            </a:r>
            <a:r>
              <a:rPr lang="ja-JP" altLang="en-US" sz="1800" dirty="0">
                <a:ea typeface="ＭＳ Ｐゴシック" charset="0"/>
              </a:rPr>
              <a:t>”</a:t>
            </a:r>
            <a:r>
              <a:rPr lang="en-US" altLang="ja-JP" sz="1800" dirty="0">
                <a:ea typeface="ＭＳ Ｐゴシック" charset="0"/>
              </a:rPr>
              <a:t> for any given </a:t>
            </a:r>
            <a:r>
              <a:rPr lang="ja-JP" altLang="en-US" sz="1800" dirty="0">
                <a:ea typeface="ＭＳ Ｐゴシック" charset="0"/>
              </a:rPr>
              <a:t>“</a:t>
            </a:r>
            <a:r>
              <a:rPr lang="en-US" altLang="ja-JP" sz="1800" dirty="0">
                <a:ea typeface="ＭＳ Ｐゴシック" charset="0"/>
              </a:rPr>
              <a:t>input</a:t>
            </a:r>
            <a:r>
              <a:rPr lang="ja-JP" altLang="en-US" sz="1800">
                <a:ea typeface="ＭＳ Ｐゴシック" charset="0"/>
              </a:rPr>
              <a:t>”</a:t>
            </a:r>
            <a:endParaRPr lang="en-US" altLang="ja-JP" sz="1800" dirty="0">
              <a:ea typeface="ＭＳ Ｐゴシック" charset="0"/>
            </a:endParaRPr>
          </a:p>
          <a:p>
            <a:r>
              <a:rPr lang="en-US" sz="2100" dirty="0">
                <a:ea typeface="ＭＳ Ｐゴシック" charset="0"/>
                <a:cs typeface="ＭＳ Ｐゴシック" charset="0"/>
              </a:rPr>
              <a:t>Examples: </a:t>
            </a:r>
          </a:p>
          <a:p>
            <a:pPr lvl="1"/>
            <a:r>
              <a:rPr lang="en-US" sz="1800" dirty="0">
                <a:ea typeface="ＭＳ Ｐゴシック" charset="0"/>
              </a:rPr>
              <a:t>Objects: students, lectures, companies, cars ... </a:t>
            </a:r>
          </a:p>
          <a:p>
            <a:pPr lvl="1"/>
            <a:r>
              <a:rPr lang="en-US" sz="1800" dirty="0">
                <a:ea typeface="ＭＳ Ｐゴシック" charset="0"/>
              </a:rPr>
              <a:t>Relations: </a:t>
            </a:r>
            <a:r>
              <a:rPr lang="en-US" sz="1800" dirty="0" err="1">
                <a:ea typeface="ＭＳ Ｐゴシック" charset="0"/>
              </a:rPr>
              <a:t>isa</a:t>
            </a:r>
            <a:r>
              <a:rPr lang="en-US" sz="1800" dirty="0">
                <a:ea typeface="ＭＳ Ｐゴシック" charset="0"/>
              </a:rPr>
              <a:t>, </a:t>
            </a:r>
            <a:r>
              <a:rPr lang="en-US" sz="1800" dirty="0" err="1">
                <a:ea typeface="ＭＳ Ｐゴシック" charset="0"/>
              </a:rPr>
              <a:t>hasBrother</a:t>
            </a:r>
            <a:r>
              <a:rPr lang="en-US" sz="1800" dirty="0">
                <a:ea typeface="ＭＳ Ｐゴシック" charset="0"/>
              </a:rPr>
              <a:t>, </a:t>
            </a:r>
            <a:r>
              <a:rPr lang="en-US" sz="1800" dirty="0" err="1">
                <a:ea typeface="ＭＳ Ｐゴシック" charset="0"/>
              </a:rPr>
              <a:t>biggerThan</a:t>
            </a:r>
            <a:r>
              <a:rPr lang="en-US" sz="1800" dirty="0">
                <a:ea typeface="ＭＳ Ｐゴシック" charset="0"/>
              </a:rPr>
              <a:t>, outside, </a:t>
            </a:r>
            <a:r>
              <a:rPr lang="en-US" sz="1800" dirty="0" err="1">
                <a:ea typeface="ＭＳ Ｐゴシック" charset="0"/>
              </a:rPr>
              <a:t>hasPart</a:t>
            </a:r>
            <a:r>
              <a:rPr lang="en-US" sz="1800" dirty="0">
                <a:ea typeface="ＭＳ Ｐゴシック" charset="0"/>
              </a:rPr>
              <a:t>, color, </a:t>
            </a:r>
            <a:r>
              <a:rPr lang="en-US" sz="1800" dirty="0" err="1">
                <a:ea typeface="ＭＳ Ｐゴシック" charset="0"/>
              </a:rPr>
              <a:t>occursAfter</a:t>
            </a:r>
            <a:r>
              <a:rPr lang="en-US" sz="1800" dirty="0">
                <a:ea typeface="ＭＳ Ｐゴシック" charset="0"/>
              </a:rPr>
              <a:t>, owns, visits, precedes, ... </a:t>
            </a:r>
          </a:p>
          <a:p>
            <a:pPr lvl="1"/>
            <a:r>
              <a:rPr lang="en-US" sz="1800" dirty="0">
                <a:ea typeface="ＭＳ Ｐゴシック" charset="0"/>
              </a:rPr>
              <a:t>Properties: blue, oval, even, large, ... </a:t>
            </a:r>
          </a:p>
          <a:p>
            <a:pPr lvl="1"/>
            <a:r>
              <a:rPr lang="en-US" sz="1800" dirty="0">
                <a:ea typeface="ＭＳ Ｐゴシック" charset="0"/>
              </a:rPr>
              <a:t>Functions: </a:t>
            </a:r>
            <a:r>
              <a:rPr lang="en-US" sz="1800" dirty="0" err="1">
                <a:ea typeface="ＭＳ Ｐゴシック" charset="0"/>
              </a:rPr>
              <a:t>hasFather</a:t>
            </a:r>
            <a:r>
              <a:rPr lang="en-US" sz="1800" dirty="0">
                <a:ea typeface="ＭＳ Ｐゴシック" charset="0"/>
              </a:rPr>
              <a:t>, </a:t>
            </a:r>
            <a:r>
              <a:rPr lang="en-US" sz="1800" dirty="0" err="1">
                <a:ea typeface="ＭＳ Ｐゴシック" charset="0"/>
              </a:rPr>
              <a:t>hasSSN</a:t>
            </a:r>
            <a:r>
              <a:rPr lang="en-US" sz="1800" dirty="0">
                <a:ea typeface="ＭＳ Ｐゴシック" charset="0"/>
              </a:rPr>
              <a:t>,  ...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380344" y="575442"/>
            <a:ext cx="58293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Translating English to FOL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043" y="1204092"/>
            <a:ext cx="8601509" cy="3939408"/>
          </a:xfrm>
        </p:spPr>
        <p:txBody>
          <a:bodyPr/>
          <a:lstStyle/>
          <a:p>
            <a:pPr marL="176213" indent="-176213">
              <a:buNone/>
            </a:pPr>
            <a:r>
              <a:rPr lang="en-US" sz="2250" b="1" dirty="0">
                <a:ea typeface="ＭＳ Ｐゴシック" charset="0"/>
                <a:cs typeface="ＭＳ Ｐゴシック" charset="0"/>
              </a:rPr>
              <a:t>What do these mean?</a:t>
            </a:r>
          </a:p>
          <a:p>
            <a:pPr marL="432197" lvl="1" indent="-176213">
              <a:buNone/>
            </a:pPr>
            <a:r>
              <a:rPr lang="en-US" sz="2100" dirty="0">
                <a:ea typeface="ＭＳ Ｐゴシック" charset="0"/>
                <a:cs typeface="ＭＳ Ｐゴシック" charset="0"/>
              </a:rPr>
              <a:t>Both English statements are ambiguous</a:t>
            </a:r>
          </a:p>
          <a:p>
            <a:r>
              <a:rPr lang="en-US" sz="2250" b="1" dirty="0">
                <a:ea typeface="ＭＳ Ｐゴシック" charset="0"/>
                <a:cs typeface="ＭＳ Ｐゴシック" charset="0"/>
              </a:rPr>
              <a:t>You can fool </a:t>
            </a:r>
            <a:r>
              <a:rPr lang="en-US" sz="2250" b="1" i="1" dirty="0">
                <a:ea typeface="ＭＳ Ｐゴシック" charset="0"/>
                <a:cs typeface="ＭＳ Ｐゴシック" charset="0"/>
              </a:rPr>
              <a:t>some of </a:t>
            </a:r>
            <a:r>
              <a:rPr lang="en-US" sz="2250" b="1" dirty="0">
                <a:ea typeface="ＭＳ Ｐゴシック" charset="0"/>
                <a:cs typeface="ＭＳ Ｐゴシック" charset="0"/>
              </a:rPr>
              <a:t>the people </a:t>
            </a:r>
            <a:r>
              <a:rPr lang="en-US" sz="2250" b="1" i="1" dirty="0">
                <a:ea typeface="ＭＳ Ｐゴシック" charset="0"/>
                <a:cs typeface="ＭＳ Ｐゴシック" charset="0"/>
              </a:rPr>
              <a:t>all of </a:t>
            </a:r>
            <a:r>
              <a:rPr lang="en-US" sz="2250" b="1" dirty="0">
                <a:ea typeface="ＭＳ Ｐゴシック" charset="0"/>
                <a:cs typeface="ＭＳ Ｐゴシック" charset="0"/>
              </a:rPr>
              <a:t>the time</a:t>
            </a:r>
            <a:endParaRPr lang="en-US" sz="2250" dirty="0">
              <a:ea typeface="ＭＳ Ｐゴシック" charset="0"/>
              <a:cs typeface="ＭＳ Ｐゴシック" charset="0"/>
            </a:endParaRPr>
          </a:p>
          <a:p>
            <a:pPr marL="435769" lvl="2" indent="-176213">
              <a:buNone/>
            </a:pPr>
            <a:r>
              <a:rPr lang="en-US" sz="2100" dirty="0">
                <a:ea typeface="ＭＳ Ｐゴシック" charset="0"/>
                <a:sym typeface="Symbol" charset="0"/>
              </a:rPr>
              <a:t>There is a nonempty subset of people so easily fooled that you can fool that subset every time.</a:t>
            </a:r>
            <a:endParaRPr lang="en-US" sz="2100" dirty="0">
              <a:ea typeface="ＭＳ Ｐゴシック" charset="0"/>
            </a:endParaRPr>
          </a:p>
          <a:p>
            <a:pPr marL="435769" lvl="2" indent="-176213">
              <a:buNone/>
            </a:pPr>
            <a:r>
              <a:rPr lang="en-US" sz="2100" dirty="0">
                <a:ea typeface="ＭＳ Ｐゴシック" charset="0"/>
                <a:sym typeface="Symbol" charset="0"/>
              </a:rPr>
              <a:t>For any given time, there is a non-empty subset at that time that you can fool</a:t>
            </a:r>
            <a:endParaRPr lang="en-US" sz="2100" dirty="0">
              <a:ea typeface="ＭＳ Ｐゴシック" charset="0"/>
            </a:endParaRPr>
          </a:p>
          <a:p>
            <a:r>
              <a:rPr lang="en-US" sz="2250" b="1" dirty="0">
                <a:ea typeface="ＭＳ Ｐゴシック" charset="0"/>
                <a:cs typeface="ＭＳ Ｐゴシック" charset="0"/>
              </a:rPr>
              <a:t>You can fool </a:t>
            </a:r>
            <a:r>
              <a:rPr lang="en-US" sz="2250" b="1" i="1" dirty="0">
                <a:ea typeface="ＭＳ Ｐゴシック" charset="0"/>
                <a:cs typeface="ＭＳ Ｐゴシック" charset="0"/>
              </a:rPr>
              <a:t>all of </a:t>
            </a:r>
            <a:r>
              <a:rPr lang="en-US" sz="2250" b="1" dirty="0">
                <a:ea typeface="ＭＳ Ｐゴシック" charset="0"/>
                <a:cs typeface="ＭＳ Ｐゴシック" charset="0"/>
              </a:rPr>
              <a:t>the people </a:t>
            </a:r>
            <a:r>
              <a:rPr lang="en-US" sz="2250" b="1" i="1" dirty="0">
                <a:ea typeface="ＭＳ Ｐゴシック" charset="0"/>
                <a:cs typeface="ＭＳ Ｐゴシック" charset="0"/>
              </a:rPr>
              <a:t>some of </a:t>
            </a:r>
            <a:r>
              <a:rPr lang="en-US" sz="2250" b="1" dirty="0">
                <a:ea typeface="ＭＳ Ｐゴシック" charset="0"/>
                <a:cs typeface="ＭＳ Ｐゴシック" charset="0"/>
              </a:rPr>
              <a:t>the time</a:t>
            </a:r>
            <a:endParaRPr lang="en-US" sz="2250" dirty="0">
              <a:ea typeface="ＭＳ Ｐゴシック" charset="0"/>
              <a:cs typeface="ＭＳ Ｐゴシック" charset="0"/>
            </a:endParaRPr>
          </a:p>
          <a:p>
            <a:pPr marL="435769" lvl="2" indent="-176213">
              <a:buNone/>
            </a:pPr>
            <a:r>
              <a:rPr lang="en-US" sz="2100" dirty="0">
                <a:ea typeface="ＭＳ Ｐゴシック" charset="0"/>
                <a:sym typeface="Symbol" charset="0"/>
              </a:rPr>
              <a:t>There are one or more times when it’s possible to fool everyone.</a:t>
            </a:r>
            <a:endParaRPr lang="en-US" sz="2100" dirty="0">
              <a:ea typeface="ＭＳ Ｐゴシック" charset="0"/>
            </a:endParaRPr>
          </a:p>
          <a:p>
            <a:pPr marL="435769" lvl="2" indent="-176213">
              <a:buNone/>
            </a:pPr>
            <a:r>
              <a:rPr lang="en-US" sz="2100" dirty="0">
                <a:ea typeface="ＭＳ Ｐゴシック" charset="0"/>
                <a:sym typeface="Symbol" charset="0"/>
              </a:rPr>
              <a:t>Each individual can be fooled at some point in time</a:t>
            </a:r>
            <a:endParaRPr lang="en-US" sz="2100" dirty="0"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093A6C-3320-FF40-914B-EED15E1F6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261" y="706193"/>
            <a:ext cx="1121782" cy="111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12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552390"/>
            <a:ext cx="58293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Translating English to FOL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571" y="1238191"/>
            <a:ext cx="7856131" cy="3831707"/>
          </a:xfrm>
        </p:spPr>
        <p:txBody>
          <a:bodyPr/>
          <a:lstStyle/>
          <a:p>
            <a:pPr marL="0" indent="0">
              <a:buNone/>
            </a:pPr>
            <a:r>
              <a:rPr lang="en-US" sz="2250" b="1" dirty="0">
                <a:ea typeface="ＭＳ Ｐゴシック" charset="0"/>
                <a:cs typeface="ＭＳ Ｐゴシック" charset="0"/>
              </a:rPr>
              <a:t>You can fool </a:t>
            </a:r>
            <a:r>
              <a:rPr lang="en-US" sz="2250" b="1" i="1" dirty="0">
                <a:ea typeface="ＭＳ Ｐゴシック" charset="0"/>
                <a:cs typeface="ＭＳ Ｐゴシック" charset="0"/>
              </a:rPr>
              <a:t>some of </a:t>
            </a:r>
            <a:r>
              <a:rPr lang="en-US" sz="2250" b="1" dirty="0">
                <a:ea typeface="ＭＳ Ｐゴシック" charset="0"/>
                <a:cs typeface="ＭＳ Ｐゴシック" charset="0"/>
              </a:rPr>
              <a:t>the people </a:t>
            </a:r>
            <a:r>
              <a:rPr lang="en-US" sz="2250" b="1" i="1" dirty="0">
                <a:ea typeface="ＭＳ Ｐゴシック" charset="0"/>
                <a:cs typeface="ＭＳ Ｐゴシック" charset="0"/>
              </a:rPr>
              <a:t>all of </a:t>
            </a:r>
            <a:r>
              <a:rPr lang="en-US" sz="2250" b="1" dirty="0">
                <a:ea typeface="ＭＳ Ｐゴシック" charset="0"/>
                <a:cs typeface="ＭＳ Ｐゴシック" charset="0"/>
              </a:rPr>
              <a:t>the time</a:t>
            </a:r>
            <a:endParaRPr lang="en-US" sz="2250" dirty="0">
              <a:ea typeface="ＭＳ Ｐゴシック" charset="0"/>
              <a:cs typeface="ＭＳ Ｐゴシック" charset="0"/>
            </a:endParaRPr>
          </a:p>
          <a:p>
            <a:pPr marL="435769" lvl="2" indent="-176213">
              <a:buNone/>
            </a:pPr>
            <a:r>
              <a:rPr lang="en-US" sz="2100" dirty="0">
                <a:ea typeface="ＭＳ Ｐゴシック" charset="0"/>
                <a:sym typeface="Symbol" charset="0"/>
              </a:rPr>
              <a:t>There is a nonempty group of people so easily fooled that you can fool that group every time</a:t>
            </a:r>
          </a:p>
          <a:p>
            <a:pPr marL="435769" lvl="2" indent="-176213">
              <a:buNone/>
            </a:pPr>
            <a:r>
              <a:rPr lang="en-US" sz="2100" dirty="0"/>
              <a:t>≡</a:t>
            </a:r>
            <a:r>
              <a:rPr lang="en-US" sz="2100" dirty="0">
                <a:ea typeface="ＭＳ Ｐゴシック" charset="0"/>
                <a:sym typeface="Symbol" charset="0"/>
              </a:rPr>
              <a:t> There’s (at least) one person you can fool every time</a:t>
            </a:r>
          </a:p>
          <a:p>
            <a:pPr marL="435769" lvl="2" indent="-176213">
              <a:buNone/>
            </a:pPr>
            <a:r>
              <a:rPr lang="en-US" sz="2100" dirty="0">
                <a:ea typeface="ＭＳ Ｐゴシック" charset="0"/>
                <a:sym typeface="Symbol" charset="0"/>
              </a:rPr>
              <a:t></a:t>
            </a:r>
            <a:r>
              <a:rPr lang="en-US" sz="2100" dirty="0">
                <a:ea typeface="ＭＳ Ｐゴシック" charset="0"/>
              </a:rPr>
              <a:t>x </a:t>
            </a:r>
            <a:r>
              <a:rPr lang="en-US" sz="2100" dirty="0">
                <a:ea typeface="ＭＳ Ｐゴシック" charset="0"/>
                <a:sym typeface="Symbol" charset="0"/>
              </a:rPr>
              <a:t></a:t>
            </a:r>
            <a:r>
              <a:rPr lang="en-US" sz="2100" dirty="0">
                <a:ea typeface="ＭＳ Ｐゴシック" charset="0"/>
              </a:rPr>
              <a:t>t  person(x) </a:t>
            </a:r>
            <a:r>
              <a:rPr lang="en-US" sz="2100" dirty="0">
                <a:ea typeface="ＭＳ Ｐゴシック" charset="0"/>
                <a:sym typeface="Symbol" charset="0"/>
              </a:rPr>
              <a:t> </a:t>
            </a:r>
            <a:r>
              <a:rPr lang="en-US" sz="2100" dirty="0">
                <a:ea typeface="ＭＳ Ｐゴシック" charset="0"/>
              </a:rPr>
              <a:t>time(t) </a:t>
            </a:r>
            <a:r>
              <a:rPr lang="en-US" sz="2100" dirty="0">
                <a:ea typeface="ＭＳ Ｐゴシック" charset="0"/>
                <a:sym typeface="Symbol" charset="0"/>
              </a:rPr>
              <a:t></a:t>
            </a:r>
            <a:r>
              <a:rPr lang="en-US" sz="2100" dirty="0">
                <a:ea typeface="ＭＳ Ｐゴシック" charset="0"/>
              </a:rPr>
              <a:t> </a:t>
            </a:r>
            <a:r>
              <a:rPr lang="en-US" sz="2100" dirty="0" err="1">
                <a:ea typeface="ＭＳ Ｐゴシック" charset="0"/>
              </a:rPr>
              <a:t>canFool</a:t>
            </a:r>
            <a:r>
              <a:rPr lang="en-US" sz="2100" dirty="0">
                <a:ea typeface="ＭＳ Ｐゴシック" charset="0"/>
              </a:rPr>
              <a:t>(x, t)</a:t>
            </a:r>
          </a:p>
          <a:p>
            <a:pPr marL="435769" lvl="2" indent="-176213">
              <a:buNone/>
            </a:pPr>
            <a:endParaRPr lang="en-US" sz="2100" dirty="0">
              <a:ea typeface="ＭＳ Ｐゴシック" charset="0"/>
            </a:endParaRPr>
          </a:p>
          <a:p>
            <a:pPr marL="435769" lvl="2" indent="-176213">
              <a:buNone/>
            </a:pPr>
            <a:r>
              <a:rPr lang="en-US" sz="2100" dirty="0">
                <a:ea typeface="ＭＳ Ｐゴシック" charset="0"/>
                <a:sym typeface="Symbol" charset="0"/>
              </a:rPr>
              <a:t>For any given time, there is a non-empty group at that time that you can fool</a:t>
            </a:r>
          </a:p>
          <a:p>
            <a:pPr marL="435769" lvl="2" indent="-176213">
              <a:buNone/>
            </a:pPr>
            <a:r>
              <a:rPr lang="en-US" sz="2100" dirty="0"/>
              <a:t>≡</a:t>
            </a:r>
            <a:r>
              <a:rPr lang="en-US" sz="2100" dirty="0">
                <a:ea typeface="ＭＳ Ｐゴシック" charset="0"/>
                <a:sym typeface="Symbol" charset="0"/>
              </a:rPr>
              <a:t> For every time, there’s a person at that time that you can fool</a:t>
            </a:r>
          </a:p>
          <a:p>
            <a:pPr marL="435769" lvl="2" indent="-176213">
              <a:buNone/>
            </a:pPr>
            <a:r>
              <a:rPr lang="en-US" sz="2100" dirty="0">
                <a:ea typeface="ＭＳ Ｐゴシック" charset="0"/>
                <a:sym typeface="Symbol" charset="0"/>
              </a:rPr>
              <a:t></a:t>
            </a:r>
            <a:r>
              <a:rPr lang="en-US" sz="2100" dirty="0">
                <a:ea typeface="ＭＳ Ｐゴシック" charset="0"/>
              </a:rPr>
              <a:t>t </a:t>
            </a:r>
            <a:r>
              <a:rPr lang="en-US" sz="2100" dirty="0">
                <a:ea typeface="ＭＳ Ｐゴシック" charset="0"/>
                <a:sym typeface="Symbol" charset="0"/>
              </a:rPr>
              <a:t></a:t>
            </a:r>
            <a:r>
              <a:rPr lang="en-US" sz="2100" dirty="0">
                <a:ea typeface="ＭＳ Ｐゴシック" charset="0"/>
              </a:rPr>
              <a:t>x  person(x) </a:t>
            </a:r>
            <a:r>
              <a:rPr lang="en-US" sz="2100" dirty="0">
                <a:ea typeface="ＭＳ Ｐゴシック" charset="0"/>
                <a:sym typeface="Symbol" charset="0"/>
              </a:rPr>
              <a:t> </a:t>
            </a:r>
            <a:r>
              <a:rPr lang="en-US" sz="2100" dirty="0">
                <a:ea typeface="ＭＳ Ｐゴシック" charset="0"/>
              </a:rPr>
              <a:t>time(t) </a:t>
            </a:r>
            <a:r>
              <a:rPr lang="en-US" sz="2100" dirty="0">
                <a:ea typeface="ＭＳ Ｐゴシック" charset="0"/>
                <a:sym typeface="Symbol" charset="0"/>
              </a:rPr>
              <a:t></a:t>
            </a:r>
            <a:r>
              <a:rPr lang="en-US" sz="2100" dirty="0">
                <a:ea typeface="ＭＳ Ｐゴシック" charset="0"/>
              </a:rPr>
              <a:t> </a:t>
            </a:r>
            <a:r>
              <a:rPr lang="en-US" sz="2100" dirty="0" err="1">
                <a:ea typeface="ＭＳ Ｐゴシック" charset="0"/>
              </a:rPr>
              <a:t>canFool</a:t>
            </a:r>
            <a:r>
              <a:rPr lang="en-US" sz="2100" dirty="0">
                <a:ea typeface="ＭＳ Ｐゴシック" charset="0"/>
              </a:rPr>
              <a:t>(x, t)</a:t>
            </a:r>
          </a:p>
          <a:p>
            <a:pPr marL="435769" lvl="2" indent="-176213">
              <a:buNone/>
            </a:pPr>
            <a:endParaRPr lang="en-US" sz="2100" dirty="0">
              <a:ea typeface="ＭＳ Ｐゴシック" charset="0"/>
              <a:sym typeface="Symbol" charset="0"/>
            </a:endParaRPr>
          </a:p>
          <a:p>
            <a:pPr marL="435769" lvl="2" indent="-176213">
              <a:buNone/>
            </a:pPr>
            <a:endParaRPr lang="en-US" sz="2100" dirty="0">
              <a:ea typeface="ＭＳ Ｐゴシック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61FF17-57AC-1D4F-8196-3D1144539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753" y="846366"/>
            <a:ext cx="791897" cy="78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4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246" y="667193"/>
            <a:ext cx="58293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Translating English to FOL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1357" y="1835284"/>
            <a:ext cx="7293935" cy="3028950"/>
          </a:xfrm>
        </p:spPr>
        <p:txBody>
          <a:bodyPr/>
          <a:lstStyle/>
          <a:p>
            <a:pPr marL="0" indent="0">
              <a:buNone/>
            </a:pPr>
            <a:r>
              <a:rPr lang="en-US" sz="2250" b="1" dirty="0">
                <a:ea typeface="ＭＳ Ｐゴシック" charset="0"/>
                <a:cs typeface="ＭＳ Ｐゴシック" charset="0"/>
              </a:rPr>
              <a:t>You can fool </a:t>
            </a:r>
            <a:r>
              <a:rPr lang="en-US" sz="2250" b="1" i="1" dirty="0">
                <a:ea typeface="ＭＳ Ｐゴシック" charset="0"/>
                <a:cs typeface="ＭＳ Ｐゴシック" charset="0"/>
              </a:rPr>
              <a:t>all of </a:t>
            </a:r>
            <a:r>
              <a:rPr lang="en-US" sz="2250" b="1" dirty="0">
                <a:ea typeface="ＭＳ Ｐゴシック" charset="0"/>
                <a:cs typeface="ＭＳ Ｐゴシック" charset="0"/>
              </a:rPr>
              <a:t>the people </a:t>
            </a:r>
            <a:r>
              <a:rPr lang="en-US" sz="2250" b="1" i="1" dirty="0">
                <a:ea typeface="ＭＳ Ｐゴシック" charset="0"/>
                <a:cs typeface="ＭＳ Ｐゴシック" charset="0"/>
              </a:rPr>
              <a:t>some of </a:t>
            </a:r>
            <a:r>
              <a:rPr lang="en-US" sz="2250" b="1" dirty="0">
                <a:ea typeface="ＭＳ Ｐゴシック" charset="0"/>
                <a:cs typeface="ＭＳ Ｐゴシック" charset="0"/>
              </a:rPr>
              <a:t>the time</a:t>
            </a:r>
            <a:endParaRPr lang="en-US" sz="2250" dirty="0">
              <a:ea typeface="ＭＳ Ｐゴシック" charset="0"/>
              <a:cs typeface="ＭＳ Ｐゴシック" charset="0"/>
            </a:endParaRPr>
          </a:p>
          <a:p>
            <a:pPr marL="435769" lvl="2" indent="-176213">
              <a:buNone/>
            </a:pPr>
            <a:r>
              <a:rPr lang="en-US" sz="2100" dirty="0">
                <a:ea typeface="ＭＳ Ｐゴシック" charset="0"/>
                <a:sym typeface="Symbol" charset="0"/>
              </a:rPr>
              <a:t>There’s at least one time when you can fool everyone</a:t>
            </a:r>
          </a:p>
          <a:p>
            <a:pPr marL="435769" lvl="2" indent="-176213">
              <a:buNone/>
            </a:pPr>
            <a:r>
              <a:rPr lang="en-US" sz="2100" dirty="0">
                <a:ea typeface="ＭＳ Ｐゴシック" charset="0"/>
                <a:sym typeface="Symbol" charset="0"/>
              </a:rPr>
              <a:t></a:t>
            </a:r>
            <a:r>
              <a:rPr lang="en-US" sz="2100" dirty="0">
                <a:ea typeface="ＭＳ Ｐゴシック" charset="0"/>
              </a:rPr>
              <a:t>t </a:t>
            </a:r>
            <a:r>
              <a:rPr lang="en-US" sz="2100" dirty="0">
                <a:ea typeface="ＭＳ Ｐゴシック" charset="0"/>
                <a:sym typeface="Symbol" charset="0"/>
              </a:rPr>
              <a:t></a:t>
            </a:r>
            <a:r>
              <a:rPr lang="en-US" sz="2100" dirty="0">
                <a:ea typeface="ＭＳ Ｐゴシック" charset="0"/>
              </a:rPr>
              <a:t>x time(t) </a:t>
            </a:r>
            <a:r>
              <a:rPr lang="en-US" sz="2100" dirty="0">
                <a:ea typeface="ＭＳ Ｐゴシック" charset="0"/>
                <a:sym typeface="Symbol" charset="0"/>
              </a:rPr>
              <a:t> </a:t>
            </a:r>
            <a:r>
              <a:rPr lang="en-US" sz="2100" dirty="0">
                <a:ea typeface="ＭＳ Ｐゴシック" charset="0"/>
              </a:rPr>
              <a:t>person(x) </a:t>
            </a:r>
            <a:r>
              <a:rPr lang="en-US" sz="2100" dirty="0">
                <a:ea typeface="ＭＳ Ｐゴシック" charset="0"/>
                <a:sym typeface="Symbol" charset="0"/>
              </a:rPr>
              <a:t></a:t>
            </a:r>
            <a:r>
              <a:rPr lang="en-US" sz="2100" dirty="0">
                <a:ea typeface="ＭＳ Ｐゴシック" charset="0"/>
              </a:rPr>
              <a:t> </a:t>
            </a:r>
            <a:r>
              <a:rPr lang="en-US" sz="2100" dirty="0" err="1">
                <a:ea typeface="ＭＳ Ｐゴシック" charset="0"/>
              </a:rPr>
              <a:t>canFool</a:t>
            </a:r>
            <a:r>
              <a:rPr lang="en-US" sz="2100" dirty="0">
                <a:ea typeface="ＭＳ Ｐゴシック" charset="0"/>
              </a:rPr>
              <a:t>(x, t)</a:t>
            </a:r>
          </a:p>
          <a:p>
            <a:pPr marL="435769" lvl="2" indent="-176213">
              <a:buNone/>
            </a:pPr>
            <a:endParaRPr lang="en-US" sz="2100" dirty="0">
              <a:ea typeface="ＭＳ Ｐゴシック" charset="0"/>
            </a:endParaRPr>
          </a:p>
          <a:p>
            <a:pPr marL="435769" lvl="2" indent="-176213">
              <a:buNone/>
            </a:pPr>
            <a:r>
              <a:rPr lang="en-US" sz="2100" dirty="0">
                <a:ea typeface="ＭＳ Ｐゴシック" charset="0"/>
                <a:sym typeface="Symbol" charset="0"/>
              </a:rPr>
              <a:t>Everybody can be fooled at some point in time</a:t>
            </a:r>
          </a:p>
          <a:p>
            <a:pPr marL="435769" lvl="2" indent="-176213">
              <a:buNone/>
            </a:pPr>
            <a:r>
              <a:rPr lang="en-US" sz="2100" dirty="0">
                <a:ea typeface="ＭＳ Ｐゴシック" charset="0"/>
                <a:sym typeface="Symbol" charset="0"/>
              </a:rPr>
              <a:t></a:t>
            </a:r>
            <a:r>
              <a:rPr lang="en-US" sz="2100" dirty="0">
                <a:ea typeface="ＭＳ Ｐゴシック" charset="0"/>
              </a:rPr>
              <a:t>x </a:t>
            </a:r>
            <a:r>
              <a:rPr lang="en-US" sz="2100" dirty="0">
                <a:ea typeface="ＭＳ Ｐゴシック" charset="0"/>
                <a:sym typeface="Symbol" charset="0"/>
              </a:rPr>
              <a:t></a:t>
            </a:r>
            <a:r>
              <a:rPr lang="en-US" sz="2100" dirty="0">
                <a:ea typeface="ＭＳ Ｐゴシック" charset="0"/>
              </a:rPr>
              <a:t>t person(x) </a:t>
            </a:r>
            <a:r>
              <a:rPr lang="en-US" sz="2100" dirty="0">
                <a:ea typeface="ＭＳ Ｐゴシック" charset="0"/>
                <a:sym typeface="Symbol" charset="0"/>
              </a:rPr>
              <a:t> </a:t>
            </a:r>
            <a:r>
              <a:rPr lang="en-US" sz="2100" dirty="0">
                <a:ea typeface="ＭＳ Ｐゴシック" charset="0"/>
              </a:rPr>
              <a:t>time(t) </a:t>
            </a:r>
            <a:r>
              <a:rPr lang="en-US" sz="2100" dirty="0">
                <a:ea typeface="ＭＳ Ｐゴシック" charset="0"/>
                <a:sym typeface="Symbol" charset="0"/>
              </a:rPr>
              <a:t> </a:t>
            </a:r>
            <a:r>
              <a:rPr lang="en-US" sz="2100" dirty="0" err="1">
                <a:ea typeface="ＭＳ Ｐゴシック" charset="0"/>
              </a:rPr>
              <a:t>canFool</a:t>
            </a:r>
            <a:r>
              <a:rPr lang="en-US" sz="2100" dirty="0">
                <a:ea typeface="ＭＳ Ｐゴシック" charset="0"/>
              </a:rPr>
              <a:t>(x, t)</a:t>
            </a:r>
          </a:p>
          <a:p>
            <a:pPr marL="435769" lvl="2" indent="-176213">
              <a:buNone/>
            </a:pPr>
            <a:endParaRPr lang="en-US" sz="2100" dirty="0">
              <a:ea typeface="ＭＳ Ｐゴシック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4BD15-CF7B-F14C-9B83-0F183C5E8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1010093"/>
            <a:ext cx="791897" cy="78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67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513F-D131-B54F-BB98-2874AAF3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350" y="457408"/>
            <a:ext cx="5829300" cy="800100"/>
          </a:xfrm>
        </p:spPr>
        <p:txBody>
          <a:bodyPr/>
          <a:lstStyle/>
          <a:p>
            <a:r>
              <a:rPr lang="en-US" dirty="0"/>
              <a:t>Representation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E6778-C742-F84D-BEEA-E523A8DC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318" y="1248205"/>
            <a:ext cx="7029450" cy="3609545"/>
          </a:xfrm>
        </p:spPr>
        <p:txBody>
          <a:bodyPr>
            <a:normAutofit/>
          </a:bodyPr>
          <a:lstStyle/>
          <a:p>
            <a:r>
              <a:rPr lang="en-US" sz="2100" dirty="0"/>
              <a:t>Many options for representing even a simple fact, e.g., something’s color as red, green or blue, e.g.:</a:t>
            </a:r>
          </a:p>
          <a:p>
            <a:pPr marL="392906" lvl="1" indent="-173831"/>
            <a:r>
              <a:rPr lang="en-US" sz="1800" dirty="0"/>
              <a:t>green(</a:t>
            </a:r>
            <a:r>
              <a:rPr lang="en-US" sz="1800" dirty="0" err="1"/>
              <a:t>kermit</a:t>
            </a:r>
            <a:r>
              <a:rPr lang="en-US" sz="1800" dirty="0"/>
              <a:t>)</a:t>
            </a:r>
          </a:p>
          <a:p>
            <a:pPr marL="392906" lvl="1" indent="-173831"/>
            <a:r>
              <a:rPr lang="en-US" sz="1800" dirty="0"/>
              <a:t>color(</a:t>
            </a:r>
            <a:r>
              <a:rPr lang="en-US" sz="1800" dirty="0" err="1"/>
              <a:t>kermit</a:t>
            </a:r>
            <a:r>
              <a:rPr lang="en-US" sz="1800" dirty="0"/>
              <a:t>, green)</a:t>
            </a:r>
          </a:p>
          <a:p>
            <a:pPr marL="392906" lvl="1" indent="-173831"/>
            <a:r>
              <a:rPr lang="en-US" sz="1800" dirty="0" err="1"/>
              <a:t>hasProperty</a:t>
            </a:r>
            <a:r>
              <a:rPr lang="en-US" sz="1800" dirty="0"/>
              <a:t>(</a:t>
            </a:r>
            <a:r>
              <a:rPr lang="en-US" sz="1800" dirty="0" err="1"/>
              <a:t>kermit</a:t>
            </a:r>
            <a:r>
              <a:rPr lang="en-US" sz="1800" dirty="0"/>
              <a:t>, color, green)</a:t>
            </a:r>
          </a:p>
          <a:p>
            <a:pPr marL="219075" indent="-210741"/>
            <a:r>
              <a:rPr lang="en-US" sz="2100" dirty="0"/>
              <a:t>Choice can influence how easy it is to use</a:t>
            </a:r>
          </a:p>
          <a:p>
            <a:pPr marL="219075" indent="-210741"/>
            <a:r>
              <a:rPr lang="en-US" sz="2100" dirty="0"/>
              <a:t>Last option of representing properties &amp; relations as </a:t>
            </a:r>
            <a:r>
              <a:rPr lang="en-US" sz="2100" dirty="0">
                <a:hlinkClick r:id="rId3"/>
              </a:rPr>
              <a:t>triples</a:t>
            </a:r>
            <a:r>
              <a:rPr lang="en-US" sz="2100" dirty="0"/>
              <a:t> used by modern </a:t>
            </a:r>
            <a:r>
              <a:rPr lang="en-US" sz="2100" dirty="0">
                <a:hlinkClick r:id="rId4"/>
              </a:rPr>
              <a:t>knowledge graphs</a:t>
            </a:r>
            <a:endParaRPr lang="en-US" sz="2100" dirty="0"/>
          </a:p>
          <a:p>
            <a:pPr marL="475060" lvl="1" indent="-210741"/>
            <a:r>
              <a:rPr lang="en-US" sz="1800" dirty="0"/>
              <a:t>Easy to ask: What color is Kermit? What are Kermit’s properties?, What green things are there? Tell me everything you know, 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B62384-D234-EB42-8CE3-C4BFFD1EF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6650" y="1257508"/>
            <a:ext cx="1195388" cy="98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43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2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32" y="673589"/>
            <a:ext cx="1126331" cy="1689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88169" y="498276"/>
            <a:ext cx="6286500" cy="74295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ea typeface="ＭＳ Ｐゴシック" charset="0"/>
                <a:cs typeface="ＭＳ Ｐゴシック" charset="0"/>
              </a:rPr>
              <a:t>Simple genealogy KB in FOL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383" y="1440712"/>
            <a:ext cx="6941067" cy="3204512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Design a knowledge base using FOL that</a:t>
            </a:r>
          </a:p>
          <a:p>
            <a:pPr marL="0" indent="0">
              <a:lnSpc>
                <a:spcPct val="90000"/>
              </a:lnSpc>
              <a:buNone/>
            </a:pPr>
            <a:endParaRPr lang="en-US" sz="1050" b="1" dirty="0">
              <a:ea typeface="ＭＳ Ｐゴシック" charset="0"/>
              <a:cs typeface="ＭＳ Ｐゴシック" charset="0"/>
            </a:endParaRPr>
          </a:p>
          <a:p>
            <a:pPr marL="171450" indent="-171450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Has facts of immediate family relations, e.g., spouses, parents, etc.</a:t>
            </a:r>
          </a:p>
          <a:p>
            <a:pPr marL="171450" indent="-171450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Defines more complex relations (ancestors, relatives)</a:t>
            </a:r>
          </a:p>
          <a:p>
            <a:pPr marL="171450" indent="-171450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Detect conflicts, e.g., you are your own parent</a:t>
            </a:r>
          </a:p>
          <a:p>
            <a:pPr marL="171450" indent="-171450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Infers relations, e.g., grandparent from parent</a:t>
            </a:r>
          </a:p>
          <a:p>
            <a:pPr marL="171450" indent="-171450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Answers queries about relationships between people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FEB5-7FAF-5D46-B239-7C2DE873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665" y="685136"/>
            <a:ext cx="7608924" cy="857250"/>
          </a:xfrm>
        </p:spPr>
        <p:txBody>
          <a:bodyPr>
            <a:noAutofit/>
          </a:bodyPr>
          <a:lstStyle/>
          <a:p>
            <a:r>
              <a:rPr lang="en-US" sz="3600" dirty="0"/>
              <a:t>Extend with relations and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932FB-7CFC-4F43-8809-C5168D74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665" y="1644059"/>
            <a:ext cx="7187520" cy="335656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700" dirty="0">
                <a:ea typeface="ＭＳ Ｐゴシック" charset="0"/>
                <a:cs typeface="ＭＳ Ｐゴシック" charset="0"/>
              </a:rPr>
              <a:t>Simple two argument relations, e.g.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charset="0"/>
              </a:rPr>
              <a:t> spouse, </a:t>
            </a:r>
            <a:r>
              <a:rPr lang="en-US" sz="2400" dirty="0" err="1">
                <a:ea typeface="ＭＳ Ｐゴシック" charset="0"/>
              </a:rPr>
              <a:t>has_child</a:t>
            </a:r>
            <a:r>
              <a:rPr lang="en-US" sz="2400" dirty="0">
                <a:ea typeface="ＭＳ Ｐゴシック" charset="0"/>
              </a:rPr>
              <a:t>, </a:t>
            </a:r>
            <a:r>
              <a:rPr lang="en-US" sz="2400" dirty="0" err="1">
                <a:ea typeface="ＭＳ Ｐゴシック" charset="0"/>
              </a:rPr>
              <a:t>has_parent</a:t>
            </a:r>
            <a:endParaRPr lang="en-US" sz="24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Add general constraints to relations, e.g.</a:t>
            </a:r>
          </a:p>
          <a:p>
            <a:pPr lvl="1">
              <a:lnSpc>
                <a:spcPct val="80000"/>
              </a:lnSpc>
            </a:pPr>
            <a:r>
              <a:rPr lang="en-US" sz="2100" dirty="0">
                <a:ea typeface="ＭＳ Ｐゴシック" charset="0"/>
              </a:rPr>
              <a:t>spouse(X,Y) =&gt; ~ (X = Y)</a:t>
            </a:r>
          </a:p>
          <a:p>
            <a:pPr lvl="1">
              <a:lnSpc>
                <a:spcPct val="80000"/>
              </a:lnSpc>
            </a:pPr>
            <a:r>
              <a:rPr lang="en-US" sz="2100" dirty="0">
                <a:ea typeface="ＭＳ Ｐゴシック" charset="0"/>
              </a:rPr>
              <a:t>spouse(X,Y) =&gt; person(X) </a:t>
            </a:r>
            <a:r>
              <a:rPr lang="en-US" sz="2100" dirty="0">
                <a:latin typeface="Calibri" panose="020F0502020204030204" pitchFamily="34" charset="0"/>
                <a:ea typeface="ＭＳ ゴシック" charset="0"/>
                <a:cs typeface="Calibri" panose="020F0502020204030204" pitchFamily="34" charset="0"/>
                <a:sym typeface="Wingdings" charset="0"/>
              </a:rPr>
              <a:t>∧</a:t>
            </a:r>
            <a:r>
              <a:rPr lang="en-US" sz="2100" dirty="0">
                <a:ea typeface="ＭＳ Ｐゴシック" charset="0"/>
              </a:rPr>
              <a:t> person(Y)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Add FOL sentences for inference, e.g.</a:t>
            </a:r>
            <a:endParaRPr lang="en-US" sz="2100" dirty="0"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100" dirty="0">
                <a:ea typeface="ＭＳ Ｐゴシック" charset="0"/>
              </a:rPr>
              <a:t>spouse(X,Y) </a:t>
            </a:r>
            <a:r>
              <a:rPr lang="en-US" sz="2100" dirty="0">
                <a:ea typeface="ＭＳ Ｐゴシック" charset="0"/>
                <a:sym typeface="Wingdings" charset="0"/>
              </a:rPr>
              <a:t> spouse(Y,X)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charset="0"/>
                <a:sym typeface="Wingdings" charset="0"/>
              </a:rPr>
              <a:t>Add instance data</a:t>
            </a:r>
          </a:p>
          <a:p>
            <a:pPr lvl="1">
              <a:lnSpc>
                <a:spcPct val="80000"/>
              </a:lnSpc>
            </a:pPr>
            <a:r>
              <a:rPr lang="en-US" sz="2100" dirty="0">
                <a:ea typeface="ＭＳ Ｐゴシック" charset="0"/>
              </a:rPr>
              <a:t>e.g., spouse(</a:t>
            </a:r>
            <a:r>
              <a:rPr lang="en-US" sz="2100" dirty="0" err="1">
                <a:ea typeface="ＭＳ Ｐゴシック" charset="0"/>
              </a:rPr>
              <a:t>Djt</a:t>
            </a:r>
            <a:r>
              <a:rPr lang="en-US" sz="2100" dirty="0">
                <a:ea typeface="ＭＳ Ｐゴシック" charset="0"/>
              </a:rPr>
              <a:t>, Mt)</a:t>
            </a:r>
          </a:p>
          <a:p>
            <a:pPr>
              <a:lnSpc>
                <a:spcPct val="80000"/>
              </a:lnSpc>
            </a:pPr>
            <a:endParaRPr lang="en-US" sz="24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233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514350"/>
            <a:ext cx="6400800" cy="628650"/>
          </a:xfrm>
        </p:spPr>
        <p:txBody>
          <a:bodyPr/>
          <a:lstStyle/>
          <a:p>
            <a:r>
              <a:rPr lang="en-US" sz="2850" dirty="0">
                <a:ea typeface="ＭＳ Ｐゴシック" charset="0"/>
                <a:cs typeface="ＭＳ Ｐゴシック" charset="0"/>
              </a:rPr>
              <a:t>Example: A simple genealogy KB in FOL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4009" y="1143000"/>
            <a:ext cx="6621425" cy="40005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Predicates:</a:t>
            </a:r>
          </a:p>
          <a:p>
            <a:pPr marL="263129" lvl="1" indent="-172641">
              <a:lnSpc>
                <a:spcPct val="80000"/>
              </a:lnSpc>
            </a:pPr>
            <a:r>
              <a:rPr lang="en-US" sz="2100" dirty="0">
                <a:ea typeface="ＭＳ Ｐゴシック" charset="0"/>
              </a:rPr>
              <a:t>parent(x, y), child(x, y), father(x, y), daughter(x, y), etc.</a:t>
            </a:r>
          </a:p>
          <a:p>
            <a:pPr marL="263129" lvl="1" indent="-172641">
              <a:lnSpc>
                <a:spcPct val="80000"/>
              </a:lnSpc>
            </a:pPr>
            <a:r>
              <a:rPr lang="en-US" sz="2100" dirty="0">
                <a:ea typeface="ＭＳ Ｐゴシック" charset="0"/>
              </a:rPr>
              <a:t>spouse(x, y), husband(x, y), wife(</a:t>
            </a:r>
            <a:r>
              <a:rPr lang="en-US" sz="2100" dirty="0" err="1">
                <a:ea typeface="ＭＳ Ｐゴシック" charset="0"/>
              </a:rPr>
              <a:t>x,y</a:t>
            </a:r>
            <a:r>
              <a:rPr lang="en-US" sz="2100" dirty="0">
                <a:ea typeface="ＭＳ Ｐゴシック" charset="0"/>
              </a:rPr>
              <a:t>)</a:t>
            </a:r>
          </a:p>
          <a:p>
            <a:pPr marL="263129" lvl="1" indent="-172641">
              <a:lnSpc>
                <a:spcPct val="80000"/>
              </a:lnSpc>
            </a:pPr>
            <a:r>
              <a:rPr lang="en-US" sz="2100" dirty="0">
                <a:ea typeface="ＭＳ Ｐゴシック" charset="0"/>
              </a:rPr>
              <a:t>ancestor(x, y), descendant(x, y)</a:t>
            </a:r>
          </a:p>
          <a:p>
            <a:pPr marL="263129" lvl="1" indent="-172641">
              <a:lnSpc>
                <a:spcPct val="80000"/>
              </a:lnSpc>
            </a:pPr>
            <a:r>
              <a:rPr lang="en-US" sz="2100" dirty="0">
                <a:ea typeface="ＭＳ Ｐゴシック" charset="0"/>
              </a:rPr>
              <a:t>male(x), female(y)</a:t>
            </a:r>
          </a:p>
          <a:p>
            <a:pPr marL="263129" lvl="1" indent="-172641">
              <a:lnSpc>
                <a:spcPct val="80000"/>
              </a:lnSpc>
            </a:pPr>
            <a:r>
              <a:rPr lang="en-US" sz="2100" dirty="0">
                <a:ea typeface="ＭＳ Ｐゴシック" charset="0"/>
              </a:rPr>
              <a:t>relative(x, y)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Facts (ground terms):</a:t>
            </a:r>
          </a:p>
          <a:p>
            <a:pPr marL="263129" lvl="1" indent="-172641">
              <a:lnSpc>
                <a:spcPct val="80000"/>
              </a:lnSpc>
            </a:pPr>
            <a:r>
              <a:rPr lang="en-US" sz="2100" dirty="0">
                <a:ea typeface="ＭＳ Ｐゴシック" charset="0"/>
              </a:rPr>
              <a:t>husband(Joe, Mary), son(Fred, Joe)</a:t>
            </a:r>
          </a:p>
          <a:p>
            <a:pPr marL="263129" lvl="1" indent="-172641">
              <a:lnSpc>
                <a:spcPct val="80000"/>
              </a:lnSpc>
            </a:pPr>
            <a:r>
              <a:rPr lang="en-US" sz="2100" dirty="0">
                <a:ea typeface="ＭＳ Ｐゴシック" charset="0"/>
              </a:rPr>
              <a:t>spouse(John, Nancy), male(John), son(Mark, Nancy)</a:t>
            </a:r>
          </a:p>
          <a:p>
            <a:pPr marL="263129" lvl="1" indent="-172641">
              <a:lnSpc>
                <a:spcPct val="80000"/>
              </a:lnSpc>
            </a:pPr>
            <a:r>
              <a:rPr lang="en-US" sz="2100" dirty="0">
                <a:ea typeface="ＭＳ Ｐゴシック" charset="0"/>
              </a:rPr>
              <a:t>father(Jack, Nancy), daughter(Linda, Jack)</a:t>
            </a:r>
          </a:p>
          <a:p>
            <a:pPr marL="263129" lvl="1" indent="-172641">
              <a:lnSpc>
                <a:spcPct val="80000"/>
              </a:lnSpc>
            </a:pPr>
            <a:r>
              <a:rPr lang="en-US" sz="2100" dirty="0">
                <a:ea typeface="ＭＳ Ｐゴシック" charset="0"/>
              </a:rPr>
              <a:t>daughter(Liz, Linda)</a:t>
            </a:r>
          </a:p>
          <a:p>
            <a:pPr marL="263129" lvl="1" indent="-172641">
              <a:lnSpc>
                <a:spcPct val="80000"/>
              </a:lnSpc>
            </a:pPr>
            <a:r>
              <a:rPr lang="en-US" sz="2100" dirty="0">
                <a:ea typeface="ＭＳ Ｐゴシック" charset="0"/>
              </a:rPr>
              <a:t>etc.</a:t>
            </a: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8" y="847530"/>
            <a:ext cx="1219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18" y="476055"/>
            <a:ext cx="6286500" cy="74295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ea typeface="ＭＳ Ｐゴシック" charset="0"/>
                <a:cs typeface="ＭＳ Ｐゴシック" charset="0"/>
              </a:rPr>
              <a:t>Example Axioms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18" y="1175146"/>
            <a:ext cx="6172200" cy="3796904"/>
          </a:xfrm>
        </p:spPr>
        <p:txBody>
          <a:bodyPr/>
          <a:lstStyle/>
          <a:p>
            <a:pPr marL="0" indent="-1191">
              <a:lnSpc>
                <a:spcPct val="110000"/>
              </a:lnSpc>
              <a:buNone/>
              <a:defRPr/>
            </a:pPr>
            <a:r>
              <a:rPr lang="en-US" sz="2100" dirty="0">
                <a:ea typeface="ＭＳ Ｐゴシック" charset="0"/>
              </a:rPr>
              <a:t>(</a:t>
            </a:r>
            <a:r>
              <a:rPr lang="en-US" sz="2100" dirty="0">
                <a:ea typeface="ＭＳ Ｐゴシック" charset="0"/>
                <a:sym typeface="Symbol" charset="0"/>
              </a:rPr>
              <a:t></a:t>
            </a:r>
            <a:r>
              <a:rPr lang="en-US" sz="2100" dirty="0" err="1">
                <a:ea typeface="ＭＳ Ｐゴシック" charset="0"/>
              </a:rPr>
              <a:t>x,y</a:t>
            </a:r>
            <a:r>
              <a:rPr lang="en-US" sz="2100" dirty="0">
                <a:ea typeface="ＭＳ Ｐゴシック" charset="0"/>
              </a:rPr>
              <a:t>) parent(x, y) </a:t>
            </a:r>
            <a:r>
              <a:rPr lang="en-US" sz="2100" dirty="0">
                <a:ea typeface="ＭＳ Ｐゴシック" charset="0"/>
                <a:cs typeface="Calibri"/>
              </a:rPr>
              <a:t>↔</a:t>
            </a:r>
            <a:r>
              <a:rPr lang="en-US" sz="2100" dirty="0">
                <a:ea typeface="ＭＳ Ｐゴシック" charset="0"/>
              </a:rPr>
              <a:t> child (y, x)</a:t>
            </a:r>
          </a:p>
          <a:p>
            <a:pPr marL="0" indent="-1191">
              <a:lnSpc>
                <a:spcPct val="110000"/>
              </a:lnSpc>
              <a:buNone/>
              <a:defRPr/>
            </a:pPr>
            <a:endParaRPr lang="en-US" sz="600" dirty="0">
              <a:ea typeface="ＭＳ Ｐゴシック" charset="0"/>
            </a:endParaRPr>
          </a:p>
          <a:p>
            <a:pPr marL="0" indent="-1191">
              <a:lnSpc>
                <a:spcPct val="110000"/>
              </a:lnSpc>
              <a:buNone/>
              <a:defRPr/>
            </a:pPr>
            <a:r>
              <a:rPr lang="en-US" sz="2100" dirty="0">
                <a:ea typeface="ＭＳ Ｐゴシック" charset="0"/>
              </a:rPr>
              <a:t>(</a:t>
            </a:r>
            <a:r>
              <a:rPr lang="en-US" sz="2100" dirty="0">
                <a:ea typeface="ＭＳ Ｐゴシック" charset="0"/>
                <a:sym typeface="Symbol" charset="0"/>
              </a:rPr>
              <a:t></a:t>
            </a:r>
            <a:r>
              <a:rPr lang="en-US" sz="2100" dirty="0" err="1">
                <a:ea typeface="ＭＳ Ｐゴシック" charset="0"/>
              </a:rPr>
              <a:t>x,y</a:t>
            </a:r>
            <a:r>
              <a:rPr lang="en-US" sz="2100" dirty="0">
                <a:ea typeface="ＭＳ Ｐゴシック" charset="0"/>
              </a:rPr>
              <a:t>) father(x, y) </a:t>
            </a:r>
            <a:r>
              <a:rPr lang="en-US" sz="2100" dirty="0">
                <a:ea typeface="ＭＳ Ｐゴシック" charset="0"/>
                <a:cs typeface="Calibri"/>
              </a:rPr>
              <a:t>↔</a:t>
            </a:r>
            <a:r>
              <a:rPr lang="en-US" sz="2100" dirty="0">
                <a:ea typeface="ＭＳ Ｐゴシック" charset="0"/>
              </a:rPr>
              <a:t> parent(x, y) </a:t>
            </a:r>
            <a:r>
              <a:rPr lang="en-US" sz="2100" dirty="0">
                <a:ea typeface="ＭＳ Ｐゴシック" charset="0"/>
                <a:sym typeface="Symbol" charset="0"/>
              </a:rPr>
              <a:t></a:t>
            </a:r>
            <a:r>
              <a:rPr lang="en-US" sz="2100" dirty="0">
                <a:ea typeface="ＭＳ Ｐゴシック" charset="0"/>
              </a:rPr>
              <a:t> male(x) </a:t>
            </a:r>
          </a:p>
          <a:p>
            <a:pPr marL="0" indent="-1191">
              <a:lnSpc>
                <a:spcPct val="110000"/>
              </a:lnSpc>
              <a:buNone/>
              <a:defRPr/>
            </a:pPr>
            <a:r>
              <a:rPr lang="en-US" sz="2100" dirty="0">
                <a:ea typeface="ＭＳ Ｐゴシック" charset="0"/>
              </a:rPr>
              <a:t>(</a:t>
            </a:r>
            <a:r>
              <a:rPr lang="en-US" sz="2100" dirty="0">
                <a:ea typeface="ＭＳ Ｐゴシック" charset="0"/>
                <a:sym typeface="Symbol" charset="0"/>
              </a:rPr>
              <a:t></a:t>
            </a:r>
            <a:r>
              <a:rPr lang="en-US" sz="2100" dirty="0" err="1">
                <a:ea typeface="ＭＳ Ｐゴシック" charset="0"/>
              </a:rPr>
              <a:t>x,y</a:t>
            </a:r>
            <a:r>
              <a:rPr lang="en-US" sz="2100" dirty="0">
                <a:ea typeface="ＭＳ Ｐゴシック" charset="0"/>
              </a:rPr>
              <a:t>) mother(x, y) </a:t>
            </a:r>
            <a:r>
              <a:rPr lang="en-US" sz="2100" dirty="0">
                <a:ea typeface="ＭＳ Ｐゴシック" charset="0"/>
                <a:cs typeface="Calibri"/>
              </a:rPr>
              <a:t>↔</a:t>
            </a:r>
            <a:r>
              <a:rPr lang="en-US" sz="2100" dirty="0">
                <a:ea typeface="ＭＳ Ｐゴシック" charset="0"/>
              </a:rPr>
              <a:t> parent(x, y) </a:t>
            </a:r>
            <a:r>
              <a:rPr lang="en-US" sz="2100" dirty="0">
                <a:ea typeface="ＭＳ Ｐゴシック" charset="0"/>
                <a:sym typeface="Symbol" charset="0"/>
              </a:rPr>
              <a:t></a:t>
            </a:r>
            <a:r>
              <a:rPr lang="en-US" sz="2100" dirty="0">
                <a:ea typeface="ＭＳ Ｐゴシック" charset="0"/>
              </a:rPr>
              <a:t> female(x) </a:t>
            </a:r>
          </a:p>
          <a:p>
            <a:pPr marL="0" indent="-1191">
              <a:lnSpc>
                <a:spcPct val="110000"/>
              </a:lnSpc>
              <a:buNone/>
              <a:defRPr/>
            </a:pPr>
            <a:endParaRPr lang="en-US" sz="600" dirty="0">
              <a:ea typeface="ＭＳ Ｐゴシック" charset="0"/>
            </a:endParaRPr>
          </a:p>
          <a:p>
            <a:pPr marL="0" indent="-1191">
              <a:lnSpc>
                <a:spcPct val="110000"/>
              </a:lnSpc>
              <a:buNone/>
              <a:defRPr/>
            </a:pPr>
            <a:r>
              <a:rPr lang="en-US" sz="2100" dirty="0">
                <a:ea typeface="ＭＳ Ｐゴシック" charset="0"/>
              </a:rPr>
              <a:t>(</a:t>
            </a:r>
            <a:r>
              <a:rPr lang="en-US" sz="2100" dirty="0">
                <a:ea typeface="ＭＳ Ｐゴシック" charset="0"/>
                <a:sym typeface="Symbol" charset="0"/>
              </a:rPr>
              <a:t></a:t>
            </a:r>
            <a:r>
              <a:rPr lang="en-US" sz="2100" dirty="0" err="1">
                <a:ea typeface="ＭＳ Ｐゴシック" charset="0"/>
              </a:rPr>
              <a:t>x,y</a:t>
            </a:r>
            <a:r>
              <a:rPr lang="en-US" sz="2100" dirty="0">
                <a:ea typeface="ＭＳ Ｐゴシック" charset="0"/>
              </a:rPr>
              <a:t>) daughter(x, y) </a:t>
            </a:r>
            <a:r>
              <a:rPr lang="en-US" sz="2100" dirty="0">
                <a:ea typeface="ＭＳ Ｐゴシック" charset="0"/>
                <a:cs typeface="Calibri"/>
              </a:rPr>
              <a:t>↔</a:t>
            </a:r>
            <a:r>
              <a:rPr lang="en-US" sz="2100" dirty="0">
                <a:ea typeface="ＭＳ Ｐゴシック" charset="0"/>
              </a:rPr>
              <a:t> child(x, y) </a:t>
            </a:r>
            <a:r>
              <a:rPr lang="en-US" sz="2100" dirty="0">
                <a:ea typeface="ＭＳ Ｐゴシック" charset="0"/>
                <a:sym typeface="Symbol" charset="0"/>
              </a:rPr>
              <a:t></a:t>
            </a:r>
            <a:r>
              <a:rPr lang="en-US" sz="2100" dirty="0">
                <a:ea typeface="ＭＳ Ｐゴシック" charset="0"/>
              </a:rPr>
              <a:t> female(x)</a:t>
            </a:r>
          </a:p>
          <a:p>
            <a:pPr marL="0" indent="-1191">
              <a:lnSpc>
                <a:spcPct val="110000"/>
              </a:lnSpc>
              <a:buNone/>
              <a:defRPr/>
            </a:pPr>
            <a:r>
              <a:rPr lang="en-US" sz="2100" dirty="0">
                <a:ea typeface="ＭＳ Ｐゴシック" charset="0"/>
              </a:rPr>
              <a:t>(</a:t>
            </a:r>
            <a:r>
              <a:rPr lang="en-US" sz="2100" dirty="0">
                <a:ea typeface="ＭＳ Ｐゴシック" charset="0"/>
                <a:sym typeface="Symbol" charset="0"/>
              </a:rPr>
              <a:t></a:t>
            </a:r>
            <a:r>
              <a:rPr lang="en-US" sz="2100" dirty="0" err="1">
                <a:ea typeface="ＭＳ Ｐゴシック" charset="0"/>
              </a:rPr>
              <a:t>x,y</a:t>
            </a:r>
            <a:r>
              <a:rPr lang="en-US" sz="2100" dirty="0">
                <a:ea typeface="ＭＳ Ｐゴシック" charset="0"/>
              </a:rPr>
              <a:t>) son(x, y) </a:t>
            </a:r>
            <a:r>
              <a:rPr lang="en-US" sz="2100" dirty="0">
                <a:ea typeface="ＭＳ Ｐゴシック" charset="0"/>
                <a:cs typeface="Calibri"/>
              </a:rPr>
              <a:t>↔</a:t>
            </a:r>
            <a:r>
              <a:rPr lang="en-US" sz="2100" dirty="0">
                <a:ea typeface="ＭＳ Ｐゴシック" charset="0"/>
              </a:rPr>
              <a:t> child(x, y) </a:t>
            </a:r>
            <a:r>
              <a:rPr lang="en-US" sz="2100" dirty="0">
                <a:ea typeface="ＭＳ Ｐゴシック" charset="0"/>
                <a:sym typeface="Symbol" charset="0"/>
              </a:rPr>
              <a:t></a:t>
            </a:r>
            <a:r>
              <a:rPr lang="en-US" sz="2100" dirty="0">
                <a:ea typeface="ＭＳ Ｐゴシック" charset="0"/>
              </a:rPr>
              <a:t> male(x)</a:t>
            </a:r>
          </a:p>
          <a:p>
            <a:pPr marL="0" indent="-1191">
              <a:lnSpc>
                <a:spcPct val="110000"/>
              </a:lnSpc>
              <a:buNone/>
              <a:defRPr/>
            </a:pPr>
            <a:endParaRPr lang="en-US" sz="600" i="1" dirty="0">
              <a:ea typeface="ＭＳ Ｐゴシック" charset="0"/>
            </a:endParaRPr>
          </a:p>
          <a:p>
            <a:pPr marL="0" indent="-1191">
              <a:lnSpc>
                <a:spcPct val="110000"/>
              </a:lnSpc>
              <a:buNone/>
              <a:defRPr/>
            </a:pPr>
            <a:r>
              <a:rPr lang="en-US" sz="2100" dirty="0">
                <a:ea typeface="ＭＳ Ｐゴシック" charset="0"/>
              </a:rPr>
              <a:t>(</a:t>
            </a:r>
            <a:r>
              <a:rPr lang="en-US" sz="2100" dirty="0">
                <a:ea typeface="ＭＳ Ｐゴシック" charset="0"/>
                <a:sym typeface="Symbol" charset="0"/>
              </a:rPr>
              <a:t></a:t>
            </a:r>
            <a:r>
              <a:rPr lang="en-US" sz="2100" dirty="0" err="1">
                <a:ea typeface="ＭＳ Ｐゴシック" charset="0"/>
              </a:rPr>
              <a:t>x,y</a:t>
            </a:r>
            <a:r>
              <a:rPr lang="en-US" sz="2100" dirty="0">
                <a:ea typeface="ＭＳ Ｐゴシック" charset="0"/>
              </a:rPr>
              <a:t>) husband(x, y) </a:t>
            </a:r>
            <a:r>
              <a:rPr lang="en-US" sz="2100" dirty="0">
                <a:ea typeface="ＭＳ Ｐゴシック" charset="0"/>
                <a:cs typeface="Calibri"/>
              </a:rPr>
              <a:t>↔</a:t>
            </a:r>
            <a:r>
              <a:rPr lang="en-US" sz="2100" dirty="0">
                <a:ea typeface="ＭＳ Ｐゴシック" charset="0"/>
              </a:rPr>
              <a:t> spouse(x, y) </a:t>
            </a:r>
            <a:r>
              <a:rPr lang="en-US" sz="2100" dirty="0">
                <a:ea typeface="ＭＳ Ｐゴシック" charset="0"/>
                <a:sym typeface="Symbol" charset="0"/>
              </a:rPr>
              <a:t></a:t>
            </a:r>
            <a:r>
              <a:rPr lang="en-US" sz="2100" dirty="0">
                <a:ea typeface="ＭＳ Ｐゴシック" charset="0"/>
              </a:rPr>
              <a:t> male(x)</a:t>
            </a:r>
            <a:endParaRPr lang="en-US" sz="2100" i="1" dirty="0">
              <a:ea typeface="ＭＳ Ｐゴシック" charset="0"/>
            </a:endParaRPr>
          </a:p>
          <a:p>
            <a:pPr marL="0" indent="-1191">
              <a:lnSpc>
                <a:spcPct val="110000"/>
              </a:lnSpc>
              <a:buNone/>
              <a:defRPr/>
            </a:pPr>
            <a:r>
              <a:rPr lang="en-US" sz="2100" dirty="0">
                <a:ea typeface="ＭＳ Ｐゴシック" charset="0"/>
              </a:rPr>
              <a:t>(</a:t>
            </a:r>
            <a:r>
              <a:rPr lang="en-US" sz="2100" dirty="0">
                <a:ea typeface="ＭＳ Ｐゴシック" charset="0"/>
                <a:sym typeface="Symbol" charset="0"/>
              </a:rPr>
              <a:t></a:t>
            </a:r>
            <a:r>
              <a:rPr lang="en-US" sz="2100" dirty="0" err="1">
                <a:ea typeface="ＭＳ Ｐゴシック" charset="0"/>
              </a:rPr>
              <a:t>x,y</a:t>
            </a:r>
            <a:r>
              <a:rPr lang="en-US" sz="2100" dirty="0">
                <a:ea typeface="ＭＳ Ｐゴシック" charset="0"/>
              </a:rPr>
              <a:t>) spouse(x, y) </a:t>
            </a:r>
            <a:r>
              <a:rPr lang="en-US" sz="2100" dirty="0">
                <a:ea typeface="ＭＳ Ｐゴシック" charset="0"/>
                <a:cs typeface="Calibri"/>
              </a:rPr>
              <a:t>↔</a:t>
            </a:r>
            <a:r>
              <a:rPr lang="en-US" sz="2100" dirty="0">
                <a:ea typeface="ＭＳ Ｐゴシック" charset="0"/>
              </a:rPr>
              <a:t> spouse(y, x)</a:t>
            </a:r>
          </a:p>
          <a:p>
            <a:pPr marL="0" indent="-1191">
              <a:lnSpc>
                <a:spcPct val="110000"/>
              </a:lnSpc>
              <a:buNone/>
              <a:defRPr/>
            </a:pPr>
            <a:r>
              <a:rPr lang="en-US" sz="2100" i="1" dirty="0">
                <a:ea typeface="ＭＳ Ｐゴシック" charset="0"/>
              </a:rPr>
              <a:t>…</a:t>
            </a:r>
          </a:p>
          <a:p>
            <a:pPr marL="0" indent="0">
              <a:lnSpc>
                <a:spcPct val="110000"/>
              </a:lnSpc>
              <a:buNone/>
              <a:defRPr/>
            </a:pPr>
            <a:endParaRPr lang="en-US" sz="2100" dirty="0">
              <a:ea typeface="ＭＳ Ｐゴシック" charset="0"/>
            </a:endParaRP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>
          <a:xfrm>
            <a:off x="461188" y="495744"/>
            <a:ext cx="7741832" cy="85725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Axioms, definitions and theorems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188" y="1214770"/>
            <a:ext cx="7651454" cy="3718737"/>
          </a:xfrm>
        </p:spPr>
        <p:txBody>
          <a:bodyPr/>
          <a:lstStyle/>
          <a:p>
            <a:pPr marL="214313" indent="-214313">
              <a:defRPr/>
            </a:pPr>
            <a:r>
              <a:rPr lang="en-US" sz="21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Axioms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: facts and rules that capture (important) facts &amp; concepts in a domain; used to prove </a:t>
            </a:r>
            <a:r>
              <a:rPr lang="en-US" sz="21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theorems</a:t>
            </a:r>
            <a:endParaRPr lang="en-US" sz="2100" dirty="0">
              <a:solidFill>
                <a:schemeClr val="accent2"/>
              </a:solidFill>
              <a:ea typeface="ＭＳ Ｐゴシック" charset="0"/>
              <a:cs typeface="ＭＳ Ｐゴシック" charset="0"/>
            </a:endParaRPr>
          </a:p>
          <a:p>
            <a:pPr marL="348854" lvl="1" indent="-265510">
              <a:defRPr/>
            </a:pPr>
            <a:r>
              <a:rPr lang="en-US" sz="1800" dirty="0">
                <a:ea typeface="ＭＳ Ｐゴシック" charset="0"/>
              </a:rPr>
              <a:t>Dependent axioms can make reasoning faster, however</a:t>
            </a:r>
          </a:p>
          <a:p>
            <a:pPr marL="348854" lvl="1" indent="-265510">
              <a:defRPr/>
            </a:pPr>
            <a:r>
              <a:rPr lang="en-US" sz="1800" dirty="0">
                <a:ea typeface="ＭＳ Ｐゴシック" charset="0"/>
              </a:rPr>
              <a:t>Choosing a good set of axioms is a design problem</a:t>
            </a:r>
          </a:p>
          <a:p>
            <a:pPr marL="83344" lvl="1" indent="0">
              <a:buNone/>
              <a:defRPr/>
            </a:pPr>
            <a:endParaRPr lang="en-US" sz="1800" dirty="0">
              <a:ea typeface="ＭＳ Ｐゴシック" charset="0"/>
            </a:endParaRPr>
          </a:p>
          <a:p>
            <a:pPr marL="214313" indent="-214313">
              <a:defRPr/>
            </a:pPr>
            <a:r>
              <a:rPr lang="en-US" sz="2100" dirty="0">
                <a:ea typeface="ＭＳ Ｐゴシック" charset="0"/>
                <a:cs typeface="ＭＳ Ｐゴシック" charset="0"/>
              </a:rPr>
              <a:t>A </a:t>
            </a:r>
            <a:r>
              <a:rPr lang="en-US" sz="21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definition</a:t>
            </a:r>
            <a:r>
              <a:rPr lang="en-US" sz="2100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of a predicate is of the form </a:t>
            </a:r>
            <a:r>
              <a:rPr lang="ja-JP" altLang="en-US" sz="2100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100" dirty="0">
                <a:ea typeface="ＭＳ Ｐゴシック" charset="0"/>
                <a:cs typeface="ＭＳ Ｐゴシック" charset="0"/>
              </a:rPr>
              <a:t>p(X) </a:t>
            </a:r>
            <a:r>
              <a:rPr lang="en-US" altLang="ja-JP" sz="2100" dirty="0">
                <a:ea typeface="ＭＳ Ｐゴシック" charset="0"/>
                <a:cs typeface="Calibri"/>
              </a:rPr>
              <a:t>↔</a:t>
            </a:r>
            <a:r>
              <a:rPr lang="en-US" altLang="ja-JP" sz="2100" dirty="0">
                <a:ea typeface="ＭＳ Ｐゴシック" charset="0"/>
                <a:cs typeface="ＭＳ Ｐゴシック" charset="0"/>
              </a:rPr>
              <a:t> …</a:t>
            </a:r>
            <a:r>
              <a:rPr lang="ja-JP" altLang="en-US" sz="2100" dirty="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100" dirty="0">
                <a:ea typeface="ＭＳ Ｐゴシック" charset="0"/>
                <a:cs typeface="ＭＳ Ｐゴシック" charset="0"/>
              </a:rPr>
              <a:t> and can be decomposed into two parts</a:t>
            </a:r>
          </a:p>
          <a:p>
            <a:pPr marL="348854" lvl="1" indent="-175022">
              <a:defRPr/>
            </a:pPr>
            <a:r>
              <a:rPr lang="en-US" sz="1800" b="1" dirty="0">
                <a:solidFill>
                  <a:schemeClr val="accent2"/>
                </a:solidFill>
                <a:ea typeface="ＭＳ Ｐゴシック" charset="0"/>
              </a:rPr>
              <a:t>Necessary</a:t>
            </a:r>
            <a:r>
              <a:rPr lang="en-US" sz="1800" dirty="0">
                <a:ea typeface="ＭＳ Ｐゴシック" charset="0"/>
              </a:rPr>
              <a:t> description: </a:t>
            </a:r>
            <a:r>
              <a:rPr lang="ja-JP" altLang="en-US" sz="1800" dirty="0">
                <a:ea typeface="ＭＳ Ｐゴシック" charset="0"/>
              </a:rPr>
              <a:t>“</a:t>
            </a:r>
            <a:r>
              <a:rPr lang="en-US" altLang="ja-JP" sz="1800" dirty="0">
                <a:ea typeface="ＭＳ Ｐゴシック" charset="0"/>
              </a:rPr>
              <a:t>p(x) </a:t>
            </a:r>
            <a:r>
              <a:rPr lang="en-US" altLang="ja-JP" sz="1800" dirty="0">
                <a:ea typeface="ＭＳ Ｐゴシック" charset="0"/>
                <a:sym typeface="Symbol" charset="0"/>
              </a:rPr>
              <a:t></a:t>
            </a:r>
            <a:r>
              <a:rPr lang="en-US" altLang="ja-JP" sz="1800" dirty="0">
                <a:ea typeface="ＭＳ Ｐゴシック" charset="0"/>
              </a:rPr>
              <a:t> …</a:t>
            </a:r>
            <a:r>
              <a:rPr lang="ja-JP" altLang="en-US" sz="1800" dirty="0">
                <a:ea typeface="ＭＳ Ｐゴシック" charset="0"/>
              </a:rPr>
              <a:t>”</a:t>
            </a:r>
            <a:r>
              <a:rPr lang="en-US" altLang="ja-JP" sz="1800" dirty="0">
                <a:ea typeface="ＭＳ Ｐゴシック" charset="0"/>
              </a:rPr>
              <a:t> </a:t>
            </a:r>
          </a:p>
          <a:p>
            <a:pPr marL="348854" lvl="1" indent="-175022">
              <a:defRPr/>
            </a:pPr>
            <a:r>
              <a:rPr lang="en-US" sz="1800" b="1" dirty="0">
                <a:solidFill>
                  <a:schemeClr val="accent2"/>
                </a:solidFill>
                <a:ea typeface="ＭＳ Ｐゴシック" charset="0"/>
              </a:rPr>
              <a:t>Sufficient</a:t>
            </a:r>
            <a:r>
              <a:rPr lang="en-US" sz="1800" dirty="0">
                <a:ea typeface="ＭＳ Ｐゴシック" charset="0"/>
              </a:rPr>
              <a:t> description </a:t>
            </a:r>
            <a:r>
              <a:rPr lang="ja-JP" altLang="en-US" sz="1800" dirty="0">
                <a:ea typeface="ＭＳ Ｐゴシック" charset="0"/>
              </a:rPr>
              <a:t>“</a:t>
            </a:r>
            <a:r>
              <a:rPr lang="en-US" altLang="ja-JP" sz="1800" dirty="0">
                <a:ea typeface="ＭＳ Ｐゴシック" charset="0"/>
              </a:rPr>
              <a:t>p(x) </a:t>
            </a:r>
            <a:r>
              <a:rPr lang="en-US" altLang="ja-JP" sz="1800" dirty="0">
                <a:ea typeface="ＭＳ Ｐゴシック" charset="0"/>
                <a:sym typeface="Symbol" charset="0"/>
              </a:rPr>
              <a:t></a:t>
            </a:r>
            <a:r>
              <a:rPr lang="en-US" altLang="ja-JP" sz="1800" dirty="0">
                <a:ea typeface="ＭＳ Ｐゴシック" charset="0"/>
              </a:rPr>
              <a:t> …</a:t>
            </a:r>
            <a:r>
              <a:rPr lang="ja-JP" altLang="en-US" sz="1800" dirty="0">
                <a:ea typeface="ＭＳ Ｐゴシック" charset="0"/>
              </a:rPr>
              <a:t>”</a:t>
            </a:r>
            <a:endParaRPr lang="en-US" altLang="ja-JP" sz="1800" dirty="0">
              <a:ea typeface="ＭＳ Ｐゴシック" charset="0"/>
            </a:endParaRPr>
          </a:p>
          <a:p>
            <a:pPr marL="348854" lvl="1" indent="-175022">
              <a:defRPr/>
            </a:pPr>
            <a:r>
              <a:rPr lang="en-US" sz="1800" dirty="0">
                <a:ea typeface="ＭＳ Ｐゴシック" charset="0"/>
              </a:rPr>
              <a:t>Some concepts</a:t>
            </a:r>
            <a:r>
              <a:rPr lang="en-US" altLang="ja-JP" sz="1800" dirty="0">
                <a:ea typeface="ＭＳ Ｐゴシック" charset="0"/>
              </a:rPr>
              <a:t> have definitions (e.g., triangle) and some don’t (e.g., person)</a:t>
            </a:r>
            <a:endParaRPr lang="en-US" sz="18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536944"/>
            <a:ext cx="5829300" cy="74295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More on definitions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1279894"/>
            <a:ext cx="7543800" cy="35433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100" dirty="0">
                <a:ea typeface="ＭＳ Ｐゴシック" charset="0"/>
                <a:cs typeface="ＭＳ Ｐゴシック" charset="0"/>
              </a:rPr>
              <a:t>Example: define father(x, y) by parent(x, y) &amp; male(x)</a:t>
            </a:r>
          </a:p>
          <a:p>
            <a:pPr marL="171450" indent="-171450">
              <a:defRPr/>
            </a:pPr>
            <a:r>
              <a:rPr lang="en-US" sz="1950" b="1" dirty="0">
                <a:ea typeface="ＭＳ Ｐゴシック" charset="0"/>
                <a:cs typeface="ＭＳ Ｐゴシック" charset="0"/>
              </a:rPr>
              <a:t>parent(x, y) </a:t>
            </a:r>
            <a:r>
              <a:rPr lang="en-US" sz="1950" dirty="0">
                <a:ea typeface="ＭＳ Ｐゴシック" charset="0"/>
                <a:cs typeface="ＭＳ Ｐゴシック" charset="0"/>
              </a:rPr>
              <a:t>is a necessary (but not sufficient) description of father(x, y)</a:t>
            </a:r>
          </a:p>
          <a:p>
            <a:pPr marL="171450" lvl="1" indent="-171450">
              <a:buNone/>
              <a:defRPr/>
            </a:pPr>
            <a:r>
              <a:rPr lang="en-US" sz="1950" dirty="0">
                <a:ea typeface="ＭＳ Ｐゴシック" charset="0"/>
              </a:rPr>
              <a:t>	    father(x, y) </a:t>
            </a:r>
            <a:r>
              <a:rPr lang="en-US" sz="1950" dirty="0">
                <a:ea typeface="ＭＳ Ｐゴシック" charset="0"/>
                <a:sym typeface="Symbol" charset="0"/>
              </a:rPr>
              <a:t></a:t>
            </a:r>
            <a:r>
              <a:rPr lang="en-US" sz="1950" dirty="0">
                <a:ea typeface="ＭＳ Ｐゴシック" charset="0"/>
              </a:rPr>
              <a:t> parent(x, y)</a:t>
            </a:r>
          </a:p>
          <a:p>
            <a:pPr marL="171450" indent="-171450">
              <a:defRPr/>
            </a:pPr>
            <a:r>
              <a:rPr lang="en-US" sz="1950" b="1" dirty="0">
                <a:ea typeface="ＭＳ Ｐゴシック" charset="0"/>
                <a:cs typeface="ＭＳ Ｐゴシック" charset="0"/>
              </a:rPr>
              <a:t>parent(x, y) ^ male(x) ^ age(x, 35) </a:t>
            </a:r>
            <a:r>
              <a:rPr lang="en-US" sz="1950" dirty="0">
                <a:ea typeface="ＭＳ Ｐゴシック" charset="0"/>
                <a:cs typeface="ＭＳ Ｐゴシック" charset="0"/>
              </a:rPr>
              <a:t>is a sufficient (but not necessary) description of father(x, y):</a:t>
            </a:r>
          </a:p>
          <a:p>
            <a:pPr marL="171450" lvl="2" indent="-171450">
              <a:buNone/>
              <a:defRPr/>
            </a:pPr>
            <a:r>
              <a:rPr lang="en-US" sz="1950" dirty="0">
                <a:ea typeface="ＭＳ Ｐゴシック" charset="0"/>
              </a:rPr>
              <a:t>	    father(x, y) </a:t>
            </a:r>
            <a:r>
              <a:rPr lang="en-US" sz="1950" dirty="0">
                <a:ea typeface="ＭＳ Ｐゴシック" charset="0"/>
                <a:sym typeface="Symbol" charset="0"/>
              </a:rPr>
              <a:t></a:t>
            </a:r>
            <a:r>
              <a:rPr lang="en-US" sz="1950" dirty="0">
                <a:ea typeface="ＭＳ Ｐゴシック" charset="0"/>
              </a:rPr>
              <a:t> parent(x, y) ^ male(x) ^ age(x, 35) </a:t>
            </a:r>
          </a:p>
          <a:p>
            <a:pPr marL="171450" indent="-171450">
              <a:defRPr/>
            </a:pPr>
            <a:r>
              <a:rPr lang="en-US" sz="1950" b="1" dirty="0">
                <a:ea typeface="ＭＳ Ｐゴシック" charset="0"/>
                <a:cs typeface="ＭＳ Ｐゴシック" charset="0"/>
              </a:rPr>
              <a:t>parent(x, y) ^ male(x) </a:t>
            </a:r>
            <a:r>
              <a:rPr lang="en-US" sz="1950" dirty="0">
                <a:ea typeface="ＭＳ Ｐゴシック" charset="0"/>
                <a:cs typeface="ＭＳ Ｐゴシック" charset="0"/>
              </a:rPr>
              <a:t>is a necessary and sufficient description of father(x, y) </a:t>
            </a:r>
          </a:p>
          <a:p>
            <a:pPr marL="79772" lvl="1" indent="-166688">
              <a:buNone/>
              <a:defRPr/>
            </a:pPr>
            <a:r>
              <a:rPr lang="en-US" sz="1950" dirty="0">
                <a:ea typeface="ＭＳ Ｐゴシック" charset="0"/>
              </a:rPr>
              <a:t>	    parent(x, y) ^ male(x) </a:t>
            </a:r>
            <a:r>
              <a:rPr lang="en-US" sz="1950" dirty="0">
                <a:ea typeface="ＭＳ Ｐゴシック" charset="0"/>
                <a:cs typeface="Calibri"/>
              </a:rPr>
              <a:t>↔</a:t>
            </a:r>
            <a:r>
              <a:rPr lang="en-US" sz="1950" dirty="0">
                <a:ea typeface="ＭＳ Ｐゴシック" charset="0"/>
              </a:rPr>
              <a:t> father(x, y)</a:t>
            </a:r>
            <a:endParaRPr lang="en-US" sz="2100" dirty="0">
              <a:ea typeface="ＭＳ Ｐゴシック" charset="0"/>
            </a:endParaRPr>
          </a:p>
          <a:p>
            <a:pPr marL="79772" lvl="1" indent="-166688">
              <a:buNone/>
              <a:defRPr/>
            </a:pPr>
            <a:endParaRPr lang="en-US" sz="21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415816"/>
            <a:ext cx="5829300" cy="85725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User provides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5451" y="1219857"/>
            <a:ext cx="7053098" cy="3943350"/>
          </a:xfrm>
        </p:spPr>
        <p:txBody>
          <a:bodyPr>
            <a:normAutofit/>
          </a:bodyPr>
          <a:lstStyle/>
          <a:p>
            <a:r>
              <a:rPr lang="en-US" sz="2100" b="1" dirty="0">
                <a:solidFill>
                  <a:schemeClr val="accent6"/>
                </a:solidFill>
                <a:ea typeface="ＭＳ Ｐゴシック" charset="0"/>
                <a:cs typeface="ＭＳ Ｐゴシック" charset="0"/>
              </a:rPr>
              <a:t>Constant symbols 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representing individuals in world</a:t>
            </a:r>
          </a:p>
          <a:p>
            <a:pPr lvl="1">
              <a:spcBef>
                <a:spcPct val="0"/>
              </a:spcBef>
            </a:pPr>
            <a:r>
              <a:rPr lang="en-US" sz="2100" dirty="0" err="1">
                <a:ea typeface="ＭＳ Ｐゴシック" charset="0"/>
              </a:rPr>
              <a:t>BarackObama</a:t>
            </a:r>
            <a:r>
              <a:rPr lang="en-US" sz="2100" dirty="0">
                <a:ea typeface="ＭＳ Ｐゴシック" charset="0"/>
              </a:rPr>
              <a:t>, Green, John, 3, “John Smith”</a:t>
            </a:r>
            <a:endParaRPr lang="en-US" sz="1800" dirty="0">
              <a:ea typeface="ＭＳ Ｐゴシック" charset="0"/>
            </a:endParaRPr>
          </a:p>
          <a:p>
            <a:r>
              <a:rPr lang="en-US" sz="2100" b="1" dirty="0">
                <a:solidFill>
                  <a:schemeClr val="accent6"/>
                </a:solidFill>
                <a:ea typeface="ＭＳ Ｐゴシック" charset="0"/>
                <a:cs typeface="ＭＳ Ｐゴシック" charset="0"/>
              </a:rPr>
              <a:t>Predicate symbols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 map individuals to truth values</a:t>
            </a:r>
          </a:p>
          <a:p>
            <a:pPr lvl="1"/>
            <a:r>
              <a:rPr lang="en-US" sz="2100" dirty="0">
                <a:ea typeface="ＭＳ Ｐゴシック" charset="0"/>
              </a:rPr>
              <a:t>greater(5,3)</a:t>
            </a:r>
          </a:p>
          <a:p>
            <a:pPr lvl="1"/>
            <a:r>
              <a:rPr lang="en-US" sz="2100" dirty="0">
                <a:ea typeface="ＭＳ Ｐゴシック" charset="0"/>
              </a:rPr>
              <a:t>green(Grass) </a:t>
            </a:r>
          </a:p>
          <a:p>
            <a:pPr lvl="1"/>
            <a:r>
              <a:rPr lang="en-US" sz="2100" dirty="0">
                <a:ea typeface="ＭＳ Ｐゴシック" charset="0"/>
              </a:rPr>
              <a:t>color(Grass, Green)</a:t>
            </a:r>
            <a:r>
              <a:rPr lang="en-US" sz="1800" dirty="0">
                <a:ea typeface="ＭＳ Ｐゴシック" charset="0"/>
              </a:rPr>
              <a:t> </a:t>
            </a:r>
          </a:p>
          <a:p>
            <a:pPr lvl="1"/>
            <a:r>
              <a:rPr lang="en-US" sz="2100" dirty="0" err="1">
                <a:ea typeface="ＭＳ Ｐゴシック" charset="0"/>
              </a:rPr>
              <a:t>hasBrother</a:t>
            </a:r>
            <a:r>
              <a:rPr lang="en-US" sz="2100" dirty="0">
                <a:ea typeface="ＭＳ Ｐゴシック" charset="0"/>
              </a:rPr>
              <a:t>(John, Robert)</a:t>
            </a:r>
          </a:p>
          <a:p>
            <a:r>
              <a:rPr lang="en-US" sz="2100" b="1" dirty="0">
                <a:solidFill>
                  <a:schemeClr val="accent6"/>
                </a:solidFill>
                <a:ea typeface="ＭＳ Ｐゴシック" charset="0"/>
                <a:cs typeface="ＭＳ Ｐゴシック" charset="0"/>
              </a:rPr>
              <a:t>Function symbols</a:t>
            </a:r>
            <a:r>
              <a:rPr lang="en-US" sz="2100" dirty="0">
                <a:solidFill>
                  <a:schemeClr val="accent6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map individuals to individuals</a:t>
            </a:r>
          </a:p>
          <a:p>
            <a:pPr lvl="1"/>
            <a:r>
              <a:rPr lang="en-US" sz="2100" dirty="0" err="1">
                <a:ea typeface="ＭＳ Ｐゴシック" charset="0"/>
              </a:rPr>
              <a:t>hasFather</a:t>
            </a:r>
            <a:r>
              <a:rPr lang="en-US" sz="2100" dirty="0">
                <a:ea typeface="ＭＳ Ｐゴシック" charset="0"/>
              </a:rPr>
              <a:t>(</a:t>
            </a:r>
            <a:r>
              <a:rPr lang="en-US" sz="2100" dirty="0" err="1">
                <a:ea typeface="ＭＳ Ｐゴシック" charset="0"/>
              </a:rPr>
              <a:t>SashaObama</a:t>
            </a:r>
            <a:r>
              <a:rPr lang="en-US" sz="2100" dirty="0">
                <a:ea typeface="ＭＳ Ｐゴシック" charset="0"/>
              </a:rPr>
              <a:t>) = </a:t>
            </a:r>
            <a:r>
              <a:rPr lang="en-US" sz="2100" dirty="0" err="1">
                <a:ea typeface="ＭＳ Ｐゴシック" charset="0"/>
              </a:rPr>
              <a:t>BarackObama</a:t>
            </a:r>
            <a:endParaRPr lang="en-US" sz="2100" dirty="0">
              <a:ea typeface="ＭＳ Ｐゴシック" charset="0"/>
            </a:endParaRPr>
          </a:p>
          <a:p>
            <a:pPr lvl="1"/>
            <a:r>
              <a:rPr lang="en-US" sz="2100" dirty="0" err="1">
                <a:ea typeface="ＭＳ Ｐゴシック" charset="0"/>
              </a:rPr>
              <a:t>colorOf</a:t>
            </a:r>
            <a:r>
              <a:rPr lang="en-US" sz="2100" dirty="0">
                <a:ea typeface="ＭＳ Ｐゴシック" charset="0"/>
              </a:rPr>
              <a:t>(Sky) = Blue</a:t>
            </a:r>
            <a:r>
              <a:rPr lang="en-US" sz="1800" dirty="0">
                <a:ea typeface="ＭＳ Ｐゴシック" charset="0"/>
              </a:rPr>
              <a:t>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514350"/>
            <a:ext cx="5829300" cy="628650"/>
          </a:xfrm>
        </p:spPr>
        <p:txBody>
          <a:bodyPr/>
          <a:lstStyle/>
          <a:p>
            <a:r>
              <a:rPr lang="en-US" sz="3300" dirty="0">
                <a:ea typeface="ＭＳ Ｐゴシック" charset="0"/>
                <a:cs typeface="ＭＳ Ｐゴシック" charset="0"/>
              </a:rPr>
              <a:t>Higher-order logic</a:t>
            </a:r>
          </a:p>
        </p:txBody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2847" y="1143000"/>
            <a:ext cx="7178306" cy="40005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FOL only lets us quantify over variables, and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variables can only range over objects 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HOL allows us to quantify over relations, e.g.</a:t>
            </a:r>
          </a:p>
          <a:p>
            <a:pPr lvl="1">
              <a:buFontTx/>
              <a:buNone/>
            </a:pPr>
            <a:r>
              <a:rPr lang="ja-JP" altLang="en-US" sz="2100" dirty="0">
                <a:ea typeface="ＭＳ Ｐゴシック" charset="0"/>
              </a:rPr>
              <a:t>“</a:t>
            </a:r>
            <a:r>
              <a:rPr lang="en-US" altLang="ja-JP" sz="2100" dirty="0">
                <a:ea typeface="ＭＳ Ｐゴシック" charset="0"/>
              </a:rPr>
              <a:t>two functions are equal </a:t>
            </a:r>
            <a:r>
              <a:rPr lang="en-US" altLang="ja-JP" sz="2100" dirty="0" err="1">
                <a:ea typeface="ＭＳ Ｐゴシック" charset="0"/>
              </a:rPr>
              <a:t>iff</a:t>
            </a:r>
            <a:r>
              <a:rPr lang="en-US" altLang="ja-JP" sz="2100" dirty="0">
                <a:ea typeface="ＭＳ Ｐゴシック" charset="0"/>
              </a:rPr>
              <a:t> they produce the same value for all arguments</a:t>
            </a:r>
            <a:r>
              <a:rPr lang="ja-JP" altLang="en-US" sz="2100" dirty="0">
                <a:ea typeface="ＭＳ Ｐゴシック" charset="0"/>
              </a:rPr>
              <a:t>”</a:t>
            </a:r>
            <a:endParaRPr lang="en-US" altLang="ja-JP" sz="2100" dirty="0">
              <a:ea typeface="ＭＳ Ｐゴシック" charset="0"/>
            </a:endParaRPr>
          </a:p>
          <a:p>
            <a:pPr lvl="1">
              <a:buFontTx/>
              <a:buNone/>
            </a:pPr>
            <a:r>
              <a:rPr lang="en-US" sz="2400" dirty="0">
                <a:ea typeface="ＭＳ Ｐゴシック" charset="0"/>
                <a:sym typeface="Symbol" charset="0"/>
              </a:rPr>
              <a:t></a:t>
            </a:r>
            <a:r>
              <a:rPr lang="en-US" sz="2100" dirty="0">
                <a:ea typeface="ＭＳ Ｐゴシック" charset="0"/>
              </a:rPr>
              <a:t>f </a:t>
            </a:r>
            <a:r>
              <a:rPr lang="en-US" sz="2400" dirty="0">
                <a:ea typeface="ＭＳ Ｐゴシック" charset="0"/>
                <a:sym typeface="Symbol" charset="0"/>
              </a:rPr>
              <a:t></a:t>
            </a:r>
            <a:r>
              <a:rPr lang="en-US" sz="2100" dirty="0">
                <a:ea typeface="ＭＳ Ｐゴシック" charset="0"/>
              </a:rPr>
              <a:t>g (f = g) </a:t>
            </a:r>
            <a:r>
              <a:rPr lang="en-US" sz="2100" dirty="0">
                <a:ea typeface="ＭＳ Ｐゴシック" charset="0"/>
                <a:sym typeface="Symbol" charset="0"/>
              </a:rPr>
              <a:t></a:t>
            </a:r>
            <a:r>
              <a:rPr lang="en-US" sz="2100" dirty="0">
                <a:ea typeface="ＭＳ Ｐゴシック" charset="0"/>
              </a:rPr>
              <a:t> (</a:t>
            </a:r>
            <a:r>
              <a:rPr lang="en-US" sz="2400" dirty="0">
                <a:ea typeface="ＭＳ Ｐゴシック" charset="0"/>
                <a:sym typeface="Symbol" charset="0"/>
              </a:rPr>
              <a:t></a:t>
            </a:r>
            <a:r>
              <a:rPr lang="en-US" sz="2100" dirty="0">
                <a:ea typeface="ＭＳ Ｐゴシック" charset="0"/>
              </a:rPr>
              <a:t>x f(x) = g(x))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E.g.: (quantify over predicates)</a:t>
            </a:r>
          </a:p>
          <a:p>
            <a:pPr lvl="1">
              <a:buFontTx/>
              <a:buNone/>
            </a:pPr>
            <a:r>
              <a:rPr lang="en-US" sz="2400" dirty="0">
                <a:ea typeface="ＭＳ Ｐゴシック" charset="0"/>
                <a:sym typeface="Symbol" charset="0"/>
              </a:rPr>
              <a:t></a:t>
            </a:r>
            <a:r>
              <a:rPr lang="en-US" sz="2100" dirty="0">
                <a:ea typeface="ＭＳ Ｐゴシック" charset="0"/>
              </a:rPr>
              <a:t>r transitive( r ) </a:t>
            </a:r>
            <a:r>
              <a:rPr lang="en-US" sz="2100" dirty="0">
                <a:ea typeface="ＭＳ Ｐゴシック" charset="0"/>
                <a:sym typeface="Symbol" charset="0"/>
              </a:rPr>
              <a:t></a:t>
            </a:r>
            <a:r>
              <a:rPr lang="en-US" sz="2100" dirty="0">
                <a:ea typeface="ＭＳ Ｐゴシック" charset="0"/>
              </a:rPr>
              <a:t> (</a:t>
            </a:r>
            <a:r>
              <a:rPr lang="en-US" sz="2400" dirty="0">
                <a:ea typeface="ＭＳ Ｐゴシック" charset="0"/>
                <a:sym typeface="Symbol" charset="0"/>
              </a:rPr>
              <a:t></a:t>
            </a:r>
            <a:r>
              <a:rPr lang="en-US" sz="2100" dirty="0">
                <a:ea typeface="ＭＳ Ｐゴシック" charset="0"/>
              </a:rPr>
              <a:t>xyz) r(</a:t>
            </a:r>
            <a:r>
              <a:rPr lang="en-US" sz="2100" dirty="0" err="1">
                <a:ea typeface="ＭＳ Ｐゴシック" charset="0"/>
              </a:rPr>
              <a:t>x,y</a:t>
            </a:r>
            <a:r>
              <a:rPr lang="en-US" sz="2100" dirty="0">
                <a:ea typeface="ＭＳ Ｐゴシック" charset="0"/>
              </a:rPr>
              <a:t>) </a:t>
            </a:r>
            <a:r>
              <a:rPr lang="en-US" sz="2100" dirty="0">
                <a:ea typeface="ＭＳ Ｐゴシック" charset="0"/>
                <a:sym typeface="Symbol" charset="0"/>
              </a:rPr>
              <a:t></a:t>
            </a:r>
            <a:r>
              <a:rPr lang="en-US" sz="2100" dirty="0">
                <a:ea typeface="ＭＳ Ｐゴシック" charset="0"/>
              </a:rPr>
              <a:t> r(</a:t>
            </a:r>
            <a:r>
              <a:rPr lang="en-US" sz="2100" dirty="0" err="1">
                <a:ea typeface="ＭＳ Ｐゴシック" charset="0"/>
              </a:rPr>
              <a:t>y,z</a:t>
            </a:r>
            <a:r>
              <a:rPr lang="en-US" sz="2100" dirty="0">
                <a:ea typeface="ＭＳ Ｐゴシック" charset="0"/>
              </a:rPr>
              <a:t>) </a:t>
            </a:r>
            <a:r>
              <a:rPr lang="en-US" sz="2100" dirty="0">
                <a:ea typeface="ＭＳ Ｐゴシック" charset="0"/>
                <a:sym typeface="Symbol" charset="0"/>
              </a:rPr>
              <a:t></a:t>
            </a:r>
            <a:r>
              <a:rPr lang="en-US" sz="2100" dirty="0">
                <a:ea typeface="ＭＳ Ｐゴシック" charset="0"/>
              </a:rPr>
              <a:t> r(</a:t>
            </a:r>
            <a:r>
              <a:rPr lang="en-US" sz="2100" dirty="0" err="1">
                <a:ea typeface="ＭＳ Ｐゴシック" charset="0"/>
              </a:rPr>
              <a:t>x,z</a:t>
            </a:r>
            <a:r>
              <a:rPr lang="en-US" sz="2100" dirty="0">
                <a:ea typeface="ＭＳ Ｐゴシック" charset="0"/>
              </a:rPr>
              <a:t>)) 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More expressive, but reasoning is  undecide-able, in general</a:t>
            </a:r>
          </a:p>
          <a:p>
            <a:pPr lvl="1">
              <a:buFontTx/>
              <a:buNone/>
            </a:pPr>
            <a:endParaRPr lang="en-US" sz="21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>
          <a:xfrm>
            <a:off x="423973" y="732234"/>
            <a:ext cx="5829300" cy="85725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Examples of FOL in use</a:t>
            </a:r>
          </a:p>
        </p:txBody>
      </p:sp>
      <p:sp>
        <p:nvSpPr>
          <p:cNvPr id="104450" name="Content Placeholder 2"/>
          <p:cNvSpPr>
            <a:spLocks noGrp="1"/>
          </p:cNvSpPr>
          <p:nvPr>
            <p:ph idx="1"/>
          </p:nvPr>
        </p:nvSpPr>
        <p:spPr>
          <a:xfrm>
            <a:off x="423973" y="1532335"/>
            <a:ext cx="6986920" cy="361116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Semantics of W3C’s </a:t>
            </a:r>
            <a:r>
              <a:rPr lang="en-US" sz="2400" dirty="0">
                <a:ea typeface="ＭＳ Ｐゴシック" charset="0"/>
                <a:cs typeface="ＭＳ Ｐゴシック" charset="0"/>
                <a:hlinkClick r:id="rId2"/>
              </a:rPr>
              <a:t>Semantic Web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stack (RDF, RDFS, OWL) is defined in FOL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  <a:hlinkClick r:id="rId3"/>
              </a:rPr>
              <a:t>OWL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Full is equivalent to FOL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Other OWL profiles support a subset of FOL and are more efficient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FOL oriented  knowledge representation systems have many user friendly  tools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E.g.: Protégé for creating, editing and exploring OWL ontologies</a:t>
            </a:r>
          </a:p>
        </p:txBody>
      </p:sp>
      <p:pic>
        <p:nvPicPr>
          <p:cNvPr id="104452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49" y="755451"/>
            <a:ext cx="742950" cy="810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8749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>
          <a:xfrm>
            <a:off x="818043" y="564547"/>
            <a:ext cx="5829300" cy="85725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Examples of FOL in use</a:t>
            </a:r>
          </a:p>
        </p:txBody>
      </p:sp>
      <p:sp>
        <p:nvSpPr>
          <p:cNvPr id="104450" name="Content Placeholder 2"/>
          <p:cNvSpPr>
            <a:spLocks noGrp="1"/>
          </p:cNvSpPr>
          <p:nvPr>
            <p:ph idx="1"/>
          </p:nvPr>
        </p:nvSpPr>
        <p:spPr>
          <a:xfrm>
            <a:off x="332268" y="1309114"/>
            <a:ext cx="7199570" cy="3829050"/>
          </a:xfrm>
        </p:spPr>
        <p:txBody>
          <a:bodyPr>
            <a:normAutofit/>
          </a:bodyPr>
          <a:lstStyle/>
          <a:p>
            <a:pPr marL="0" indent="0">
              <a:spcAft>
                <a:spcPts val="900"/>
              </a:spcAft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Many practical approaches embrace the approach that </a:t>
            </a:r>
            <a:r>
              <a:rPr lang="en-US" sz="3000" dirty="0">
                <a:ea typeface="ＭＳ Ｐゴシック" charset="0"/>
              </a:rPr>
              <a:t>“</a:t>
            </a:r>
            <a:r>
              <a:rPr lang="en-US" sz="2400" dirty="0"/>
              <a:t>some data is better than none”</a:t>
            </a:r>
            <a:endParaRPr lang="en-US" sz="2100" dirty="0"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The semantics of </a:t>
            </a:r>
            <a:r>
              <a:rPr lang="en-US" sz="2400" dirty="0">
                <a:ea typeface="ＭＳ Ｐゴシック" charset="0"/>
                <a:cs typeface="ＭＳ Ｐゴシック" charset="0"/>
                <a:hlinkClick r:id="rId3"/>
              </a:rPr>
              <a:t>schema.org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is only defined in natural language text</a:t>
            </a:r>
          </a:p>
          <a:p>
            <a:r>
              <a:rPr lang="en-US" sz="2400" dirty="0" err="1">
                <a:ea typeface="ＭＳ Ｐゴシック" charset="0"/>
                <a:cs typeface="ＭＳ Ｐゴシック" charset="0"/>
                <a:hlinkClick r:id="rId4"/>
              </a:rPr>
              <a:t>Wikidata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’s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knowledge graph has a rich schema</a:t>
            </a:r>
          </a:p>
          <a:p>
            <a:pPr lvl="1"/>
            <a:r>
              <a:rPr lang="en-US" sz="2100" dirty="0">
                <a:ea typeface="ＭＳ Ｐゴシック" charset="0"/>
                <a:cs typeface="ＭＳ Ｐゴシック" charset="0"/>
              </a:rPr>
              <a:t>Many constraint/logical violations are flagged with warnings</a:t>
            </a:r>
          </a:p>
          <a:p>
            <a:pPr lvl="1"/>
            <a:r>
              <a:rPr lang="en-US" sz="2100" dirty="0">
                <a:ea typeface="ＭＳ Ｐゴシック" charset="0"/>
                <a:cs typeface="ＭＳ Ｐゴシック" charset="0"/>
              </a:rPr>
              <a:t>However, not all, see this </a:t>
            </a:r>
            <a:r>
              <a:rPr lang="en-US" sz="2100" dirty="0" err="1">
                <a:ea typeface="ＭＳ Ｐゴシック" charset="0"/>
                <a:cs typeface="ＭＳ Ｐゴシック" charset="0"/>
              </a:rPr>
              <a:t>Wikidata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 query that finds people who are their own mother or father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1C417-2B2A-1446-B468-5807A37F4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663" y="564547"/>
            <a:ext cx="1371600" cy="96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hema.org: worth the effort? | jaaadesign">
            <a:extLst>
              <a:ext uri="{FF2B5EF4-FFF2-40B4-BE49-F238E27FC236}">
                <a16:creationId xmlns:a16="http://schemas.microsoft.com/office/drawing/2014/main" id="{2FBA9C8E-C919-6E4D-80C5-264CF99D92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r="19167"/>
          <a:stretch/>
        </p:blipFill>
        <p:spPr bwMode="auto">
          <a:xfrm>
            <a:off x="7438056" y="1735202"/>
            <a:ext cx="1373676" cy="96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099805" y="398721"/>
            <a:ext cx="6944390" cy="857250"/>
          </a:xfrm>
        </p:spPr>
        <p:txBody>
          <a:bodyPr>
            <a:normAutofit/>
          </a:bodyPr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Automated inference for FOL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1806" y="1255971"/>
            <a:ext cx="7360388" cy="365892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Automated inference for FOL is harder than PL</a:t>
            </a:r>
          </a:p>
          <a:p>
            <a:pPr lvl="1">
              <a:lnSpc>
                <a:spcPct val="90000"/>
              </a:lnSpc>
            </a:pPr>
            <a:r>
              <a:rPr lang="en-US" sz="2100" dirty="0">
                <a:ea typeface="ＭＳ Ｐゴシック" charset="0"/>
              </a:rPr>
              <a:t>Variables can take on an infinite number of possible values from their domains</a:t>
            </a:r>
          </a:p>
          <a:p>
            <a:pPr lvl="1">
              <a:lnSpc>
                <a:spcPct val="90000"/>
              </a:lnSpc>
            </a:pPr>
            <a:r>
              <a:rPr lang="en-US" sz="2100" dirty="0">
                <a:ea typeface="ＭＳ Ｐゴシック" charset="0"/>
              </a:rPr>
              <a:t>Hence there are potentially an infinite number of ways to apply the Universal Elimination rule</a:t>
            </a:r>
          </a:p>
          <a:p>
            <a:pPr>
              <a:lnSpc>
                <a:spcPct val="90000"/>
              </a:lnSpc>
            </a:pPr>
            <a:r>
              <a:rPr lang="en-US" sz="2400" dirty="0" err="1">
                <a:ea typeface="ＭＳ Ｐゴシック" charset="0"/>
                <a:cs typeface="ＭＳ Ｐゴシック" charset="0"/>
              </a:rPr>
              <a:t>Godel's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Completeness Theorem says that FOL entailment is only semi-decidable</a:t>
            </a:r>
          </a:p>
          <a:p>
            <a:pPr lvl="1">
              <a:lnSpc>
                <a:spcPct val="90000"/>
              </a:lnSpc>
            </a:pPr>
            <a:r>
              <a:rPr lang="en-US" sz="2100" dirty="0">
                <a:ea typeface="ＭＳ Ｐゴシック" charset="0"/>
              </a:rPr>
              <a:t>If a sentence is </a:t>
            </a:r>
            <a:r>
              <a:rPr lang="en-US" sz="2100" dirty="0">
                <a:solidFill>
                  <a:schemeClr val="accent2"/>
                </a:solidFill>
                <a:ea typeface="ＭＳ Ｐゴシック" charset="0"/>
              </a:rPr>
              <a:t>true</a:t>
            </a:r>
            <a:r>
              <a:rPr lang="en-US" sz="2100" dirty="0">
                <a:ea typeface="ＭＳ Ｐゴシック" charset="0"/>
              </a:rPr>
              <a:t> given a set of axioms, there is a procedure that will determine this</a:t>
            </a:r>
          </a:p>
          <a:p>
            <a:pPr lvl="1">
              <a:lnSpc>
                <a:spcPct val="90000"/>
              </a:lnSpc>
            </a:pPr>
            <a:r>
              <a:rPr lang="en-US" sz="2100" dirty="0">
                <a:ea typeface="ＭＳ Ｐゴシック" charset="0"/>
              </a:rPr>
              <a:t>If a sentence is </a:t>
            </a:r>
            <a:r>
              <a:rPr lang="en-US" sz="2100" dirty="0">
                <a:solidFill>
                  <a:schemeClr val="accent2"/>
                </a:solidFill>
                <a:ea typeface="ＭＳ Ｐゴシック" charset="0"/>
              </a:rPr>
              <a:t>false</a:t>
            </a:r>
            <a:r>
              <a:rPr lang="en-US" sz="2100" dirty="0">
                <a:ea typeface="ＭＳ Ｐゴシック" charset="0"/>
              </a:rPr>
              <a:t>, there’s no guarantee a procedure will ever discover this </a:t>
            </a:r>
            <a:r>
              <a:rPr lang="en-US" sz="2100" dirty="0">
                <a:ea typeface="ＭＳ Ｐゴシック" charset="0"/>
                <a:cs typeface="Calibri" panose="020F0502020204030204" pitchFamily="34" charset="0"/>
              </a:rPr>
              <a:t>—</a:t>
            </a:r>
            <a:r>
              <a:rPr lang="en-US" sz="2100" dirty="0">
                <a:ea typeface="ＭＳ Ｐゴシック" charset="0"/>
              </a:rPr>
              <a:t> it </a:t>
            </a:r>
            <a:r>
              <a:rPr lang="en-US" sz="2100" dirty="0">
                <a:solidFill>
                  <a:schemeClr val="accent2"/>
                </a:solidFill>
                <a:ea typeface="ＭＳ Ｐゴシック" charset="0"/>
              </a:rPr>
              <a:t>may never halt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845285" y="458529"/>
            <a:ext cx="7567723" cy="8572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Generalized Modus Ponens (GMP)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9017" y="1315779"/>
            <a:ext cx="7400261" cy="35818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Modus Ponens:  </a:t>
            </a:r>
            <a:r>
              <a:rPr lang="en-US" sz="2400" b="1" dirty="0">
                <a:ea typeface="ＭＳ Ｐゴシック" charset="0"/>
              </a:rPr>
              <a:t>P,  P=&gt;Q   |= Q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Generalized Modus Ponens extends this to rules in FOL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Combines And-Introduction, Universal-Elimination, and Modus Ponens, e.g.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 given P(c) ,  Q(c) , </a:t>
            </a:r>
            <a:r>
              <a:rPr lang="en-US" sz="2400" dirty="0">
                <a:ea typeface="ＭＳ Ｐゴシック" charset="0"/>
                <a:sym typeface="Symbol" charset="0"/>
              </a:rPr>
              <a:t></a:t>
            </a:r>
            <a:r>
              <a:rPr lang="en-US" sz="2400" dirty="0">
                <a:ea typeface="ＭＳ Ｐゴシック" charset="0"/>
              </a:rPr>
              <a:t>x P(x)</a:t>
            </a:r>
            <a:r>
              <a:rPr lang="en-US" sz="2400" dirty="0">
                <a:ea typeface="ＭＳ Ｐゴシック" charset="0"/>
                <a:sym typeface="Symbol" charset="0"/>
              </a:rPr>
              <a:t></a:t>
            </a:r>
            <a:r>
              <a:rPr lang="en-US" sz="2400" dirty="0">
                <a:ea typeface="ＭＳ Ｐゴシック" charset="0"/>
              </a:rPr>
              <a:t>Q(x) </a:t>
            </a:r>
            <a:r>
              <a:rPr lang="en-US" sz="2400" dirty="0">
                <a:ea typeface="ＭＳ Ｐゴシック" charset="0"/>
                <a:sym typeface="Symbol" charset="0"/>
              </a:rPr>
              <a:t></a:t>
            </a:r>
            <a:r>
              <a:rPr lang="en-US" sz="2400" dirty="0">
                <a:ea typeface="ＭＳ Ｐゴシック" charset="0"/>
              </a:rPr>
              <a:t> R(x)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 derive R(c)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Must deal with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more than one condition on rule’s left side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variables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629314" y="732318"/>
            <a:ext cx="7185616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Forward &amp; Backward Reasoning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686463" y="1703868"/>
            <a:ext cx="7011509" cy="3143250"/>
          </a:xfrm>
        </p:spPr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We often talk about two reasoning strategies: </a:t>
            </a:r>
          </a:p>
          <a:p>
            <a:pPr lvl="1"/>
            <a:r>
              <a:rPr lang="en-US" sz="2100" dirty="0">
                <a:ea typeface="ＭＳ Ｐゴシック" charset="0"/>
                <a:cs typeface="ＭＳ Ｐゴシック" charset="0"/>
              </a:rPr>
              <a:t>Forward chaining and </a:t>
            </a:r>
          </a:p>
          <a:p>
            <a:pPr lvl="1"/>
            <a:r>
              <a:rPr lang="en-US" sz="2100" dirty="0">
                <a:ea typeface="ＭＳ Ｐゴシック" charset="0"/>
                <a:cs typeface="ＭＳ Ｐゴシック" charset="0"/>
              </a:rPr>
              <a:t>Backward </a:t>
            </a:r>
            <a:r>
              <a:rPr lang="en-US" altLang="ja-JP" sz="2100" dirty="0">
                <a:ea typeface="ＭＳ Ｐゴシック" charset="0"/>
                <a:cs typeface="ＭＳ Ｐゴシック" charset="0"/>
              </a:rPr>
              <a:t>chaining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Both are equally powerful, but optimized for different use cases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You can also have a mixed strategy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45238" y="618017"/>
            <a:ext cx="5829300" cy="85725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  <a:hlinkClick r:id="rId3"/>
              </a:rPr>
              <a:t>Forward chaining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5237" y="1646717"/>
            <a:ext cx="7398931" cy="3308055"/>
          </a:xfrm>
        </p:spPr>
        <p:txBody>
          <a:bodyPr>
            <a:normAutofit lnSpcReduction="10000"/>
          </a:bodyPr>
          <a:lstStyle/>
          <a:p>
            <a:r>
              <a:rPr lang="en-US" sz="2250" dirty="0">
                <a:ea typeface="ＭＳ Ｐゴシック" charset="0"/>
                <a:cs typeface="ＭＳ Ｐゴシック" charset="0"/>
              </a:rPr>
              <a:t>Proofs start with given axioms/premises in KB, deriving new sentences using GMP until the goal/query sentence is derived</a:t>
            </a:r>
          </a:p>
          <a:p>
            <a:pPr lvl="1"/>
            <a:r>
              <a:rPr lang="en-US" sz="1950" dirty="0">
                <a:ea typeface="ＭＳ Ｐゴシック" charset="0"/>
                <a:cs typeface="ＭＳ Ｐゴシック" charset="0"/>
              </a:rPr>
              <a:t>The process follows a chain of rules and facts going from the KB to the conclusion</a:t>
            </a:r>
          </a:p>
          <a:p>
            <a:r>
              <a:rPr lang="en-US" sz="2250" dirty="0">
                <a:ea typeface="ＭＳ Ｐゴシック" charset="0"/>
                <a:cs typeface="ＭＳ Ｐゴシック" charset="0"/>
              </a:rPr>
              <a:t>This defines a </a:t>
            </a:r>
            <a:r>
              <a:rPr lang="en-US" sz="2250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forward-chaining</a:t>
            </a:r>
            <a:r>
              <a:rPr lang="en-US" sz="2250" dirty="0">
                <a:ea typeface="ＭＳ Ｐゴシック" charset="0"/>
                <a:cs typeface="ＭＳ Ｐゴシック" charset="0"/>
              </a:rPr>
              <a:t> inference procedure because it moves </a:t>
            </a:r>
            <a:r>
              <a:rPr lang="ja-JP" altLang="en-US" sz="225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250" dirty="0">
                <a:ea typeface="ＭＳ Ｐゴシック" charset="0"/>
                <a:cs typeface="ＭＳ Ｐゴシック" charset="0"/>
              </a:rPr>
              <a:t>forward</a:t>
            </a:r>
            <a:r>
              <a:rPr lang="ja-JP" altLang="en-US" sz="225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250" dirty="0">
                <a:ea typeface="ＭＳ Ｐゴシック" charset="0"/>
                <a:cs typeface="ＭＳ Ｐゴシック" charset="0"/>
              </a:rPr>
              <a:t> from the KB to the goal [eventually]</a:t>
            </a:r>
          </a:p>
          <a:p>
            <a:r>
              <a:rPr lang="en-US" sz="2250" dirty="0">
                <a:ea typeface="ＭＳ Ｐゴシック" charset="0"/>
                <a:cs typeface="ＭＳ Ｐゴシック" charset="0"/>
              </a:rPr>
              <a:t>Inference using GMP is </a:t>
            </a:r>
            <a:r>
              <a:rPr lang="en-US" sz="2250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sound</a:t>
            </a:r>
            <a:r>
              <a:rPr lang="en-US" sz="2250" dirty="0">
                <a:ea typeface="ＭＳ Ｐゴシック" charset="0"/>
                <a:cs typeface="ＭＳ Ｐゴシック" charset="0"/>
              </a:rPr>
              <a:t> and </a:t>
            </a:r>
            <a:r>
              <a:rPr lang="en-US" sz="2250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complete</a:t>
            </a:r>
            <a:r>
              <a:rPr lang="en-US" sz="2250" dirty="0">
                <a:ea typeface="ＭＳ Ｐゴシック" charset="0"/>
                <a:cs typeface="ＭＳ Ｐゴシック" charset="0"/>
              </a:rPr>
              <a:t> for KBs containing </a:t>
            </a:r>
            <a:r>
              <a:rPr lang="en-US" sz="2250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only Horn clauses</a:t>
            </a:r>
            <a:endParaRPr lang="en-US" sz="2250" dirty="0">
              <a:ea typeface="ＭＳ Ｐゴシック" charset="0"/>
              <a:cs typeface="ＭＳ Ｐゴシック" charset="0"/>
            </a:endParaRPr>
          </a:p>
          <a:p>
            <a:endParaRPr lang="en-US" sz="2250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46778A40-AAF9-E546-BA20-6C73DA1DD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619" y="673100"/>
            <a:ext cx="971550" cy="910019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785480" y="643269"/>
            <a:ext cx="5829300" cy="85725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Forward chaining example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480" y="1614819"/>
            <a:ext cx="5829300" cy="3371850"/>
          </a:xfrm>
        </p:spPr>
        <p:txBody>
          <a:bodyPr/>
          <a:lstStyle/>
          <a:p>
            <a:pPr marL="257175" indent="-257175"/>
            <a:r>
              <a:rPr lang="en-US" sz="2400" dirty="0">
                <a:ea typeface="ＭＳ Ｐゴシック" charset="0"/>
                <a:cs typeface="ＭＳ Ｐゴシック" charset="0"/>
              </a:rPr>
              <a:t>KB:  </a:t>
            </a:r>
          </a:p>
          <a:p>
            <a:pPr marL="557213" lvl="1" indent="-214313"/>
            <a:r>
              <a:rPr lang="en-US" sz="2100" dirty="0">
                <a:ea typeface="ＭＳ Ｐゴシック" charset="0"/>
              </a:rPr>
              <a:t>allergies(X) </a:t>
            </a:r>
            <a:r>
              <a:rPr lang="en-US" sz="2100" dirty="0">
                <a:ea typeface="ＭＳ Ｐゴシック" charset="0"/>
                <a:sym typeface="Symbol" charset="0"/>
              </a:rPr>
              <a:t></a:t>
            </a:r>
            <a:r>
              <a:rPr lang="en-US" sz="2100" dirty="0">
                <a:ea typeface="ＭＳ Ｐゴシック" charset="0"/>
              </a:rPr>
              <a:t> sneeze(X)</a:t>
            </a:r>
          </a:p>
          <a:p>
            <a:pPr marL="557213" lvl="1" indent="-214313"/>
            <a:r>
              <a:rPr lang="en-US" sz="2100" dirty="0">
                <a:ea typeface="ＭＳ Ｐゴシック" charset="0"/>
              </a:rPr>
              <a:t>cat(Y) </a:t>
            </a:r>
            <a:r>
              <a:rPr lang="en-US" sz="2100" dirty="0">
                <a:ea typeface="ＭＳ Ｐゴシック" charset="0"/>
                <a:sym typeface="Symbol" charset="0"/>
              </a:rPr>
              <a:t></a:t>
            </a:r>
            <a:r>
              <a:rPr lang="en-US" sz="2100" dirty="0">
                <a:ea typeface="ＭＳ Ｐゴシック" charset="0"/>
              </a:rPr>
              <a:t> </a:t>
            </a:r>
            <a:r>
              <a:rPr lang="en-US" sz="2100" dirty="0" err="1">
                <a:ea typeface="ＭＳ Ｐゴシック" charset="0"/>
              </a:rPr>
              <a:t>allergicToCats</a:t>
            </a:r>
            <a:r>
              <a:rPr lang="en-US" sz="2100" dirty="0">
                <a:ea typeface="ＭＳ Ｐゴシック" charset="0"/>
              </a:rPr>
              <a:t>(X) </a:t>
            </a:r>
            <a:r>
              <a:rPr lang="en-US" sz="2100" dirty="0">
                <a:ea typeface="ＭＳ Ｐゴシック" charset="0"/>
                <a:sym typeface="Symbol" charset="0"/>
              </a:rPr>
              <a:t></a:t>
            </a:r>
            <a:r>
              <a:rPr lang="en-US" sz="2100" dirty="0">
                <a:ea typeface="ＭＳ Ｐゴシック" charset="0"/>
              </a:rPr>
              <a:t> allergies(X)</a:t>
            </a:r>
          </a:p>
          <a:p>
            <a:pPr marL="557213" lvl="1" indent="-214313"/>
            <a:r>
              <a:rPr lang="en-US" sz="2100" dirty="0">
                <a:ea typeface="ＭＳ Ｐゴシック" charset="0"/>
              </a:rPr>
              <a:t>cat(</a:t>
            </a:r>
            <a:r>
              <a:rPr lang="en-US" sz="2100" dirty="0" err="1">
                <a:ea typeface="ＭＳ Ｐゴシック" charset="0"/>
              </a:rPr>
              <a:t>felix</a:t>
            </a:r>
            <a:r>
              <a:rPr lang="en-US" sz="2100" dirty="0">
                <a:ea typeface="ＭＳ Ｐゴシック" charset="0"/>
              </a:rPr>
              <a:t>)</a:t>
            </a:r>
          </a:p>
          <a:p>
            <a:pPr marL="557213" lvl="1" indent="-214313"/>
            <a:r>
              <a:rPr lang="en-US" sz="2100" dirty="0" err="1">
                <a:ea typeface="ＭＳ Ｐゴシック" charset="0"/>
              </a:rPr>
              <a:t>allergicToCats</a:t>
            </a:r>
            <a:r>
              <a:rPr lang="en-US" sz="2100" dirty="0">
                <a:ea typeface="ＭＳ Ｐゴシック" charset="0"/>
              </a:rPr>
              <a:t>(</a:t>
            </a:r>
            <a:r>
              <a:rPr lang="en-US" sz="2100" dirty="0" err="1">
                <a:ea typeface="ＭＳ Ｐゴシック" charset="0"/>
              </a:rPr>
              <a:t>mary</a:t>
            </a:r>
            <a:r>
              <a:rPr lang="en-US" sz="2100" dirty="0">
                <a:ea typeface="ＭＳ Ｐゴシック" charset="0"/>
              </a:rPr>
              <a:t>)</a:t>
            </a:r>
          </a:p>
          <a:p>
            <a:pPr marL="257175" indent="-257175"/>
            <a:r>
              <a:rPr lang="en-US" sz="2400" dirty="0">
                <a:ea typeface="ＭＳ Ｐゴシック" charset="0"/>
                <a:cs typeface="ＭＳ Ｐゴシック" charset="0"/>
              </a:rPr>
              <a:t>Goal:</a:t>
            </a:r>
          </a:p>
          <a:p>
            <a:pPr marL="557213" lvl="1" indent="-214313"/>
            <a:r>
              <a:rPr lang="en-US" sz="2100" dirty="0">
                <a:ea typeface="ＭＳ Ｐゴシック" charset="0"/>
              </a:rPr>
              <a:t>sneeze(</a:t>
            </a:r>
            <a:r>
              <a:rPr lang="en-US" sz="2100" dirty="0" err="1">
                <a:ea typeface="ＭＳ Ｐゴシック" charset="0"/>
              </a:rPr>
              <a:t>mary</a:t>
            </a:r>
            <a:r>
              <a:rPr lang="en-US" sz="2100" dirty="0">
                <a:ea typeface="ＭＳ Ｐゴシック" charset="0"/>
              </a:rPr>
              <a:t>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370811" y="611372"/>
            <a:ext cx="5829300" cy="85725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  <a:hlinkClick r:id="rId3"/>
              </a:rPr>
              <a:t>Backward chaining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810" y="1411472"/>
            <a:ext cx="7444119" cy="3943350"/>
          </a:xfrm>
        </p:spPr>
        <p:txBody>
          <a:bodyPr/>
          <a:lstStyle/>
          <a:p>
            <a:r>
              <a:rPr lang="en-US" sz="2100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Backward-chaining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 deduction using GMP is also </a:t>
            </a:r>
            <a:r>
              <a:rPr lang="en-US" sz="2100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complete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 for KBs containing </a:t>
            </a:r>
            <a:r>
              <a:rPr lang="en-US" sz="2100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only Horn clauses</a:t>
            </a:r>
          </a:p>
          <a:p>
            <a:r>
              <a:rPr lang="en-US" sz="2100" dirty="0">
                <a:ea typeface="ＭＳ Ｐゴシック" charset="0"/>
                <a:cs typeface="ＭＳ Ｐゴシック" charset="0"/>
              </a:rPr>
              <a:t>Proofs start with the goal query, find rules with that conclusion, and then tries to prove each of the antecedents in the rule</a:t>
            </a:r>
          </a:p>
          <a:p>
            <a:r>
              <a:rPr lang="en-US" sz="2100" dirty="0">
                <a:ea typeface="ＭＳ Ｐゴシック" charset="0"/>
                <a:cs typeface="ＭＳ Ｐゴシック" charset="0"/>
              </a:rPr>
              <a:t>Keep going until you reach premises</a:t>
            </a:r>
          </a:p>
          <a:p>
            <a:r>
              <a:rPr lang="en-US" sz="2100" dirty="0">
                <a:ea typeface="ＭＳ Ｐゴシック" charset="0"/>
                <a:cs typeface="ＭＳ Ｐゴシック" charset="0"/>
              </a:rPr>
              <a:t>Avoid loops by checking if new subgoal is already on the goal stack</a:t>
            </a:r>
          </a:p>
          <a:p>
            <a:r>
              <a:rPr lang="en-US" sz="2100" dirty="0">
                <a:ea typeface="ＭＳ Ｐゴシック" charset="0"/>
                <a:cs typeface="ＭＳ Ｐゴシック" charset="0"/>
              </a:rPr>
              <a:t>Avoid repeated work: use a cache to check if new subgoal already proved true or failed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5FD0E580-4DD9-264A-930D-0B940BAA5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013" y="584987"/>
            <a:ext cx="971550" cy="910019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ea typeface="ＭＳ Ｐゴシック" charset="0"/>
                <a:cs typeface="ＭＳ Ｐゴシック" charset="0"/>
              </a:rPr>
              <a:t>Backward chaining example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57175" indent="-257175"/>
            <a:r>
              <a:rPr lang="en-US" sz="2400" dirty="0">
                <a:ea typeface="ＭＳ Ｐゴシック" charset="0"/>
                <a:cs typeface="ＭＳ Ｐゴシック" charset="0"/>
              </a:rPr>
              <a:t>KB:  </a:t>
            </a:r>
          </a:p>
          <a:p>
            <a:pPr marL="557213" lvl="1" indent="-214313"/>
            <a:r>
              <a:rPr lang="en-US" sz="2100" dirty="0">
                <a:ea typeface="ＭＳ Ｐゴシック" charset="0"/>
              </a:rPr>
              <a:t>allergies(X) </a:t>
            </a:r>
            <a:r>
              <a:rPr lang="en-US" sz="2100" dirty="0">
                <a:ea typeface="ＭＳ Ｐゴシック" charset="0"/>
                <a:sym typeface="Symbol" charset="0"/>
              </a:rPr>
              <a:t></a:t>
            </a:r>
            <a:r>
              <a:rPr lang="en-US" sz="2100" dirty="0">
                <a:ea typeface="ＭＳ Ｐゴシック" charset="0"/>
              </a:rPr>
              <a:t> sneeze(X)</a:t>
            </a:r>
          </a:p>
          <a:p>
            <a:pPr marL="557213" lvl="1" indent="-214313"/>
            <a:r>
              <a:rPr lang="en-US" sz="2100" dirty="0">
                <a:ea typeface="ＭＳ Ｐゴシック" charset="0"/>
              </a:rPr>
              <a:t>cat(Y) </a:t>
            </a:r>
            <a:r>
              <a:rPr lang="en-US" sz="2100" dirty="0">
                <a:ea typeface="ＭＳ Ｐゴシック" charset="0"/>
                <a:sym typeface="Symbol" charset="0"/>
              </a:rPr>
              <a:t></a:t>
            </a:r>
            <a:r>
              <a:rPr lang="en-US" sz="2100" dirty="0">
                <a:ea typeface="ＭＳ Ｐゴシック" charset="0"/>
              </a:rPr>
              <a:t> </a:t>
            </a:r>
            <a:r>
              <a:rPr lang="en-US" sz="2100" dirty="0" err="1">
                <a:ea typeface="ＭＳ Ｐゴシック" charset="0"/>
              </a:rPr>
              <a:t>allergicToCats</a:t>
            </a:r>
            <a:r>
              <a:rPr lang="en-US" sz="2100" dirty="0">
                <a:ea typeface="ＭＳ Ｐゴシック" charset="0"/>
              </a:rPr>
              <a:t>(X) </a:t>
            </a:r>
            <a:r>
              <a:rPr lang="en-US" sz="2100" dirty="0">
                <a:ea typeface="ＭＳ Ｐゴシック" charset="0"/>
                <a:sym typeface="Symbol" charset="0"/>
              </a:rPr>
              <a:t></a:t>
            </a:r>
            <a:r>
              <a:rPr lang="en-US" sz="2100" dirty="0">
                <a:ea typeface="ＭＳ Ｐゴシック" charset="0"/>
              </a:rPr>
              <a:t> allergies(X)</a:t>
            </a:r>
          </a:p>
          <a:p>
            <a:pPr marL="557213" lvl="1" indent="-214313"/>
            <a:r>
              <a:rPr lang="en-US" sz="2100" dirty="0">
                <a:ea typeface="ＭＳ Ｐゴシック" charset="0"/>
              </a:rPr>
              <a:t>cat(</a:t>
            </a:r>
            <a:r>
              <a:rPr lang="en-US" sz="2100" dirty="0" err="1">
                <a:ea typeface="ＭＳ Ｐゴシック" charset="0"/>
              </a:rPr>
              <a:t>felix</a:t>
            </a:r>
            <a:r>
              <a:rPr lang="en-US" sz="2100" dirty="0">
                <a:ea typeface="ＭＳ Ｐゴシック" charset="0"/>
              </a:rPr>
              <a:t>)</a:t>
            </a:r>
          </a:p>
          <a:p>
            <a:pPr marL="557213" lvl="1" indent="-214313"/>
            <a:r>
              <a:rPr lang="en-US" sz="2100" dirty="0" err="1">
                <a:ea typeface="ＭＳ Ｐゴシック" charset="0"/>
              </a:rPr>
              <a:t>allergicToCats</a:t>
            </a:r>
            <a:r>
              <a:rPr lang="en-US" sz="2100" dirty="0">
                <a:ea typeface="ＭＳ Ｐゴシック" charset="0"/>
              </a:rPr>
              <a:t>(</a:t>
            </a:r>
            <a:r>
              <a:rPr lang="en-US" sz="2100" dirty="0" err="1">
                <a:ea typeface="ＭＳ Ｐゴシック" charset="0"/>
              </a:rPr>
              <a:t>mary</a:t>
            </a:r>
            <a:r>
              <a:rPr lang="en-US" sz="2100" dirty="0">
                <a:ea typeface="ＭＳ Ｐゴシック" charset="0"/>
              </a:rPr>
              <a:t>)</a:t>
            </a:r>
          </a:p>
          <a:p>
            <a:pPr marL="257175" indent="-257175"/>
            <a:r>
              <a:rPr lang="en-US" sz="2400" dirty="0">
                <a:ea typeface="ＭＳ Ｐゴシック" charset="0"/>
                <a:cs typeface="ＭＳ Ｐゴシック" charset="0"/>
              </a:rPr>
              <a:t>Goal:</a:t>
            </a:r>
          </a:p>
          <a:p>
            <a:pPr marL="557213" lvl="1" indent="-214313"/>
            <a:r>
              <a:rPr lang="en-US" sz="2100" dirty="0">
                <a:ea typeface="ＭＳ Ｐゴシック" charset="0"/>
              </a:rPr>
              <a:t>sneeze(</a:t>
            </a:r>
            <a:r>
              <a:rPr lang="en-US" sz="2100" dirty="0" err="1">
                <a:ea typeface="ＭＳ Ｐゴシック" charset="0"/>
              </a:rPr>
              <a:t>mary</a:t>
            </a:r>
            <a:r>
              <a:rPr lang="en-US" sz="2100" dirty="0">
                <a:ea typeface="ＭＳ Ｐゴシック" charset="0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478878"/>
            <a:ext cx="5829300" cy="85725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What do these mean?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604" y="1105556"/>
            <a:ext cx="6832381" cy="3943350"/>
          </a:xfrm>
        </p:spPr>
        <p:txBody>
          <a:bodyPr>
            <a:normAutofit/>
          </a:bodyPr>
          <a:lstStyle/>
          <a:p>
            <a:r>
              <a:rPr lang="en-US" sz="2100" dirty="0">
                <a:ea typeface="ＭＳ Ｐゴシック" charset="0"/>
                <a:cs typeface="ＭＳ Ｐゴシック" charset="0"/>
              </a:rPr>
              <a:t>User should also indicate what these mean in a way that humans will understand </a:t>
            </a:r>
          </a:p>
          <a:p>
            <a:pPr lvl="1"/>
            <a:r>
              <a:rPr lang="en-US" sz="1800" dirty="0">
                <a:ea typeface="ＭＳ Ｐゴシック" charset="0"/>
                <a:cs typeface="ＭＳ Ｐゴシック" charset="0"/>
              </a:rPr>
              <a:t>i.e., map to their own internal representations</a:t>
            </a:r>
          </a:p>
          <a:p>
            <a:r>
              <a:rPr lang="en-US" sz="2100" dirty="0">
                <a:ea typeface="ＭＳ Ｐゴシック" charset="0"/>
                <a:cs typeface="ＭＳ Ｐゴシック" charset="0"/>
              </a:rPr>
              <a:t>May be done via a combination of</a:t>
            </a:r>
          </a:p>
          <a:p>
            <a:pPr lvl="1"/>
            <a:r>
              <a:rPr lang="en-US" sz="1800" dirty="0">
                <a:ea typeface="ＭＳ Ｐゴシック" charset="0"/>
                <a:cs typeface="ＭＳ Ｐゴシック" charset="0"/>
              </a:rPr>
              <a:t>Choosing good names for formal terms, e.g. calling a concept </a:t>
            </a:r>
            <a:r>
              <a:rPr lang="en-US" sz="1800" dirty="0" err="1">
                <a:ea typeface="ＭＳ Ｐゴシック" charset="0"/>
                <a:cs typeface="ＭＳ Ｐゴシック" charset="0"/>
              </a:rPr>
              <a:t>HumanBeing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 instead of </a:t>
            </a:r>
            <a:r>
              <a:rPr lang="en-US" sz="1800" dirty="0">
                <a:ea typeface="ＭＳ Ｐゴシック" charset="0"/>
                <a:cs typeface="ＭＳ Ｐゴシック" charset="0"/>
                <a:hlinkClick r:id="rId3"/>
              </a:rPr>
              <a:t>Q5</a:t>
            </a:r>
            <a:endParaRPr lang="en-US" sz="1800" dirty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1800" dirty="0">
                <a:ea typeface="ＭＳ Ｐゴシック" charset="0"/>
                <a:cs typeface="ＭＳ Ｐゴシック" charset="0"/>
              </a:rPr>
              <a:t>Comments in the definition  </a:t>
            </a:r>
            <a:r>
              <a:rPr lang="en-US" sz="1800" dirty="0">
                <a:latin typeface="Courier" pitchFamily="2" charset="0"/>
                <a:ea typeface="ＭＳ Ｐゴシック" charset="0"/>
                <a:cs typeface="ＭＳ Ｐゴシック" charset="0"/>
              </a:rPr>
              <a:t>#human being</a:t>
            </a:r>
          </a:p>
          <a:p>
            <a:pPr lvl="1"/>
            <a:r>
              <a:rPr lang="en-US" sz="1800" dirty="0">
                <a:ea typeface="ＭＳ Ｐゴシック" charset="0"/>
                <a:cs typeface="ＭＳ Ｐゴシック" charset="0"/>
              </a:rPr>
              <a:t>Descriptions and examples in documentation</a:t>
            </a:r>
          </a:p>
          <a:p>
            <a:pPr lvl="1"/>
            <a:r>
              <a:rPr lang="en-US" sz="1800" dirty="0">
                <a:ea typeface="ＭＳ Ｐゴシック" charset="0"/>
                <a:cs typeface="ＭＳ Ｐゴシック" charset="0"/>
              </a:rPr>
              <a:t>Reference to other representations , e.g., </a:t>
            </a:r>
            <a:r>
              <a:rPr lang="en-US" sz="1800" dirty="0" err="1">
                <a:ea typeface="ＭＳ Ｐゴシック" charset="0"/>
                <a:cs typeface="ＭＳ Ｐゴシック" charset="0"/>
              </a:rPr>
              <a:t>sameAs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   </a:t>
            </a:r>
            <a:r>
              <a:rPr lang="en-US" sz="1800" dirty="0">
                <a:ea typeface="ＭＳ Ｐゴシック" charset="0"/>
                <a:cs typeface="ＭＳ Ｐゴシック" charset="0"/>
                <a:hlinkClick r:id="rId4"/>
              </a:rPr>
              <a:t>/m/0dgw95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 in Freebase and </a:t>
            </a:r>
            <a:r>
              <a:rPr lang="en-US" sz="1800" dirty="0">
                <a:ea typeface="ＭＳ Ｐゴシック" charset="0"/>
                <a:cs typeface="ＭＳ Ｐゴシック" charset="0"/>
                <a:hlinkClick r:id="rId5"/>
              </a:rPr>
              <a:t>Person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 in </a:t>
            </a:r>
            <a:r>
              <a:rPr lang="en-US" sz="1800" dirty="0" err="1">
                <a:ea typeface="ＭＳ Ｐゴシック" charset="0"/>
                <a:cs typeface="ＭＳ Ｐゴシック" charset="0"/>
              </a:rPr>
              <a:t>schema.org</a:t>
            </a:r>
            <a:endParaRPr lang="en-US" sz="1800" dirty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1800" dirty="0">
                <a:ea typeface="ＭＳ Ｐゴシック" charset="0"/>
                <a:cs typeface="ＭＳ Ｐゴシック" charset="0"/>
              </a:rPr>
              <a:t>Give examples like </a:t>
            </a:r>
            <a:r>
              <a:rPr lang="en-US" sz="1800" i="1" dirty="0">
                <a:ea typeface="ＭＳ Ｐゴシック" charset="0"/>
                <a:cs typeface="ＭＳ Ｐゴシック" charset="0"/>
              </a:rPr>
              <a:t>Donald Trump 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1800" i="1" dirty="0">
                <a:ea typeface="ＭＳ Ｐゴシック" charset="0"/>
                <a:cs typeface="ＭＳ Ｐゴシック" charset="0"/>
              </a:rPr>
              <a:t>Luke Skywalker 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to</a:t>
            </a:r>
            <a:r>
              <a:rPr lang="en-US" sz="1800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help distinguish the concepts of a real and fictional person</a:t>
            </a:r>
          </a:p>
        </p:txBody>
      </p:sp>
    </p:spTree>
    <p:extLst>
      <p:ext uri="{BB962C8B-B14F-4D97-AF65-F5344CB8AC3E}">
        <p14:creationId xmlns:p14="http://schemas.microsoft.com/office/powerpoint/2010/main" val="33255776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354862"/>
            <a:ext cx="5829300" cy="857250"/>
          </a:xfrm>
        </p:spPr>
        <p:txBody>
          <a:bodyPr>
            <a:normAutofit/>
          </a:bodyPr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Forward vs. backward chaining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4745" y="1119077"/>
            <a:ext cx="7114510" cy="3878225"/>
          </a:xfrm>
        </p:spPr>
        <p:txBody>
          <a:bodyPr>
            <a:normAutofit lnSpcReduction="10000"/>
          </a:bodyPr>
          <a:lstStyle/>
          <a:p>
            <a:pPr marL="173831" indent="-17383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Forward chaining is data-driven	</a:t>
            </a:r>
          </a:p>
          <a:p>
            <a:pPr marL="426244" lvl="1" indent="-166688">
              <a:lnSpc>
                <a:spcPct val="90000"/>
              </a:lnSpc>
            </a:pPr>
            <a:r>
              <a:rPr lang="en-US" sz="2100" dirty="0">
                <a:ea typeface="ＭＳ Ｐゴシック" charset="0"/>
              </a:rPr>
              <a:t>Automatic, unconscious processing, e.g., object recognition, routine decisions</a:t>
            </a:r>
          </a:p>
          <a:p>
            <a:pPr marL="426244" lvl="1" indent="-166688">
              <a:lnSpc>
                <a:spcPct val="90000"/>
              </a:lnSpc>
            </a:pPr>
            <a:r>
              <a:rPr lang="en-US" sz="2100" dirty="0">
                <a:ea typeface="ＭＳ Ｐゴシック" charset="0"/>
              </a:rPr>
              <a:t>May do lots of work that is irrelevant to the goal</a:t>
            </a:r>
          </a:p>
          <a:p>
            <a:pPr marL="426244" lvl="1" indent="-166688">
              <a:lnSpc>
                <a:spcPct val="90000"/>
              </a:lnSpc>
            </a:pPr>
            <a:r>
              <a:rPr lang="en-US" sz="2100" dirty="0">
                <a:ea typeface="ＭＳ Ｐゴシック" charset="0"/>
              </a:rPr>
              <a:t>Efficient when you want to compute all conclusions</a:t>
            </a:r>
          </a:p>
          <a:p>
            <a:pPr marL="259556" lvl="1" indent="0">
              <a:lnSpc>
                <a:spcPct val="90000"/>
              </a:lnSpc>
              <a:buNone/>
            </a:pPr>
            <a:endParaRPr lang="en-US" sz="2100" dirty="0">
              <a:ea typeface="ＭＳ Ｐゴシック" charset="0"/>
            </a:endParaRPr>
          </a:p>
          <a:p>
            <a:pPr marL="173831" indent="-17383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Backward chaining is goal-driven, better for problem-solving and query answering</a:t>
            </a:r>
          </a:p>
          <a:p>
            <a:pPr marL="426244" lvl="1" indent="-166688">
              <a:lnSpc>
                <a:spcPct val="90000"/>
              </a:lnSpc>
            </a:pPr>
            <a:r>
              <a:rPr lang="en-US" sz="2100" dirty="0">
                <a:ea typeface="ＭＳ Ｐゴシック" charset="0"/>
              </a:rPr>
              <a:t>Where are my keys? How do I get to my next class?</a:t>
            </a:r>
          </a:p>
          <a:p>
            <a:pPr marL="426244" lvl="1" indent="-166688">
              <a:lnSpc>
                <a:spcPct val="90000"/>
              </a:lnSpc>
            </a:pPr>
            <a:r>
              <a:rPr lang="en-US" sz="2100" dirty="0">
                <a:ea typeface="ＭＳ Ｐゴシック" charset="0"/>
              </a:rPr>
              <a:t>Complexity can be much less than linear </a:t>
            </a:r>
            <a:r>
              <a:rPr lang="en-US" sz="2100" dirty="0" err="1">
                <a:ea typeface="ＭＳ Ｐゴシック" charset="0"/>
              </a:rPr>
              <a:t>w.r.t</a:t>
            </a:r>
            <a:r>
              <a:rPr lang="en-US" sz="2100" dirty="0">
                <a:ea typeface="ＭＳ Ｐゴシック" charset="0"/>
              </a:rPr>
              <a:t> KB size</a:t>
            </a:r>
          </a:p>
          <a:p>
            <a:pPr marL="426244" lvl="1" indent="-166688">
              <a:lnSpc>
                <a:spcPct val="90000"/>
              </a:lnSpc>
            </a:pPr>
            <a:r>
              <a:rPr lang="en-US" sz="2100" dirty="0">
                <a:ea typeface="ＭＳ Ｐゴシック" charset="0"/>
              </a:rPr>
              <a:t>Efficient when you want one or a few decisions</a:t>
            </a:r>
          </a:p>
          <a:p>
            <a:pPr marL="426244" lvl="1" indent="-166688">
              <a:lnSpc>
                <a:spcPct val="90000"/>
              </a:lnSpc>
            </a:pPr>
            <a:r>
              <a:rPr lang="en-US" sz="2100" dirty="0">
                <a:ea typeface="ＭＳ Ｐゴシック" charset="0"/>
              </a:rPr>
              <a:t>Good where the underlying facts are changing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469162"/>
            <a:ext cx="5829300" cy="85725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Mixed strategy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6777" y="1225402"/>
            <a:ext cx="7550446" cy="3829050"/>
          </a:xfrm>
        </p:spPr>
        <p:txBody>
          <a:bodyPr/>
          <a:lstStyle/>
          <a:p>
            <a:r>
              <a:rPr lang="en-US" sz="2100" dirty="0">
                <a:ea typeface="ＭＳ Ｐゴシック" charset="0"/>
                <a:cs typeface="ＭＳ Ｐゴシック" charset="0"/>
              </a:rPr>
              <a:t>Many practical reasoning systems do both forward and backward chaining</a:t>
            </a:r>
          </a:p>
          <a:p>
            <a:r>
              <a:rPr lang="en-US" sz="2100" dirty="0">
                <a:ea typeface="ＭＳ Ｐゴシック" charset="0"/>
                <a:cs typeface="ＭＳ Ｐゴシック" charset="0"/>
              </a:rPr>
              <a:t>The way you encode a rule determines how it is used, as in</a:t>
            </a:r>
          </a:p>
          <a:p>
            <a:pPr lvl="1">
              <a:buFontTx/>
              <a:buNone/>
            </a:pPr>
            <a:r>
              <a:rPr lang="en-US" sz="1800" dirty="0">
                <a:ea typeface="ＭＳ Ｐゴシック" charset="0"/>
              </a:rPr>
              <a:t>% this is a forward chaining rule</a:t>
            </a:r>
          </a:p>
          <a:p>
            <a:pPr lvl="1">
              <a:buFontTx/>
              <a:buNone/>
            </a:pPr>
            <a:r>
              <a:rPr lang="en-US" sz="1800" dirty="0">
                <a:ea typeface="ＭＳ Ｐゴシック" charset="0"/>
              </a:rPr>
              <a:t>spouse(X,Y) =&gt; spouse(Y,X).</a:t>
            </a:r>
          </a:p>
          <a:p>
            <a:pPr lvl="1">
              <a:buFontTx/>
              <a:buNone/>
            </a:pPr>
            <a:r>
              <a:rPr lang="en-US" sz="1800" dirty="0">
                <a:ea typeface="ＭＳ Ｐゴシック" charset="0"/>
              </a:rPr>
              <a:t>% this is a backward chaining rule</a:t>
            </a:r>
          </a:p>
          <a:p>
            <a:pPr lvl="1">
              <a:buFontTx/>
              <a:buNone/>
            </a:pPr>
            <a:r>
              <a:rPr lang="en-US" sz="1800" dirty="0">
                <a:ea typeface="ＭＳ Ｐゴシック" charset="0"/>
              </a:rPr>
              <a:t>wife(X,Y) &lt;= spouse(X,Y), female(X).</a:t>
            </a:r>
          </a:p>
          <a:p>
            <a:r>
              <a:rPr lang="en-US" sz="2100" dirty="0">
                <a:ea typeface="ＭＳ Ｐゴシック" charset="0"/>
                <a:cs typeface="ＭＳ Ｐゴシック" charset="0"/>
              </a:rPr>
              <a:t>Given a model of the rules you have and the kind of reason you need to do, it’</a:t>
            </a:r>
            <a:r>
              <a:rPr lang="en-US" altLang="ja-JP" sz="2100" dirty="0">
                <a:ea typeface="ＭＳ Ｐゴシック" charset="0"/>
                <a:cs typeface="ＭＳ Ｐゴシック" charset="0"/>
              </a:rPr>
              <a:t>s possible to decide which to encode as FC and which as BC rules.</a:t>
            </a:r>
            <a:endParaRPr lang="en-US" sz="21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886613" y="503718"/>
            <a:ext cx="5829300" cy="857250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Summary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2807" y="1360968"/>
            <a:ext cx="7196913" cy="3657600"/>
          </a:xfrm>
        </p:spPr>
        <p:txBody>
          <a:bodyPr>
            <a:normAutofit fontScale="92500" lnSpcReduction="10000"/>
          </a:bodyPr>
          <a:lstStyle/>
          <a:p>
            <a:pPr marL="257175" indent="-257175"/>
            <a:r>
              <a:rPr lang="en-US" sz="2100" dirty="0">
                <a:latin typeface="Times New Roman" charset="0"/>
                <a:ea typeface="ＭＳ Ｐゴシック" charset="0"/>
                <a:cs typeface="ＭＳ Ｐゴシック" charset="0"/>
              </a:rPr>
              <a:t>Logical agents apply inference to KB to derive new information and make decisions</a:t>
            </a:r>
          </a:p>
          <a:p>
            <a:pPr marL="257175" indent="-257175"/>
            <a:r>
              <a:rPr lang="en-US" sz="2100" dirty="0">
                <a:latin typeface="Times New Roman" charset="0"/>
                <a:ea typeface="ＭＳ Ｐゴシック" charset="0"/>
                <a:cs typeface="ＭＳ Ｐゴシック" charset="0"/>
              </a:rPr>
              <a:t>Basic concepts of logic:</a:t>
            </a:r>
          </a:p>
          <a:p>
            <a:pPr marL="432197" lvl="1" indent="-171450"/>
            <a:r>
              <a:rPr lang="en-US" sz="1800" dirty="0">
                <a:latin typeface="Times New Roman" charset="0"/>
                <a:ea typeface="ＭＳ Ｐゴシック" charset="0"/>
              </a:rPr>
              <a:t>Syntax: formal structure of sentences</a:t>
            </a:r>
          </a:p>
          <a:p>
            <a:pPr marL="432197" lvl="1" indent="-171450"/>
            <a:r>
              <a:rPr lang="en-US" sz="1800" dirty="0">
                <a:latin typeface="Times New Roman" charset="0"/>
                <a:ea typeface="ＭＳ Ｐゴシック" charset="0"/>
              </a:rPr>
              <a:t>Semantics: truth of sentences </a:t>
            </a:r>
            <a:r>
              <a:rPr lang="en-US" sz="1800" dirty="0" err="1">
                <a:latin typeface="Times New Roman" charset="0"/>
                <a:ea typeface="ＭＳ Ｐゴシック" charset="0"/>
              </a:rPr>
              <a:t>wrt</a:t>
            </a:r>
            <a:r>
              <a:rPr lang="en-US" sz="1800" dirty="0">
                <a:latin typeface="Times New Roman" charset="0"/>
                <a:ea typeface="ＭＳ Ｐゴシック" charset="0"/>
              </a:rPr>
              <a:t> models</a:t>
            </a:r>
          </a:p>
          <a:p>
            <a:pPr marL="432197" lvl="1" indent="-171450"/>
            <a:r>
              <a:rPr lang="en-US" sz="1800" dirty="0">
                <a:latin typeface="Times New Roman" charset="0"/>
                <a:ea typeface="ＭＳ Ｐゴシック" charset="0"/>
              </a:rPr>
              <a:t>Entailment: necessary truth of one sentence given another</a:t>
            </a:r>
          </a:p>
          <a:p>
            <a:pPr marL="432197" lvl="1" indent="-171450"/>
            <a:r>
              <a:rPr lang="en-US" sz="1800" dirty="0">
                <a:latin typeface="Times New Roman" charset="0"/>
                <a:ea typeface="ＭＳ Ｐゴシック" charset="0"/>
              </a:rPr>
              <a:t>Inference: deriving sentences from other sentences</a:t>
            </a:r>
          </a:p>
          <a:p>
            <a:pPr marL="432197" lvl="1" indent="-171450"/>
            <a:r>
              <a:rPr lang="en-US" sz="1800" dirty="0">
                <a:latin typeface="Times New Roman" charset="0"/>
                <a:ea typeface="ＭＳ Ｐゴシック" charset="0"/>
              </a:rPr>
              <a:t>Soundness: derivations produce only entailed sentences</a:t>
            </a:r>
          </a:p>
          <a:p>
            <a:pPr marL="432197" lvl="1" indent="-171450"/>
            <a:r>
              <a:rPr lang="en-US" sz="1800" dirty="0">
                <a:latin typeface="Times New Roman" charset="0"/>
                <a:ea typeface="ＭＳ Ｐゴシック" charset="0"/>
              </a:rPr>
              <a:t>Completeness: derivations produce all entailed sentences</a:t>
            </a:r>
          </a:p>
          <a:p>
            <a:pPr marL="257175" indent="-257175"/>
            <a:r>
              <a:rPr lang="en-US" sz="2100" dirty="0">
                <a:latin typeface="Times New Roman" charset="0"/>
                <a:ea typeface="ＭＳ Ｐゴシック" charset="0"/>
                <a:cs typeface="ＭＳ Ｐゴシック" charset="0"/>
              </a:rPr>
              <a:t>FC and BC linear time, complete for Horn clauses</a:t>
            </a:r>
          </a:p>
          <a:p>
            <a:pPr marL="257175" indent="-257175"/>
            <a:r>
              <a:rPr lang="en-US" sz="2100" dirty="0">
                <a:latin typeface="Times New Roman" charset="0"/>
                <a:ea typeface="ＭＳ Ｐゴシック" charset="0"/>
                <a:cs typeface="ＭＳ Ｐゴシック" charset="0"/>
              </a:rPr>
              <a:t>Resolution is sound and complete for propositional and first-order logic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49" y="400050"/>
            <a:ext cx="5829300" cy="85725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FOL Provides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3626" y="1257300"/>
            <a:ext cx="7076747" cy="3886200"/>
          </a:xfrm>
        </p:spPr>
        <p:txBody>
          <a:bodyPr/>
          <a:lstStyle/>
          <a:p>
            <a:r>
              <a:rPr lang="en-US" sz="24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Variable symbols</a:t>
            </a:r>
            <a:endParaRPr lang="en-US" sz="2400" dirty="0">
              <a:solidFill>
                <a:schemeClr val="accent2"/>
              </a:solidFill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400" dirty="0">
                <a:ea typeface="ＭＳ Ｐゴシック" charset="0"/>
              </a:rPr>
              <a:t>e.g., X, Y</a:t>
            </a:r>
            <a:r>
              <a:rPr lang="en-US" sz="2100" dirty="0">
                <a:ea typeface="ＭＳ Ｐゴシック" charset="0"/>
              </a:rPr>
              <a:t>, ?foo, ?number</a:t>
            </a:r>
          </a:p>
          <a:p>
            <a:r>
              <a:rPr lang="en-US" sz="24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Connectives</a:t>
            </a:r>
            <a:endParaRPr lang="en-US" sz="2400" dirty="0">
              <a:solidFill>
                <a:schemeClr val="accent2"/>
              </a:solidFill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400" dirty="0">
                <a:ea typeface="ＭＳ Ｐゴシック" charset="0"/>
              </a:rPr>
              <a:t>Same as propositional logic: not (</a:t>
            </a:r>
            <a:r>
              <a:rPr lang="en-US" sz="2400" dirty="0">
                <a:ea typeface="ＭＳ Ｐゴシック" charset="0"/>
                <a:sym typeface="Symbol" charset="0"/>
              </a:rPr>
              <a:t></a:t>
            </a:r>
            <a:r>
              <a:rPr lang="en-US" sz="2400" dirty="0">
                <a:ea typeface="ＭＳ Ｐゴシック" charset="0"/>
              </a:rPr>
              <a:t>), and (</a:t>
            </a:r>
            <a:r>
              <a:rPr lang="en-US" sz="2400" dirty="0">
                <a:ea typeface="ＭＳ Ｐゴシック" charset="0"/>
                <a:sym typeface="Symbol" charset="0"/>
              </a:rPr>
              <a:t></a:t>
            </a:r>
            <a:r>
              <a:rPr lang="en-US" sz="2400" dirty="0">
                <a:ea typeface="ＭＳ Ｐゴシック" charset="0"/>
              </a:rPr>
              <a:t>), or (</a:t>
            </a:r>
            <a:r>
              <a:rPr lang="en-US" sz="2400" dirty="0">
                <a:ea typeface="ＭＳ Ｐゴシック" charset="0"/>
                <a:sym typeface="Symbol" charset="0"/>
              </a:rPr>
              <a:t></a:t>
            </a:r>
            <a:r>
              <a:rPr lang="en-US" sz="2400" dirty="0">
                <a:ea typeface="ＭＳ Ｐゴシック" charset="0"/>
              </a:rPr>
              <a:t>), implies (</a:t>
            </a:r>
            <a:r>
              <a:rPr lang="en-US" sz="2400" dirty="0">
                <a:ea typeface="ＭＳ Ｐゴシック" charset="0"/>
                <a:sym typeface="Symbol" charset="0"/>
              </a:rPr>
              <a:t></a:t>
            </a:r>
            <a:r>
              <a:rPr lang="en-US" sz="2400" dirty="0">
                <a:ea typeface="ＭＳ Ｐゴシック" charset="0"/>
              </a:rPr>
              <a:t>), </a:t>
            </a:r>
            <a:r>
              <a:rPr lang="en-US" sz="2400" dirty="0" err="1">
                <a:ea typeface="ＭＳ Ｐゴシック" charset="0"/>
              </a:rPr>
              <a:t>iff</a:t>
            </a:r>
            <a:r>
              <a:rPr lang="en-US" sz="2400" dirty="0">
                <a:ea typeface="ＭＳ Ｐゴシック" charset="0"/>
              </a:rPr>
              <a:t> (</a:t>
            </a:r>
            <a:r>
              <a:rPr lang="en-US" sz="2400" dirty="0">
                <a:ea typeface="ＭＳ Ｐゴシック" charset="0"/>
                <a:sym typeface="Symbol" charset="0"/>
              </a:rPr>
              <a:t>), equivalence (</a:t>
            </a:r>
            <a:r>
              <a:rPr lang="en-US" sz="2400" dirty="0"/>
              <a:t>≡), …</a:t>
            </a:r>
            <a:endParaRPr lang="en-US" sz="2100" dirty="0">
              <a:ea typeface="ＭＳ Ｐゴシック" charset="0"/>
              <a:sym typeface="Symbol" charset="0"/>
            </a:endParaRPr>
          </a:p>
          <a:p>
            <a:r>
              <a:rPr lang="en-US" sz="24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Quantifiers</a:t>
            </a:r>
            <a:endParaRPr lang="en-US" sz="2400" dirty="0">
              <a:solidFill>
                <a:schemeClr val="accent2"/>
              </a:solidFill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400" dirty="0">
                <a:ea typeface="ＭＳ Ｐゴシック" charset="0"/>
              </a:rPr>
              <a:t>Universal </a:t>
            </a:r>
            <a:r>
              <a:rPr lang="en-US" sz="2400" b="1" dirty="0">
                <a:ea typeface="ＭＳ Ｐゴシック" charset="0"/>
                <a:sym typeface="Symbol" charset="0"/>
              </a:rPr>
              <a:t>x</a:t>
            </a:r>
            <a:r>
              <a:rPr lang="en-US" sz="2400" dirty="0">
                <a:ea typeface="ＭＳ Ｐゴシック" charset="0"/>
                <a:sym typeface="Symbol" charset="0"/>
              </a:rPr>
              <a:t> or  </a:t>
            </a:r>
            <a:r>
              <a:rPr lang="en-US" sz="2400" b="1" dirty="0">
                <a:ea typeface="ＭＳ Ｐゴシック" charset="0"/>
              </a:rPr>
              <a:t>(Ax)</a:t>
            </a:r>
            <a:endParaRPr lang="en-US" sz="2400" dirty="0">
              <a:ea typeface="ＭＳ Ｐゴシック" charset="0"/>
            </a:endParaRPr>
          </a:p>
          <a:p>
            <a:pPr lvl="1"/>
            <a:r>
              <a:rPr lang="en-US" sz="2400" dirty="0">
                <a:ea typeface="ＭＳ Ｐゴシック" charset="0"/>
              </a:rPr>
              <a:t>Existential </a:t>
            </a:r>
            <a:r>
              <a:rPr lang="en-US" sz="2400" b="1" dirty="0">
                <a:ea typeface="ＭＳ Ｐゴシック" charset="0"/>
                <a:sym typeface="Symbol" charset="0"/>
              </a:rPr>
              <a:t></a:t>
            </a:r>
            <a:r>
              <a:rPr lang="en-US" sz="2400" b="1" dirty="0">
                <a:ea typeface="ＭＳ Ｐゴシック" charset="0"/>
              </a:rPr>
              <a:t>x</a:t>
            </a:r>
            <a:r>
              <a:rPr lang="en-US" sz="2400" dirty="0">
                <a:ea typeface="ＭＳ Ｐゴシック" charset="0"/>
              </a:rPr>
              <a:t> or </a:t>
            </a:r>
            <a:r>
              <a:rPr lang="en-US" sz="2400" b="1" dirty="0">
                <a:ea typeface="ＭＳ Ｐゴシック" charset="0"/>
              </a:rPr>
              <a:t>(Ex)</a:t>
            </a:r>
            <a:r>
              <a:rPr lang="en-US" sz="2100" dirty="0">
                <a:ea typeface="ＭＳ Ｐゴシック" charset="0"/>
              </a:rPr>
              <a:t> </a:t>
            </a:r>
          </a:p>
          <a:p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49" y="409904"/>
            <a:ext cx="5829300" cy="857250"/>
          </a:xfrm>
        </p:spPr>
        <p:txBody>
          <a:bodyPr/>
          <a:lstStyle/>
          <a:p>
            <a:r>
              <a:rPr lang="en-US" sz="2700" dirty="0">
                <a:ea typeface="ＭＳ Ｐゴシック" charset="0"/>
                <a:cs typeface="ＭＳ Ｐゴシック" charset="0"/>
              </a:rPr>
              <a:t>Sentences: built from terms and atoms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3935" y="1089792"/>
            <a:ext cx="7656129" cy="3994587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term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(denoting an individual): constant or variable symbol, or n-place function of n terms, e.g.:</a:t>
            </a:r>
          </a:p>
          <a:p>
            <a:pPr lvl="1"/>
            <a:r>
              <a:rPr lang="en-US" sz="2100" dirty="0">
                <a:ea typeface="ＭＳ Ｐゴシック" charset="0"/>
              </a:rPr>
              <a:t>Constants: john, </a:t>
            </a:r>
            <a:r>
              <a:rPr lang="en-US" sz="2100" dirty="0" err="1">
                <a:ea typeface="ＭＳ Ｐゴシック" charset="0"/>
              </a:rPr>
              <a:t>umbc</a:t>
            </a:r>
            <a:endParaRPr lang="en-US" sz="2100" dirty="0">
              <a:ea typeface="ＭＳ Ｐゴシック" charset="0"/>
            </a:endParaRPr>
          </a:p>
          <a:p>
            <a:pPr lvl="1"/>
            <a:r>
              <a:rPr lang="en-US" sz="2100" dirty="0">
                <a:ea typeface="ＭＳ Ｐゴシック" charset="0"/>
              </a:rPr>
              <a:t>Variables: X, Y, Z</a:t>
            </a:r>
          </a:p>
          <a:p>
            <a:pPr lvl="1"/>
            <a:r>
              <a:rPr lang="en-US" sz="2100" dirty="0">
                <a:ea typeface="ＭＳ Ｐゴシック" charset="0"/>
              </a:rPr>
              <a:t>Functions: </a:t>
            </a:r>
            <a:r>
              <a:rPr lang="en-US" sz="2100" dirty="0" err="1">
                <a:ea typeface="ＭＳ Ｐゴシック" charset="0"/>
              </a:rPr>
              <a:t>mother_of</a:t>
            </a:r>
            <a:r>
              <a:rPr lang="en-US" sz="2100" dirty="0">
                <a:ea typeface="ＭＳ Ｐゴシック" charset="0"/>
              </a:rPr>
              <a:t>(john), phone(mother(x))</a:t>
            </a:r>
          </a:p>
          <a:p>
            <a:r>
              <a:rPr lang="en-US" sz="2400" b="1" dirty="0">
                <a:solidFill>
                  <a:schemeClr val="accent6"/>
                </a:solidFill>
                <a:ea typeface="ＭＳ Ｐゴシック" charset="0"/>
                <a:cs typeface="ＭＳ Ｐゴシック" charset="0"/>
              </a:rPr>
              <a:t>Ground terms </a:t>
            </a:r>
            <a:r>
              <a:rPr lang="en-US" sz="2700" dirty="0">
                <a:ea typeface="ＭＳ Ｐゴシック" charset="0"/>
                <a:cs typeface="ＭＳ Ｐゴシック" charset="0"/>
              </a:rPr>
              <a:t>have no variables in them</a:t>
            </a:r>
          </a:p>
          <a:p>
            <a:pPr lvl="1"/>
            <a:r>
              <a:rPr lang="en-US" sz="2100" b="1" dirty="0">
                <a:solidFill>
                  <a:schemeClr val="accent2"/>
                </a:solidFill>
                <a:ea typeface="ＭＳ Ｐゴシック" charset="0"/>
              </a:rPr>
              <a:t>Ground:</a:t>
            </a:r>
            <a:r>
              <a:rPr lang="en-US" sz="2100" dirty="0">
                <a:ea typeface="ＭＳ Ｐゴシック" charset="0"/>
              </a:rPr>
              <a:t> john,  </a:t>
            </a:r>
            <a:r>
              <a:rPr lang="en-US" sz="2100" dirty="0" err="1">
                <a:ea typeface="ＭＳ Ｐゴシック" charset="0"/>
              </a:rPr>
              <a:t>father_of</a:t>
            </a:r>
            <a:r>
              <a:rPr lang="en-US" sz="2100" dirty="0">
                <a:ea typeface="ＭＳ Ｐゴシック" charset="0"/>
              </a:rPr>
              <a:t>(</a:t>
            </a:r>
            <a:r>
              <a:rPr lang="en-US" sz="2100" dirty="0" err="1">
                <a:ea typeface="ＭＳ Ｐゴシック" charset="0"/>
              </a:rPr>
              <a:t>father_of</a:t>
            </a:r>
            <a:r>
              <a:rPr lang="en-US" sz="2100" dirty="0">
                <a:ea typeface="ＭＳ Ｐゴシック" charset="0"/>
              </a:rPr>
              <a:t>(john))</a:t>
            </a:r>
          </a:p>
          <a:p>
            <a:pPr lvl="1"/>
            <a:r>
              <a:rPr lang="en-US" sz="2100" b="1" dirty="0">
                <a:solidFill>
                  <a:srgbClr val="0000FF"/>
                </a:solidFill>
                <a:ea typeface="ＭＳ Ｐゴシック" charset="0"/>
              </a:rPr>
              <a:t>Not Ground: </a:t>
            </a:r>
            <a:r>
              <a:rPr lang="en-US" sz="2100" dirty="0" err="1">
                <a:ea typeface="ＭＳ Ｐゴシック" charset="0"/>
              </a:rPr>
              <a:t>father_of</a:t>
            </a:r>
            <a:r>
              <a:rPr lang="en-US" sz="2100" dirty="0">
                <a:ea typeface="ＭＳ Ｐゴシック" charset="0"/>
              </a:rPr>
              <a:t>(X)</a:t>
            </a:r>
          </a:p>
          <a:p>
            <a:r>
              <a:rPr lang="en-US" sz="2400" dirty="0">
                <a:ea typeface="ＭＳ Ｐゴシック" charset="0"/>
              </a:rPr>
              <a:t>Syntax may vary: maybe variables must start with a “?” or a capital letter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49" y="551792"/>
            <a:ext cx="5829300" cy="857250"/>
          </a:xfrm>
        </p:spPr>
        <p:txBody>
          <a:bodyPr/>
          <a:lstStyle/>
          <a:p>
            <a:r>
              <a:rPr lang="en-US" sz="2700" dirty="0">
                <a:ea typeface="ＭＳ Ｐゴシック" charset="0"/>
                <a:cs typeface="ＭＳ Ｐゴシック" charset="0"/>
              </a:rPr>
              <a:t>Sentences: built from terms and atoms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2990" y="1314449"/>
            <a:ext cx="7798019" cy="382905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atomic sentences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(which are either true or false) are n-place predicates of n terms, e.g.:</a:t>
            </a:r>
          </a:p>
          <a:p>
            <a:pPr lvl="1">
              <a:defRPr/>
            </a:pPr>
            <a:r>
              <a:rPr lang="en-US" sz="2100" dirty="0">
                <a:ea typeface="ＭＳ Ｐゴシック" charset="0"/>
                <a:cs typeface="ＭＳ Ｐゴシック" charset="0"/>
              </a:rPr>
              <a:t>green(</a:t>
            </a:r>
            <a:r>
              <a:rPr lang="en-US" sz="2100" dirty="0" err="1">
                <a:ea typeface="ＭＳ Ｐゴシック" charset="0"/>
                <a:cs typeface="ＭＳ Ｐゴシック" charset="0"/>
              </a:rPr>
              <a:t>kermit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)</a:t>
            </a:r>
          </a:p>
          <a:p>
            <a:pPr lvl="1">
              <a:defRPr/>
            </a:pPr>
            <a:r>
              <a:rPr lang="en-US" sz="2100" dirty="0">
                <a:ea typeface="ＭＳ Ｐゴシック" charset="0"/>
                <a:cs typeface="ＭＳ Ｐゴシック" charset="0"/>
              </a:rPr>
              <a:t>between(</a:t>
            </a:r>
            <a:r>
              <a:rPr lang="en-US" sz="2100" dirty="0" err="1">
                <a:ea typeface="ＭＳ Ｐゴシック" charset="0"/>
                <a:cs typeface="ＭＳ Ｐゴシック" charset="0"/>
              </a:rPr>
              <a:t>philadelphia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, </a:t>
            </a:r>
            <a:r>
              <a:rPr lang="en-US" sz="2100" dirty="0" err="1">
                <a:ea typeface="ＭＳ Ｐゴシック" charset="0"/>
                <a:cs typeface="ＭＳ Ｐゴシック" charset="0"/>
              </a:rPr>
              <a:t>baltimore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, dc)</a:t>
            </a:r>
          </a:p>
          <a:p>
            <a:pPr lvl="1">
              <a:defRPr/>
            </a:pPr>
            <a:r>
              <a:rPr lang="en-US" sz="2100" dirty="0">
                <a:ea typeface="ＭＳ Ｐゴシック" charset="0"/>
                <a:cs typeface="ＭＳ Ｐゴシック" charset="0"/>
              </a:rPr>
              <a:t>loves(X, mother(X))</a:t>
            </a:r>
          </a:p>
          <a:p>
            <a:pPr>
              <a:defRPr/>
            </a:pPr>
            <a:r>
              <a:rPr lang="en-US" sz="24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complex sentences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formed from atomic ones connected by the standard logical connectives with quantifiers if there are variables, e.g.:</a:t>
            </a:r>
          </a:p>
          <a:p>
            <a:pPr lvl="1">
              <a:defRPr/>
            </a:pPr>
            <a:r>
              <a:rPr lang="en-US" sz="2100" dirty="0">
                <a:ea typeface="ＭＳ Ｐゴシック" charset="0"/>
                <a:cs typeface="ＭＳ Ｐゴシック" charset="0"/>
              </a:rPr>
              <a:t>loves(</a:t>
            </a:r>
            <a:r>
              <a:rPr lang="en-US" sz="2100" dirty="0" err="1">
                <a:ea typeface="ＭＳ Ｐゴシック" charset="0"/>
                <a:cs typeface="ＭＳ Ｐゴシック" charset="0"/>
              </a:rPr>
              <a:t>mary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, john) </a:t>
            </a:r>
            <a:r>
              <a:rPr lang="en-US" sz="2100" b="1" dirty="0">
                <a:ea typeface="ＭＳ Ｐゴシック" charset="0"/>
                <a:sym typeface="Symbol" charset="0"/>
              </a:rPr>
              <a:t> </a:t>
            </a:r>
            <a:r>
              <a:rPr lang="en-US" sz="2100" dirty="0">
                <a:ea typeface="ＭＳ Ｐゴシック" charset="0"/>
                <a:sym typeface="Symbol" charset="0"/>
              </a:rPr>
              <a:t>loves(</a:t>
            </a:r>
            <a:r>
              <a:rPr lang="en-US" sz="2100" dirty="0" err="1">
                <a:ea typeface="ＭＳ Ｐゴシック" charset="0"/>
                <a:sym typeface="Symbol" charset="0"/>
              </a:rPr>
              <a:t>mary</a:t>
            </a:r>
            <a:r>
              <a:rPr lang="en-US" sz="2100" dirty="0">
                <a:ea typeface="ＭＳ Ｐゴシック" charset="0"/>
                <a:sym typeface="Symbol" charset="0"/>
              </a:rPr>
              <a:t>, bill)</a:t>
            </a:r>
          </a:p>
          <a:p>
            <a:pPr lvl="1">
              <a:defRPr/>
            </a:pPr>
            <a:r>
              <a:rPr lang="en-US" sz="2100" dirty="0">
                <a:ea typeface="ＭＳ Ｐゴシック" charset="0"/>
                <a:sym typeface="Symbol" charset="0"/>
              </a:rPr>
              <a:t></a:t>
            </a:r>
            <a:r>
              <a:rPr lang="en-US" sz="2100" dirty="0">
                <a:ea typeface="ＭＳ Ｐゴシック" charset="0"/>
              </a:rPr>
              <a:t>x loves(</a:t>
            </a:r>
            <a:r>
              <a:rPr lang="en-US" sz="2100" dirty="0" err="1">
                <a:ea typeface="ＭＳ Ｐゴシック" charset="0"/>
              </a:rPr>
              <a:t>mary</a:t>
            </a:r>
            <a:r>
              <a:rPr lang="en-US" sz="2100" dirty="0">
                <a:ea typeface="ＭＳ Ｐゴシック" charset="0"/>
              </a:rPr>
              <a:t>, x)</a:t>
            </a:r>
            <a:endParaRPr lang="en-US" sz="2100" dirty="0">
              <a:ea typeface="ＭＳ Ｐゴシック" charset="0"/>
              <a:sym typeface="Symbol" charset="0"/>
            </a:endParaRPr>
          </a:p>
          <a:p>
            <a:pPr lvl="1">
              <a:defRPr/>
            </a:pPr>
            <a:endParaRPr lang="en-US" sz="21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4" y="508438"/>
            <a:ext cx="748665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 atomic sentences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839" y="1273065"/>
            <a:ext cx="7374321" cy="387043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Unary predicates typically encode a </a:t>
            </a:r>
            <a:r>
              <a:rPr lang="en-US" sz="2400" b="1" dirty="0"/>
              <a:t>type</a:t>
            </a:r>
            <a:endParaRPr lang="en-US" sz="2400" dirty="0"/>
          </a:p>
          <a:p>
            <a:pPr lvl="1"/>
            <a:r>
              <a:rPr lang="en-US" sz="2100" dirty="0" err="1"/>
              <a:t>muppet</a:t>
            </a:r>
            <a:r>
              <a:rPr lang="en-US" sz="2100" dirty="0"/>
              <a:t>(Kermit): </a:t>
            </a:r>
            <a:r>
              <a:rPr lang="en-US" sz="2100" dirty="0" err="1"/>
              <a:t>kermit</a:t>
            </a:r>
            <a:r>
              <a:rPr lang="en-US" sz="2100" dirty="0"/>
              <a:t> is a kind of </a:t>
            </a:r>
            <a:r>
              <a:rPr lang="en-US" sz="2100" dirty="0" err="1"/>
              <a:t>muppet</a:t>
            </a:r>
            <a:endParaRPr lang="en-US" sz="2100" dirty="0"/>
          </a:p>
          <a:p>
            <a:pPr lvl="1"/>
            <a:r>
              <a:rPr lang="en-US" sz="2100" dirty="0"/>
              <a:t>green(</a:t>
            </a:r>
            <a:r>
              <a:rPr lang="en-US" sz="2100" dirty="0" err="1"/>
              <a:t>kermit</a:t>
            </a:r>
            <a:r>
              <a:rPr lang="en-US" sz="2100" dirty="0"/>
              <a:t>): </a:t>
            </a:r>
            <a:r>
              <a:rPr lang="en-US" sz="2100" dirty="0" err="1"/>
              <a:t>kermit</a:t>
            </a:r>
            <a:r>
              <a:rPr lang="en-US" sz="2100" dirty="0"/>
              <a:t> is a kind of green thing</a:t>
            </a:r>
          </a:p>
          <a:p>
            <a:pPr lvl="1"/>
            <a:r>
              <a:rPr lang="en-US" sz="2100" dirty="0"/>
              <a:t>integer(X): x is a kind of integer</a:t>
            </a:r>
          </a:p>
          <a:p>
            <a:r>
              <a:rPr lang="en-US" sz="2250" dirty="0"/>
              <a:t>Non-unary predicates typically encode relations or properties</a:t>
            </a:r>
          </a:p>
          <a:p>
            <a:pPr lvl="1"/>
            <a:r>
              <a:rPr lang="en-US" sz="2100" dirty="0"/>
              <a:t>Loves(john, </a:t>
            </a:r>
            <a:r>
              <a:rPr lang="en-US" sz="2100" dirty="0" err="1"/>
              <a:t>mary</a:t>
            </a:r>
            <a:r>
              <a:rPr lang="en-US" sz="2100" dirty="0"/>
              <a:t>)</a:t>
            </a:r>
          </a:p>
          <a:p>
            <a:pPr lvl="1"/>
            <a:r>
              <a:rPr lang="en-US" sz="2100" dirty="0" err="1"/>
              <a:t>Greater_than</a:t>
            </a:r>
            <a:r>
              <a:rPr lang="en-US" sz="2100" dirty="0"/>
              <a:t>(2, 1)</a:t>
            </a:r>
          </a:p>
          <a:p>
            <a:pPr lvl="1"/>
            <a:r>
              <a:rPr lang="en-US" sz="2100" dirty="0"/>
              <a:t>Between(</a:t>
            </a:r>
            <a:r>
              <a:rPr lang="en-US" sz="2100" dirty="0" err="1"/>
              <a:t>newYork</a:t>
            </a:r>
            <a:r>
              <a:rPr lang="en-US" sz="2100" dirty="0"/>
              <a:t>, </a:t>
            </a:r>
            <a:r>
              <a:rPr lang="en-US" sz="2100" dirty="0" err="1"/>
              <a:t>philadelphia</a:t>
            </a:r>
            <a:r>
              <a:rPr lang="en-US" sz="2100" dirty="0"/>
              <a:t>, </a:t>
            </a:r>
            <a:r>
              <a:rPr lang="en-US" sz="2100" dirty="0" err="1"/>
              <a:t>baltimore</a:t>
            </a:r>
            <a:r>
              <a:rPr lang="en-US" sz="2100" dirty="0"/>
              <a:t>)</a:t>
            </a:r>
          </a:p>
          <a:p>
            <a:pPr lvl="1"/>
            <a:r>
              <a:rPr lang="en-US" sz="2100" dirty="0" err="1"/>
              <a:t>hasName</a:t>
            </a:r>
            <a:r>
              <a:rPr lang="en-US" sz="2100" dirty="0"/>
              <a:t>(john, “John Smith”)</a:t>
            </a:r>
          </a:p>
        </p:txBody>
      </p:sp>
    </p:spTree>
    <p:extLst>
      <p:ext uri="{BB962C8B-B14F-4D97-AF65-F5344CB8AC3E}">
        <p14:creationId xmlns:p14="http://schemas.microsoft.com/office/powerpoint/2010/main" val="11722317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120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950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120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950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950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120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950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120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950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120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950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120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MBC-powerpoint-presentation-16-9 (1)" id="{56CE7328-5122-FF49-9D1A-B2575E5E25B6}" vid="{0D00BCDD-6C86-CE42-81B5-D7F30E55E7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4753</Words>
  <Application>Microsoft Macintosh PowerPoint</Application>
  <PresentationFormat>On-screen Show (16:9)</PresentationFormat>
  <Paragraphs>534</Paragraphs>
  <Slides>52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Courier</vt:lpstr>
      <vt:lpstr>Times New Roman</vt:lpstr>
      <vt:lpstr>Office Theme</vt:lpstr>
      <vt:lpstr>CMSC 471: Intro to AI</vt:lpstr>
      <vt:lpstr>FOL Overview</vt:lpstr>
      <vt:lpstr>First-order logic</vt:lpstr>
      <vt:lpstr>User provides</vt:lpstr>
      <vt:lpstr>What do these mean?</vt:lpstr>
      <vt:lpstr>FOL Provides</vt:lpstr>
      <vt:lpstr>Sentences: built from terms and atoms</vt:lpstr>
      <vt:lpstr>Sentences: built from terms and atoms</vt:lpstr>
      <vt:lpstr>What do atomic sentences mean?</vt:lpstr>
      <vt:lpstr>Ontology</vt:lpstr>
      <vt:lpstr>Sentences: built from terms and atoms</vt:lpstr>
      <vt:lpstr>Quantifiers:  and </vt:lpstr>
      <vt:lpstr>Universal Quantifier: </vt:lpstr>
      <vt:lpstr>Universal Quantifier: </vt:lpstr>
      <vt:lpstr>Existential Quantifier:  </vt:lpstr>
      <vt:lpstr>Existential Quantifier:  </vt:lpstr>
      <vt:lpstr>Quantifier Scope</vt:lpstr>
      <vt:lpstr>Quantifier Scope</vt:lpstr>
      <vt:lpstr>Procedural example 1</vt:lpstr>
      <vt:lpstr>Procedural example 2</vt:lpstr>
      <vt:lpstr>Connections between  and </vt:lpstr>
      <vt:lpstr>Translating English to FOL</vt:lpstr>
      <vt:lpstr>Translating English to FOL</vt:lpstr>
      <vt:lpstr>Translating English to FOL</vt:lpstr>
      <vt:lpstr>Translating English to FOL</vt:lpstr>
      <vt:lpstr>Translating English to FOL</vt:lpstr>
      <vt:lpstr>Translating English to FOL</vt:lpstr>
      <vt:lpstr>English to FOL: Counting</vt:lpstr>
      <vt:lpstr>Translating English to FOL</vt:lpstr>
      <vt:lpstr>Translating English to FOL</vt:lpstr>
      <vt:lpstr>Translating English to FOL</vt:lpstr>
      <vt:lpstr>Translating English to FOL</vt:lpstr>
      <vt:lpstr>Representation Design</vt:lpstr>
      <vt:lpstr>Simple genealogy KB in FOL</vt:lpstr>
      <vt:lpstr>Extend with relations and constraints</vt:lpstr>
      <vt:lpstr>Example: A simple genealogy KB in FOL</vt:lpstr>
      <vt:lpstr>Example Axioms</vt:lpstr>
      <vt:lpstr>Axioms, definitions and theorems</vt:lpstr>
      <vt:lpstr>More on definitions</vt:lpstr>
      <vt:lpstr>Higher-order logic</vt:lpstr>
      <vt:lpstr>Examples of FOL in use</vt:lpstr>
      <vt:lpstr>Examples of FOL in use</vt:lpstr>
      <vt:lpstr>Automated inference for FOL</vt:lpstr>
      <vt:lpstr>Generalized Modus Ponens (GMP)</vt:lpstr>
      <vt:lpstr>Forward &amp; Backward Reasoning</vt:lpstr>
      <vt:lpstr>Forward chaining</vt:lpstr>
      <vt:lpstr>Forward chaining example</vt:lpstr>
      <vt:lpstr>Backward chaining</vt:lpstr>
      <vt:lpstr>Backward chaining example</vt:lpstr>
      <vt:lpstr>Forward vs. backward chaining</vt:lpstr>
      <vt:lpstr>Mixed strategy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471: Intro to AI</dc:title>
  <dc:creator>Anantaa Kotal</dc:creator>
  <cp:lastModifiedBy>Anantaa Kotal</cp:lastModifiedBy>
  <cp:revision>1</cp:revision>
  <dcterms:created xsi:type="dcterms:W3CDTF">2022-10-10T14:02:14Z</dcterms:created>
  <dcterms:modified xsi:type="dcterms:W3CDTF">2022-10-10T15:45:19Z</dcterms:modified>
</cp:coreProperties>
</file>