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7"/>
    <p:restoredTop sz="95680"/>
  </p:normalViewPr>
  <p:slideViewPr>
    <p:cSldViewPr snapToGrid="0" snapToObjects="1">
      <p:cViewPr varScale="1">
        <p:scale>
          <a:sx n="162" d="100"/>
          <a:sy n="162" d="100"/>
        </p:scale>
        <p:origin x="200" y="3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3387458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307351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997952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51426"/>
            <a:ext cx="4038600" cy="31733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51426"/>
            <a:ext cx="4038600" cy="31733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76781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397255"/>
            <a:ext cx="4040188" cy="4362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1989969"/>
            <a:ext cx="4040188" cy="26940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97255"/>
            <a:ext cx="4041775" cy="4362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9969"/>
            <a:ext cx="4041775" cy="26940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20580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53554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141080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9122"/>
            <a:ext cx="3008313" cy="7773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79122"/>
            <a:ext cx="5111750" cy="39155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09519"/>
            <a:ext cx="3008313" cy="29851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37343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58517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17648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8357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803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10179"/>
            <a:ext cx="8229600" cy="2984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C41C-A487-0C45-A261-16903102544D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URL</a:t>
            </a:r>
          </a:p>
        </p:txBody>
      </p:sp>
      <p:pic>
        <p:nvPicPr>
          <p:cNvPr id="7" name="Picture 6" descr="MD-flag-background-ppt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71500"/>
          </a:xfrm>
          <a:prstGeom prst="rect">
            <a:avLst/>
          </a:prstGeom>
        </p:spPr>
      </p:pic>
      <p:pic>
        <p:nvPicPr>
          <p:cNvPr id="8" name="Picture 7" descr="UMBC-primary-logo-CMYK-on-black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87" y="86177"/>
            <a:ext cx="1749252" cy="402989"/>
          </a:xfrm>
          <a:prstGeom prst="rect">
            <a:avLst/>
          </a:prstGeom>
        </p:spPr>
      </p:pic>
      <p:pic>
        <p:nvPicPr>
          <p:cNvPr id="10" name="Picture 9" descr="corner-element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918" y="3901058"/>
            <a:ext cx="1224081" cy="12424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290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Logic Practice Module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CMSC 471</a:t>
            </a:r>
          </a:p>
        </p:txBody>
      </p:sp>
    </p:spTree>
    <p:extLst>
      <p:ext uri="{BB962C8B-B14F-4D97-AF65-F5344CB8AC3E}">
        <p14:creationId xmlns:p14="http://schemas.microsoft.com/office/powerpoint/2010/main" val="2689409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BBA18-4224-B2F2-6D72-544ED7D26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English to FOL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8A68B-49D3-EB02-869A-9A487777A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students are smart.</a:t>
            </a:r>
          </a:p>
          <a:p>
            <a:endParaRPr lang="en-US" dirty="0"/>
          </a:p>
          <a:p>
            <a:r>
              <a:rPr lang="en-US" dirty="0"/>
              <a:t>There exists a student. </a:t>
            </a:r>
          </a:p>
          <a:p>
            <a:endParaRPr lang="en-US" dirty="0"/>
          </a:p>
          <a:p>
            <a:r>
              <a:rPr lang="en-US" dirty="0"/>
              <a:t>There exists a smart student.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971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BBA18-4224-B2F2-6D72-544ED7D26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English to FOL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8A68B-49D3-EB02-869A-9A487777A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 students are smart.</a:t>
            </a:r>
          </a:p>
          <a:p>
            <a:pPr lvl="1"/>
            <a:r>
              <a:rPr lang="en-US" dirty="0"/>
              <a:t>∀x (Student (x) ⇒ Smart (x)) </a:t>
            </a:r>
          </a:p>
          <a:p>
            <a:r>
              <a:rPr lang="en-US" dirty="0"/>
              <a:t>There exists a student. </a:t>
            </a:r>
          </a:p>
          <a:p>
            <a:pPr lvl="1"/>
            <a:r>
              <a:rPr lang="en-US" dirty="0"/>
              <a:t>∃x Student(x)</a:t>
            </a:r>
          </a:p>
          <a:p>
            <a:r>
              <a:rPr lang="en-US" dirty="0"/>
              <a:t>There exists a smart student. </a:t>
            </a:r>
          </a:p>
          <a:p>
            <a:pPr lvl="1"/>
            <a:r>
              <a:rPr lang="en-US" dirty="0"/>
              <a:t>∃x (Student(x) ∧ Smart (x))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47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F7EF-F01C-1123-D755-850234BC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English to FOL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20869-01DD-ED36-4AD3-8715E8810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Bill is a student.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Bill takes Analysis or Geometry (or both).</a:t>
            </a:r>
          </a:p>
          <a:p>
            <a:endParaRPr lang="en-US" dirty="0"/>
          </a:p>
          <a:p>
            <a:r>
              <a:rPr lang="en-US" dirty="0"/>
              <a:t>Bill takes Analysis and Geometry.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Bill takes either Analysis or Geometry (but not both).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178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F7EF-F01C-1123-D755-850234BC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English to FOL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20869-01DD-ED36-4AD3-8715E8810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Bill is a student.</a:t>
            </a:r>
          </a:p>
          <a:p>
            <a:pPr lvl="1"/>
            <a:r>
              <a:rPr lang="en-US" dirty="0"/>
              <a:t>Student(Bill) </a:t>
            </a:r>
          </a:p>
          <a:p>
            <a:r>
              <a:rPr lang="en-US" dirty="0"/>
              <a:t>Bill takes Analysis or Geometry (or both).</a:t>
            </a:r>
          </a:p>
          <a:p>
            <a:pPr lvl="1"/>
            <a:r>
              <a:rPr lang="en-US" dirty="0"/>
              <a:t>Takes(Bill, Analysis) ∨ Takes(Bill, Geometry) </a:t>
            </a:r>
          </a:p>
          <a:p>
            <a:r>
              <a:rPr lang="en-US" dirty="0"/>
              <a:t>Bill takes Analysis and Geometry. </a:t>
            </a:r>
          </a:p>
          <a:p>
            <a:pPr lvl="1"/>
            <a:r>
              <a:rPr lang="en-US" dirty="0"/>
              <a:t>Takes(Bill, Analysis) ∧ Takes(Bill, Geometry) </a:t>
            </a:r>
          </a:p>
          <a:p>
            <a:r>
              <a:rPr lang="en-US" dirty="0"/>
              <a:t>Bill takes either Analysis or Geometry (but not both).</a:t>
            </a:r>
          </a:p>
          <a:p>
            <a:pPr lvl="1"/>
            <a:r>
              <a:rPr lang="en-US" dirty="0"/>
              <a:t>Takes(Bill, Analysis) ⇔ ¬Takes(</a:t>
            </a:r>
            <a:r>
              <a:rPr lang="en-US" dirty="0" err="1"/>
              <a:t>Bill,Geometry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(Takes(Bill, Analysis) ∧ ¬Takes(</a:t>
            </a:r>
            <a:r>
              <a:rPr lang="en-US" dirty="0" err="1"/>
              <a:t>Bill,Geometry</a:t>
            </a:r>
            <a:r>
              <a:rPr lang="en-US" dirty="0"/>
              <a:t>)) ∨ (¬ Takes(Bill, Analysis) ∧ Takes(</a:t>
            </a:r>
            <a:r>
              <a:rPr lang="en-US" dirty="0" err="1"/>
              <a:t>Bill,Geometry</a:t>
            </a:r>
            <a:r>
              <a:rPr lang="en-US" dirty="0"/>
              <a:t>))</a:t>
            </a:r>
          </a:p>
          <a:p>
            <a:pPr lvl="1"/>
            <a:r>
              <a:rPr lang="en-US" dirty="0"/>
              <a:t>¬(Takes(Bill, Analysis) ⇔ Takes(</a:t>
            </a:r>
            <a:r>
              <a:rPr lang="en-US" dirty="0" err="1"/>
              <a:t>Bill,Geometry</a:t>
            </a:r>
            <a:r>
              <a:rPr lang="en-US" dirty="0"/>
              <a:t>))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190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F7EF-F01C-1123-D755-850234BC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English to FOL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20869-01DD-ED36-4AD3-8715E8810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Bill has at least one sister. </a:t>
            </a:r>
          </a:p>
          <a:p>
            <a:endParaRPr lang="en-US" dirty="0"/>
          </a:p>
          <a:p>
            <a:r>
              <a:rPr lang="en-US" dirty="0"/>
              <a:t>Bill has no sister. </a:t>
            </a:r>
          </a:p>
          <a:p>
            <a:endParaRPr lang="en-US" dirty="0"/>
          </a:p>
          <a:p>
            <a:r>
              <a:rPr lang="en-US" dirty="0"/>
              <a:t>Bill has at most one sister.</a:t>
            </a:r>
          </a:p>
          <a:p>
            <a:endParaRPr lang="en-US" dirty="0"/>
          </a:p>
          <a:p>
            <a:r>
              <a:rPr lang="en-US" dirty="0"/>
              <a:t>Bill has exactly one sister.</a:t>
            </a:r>
          </a:p>
          <a:p>
            <a:pPr lvl="1"/>
            <a:endParaRPr lang="en-US" dirty="0"/>
          </a:p>
          <a:p>
            <a:r>
              <a:rPr lang="en-US" dirty="0"/>
              <a:t>Bill has at least two sisters</a:t>
            </a:r>
          </a:p>
        </p:txBody>
      </p:sp>
    </p:spTree>
    <p:extLst>
      <p:ext uri="{BB962C8B-B14F-4D97-AF65-F5344CB8AC3E}">
        <p14:creationId xmlns:p14="http://schemas.microsoft.com/office/powerpoint/2010/main" val="3622016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F7EF-F01C-1123-D755-850234BC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English to FOL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20869-01DD-ED36-4AD3-8715E8810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Bill has at least one sister. </a:t>
            </a:r>
          </a:p>
          <a:p>
            <a:pPr lvl="1"/>
            <a:r>
              <a:rPr lang="en-US" dirty="0"/>
              <a:t>∃x Sister(x, Bill)</a:t>
            </a:r>
          </a:p>
          <a:p>
            <a:r>
              <a:rPr lang="en-US" dirty="0"/>
              <a:t>Bill has no sister. </a:t>
            </a:r>
          </a:p>
          <a:p>
            <a:pPr lvl="1"/>
            <a:r>
              <a:rPr lang="en-US" dirty="0"/>
              <a:t>¬∃x Sister(x, Bill)</a:t>
            </a:r>
          </a:p>
          <a:p>
            <a:r>
              <a:rPr lang="en-US" dirty="0"/>
              <a:t>Bill has at most one sister.</a:t>
            </a:r>
          </a:p>
          <a:p>
            <a:pPr lvl="1"/>
            <a:r>
              <a:rPr lang="en-US" dirty="0"/>
              <a:t>∀x ∀y (Sister(x, Bill) ∧ Sister(y, Bill) ⇒ x=y)</a:t>
            </a:r>
          </a:p>
          <a:p>
            <a:r>
              <a:rPr lang="en-US" dirty="0"/>
              <a:t>Bill has exactly one sister.</a:t>
            </a:r>
          </a:p>
          <a:p>
            <a:pPr lvl="1"/>
            <a:r>
              <a:rPr lang="en-US" dirty="0"/>
              <a:t>∃x (Sister(x, Bill) ∧ ∀y (Sister(y, Bill) ⇒ x=y)) </a:t>
            </a:r>
          </a:p>
          <a:p>
            <a:r>
              <a:rPr lang="en-US" dirty="0"/>
              <a:t>Bill has at least two sisters</a:t>
            </a:r>
          </a:p>
          <a:p>
            <a:pPr lvl="1"/>
            <a:r>
              <a:rPr lang="en-US" dirty="0"/>
              <a:t>∃x ∃y (Sister(x, Bill) ∧ (Sister(y, Bill) ∧ ¬(x=y)) </a:t>
            </a:r>
          </a:p>
        </p:txBody>
      </p:sp>
    </p:spTree>
    <p:extLst>
      <p:ext uri="{BB962C8B-B14F-4D97-AF65-F5344CB8AC3E}">
        <p14:creationId xmlns:p14="http://schemas.microsoft.com/office/powerpoint/2010/main" val="3664622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F7EF-F01C-1123-D755-850234BC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English to FOL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20869-01DD-ED36-4AD3-8715E8810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4870"/>
            <a:ext cx="8229600" cy="3379071"/>
          </a:xfrm>
        </p:spPr>
        <p:txBody>
          <a:bodyPr>
            <a:noAutofit/>
          </a:bodyPr>
          <a:lstStyle/>
          <a:p>
            <a:r>
              <a:rPr lang="en-US" sz="1800" dirty="0"/>
              <a:t>Only one student failed History. </a:t>
            </a:r>
          </a:p>
          <a:p>
            <a:pPr lvl="1"/>
            <a:endParaRPr lang="en-US" sz="1800" dirty="0"/>
          </a:p>
          <a:p>
            <a:r>
              <a:rPr lang="en-US" sz="1800" dirty="0"/>
              <a:t>No student failed Chemistry, but at least one student failed History.</a:t>
            </a:r>
          </a:p>
          <a:p>
            <a:pPr lvl="1"/>
            <a:endParaRPr lang="en-US" sz="1800" dirty="0"/>
          </a:p>
          <a:p>
            <a:r>
              <a:rPr lang="en-US" sz="1800" dirty="0"/>
              <a:t>Every student who takes Analysis also takes Geometry.</a:t>
            </a:r>
          </a:p>
          <a:p>
            <a:pPr lvl="1"/>
            <a:endParaRPr lang="en-US" sz="1800" dirty="0"/>
          </a:p>
          <a:p>
            <a:r>
              <a:rPr lang="en-US" sz="1800" dirty="0"/>
              <a:t>No student can fool all the other students. </a:t>
            </a:r>
          </a:p>
          <a:p>
            <a:pPr marL="457200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97666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F7EF-F01C-1123-D755-850234BC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English to FOL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20869-01DD-ED36-4AD3-8715E8810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4870"/>
            <a:ext cx="8229600" cy="3379071"/>
          </a:xfrm>
        </p:spPr>
        <p:txBody>
          <a:bodyPr>
            <a:noAutofit/>
          </a:bodyPr>
          <a:lstStyle/>
          <a:p>
            <a:r>
              <a:rPr lang="en-US" sz="1800" dirty="0"/>
              <a:t>Only one student failed History. </a:t>
            </a:r>
          </a:p>
          <a:p>
            <a:pPr lvl="1"/>
            <a:r>
              <a:rPr lang="en-US" sz="1800" dirty="0"/>
              <a:t>∃x (Student(x) ∧ Failed(x, History) ∧ ∀y (Student(y) ∧ Failed(y, History) ⇒ x=y)) </a:t>
            </a:r>
          </a:p>
          <a:p>
            <a:r>
              <a:rPr lang="en-US" sz="1800" dirty="0"/>
              <a:t>No student failed Chemistry, but at least one student failed History.</a:t>
            </a:r>
          </a:p>
          <a:p>
            <a:pPr lvl="1"/>
            <a:r>
              <a:rPr lang="en-US" sz="1800" dirty="0"/>
              <a:t>¬∃x (Student(x) ∧ Failed(x, Chemistry)) ∧ ∃x (Student(x) ∧ Failed (x, History)) </a:t>
            </a:r>
          </a:p>
          <a:p>
            <a:r>
              <a:rPr lang="en-US" sz="1800" dirty="0"/>
              <a:t>Every student who takes Analysis also takes Geometry.</a:t>
            </a:r>
          </a:p>
          <a:p>
            <a:pPr lvl="1"/>
            <a:r>
              <a:rPr lang="en-US" sz="1800" dirty="0"/>
              <a:t>∀x (Student(x) ∧ Takes(x, Analysis) ⇒ Takes(x, Geometry)) </a:t>
            </a:r>
          </a:p>
          <a:p>
            <a:r>
              <a:rPr lang="en-US" sz="1800" dirty="0"/>
              <a:t>No student can fool all the other students. </a:t>
            </a:r>
          </a:p>
          <a:p>
            <a:pPr lvl="1"/>
            <a:r>
              <a:rPr lang="en-US" sz="1800" dirty="0"/>
              <a:t>¬∃x (Student(x) ∧ ∀y (Student(y) ∧ ¬(x=y) ⇒ Fools(x, y))) </a:t>
            </a:r>
          </a:p>
        </p:txBody>
      </p:sp>
    </p:spTree>
    <p:extLst>
      <p:ext uri="{BB962C8B-B14F-4D97-AF65-F5344CB8AC3E}">
        <p14:creationId xmlns:p14="http://schemas.microsoft.com/office/powerpoint/2010/main" val="2966920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F7EF-F01C-1123-D755-850234BC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English to FOL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20869-01DD-ED36-4AD3-8715E8810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4870"/>
            <a:ext cx="8229600" cy="3379071"/>
          </a:xfrm>
        </p:spPr>
        <p:txBody>
          <a:bodyPr>
            <a:noAutofit/>
          </a:bodyPr>
          <a:lstStyle/>
          <a:p>
            <a:r>
              <a:rPr lang="en-US" sz="1800" dirty="0"/>
              <a:t>Some dog is larger than every cat.</a:t>
            </a:r>
          </a:p>
          <a:p>
            <a:endParaRPr lang="en-US" sz="1800" dirty="0"/>
          </a:p>
          <a:p>
            <a:r>
              <a:rPr lang="en-US" sz="1800" dirty="0"/>
              <a:t>Every dog chases some cat (or other).</a:t>
            </a:r>
          </a:p>
          <a:p>
            <a:endParaRPr lang="en-US" sz="1800" dirty="0"/>
          </a:p>
          <a:p>
            <a:r>
              <a:rPr lang="en-US" sz="1800" dirty="0"/>
              <a:t>There is a (particular) cat that every dog chases</a:t>
            </a:r>
          </a:p>
          <a:p>
            <a:endParaRPr lang="en-US" sz="1800" dirty="0"/>
          </a:p>
          <a:p>
            <a:r>
              <a:rPr lang="en-US" sz="1800" dirty="0"/>
              <a:t>Jimmy is the largest dog.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82641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F7EF-F01C-1123-D755-850234BC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English to FOL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20869-01DD-ED36-4AD3-8715E8810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4870"/>
            <a:ext cx="8229600" cy="3379071"/>
          </a:xfrm>
        </p:spPr>
        <p:txBody>
          <a:bodyPr>
            <a:noAutofit/>
          </a:bodyPr>
          <a:lstStyle/>
          <a:p>
            <a:r>
              <a:rPr lang="en-US" sz="1800" dirty="0"/>
              <a:t>Some dog is larger than every cat.</a:t>
            </a:r>
          </a:p>
          <a:p>
            <a:r>
              <a:rPr lang="en-US" sz="1800" dirty="0"/>
              <a:t>∃x (Dog(x) ∧∀y (Cat(y) → Larger(x, y)))</a:t>
            </a:r>
          </a:p>
          <a:p>
            <a:r>
              <a:rPr lang="en-US" sz="1800" dirty="0"/>
              <a:t>Every dog chases some cat.</a:t>
            </a:r>
          </a:p>
          <a:p>
            <a:r>
              <a:rPr lang="en-US" sz="1800" dirty="0"/>
              <a:t>∀x (Dog(x) → ∃y (Cat(y) ∧ Chases(x, y)))</a:t>
            </a:r>
          </a:p>
          <a:p>
            <a:r>
              <a:rPr lang="en-US" sz="1800" dirty="0"/>
              <a:t>There is a (particular) cat that every dog chases</a:t>
            </a:r>
          </a:p>
          <a:p>
            <a:r>
              <a:rPr lang="en-US" sz="1800" dirty="0"/>
              <a:t>∃y (Cat(y) ∧ ∀x (Dog(x) → Chases(x, y)))</a:t>
            </a:r>
          </a:p>
          <a:p>
            <a:r>
              <a:rPr lang="en-US" sz="1800" dirty="0"/>
              <a:t>Jimmy is the largest dog.</a:t>
            </a:r>
          </a:p>
          <a:p>
            <a:r>
              <a:rPr lang="en-US" sz="1800" dirty="0"/>
              <a:t>Dog(Jimmy) ∧ ∀y ((Dog(y) ∧ ¬(y=Jimmy)) → Larger(Jimmy, y))</a:t>
            </a:r>
          </a:p>
        </p:txBody>
      </p:sp>
    </p:spTree>
    <p:extLst>
      <p:ext uri="{BB962C8B-B14F-4D97-AF65-F5344CB8AC3E}">
        <p14:creationId xmlns:p14="http://schemas.microsoft.com/office/powerpoint/2010/main" val="2392044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3DF67-430E-C7A1-B2ED-8C58B67D2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</a:rPr>
              <a:t>Propositional Consequence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37FBB-742A-1F73-1677-7DE0DEAE3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this entailment True or False?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P ∧ Q ⊨ P 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791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3DF67-430E-C7A1-B2ED-8C58B67D2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</a:rPr>
              <a:t>Propositional Consequence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37FBB-742A-1F73-1677-7DE0DEAE3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this entailment True or False?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P ∧ Q ⊨ P </a:t>
            </a:r>
          </a:p>
          <a:p>
            <a:pPr lvl="1"/>
            <a:r>
              <a:rPr lang="en-US" dirty="0">
                <a:latin typeface="Helvetica" pitchFamily="2" charset="0"/>
              </a:rPr>
              <a:t>True</a:t>
            </a:r>
            <a:endParaRPr lang="en-US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171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3DF67-430E-C7A1-B2ED-8C58B67D2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</a:rPr>
              <a:t>Propositional Consequence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37FBB-742A-1F73-1677-7DE0DEAE3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this entailment True or False?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P ⊨ P ∨ Q </a:t>
            </a:r>
          </a:p>
        </p:txBody>
      </p:sp>
    </p:spTree>
    <p:extLst>
      <p:ext uri="{BB962C8B-B14F-4D97-AF65-F5344CB8AC3E}">
        <p14:creationId xmlns:p14="http://schemas.microsoft.com/office/powerpoint/2010/main" val="1643929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3DF67-430E-C7A1-B2ED-8C58B67D2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</a:rPr>
              <a:t>Propositional Consequence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37FBB-742A-1F73-1677-7DE0DEAE3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this entailment True or False?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P ⊨ P ∨ Q </a:t>
            </a:r>
          </a:p>
          <a:p>
            <a:pPr lvl="1"/>
            <a:r>
              <a:rPr lang="en-US" dirty="0">
                <a:latin typeface="Helvetica" pitchFamily="2" charset="0"/>
              </a:rPr>
              <a:t>True</a:t>
            </a:r>
            <a:endParaRPr lang="en-US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981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3DF67-430E-C7A1-B2ED-8C58B67D2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</a:rPr>
              <a:t>Propositional Consequence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37FBB-742A-1F73-1677-7DE0DEAE3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this entailment True or False?</a:t>
            </a:r>
          </a:p>
          <a:p>
            <a:pPr lvl="1"/>
            <a:r>
              <a:rPr lang="en-US" dirty="0">
                <a:effectLst/>
                <a:latin typeface="Times New Roman" panose="02020603050405020304" pitchFamily="18" charset="0"/>
              </a:rPr>
              <a:t>¬ P </a:t>
            </a:r>
            <a:r>
              <a:rPr lang="en-US" dirty="0">
                <a:effectLst/>
                <a:latin typeface="Helvetica" pitchFamily="2" charset="0"/>
              </a:rPr>
              <a:t>⊨ </a:t>
            </a:r>
            <a:r>
              <a:rPr lang="en-US" dirty="0">
                <a:effectLst/>
                <a:latin typeface="Times New Roman" panose="02020603050405020304" pitchFamily="18" charset="0"/>
              </a:rPr>
              <a:t>P → Q</a:t>
            </a:r>
          </a:p>
        </p:txBody>
      </p:sp>
    </p:spTree>
    <p:extLst>
      <p:ext uri="{BB962C8B-B14F-4D97-AF65-F5344CB8AC3E}">
        <p14:creationId xmlns:p14="http://schemas.microsoft.com/office/powerpoint/2010/main" val="3816072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3DF67-430E-C7A1-B2ED-8C58B67D2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</a:rPr>
              <a:t>Propositional Consequence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37FBB-742A-1F73-1677-7DE0DEAE3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this entailment True or False?</a:t>
            </a:r>
          </a:p>
          <a:p>
            <a:pPr lvl="1"/>
            <a:r>
              <a:rPr lang="en-US" dirty="0">
                <a:effectLst/>
                <a:latin typeface="Times New Roman" panose="02020603050405020304" pitchFamily="18" charset="0"/>
              </a:rPr>
              <a:t>¬ P </a:t>
            </a:r>
            <a:r>
              <a:rPr lang="en-US" dirty="0">
                <a:effectLst/>
                <a:latin typeface="Helvetica" pitchFamily="2" charset="0"/>
              </a:rPr>
              <a:t>⊨ </a:t>
            </a:r>
            <a:r>
              <a:rPr lang="en-US" dirty="0">
                <a:effectLst/>
                <a:latin typeface="Times New Roman" panose="02020603050405020304" pitchFamily="18" charset="0"/>
              </a:rPr>
              <a:t>P → Q </a:t>
            </a:r>
          </a:p>
          <a:p>
            <a:pPr lvl="1"/>
            <a:r>
              <a:rPr lang="en-US" dirty="0">
                <a:latin typeface="Helvetica" pitchFamily="2" charset="0"/>
              </a:rPr>
              <a:t>True</a:t>
            </a:r>
            <a:endParaRPr lang="en-US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768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3DF67-430E-C7A1-B2ED-8C58B67D2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</a:rPr>
              <a:t>Propositional Consequence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37FBB-742A-1F73-1677-7DE0DEAE3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this entailment True or False?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¬P ⊨ ¬ ¬ P </a:t>
            </a:r>
          </a:p>
        </p:txBody>
      </p:sp>
    </p:spTree>
    <p:extLst>
      <p:ext uri="{BB962C8B-B14F-4D97-AF65-F5344CB8AC3E}">
        <p14:creationId xmlns:p14="http://schemas.microsoft.com/office/powerpoint/2010/main" val="2639848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3DF67-430E-C7A1-B2ED-8C58B67D2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</a:rPr>
              <a:t>Propositional Consequence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37FBB-742A-1F73-1677-7DE0DEAE3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this entailment True or False?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¬P ⊨ ¬ ¬ P </a:t>
            </a:r>
          </a:p>
          <a:p>
            <a:pPr lvl="1"/>
            <a:r>
              <a:rPr lang="en-US" dirty="0">
                <a:latin typeface="Helvetica" pitchFamily="2" charset="0"/>
              </a:rPr>
              <a:t>False</a:t>
            </a:r>
            <a:endParaRPr lang="en-US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965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MBC-powerpoint-presentation-16-9 (1)" id="{56CE7328-5122-FF49-9D1A-B2575E5E25B6}" vid="{0D00BCDD-6C86-CE42-81B5-D7F30E55E75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4428</TotalTime>
  <Words>861</Words>
  <Application>Microsoft Macintosh PowerPoint</Application>
  <PresentationFormat>On-screen Show (16:9)</PresentationFormat>
  <Paragraphs>118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Helvetica</vt:lpstr>
      <vt:lpstr>Times New Roman</vt:lpstr>
      <vt:lpstr>Office Theme</vt:lpstr>
      <vt:lpstr>Logic Practice Module</vt:lpstr>
      <vt:lpstr>Propositional Consequence </vt:lpstr>
      <vt:lpstr>Propositional Consequence </vt:lpstr>
      <vt:lpstr>Propositional Consequence </vt:lpstr>
      <vt:lpstr>Propositional Consequence </vt:lpstr>
      <vt:lpstr>Propositional Consequence </vt:lpstr>
      <vt:lpstr>Propositional Consequence </vt:lpstr>
      <vt:lpstr>Propositional Consequence </vt:lpstr>
      <vt:lpstr>Propositional Consequence </vt:lpstr>
      <vt:lpstr>English to FOL</vt:lpstr>
      <vt:lpstr>English to FOL</vt:lpstr>
      <vt:lpstr>English to FOL</vt:lpstr>
      <vt:lpstr>English to FOL</vt:lpstr>
      <vt:lpstr>English to FOL</vt:lpstr>
      <vt:lpstr>English to FOL</vt:lpstr>
      <vt:lpstr>English to FOL</vt:lpstr>
      <vt:lpstr>English to FOL</vt:lpstr>
      <vt:lpstr>English to FOL</vt:lpstr>
      <vt:lpstr>English to FOL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Practice Module</dc:title>
  <dc:creator>Anantaa Kotal</dc:creator>
  <cp:lastModifiedBy>Anantaa Kotal</cp:lastModifiedBy>
  <cp:revision>4</cp:revision>
  <dcterms:created xsi:type="dcterms:W3CDTF">2022-10-12T16:04:29Z</dcterms:created>
  <dcterms:modified xsi:type="dcterms:W3CDTF">2022-10-19T18:33:50Z</dcterms:modified>
</cp:coreProperties>
</file>