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7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>
      <p:cViewPr varScale="1">
        <p:scale>
          <a:sx n="120" d="100"/>
          <a:sy n="120" d="100"/>
        </p:scale>
        <p:origin x="14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18029" y="339597"/>
            <a:ext cx="410794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3870" y="461899"/>
            <a:ext cx="663625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0724" y="1182370"/>
            <a:ext cx="7702550" cy="4735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689" y="339597"/>
            <a:ext cx="4975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Example</a:t>
            </a:r>
            <a:r>
              <a:rPr spc="-229" dirty="0"/>
              <a:t> </a:t>
            </a:r>
            <a:r>
              <a:rPr spc="-270" dirty="0"/>
              <a:t>search</a:t>
            </a:r>
            <a:r>
              <a:rPr spc="-225" dirty="0"/>
              <a:t> </a:t>
            </a:r>
            <a:r>
              <a:rPr spc="-345" dirty="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0277" y="2091308"/>
            <a:ext cx="666750" cy="666750"/>
            <a:chOff x="3740277" y="2091308"/>
            <a:chExt cx="666750" cy="666750"/>
          </a:xfrm>
        </p:grpSpPr>
        <p:sp>
          <p:nvSpPr>
            <p:cNvPr id="4" name="object 4"/>
            <p:cNvSpPr/>
            <p:nvPr/>
          </p:nvSpPr>
          <p:spPr>
            <a:xfrm>
              <a:off x="3768852" y="211988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8852" y="211988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24427" y="2140711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0052" y="34914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05627" y="3512565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97452" y="34914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53027" y="3512565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97251" y="34914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52445" y="3512565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5652" y="48630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599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0591" y="4884546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97452" y="49392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53027" y="4960746"/>
            <a:ext cx="301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73451" y="48630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28645" y="4884546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59052" y="2552953"/>
            <a:ext cx="4210050" cy="2462530"/>
          </a:xfrm>
          <a:custGeom>
            <a:avLst/>
            <a:gdLst/>
            <a:ahLst/>
            <a:cxnLst/>
            <a:rect l="l" t="t" r="r" b="b"/>
            <a:pathLst>
              <a:path w="4210050" h="2462529">
                <a:moveTo>
                  <a:pt x="858393" y="1492123"/>
                </a:moveTo>
                <a:lnTo>
                  <a:pt x="818007" y="1451737"/>
                </a:lnTo>
                <a:lnTo>
                  <a:pt x="100965" y="2168664"/>
                </a:lnTo>
                <a:lnTo>
                  <a:pt x="60579" y="2128266"/>
                </a:lnTo>
                <a:lnTo>
                  <a:pt x="0" y="2310130"/>
                </a:lnTo>
                <a:lnTo>
                  <a:pt x="181864" y="2249551"/>
                </a:lnTo>
                <a:lnTo>
                  <a:pt x="161671" y="2229358"/>
                </a:lnTo>
                <a:lnTo>
                  <a:pt x="141465" y="2209165"/>
                </a:lnTo>
                <a:lnTo>
                  <a:pt x="858393" y="1492123"/>
                </a:lnTo>
                <a:close/>
              </a:path>
              <a:path w="4210050" h="2462529">
                <a:moveTo>
                  <a:pt x="1228725" y="2138680"/>
                </a:moveTo>
                <a:lnTo>
                  <a:pt x="1171575" y="2138680"/>
                </a:lnTo>
                <a:lnTo>
                  <a:pt x="1171575" y="1624330"/>
                </a:lnTo>
                <a:lnTo>
                  <a:pt x="1114425" y="1624330"/>
                </a:lnTo>
                <a:lnTo>
                  <a:pt x="1114425" y="2138680"/>
                </a:lnTo>
                <a:lnTo>
                  <a:pt x="1057275" y="2138680"/>
                </a:lnTo>
                <a:lnTo>
                  <a:pt x="1143000" y="2310130"/>
                </a:lnTo>
                <a:lnTo>
                  <a:pt x="1214437" y="2167255"/>
                </a:lnTo>
                <a:lnTo>
                  <a:pt x="1228725" y="2138680"/>
                </a:lnTo>
                <a:close/>
              </a:path>
              <a:path w="4210050" h="2462529">
                <a:moveTo>
                  <a:pt x="2229993" y="120523"/>
                </a:moveTo>
                <a:lnTo>
                  <a:pt x="2189607" y="80137"/>
                </a:lnTo>
                <a:lnTo>
                  <a:pt x="1472565" y="797064"/>
                </a:lnTo>
                <a:lnTo>
                  <a:pt x="1432179" y="756666"/>
                </a:lnTo>
                <a:lnTo>
                  <a:pt x="1371600" y="938530"/>
                </a:lnTo>
                <a:lnTo>
                  <a:pt x="1553464" y="877951"/>
                </a:lnTo>
                <a:lnTo>
                  <a:pt x="1533271" y="857758"/>
                </a:lnTo>
                <a:lnTo>
                  <a:pt x="1513065" y="837565"/>
                </a:lnTo>
                <a:lnTo>
                  <a:pt x="2229993" y="120523"/>
                </a:lnTo>
                <a:close/>
              </a:path>
              <a:path w="4210050" h="2462529">
                <a:moveTo>
                  <a:pt x="2514600" y="2310130"/>
                </a:moveTo>
                <a:lnTo>
                  <a:pt x="2483332" y="2245614"/>
                </a:lnTo>
                <a:lnTo>
                  <a:pt x="2431034" y="2137664"/>
                </a:lnTo>
                <a:lnTo>
                  <a:pt x="2396109" y="2183015"/>
                </a:lnTo>
                <a:lnTo>
                  <a:pt x="1541399" y="1525524"/>
                </a:lnTo>
                <a:lnTo>
                  <a:pt x="1506601" y="1570736"/>
                </a:lnTo>
                <a:lnTo>
                  <a:pt x="2361298" y="2228227"/>
                </a:lnTo>
                <a:lnTo>
                  <a:pt x="2326386" y="2273554"/>
                </a:lnTo>
                <a:lnTo>
                  <a:pt x="2514600" y="2310130"/>
                </a:lnTo>
                <a:close/>
              </a:path>
              <a:path w="4210050" h="2462529">
                <a:moveTo>
                  <a:pt x="2713482" y="752602"/>
                </a:moveTo>
                <a:lnTo>
                  <a:pt x="2657754" y="764997"/>
                </a:lnTo>
                <a:lnTo>
                  <a:pt x="2542540" y="246507"/>
                </a:lnTo>
                <a:lnTo>
                  <a:pt x="2486660" y="258953"/>
                </a:lnTo>
                <a:lnTo>
                  <a:pt x="2601861" y="777417"/>
                </a:lnTo>
                <a:lnTo>
                  <a:pt x="2546096" y="789813"/>
                </a:lnTo>
                <a:lnTo>
                  <a:pt x="2667000" y="938530"/>
                </a:lnTo>
                <a:lnTo>
                  <a:pt x="2700299" y="805307"/>
                </a:lnTo>
                <a:lnTo>
                  <a:pt x="2713482" y="752602"/>
                </a:lnTo>
                <a:close/>
              </a:path>
              <a:path w="4210050" h="2462529">
                <a:moveTo>
                  <a:pt x="2828925" y="2214880"/>
                </a:moveTo>
                <a:lnTo>
                  <a:pt x="2771775" y="2214880"/>
                </a:lnTo>
                <a:lnTo>
                  <a:pt x="2771775" y="1700530"/>
                </a:lnTo>
                <a:lnTo>
                  <a:pt x="2714625" y="1700530"/>
                </a:lnTo>
                <a:lnTo>
                  <a:pt x="2714625" y="2214880"/>
                </a:lnTo>
                <a:lnTo>
                  <a:pt x="2657475" y="2214880"/>
                </a:lnTo>
                <a:lnTo>
                  <a:pt x="2743200" y="2386330"/>
                </a:lnTo>
                <a:lnTo>
                  <a:pt x="2814637" y="2243455"/>
                </a:lnTo>
                <a:lnTo>
                  <a:pt x="2828925" y="2214880"/>
                </a:lnTo>
                <a:close/>
              </a:path>
              <a:path w="4210050" h="2462529">
                <a:moveTo>
                  <a:pt x="4191000" y="938530"/>
                </a:moveTo>
                <a:lnTo>
                  <a:pt x="4159440" y="886333"/>
                </a:lnTo>
                <a:lnTo>
                  <a:pt x="4091813" y="774446"/>
                </a:lnTo>
                <a:lnTo>
                  <a:pt x="4061282" y="822807"/>
                </a:lnTo>
                <a:lnTo>
                  <a:pt x="2758440" y="0"/>
                </a:lnTo>
                <a:lnTo>
                  <a:pt x="2727960" y="48260"/>
                </a:lnTo>
                <a:lnTo>
                  <a:pt x="4030802" y="871067"/>
                </a:lnTo>
                <a:lnTo>
                  <a:pt x="4000246" y="919480"/>
                </a:lnTo>
                <a:lnTo>
                  <a:pt x="4191000" y="938530"/>
                </a:lnTo>
                <a:close/>
              </a:path>
              <a:path w="4210050" h="2462529">
                <a:moveTo>
                  <a:pt x="4209542" y="1569847"/>
                </a:moveTo>
                <a:lnTo>
                  <a:pt x="4172458" y="1526413"/>
                </a:lnTo>
                <a:lnTo>
                  <a:pt x="3235782" y="2329269"/>
                </a:lnTo>
                <a:lnTo>
                  <a:pt x="3198622" y="2285873"/>
                </a:lnTo>
                <a:lnTo>
                  <a:pt x="3124200" y="2462530"/>
                </a:lnTo>
                <a:lnTo>
                  <a:pt x="3310128" y="2416048"/>
                </a:lnTo>
                <a:lnTo>
                  <a:pt x="3288906" y="2391283"/>
                </a:lnTo>
                <a:lnTo>
                  <a:pt x="3272993" y="2372715"/>
                </a:lnTo>
                <a:lnTo>
                  <a:pt x="4209542" y="1569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0538" y="491997"/>
            <a:ext cx="3280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latin typeface="Arial"/>
                <a:cs typeface="Arial"/>
              </a:rPr>
              <a:t>Greedy</a:t>
            </a:r>
            <a:r>
              <a:rPr sz="4400" spc="-225" dirty="0">
                <a:latin typeface="Arial"/>
                <a:cs typeface="Arial"/>
              </a:rPr>
              <a:t> </a:t>
            </a:r>
            <a:r>
              <a:rPr sz="4400" spc="-280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91081"/>
            <a:ext cx="1257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f(n)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h(n)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5490" y="2166995"/>
          <a:ext cx="6106158" cy="1953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expanded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48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nodes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48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list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70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3175">
                        <a:lnSpc>
                          <a:spcPts val="2705"/>
                        </a:lnSpc>
                      </a:pPr>
                      <a:r>
                        <a:rPr sz="2400" spc="-20" dirty="0">
                          <a:latin typeface="Courier New"/>
                          <a:cs typeface="Courier New"/>
                        </a:rPr>
                        <a:t>S(8)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70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R="508634" algn="ctr">
                        <a:lnSpc>
                          <a:spcPts val="270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70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3175">
                        <a:lnSpc>
                          <a:spcPts val="2705"/>
                        </a:lnSpc>
                      </a:pPr>
                      <a:r>
                        <a:rPr sz="2400" spc="-20" dirty="0">
                          <a:latin typeface="Courier New"/>
                          <a:cs typeface="Courier New"/>
                        </a:rPr>
                        <a:t>C(3)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705"/>
                        </a:lnSpc>
                      </a:pPr>
                      <a:r>
                        <a:rPr sz="2400" spc="-20" dirty="0">
                          <a:latin typeface="Courier New"/>
                          <a:cs typeface="Courier New"/>
                        </a:rPr>
                        <a:t>B(4)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705"/>
                        </a:lnSpc>
                      </a:pPr>
                      <a:r>
                        <a:rPr sz="2400" spc="-20" dirty="0">
                          <a:latin typeface="Courier New"/>
                          <a:cs typeface="Courier New"/>
                        </a:rPr>
                        <a:t>A(8)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270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R="508000" algn="ctr">
                        <a:lnSpc>
                          <a:spcPts val="270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70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3175">
                        <a:lnSpc>
                          <a:spcPts val="2705"/>
                        </a:lnSpc>
                      </a:pPr>
                      <a:r>
                        <a:rPr sz="2400" spc="-20" dirty="0">
                          <a:latin typeface="Courier New"/>
                          <a:cs typeface="Courier New"/>
                        </a:rPr>
                        <a:t>G(0)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705"/>
                        </a:lnSpc>
                      </a:pPr>
                      <a:r>
                        <a:rPr sz="2400" spc="-20" dirty="0">
                          <a:latin typeface="Courier New"/>
                          <a:cs typeface="Courier New"/>
                        </a:rPr>
                        <a:t>B(4)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705"/>
                        </a:lnSpc>
                      </a:pPr>
                      <a:r>
                        <a:rPr sz="2400" spc="-20" dirty="0">
                          <a:latin typeface="Courier New"/>
                          <a:cs typeface="Courier New"/>
                        </a:rPr>
                        <a:t>A(8)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ts val="270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R="508634" algn="ctr">
                        <a:lnSpc>
                          <a:spcPts val="270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70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3175">
                        <a:lnSpc>
                          <a:spcPts val="2705"/>
                        </a:lnSpc>
                      </a:pPr>
                      <a:r>
                        <a:rPr sz="2400" spc="-20" dirty="0">
                          <a:latin typeface="Courier New"/>
                          <a:cs typeface="Courier New"/>
                        </a:rPr>
                        <a:t>B(4)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705"/>
                        </a:lnSpc>
                      </a:pPr>
                      <a:r>
                        <a:rPr sz="2400" spc="-20" dirty="0">
                          <a:latin typeface="Courier New"/>
                          <a:cs typeface="Courier New"/>
                        </a:rPr>
                        <a:t>A(8)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70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4540" y="4551578"/>
            <a:ext cx="7355205" cy="9652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439"/>
              </a:spcBef>
              <a:buChar char="•"/>
              <a:tabLst>
                <a:tab pos="243204" algn="l"/>
              </a:tabLst>
            </a:pPr>
            <a:r>
              <a:rPr sz="2800" spc="-114" dirty="0">
                <a:latin typeface="Arial"/>
                <a:cs typeface="Arial"/>
              </a:rPr>
              <a:t>Solution </a:t>
            </a:r>
            <a:r>
              <a:rPr sz="2800" spc="-70" dirty="0">
                <a:latin typeface="Arial"/>
                <a:cs typeface="Arial"/>
              </a:rPr>
              <a:t>path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found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is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600" dirty="0">
                <a:latin typeface="Arial"/>
                <a:cs typeface="Arial"/>
              </a:rPr>
              <a:t>S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550" dirty="0">
                <a:latin typeface="Arial"/>
                <a:cs typeface="Arial"/>
              </a:rPr>
              <a:t>C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54" dirty="0">
                <a:latin typeface="Arial"/>
                <a:cs typeface="Arial"/>
              </a:rPr>
              <a:t>G,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3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nodes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expanded.</a:t>
            </a:r>
            <a:endParaRPr sz="2800">
              <a:latin typeface="Arial"/>
              <a:cs typeface="Arial"/>
            </a:endParaRPr>
          </a:p>
          <a:p>
            <a:pPr marL="242570" indent="-230504">
              <a:lnSpc>
                <a:spcPct val="100000"/>
              </a:lnSpc>
              <a:spcBef>
                <a:spcPts val="335"/>
              </a:spcBef>
              <a:buChar char="•"/>
              <a:tabLst>
                <a:tab pos="243204" algn="l"/>
              </a:tabLst>
            </a:pPr>
            <a:r>
              <a:rPr sz="2800" spc="-320" dirty="0">
                <a:latin typeface="Arial"/>
                <a:cs typeface="Arial"/>
              </a:rPr>
              <a:t>See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how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fast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search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is!!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But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80" dirty="0">
                <a:latin typeface="Arial"/>
                <a:cs typeface="Arial"/>
              </a:rPr>
              <a:t>it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is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330" dirty="0">
                <a:latin typeface="Arial"/>
                <a:cs typeface="Arial"/>
              </a:rPr>
              <a:t>NOT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optimal.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5" name="object 5">
            <a:extLst>
              <a:ext uri="{FF2B5EF4-FFF2-40B4-BE49-F238E27FC236}">
                <a16:creationId xmlns:a16="http://schemas.microsoft.com/office/drawing/2014/main" id="{347DA3A7-2301-8673-8331-1F72729364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6653" y="181737"/>
            <a:ext cx="2811018" cy="1828038"/>
          </a:xfrm>
          <a:prstGeom prst="rect">
            <a:avLst/>
          </a:prstGeom>
        </p:spPr>
      </p:pic>
      <p:sp>
        <p:nvSpPr>
          <p:cNvPr id="36" name="object 6">
            <a:extLst>
              <a:ext uri="{FF2B5EF4-FFF2-40B4-BE49-F238E27FC236}">
                <a16:creationId xmlns:a16="http://schemas.microsoft.com/office/drawing/2014/main" id="{8E52EBEA-6F18-6028-661E-CD0BC188D102}"/>
              </a:ext>
            </a:extLst>
          </p:cNvPr>
          <p:cNvSpPr txBox="1"/>
          <p:nvPr/>
        </p:nvSpPr>
        <p:spPr>
          <a:xfrm>
            <a:off x="8573769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0259F25D-E886-5B98-379B-6D008DBE625F}"/>
              </a:ext>
            </a:extLst>
          </p:cNvPr>
          <p:cNvSpPr txBox="1"/>
          <p:nvPr/>
        </p:nvSpPr>
        <p:spPr>
          <a:xfrm>
            <a:off x="6842252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C3480D58-E024-B106-5E9B-514351C55FB3}"/>
              </a:ext>
            </a:extLst>
          </p:cNvPr>
          <p:cNvSpPr txBox="1"/>
          <p:nvPr/>
        </p:nvSpPr>
        <p:spPr>
          <a:xfrm>
            <a:off x="6133846" y="1655826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9">
            <a:extLst>
              <a:ext uri="{FF2B5EF4-FFF2-40B4-BE49-F238E27FC236}">
                <a16:creationId xmlns:a16="http://schemas.microsoft.com/office/drawing/2014/main" id="{73240E9B-2E0B-B28A-FE20-73276530DA8B}"/>
              </a:ext>
            </a:extLst>
          </p:cNvPr>
          <p:cNvSpPr txBox="1"/>
          <p:nvPr/>
        </p:nvSpPr>
        <p:spPr>
          <a:xfrm>
            <a:off x="7668514" y="1694764"/>
            <a:ext cx="1352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id="{F77A6584-A946-8743-C4E1-BD1823EE176D}"/>
              </a:ext>
            </a:extLst>
          </p:cNvPr>
          <p:cNvSpPr txBox="1"/>
          <p:nvPr/>
        </p:nvSpPr>
        <p:spPr>
          <a:xfrm>
            <a:off x="6881621" y="1655826"/>
            <a:ext cx="119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4959E614-BF30-3CFF-6C1A-FA3BA0755FFC}"/>
              </a:ext>
            </a:extLst>
          </p:cNvPr>
          <p:cNvSpPr txBox="1"/>
          <p:nvPr/>
        </p:nvSpPr>
        <p:spPr>
          <a:xfrm>
            <a:off x="7157084" y="527684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D4513436-3307-B17B-036D-F99849652454}"/>
              </a:ext>
            </a:extLst>
          </p:cNvPr>
          <p:cNvSpPr txBox="1"/>
          <p:nvPr/>
        </p:nvSpPr>
        <p:spPr>
          <a:xfrm>
            <a:off x="8140954" y="488441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13">
            <a:extLst>
              <a:ext uri="{FF2B5EF4-FFF2-40B4-BE49-F238E27FC236}">
                <a16:creationId xmlns:a16="http://schemas.microsoft.com/office/drawing/2014/main" id="{DE35D0FD-AA87-3832-97E3-355B9A356930}"/>
              </a:ext>
            </a:extLst>
          </p:cNvPr>
          <p:cNvSpPr txBox="1"/>
          <p:nvPr/>
        </p:nvSpPr>
        <p:spPr>
          <a:xfrm>
            <a:off x="7314438" y="119672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14">
            <a:extLst>
              <a:ext uri="{FF2B5EF4-FFF2-40B4-BE49-F238E27FC236}">
                <a16:creationId xmlns:a16="http://schemas.microsoft.com/office/drawing/2014/main" id="{3B5C2C90-C6C0-94A2-9060-9801DFA81C9D}"/>
              </a:ext>
            </a:extLst>
          </p:cNvPr>
          <p:cNvSpPr txBox="1"/>
          <p:nvPr/>
        </p:nvSpPr>
        <p:spPr>
          <a:xfrm>
            <a:off x="7826120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F7ECAF11-F6B8-365D-2BA0-DCB35CB216E4}"/>
              </a:ext>
            </a:extLst>
          </p:cNvPr>
          <p:cNvSpPr txBox="1"/>
          <p:nvPr/>
        </p:nvSpPr>
        <p:spPr>
          <a:xfrm>
            <a:off x="8298306" y="139369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FCCF3D88-50F6-0AE3-93EB-2EC569C21FEE}"/>
              </a:ext>
            </a:extLst>
          </p:cNvPr>
          <p:cNvSpPr txBox="1"/>
          <p:nvPr/>
        </p:nvSpPr>
        <p:spPr>
          <a:xfrm>
            <a:off x="6488048" y="114427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3AD0B058-E76E-FA92-B14B-ECEF8934BE54}"/>
              </a:ext>
            </a:extLst>
          </p:cNvPr>
          <p:cNvSpPr txBox="1"/>
          <p:nvPr/>
        </p:nvSpPr>
        <p:spPr>
          <a:xfrm>
            <a:off x="6724268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8" name="object 18">
            <a:extLst>
              <a:ext uri="{FF2B5EF4-FFF2-40B4-BE49-F238E27FC236}">
                <a16:creationId xmlns:a16="http://schemas.microsoft.com/office/drawing/2014/main" id="{1860FBDE-C862-05A8-7776-1CF58390BE50}"/>
              </a:ext>
            </a:extLst>
          </p:cNvPr>
          <p:cNvSpPr txBox="1"/>
          <p:nvPr/>
        </p:nvSpPr>
        <p:spPr>
          <a:xfrm>
            <a:off x="7103744" y="102057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5C9739D9-FDE3-6BD6-9BB6-4C9EE6CF0DE7}"/>
              </a:ext>
            </a:extLst>
          </p:cNvPr>
          <p:cNvSpPr txBox="1"/>
          <p:nvPr/>
        </p:nvSpPr>
        <p:spPr>
          <a:xfrm>
            <a:off x="7512557" y="174751"/>
            <a:ext cx="50038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650" b="1" spc="-75" baseline="-25252" dirty="0">
                <a:latin typeface="Times New Roman"/>
                <a:cs typeface="Times New Roman"/>
              </a:rPr>
              <a:t>S</a:t>
            </a:r>
            <a:r>
              <a:rPr sz="1650" b="1" baseline="-25252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tabLst>
                <a:tab pos="394970" algn="l"/>
              </a:tabLst>
            </a:pPr>
            <a:r>
              <a:rPr sz="1100" b="1" spc="-50" dirty="0">
                <a:latin typeface="Times New Roman"/>
                <a:cs typeface="Times New Roman"/>
              </a:rPr>
              <a:t>B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solidFill>
                  <a:srgbClr val="C0504D"/>
                </a:solidFill>
                <a:latin typeface="Times New Roman"/>
                <a:cs typeface="Times New Roman"/>
              </a:rPr>
              <a:t>4</a:t>
            </a:r>
            <a:endParaRPr sz="1575" baseline="2645">
              <a:latin typeface="Times New Roman"/>
              <a:cs typeface="Times New Roman"/>
            </a:endParaRPr>
          </a:p>
        </p:txBody>
      </p:sp>
      <p:sp>
        <p:nvSpPr>
          <p:cNvPr id="50" name="object 20">
            <a:extLst>
              <a:ext uri="{FF2B5EF4-FFF2-40B4-BE49-F238E27FC236}">
                <a16:creationId xmlns:a16="http://schemas.microsoft.com/office/drawing/2014/main" id="{F3569941-E8A0-98D2-A580-B201EB3CED84}"/>
              </a:ext>
            </a:extLst>
          </p:cNvPr>
          <p:cNvSpPr txBox="1"/>
          <p:nvPr/>
        </p:nvSpPr>
        <p:spPr>
          <a:xfrm>
            <a:off x="8844788" y="9867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9BFD0A9D-9FD0-F0DF-867E-B37A28E3E79A}"/>
              </a:ext>
            </a:extLst>
          </p:cNvPr>
          <p:cNvSpPr txBox="1"/>
          <p:nvPr/>
        </p:nvSpPr>
        <p:spPr>
          <a:xfrm>
            <a:off x="7157084" y="1687494"/>
            <a:ext cx="12128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30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DB37220D-BC18-C87E-86FF-3B0A48680093}"/>
              </a:ext>
            </a:extLst>
          </p:cNvPr>
          <p:cNvSpPr txBox="1"/>
          <p:nvPr/>
        </p:nvSpPr>
        <p:spPr>
          <a:xfrm>
            <a:off x="6409435" y="1714358"/>
            <a:ext cx="12128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-35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66BE85FE-65C7-CD21-4EB0-6152C3AAA867}"/>
              </a:ext>
            </a:extLst>
          </p:cNvPr>
          <p:cNvSpPr txBox="1"/>
          <p:nvPr/>
        </p:nvSpPr>
        <p:spPr>
          <a:xfrm>
            <a:off x="7983473" y="1748409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4" name="object 24">
            <a:extLst>
              <a:ext uri="{FF2B5EF4-FFF2-40B4-BE49-F238E27FC236}">
                <a16:creationId xmlns:a16="http://schemas.microsoft.com/office/drawing/2014/main" id="{5E5C3D30-7D8E-8AC2-7B88-39653B716A32}"/>
              </a:ext>
            </a:extLst>
          </p:cNvPr>
          <p:cNvSpPr txBox="1"/>
          <p:nvPr/>
        </p:nvSpPr>
        <p:spPr>
          <a:xfrm>
            <a:off x="7278369" y="187855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25">
            <a:extLst>
              <a:ext uri="{FF2B5EF4-FFF2-40B4-BE49-F238E27FC236}">
                <a16:creationId xmlns:a16="http://schemas.microsoft.com/office/drawing/2014/main" id="{BE4BAEC4-A34A-EACF-10A5-DD203E73E3E5}"/>
              </a:ext>
            </a:extLst>
          </p:cNvPr>
          <p:cNvSpPr txBox="1"/>
          <p:nvPr/>
        </p:nvSpPr>
        <p:spPr>
          <a:xfrm>
            <a:off x="6616700" y="928192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127BE58A-5F04-8765-520F-6846E1ADEE8D}"/>
              </a:ext>
            </a:extLst>
          </p:cNvPr>
          <p:cNvSpPr txBox="1"/>
          <p:nvPr/>
        </p:nvSpPr>
        <p:spPr>
          <a:xfrm>
            <a:off x="5881495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7" name="object 27">
            <a:extLst>
              <a:ext uri="{FF2B5EF4-FFF2-40B4-BE49-F238E27FC236}">
                <a16:creationId xmlns:a16="http://schemas.microsoft.com/office/drawing/2014/main" id="{F72F86C0-982E-3E51-C352-86CCFAF7C6D2}"/>
              </a:ext>
            </a:extLst>
          </p:cNvPr>
          <p:cNvSpPr txBox="1"/>
          <p:nvPr/>
        </p:nvSpPr>
        <p:spPr>
          <a:xfrm>
            <a:off x="6609333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3AF23154-A7F0-BBB8-58C8-21535D8BF424}"/>
              </a:ext>
            </a:extLst>
          </p:cNvPr>
          <p:cNvSpPr txBox="1"/>
          <p:nvPr/>
        </p:nvSpPr>
        <p:spPr>
          <a:xfrm>
            <a:off x="7376921" y="1699028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9" name="object 29">
            <a:extLst>
              <a:ext uri="{FF2B5EF4-FFF2-40B4-BE49-F238E27FC236}">
                <a16:creationId xmlns:a16="http://schemas.microsoft.com/office/drawing/2014/main" id="{9CA0F376-0C82-C4E3-6D09-CDB3A55CD160}"/>
              </a:ext>
            </a:extLst>
          </p:cNvPr>
          <p:cNvSpPr txBox="1"/>
          <p:nvPr/>
        </p:nvSpPr>
        <p:spPr>
          <a:xfrm>
            <a:off x="8262364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0" name="object 30">
            <a:extLst>
              <a:ext uri="{FF2B5EF4-FFF2-40B4-BE49-F238E27FC236}">
                <a16:creationId xmlns:a16="http://schemas.microsoft.com/office/drawing/2014/main" id="{A2AA5D9B-A66B-3111-EACB-F72E5034AEF8}"/>
              </a:ext>
            </a:extLst>
          </p:cNvPr>
          <p:cNvSpPr txBox="1"/>
          <p:nvPr/>
        </p:nvSpPr>
        <p:spPr>
          <a:xfrm>
            <a:off x="7376921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2621" y="491997"/>
            <a:ext cx="2238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A*</a:t>
            </a:r>
            <a:r>
              <a:rPr sz="4400" spc="-135" dirty="0">
                <a:latin typeface="Arial"/>
                <a:cs typeface="Arial"/>
              </a:rPr>
              <a:t> </a:t>
            </a:r>
            <a:r>
              <a:rPr sz="4400" spc="-280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35353"/>
            <a:ext cx="1731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85" dirty="0">
                <a:latin typeface="Arial"/>
                <a:cs typeface="Arial"/>
              </a:rPr>
              <a:t>f(n) </a:t>
            </a:r>
            <a:r>
              <a:rPr sz="2000" b="1" spc="-185" dirty="0">
                <a:latin typeface="Arial"/>
                <a:cs typeface="Arial"/>
              </a:rPr>
              <a:t>=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g(n)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85" dirty="0">
                <a:latin typeface="Arial"/>
                <a:cs typeface="Arial"/>
              </a:rPr>
              <a:t>+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h(n)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100198"/>
            <a:ext cx="167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exp.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2426" y="2027047"/>
            <a:ext cx="344106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Courier New"/>
                <a:cs typeface="Courier New"/>
              </a:rPr>
              <a:t>nodes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list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S(8)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3507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What’s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next?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5" name="object 5">
            <a:extLst>
              <a:ext uri="{FF2B5EF4-FFF2-40B4-BE49-F238E27FC236}">
                <a16:creationId xmlns:a16="http://schemas.microsoft.com/office/drawing/2014/main" id="{AE71EA68-8769-96BE-36C3-2D47FBE9A9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6653" y="181737"/>
            <a:ext cx="2811018" cy="1828038"/>
          </a:xfrm>
          <a:prstGeom prst="rect">
            <a:avLst/>
          </a:prstGeom>
        </p:spPr>
      </p:pic>
      <p:sp>
        <p:nvSpPr>
          <p:cNvPr id="36" name="object 6">
            <a:extLst>
              <a:ext uri="{FF2B5EF4-FFF2-40B4-BE49-F238E27FC236}">
                <a16:creationId xmlns:a16="http://schemas.microsoft.com/office/drawing/2014/main" id="{2A68DF80-E28E-F76F-12DE-E5B46EEAEAD7}"/>
              </a:ext>
            </a:extLst>
          </p:cNvPr>
          <p:cNvSpPr txBox="1"/>
          <p:nvPr/>
        </p:nvSpPr>
        <p:spPr>
          <a:xfrm>
            <a:off x="8573769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173756DF-0D47-E533-513F-AD8F13554FE8}"/>
              </a:ext>
            </a:extLst>
          </p:cNvPr>
          <p:cNvSpPr txBox="1"/>
          <p:nvPr/>
        </p:nvSpPr>
        <p:spPr>
          <a:xfrm>
            <a:off x="6842252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0D0C53B9-2E5A-DB81-E3A1-B7944A9CAE2C}"/>
              </a:ext>
            </a:extLst>
          </p:cNvPr>
          <p:cNvSpPr txBox="1"/>
          <p:nvPr/>
        </p:nvSpPr>
        <p:spPr>
          <a:xfrm>
            <a:off x="6133846" y="1655826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9">
            <a:extLst>
              <a:ext uri="{FF2B5EF4-FFF2-40B4-BE49-F238E27FC236}">
                <a16:creationId xmlns:a16="http://schemas.microsoft.com/office/drawing/2014/main" id="{A4A8BDB0-B1AD-5A55-85A6-12A0E4D96245}"/>
              </a:ext>
            </a:extLst>
          </p:cNvPr>
          <p:cNvSpPr txBox="1"/>
          <p:nvPr/>
        </p:nvSpPr>
        <p:spPr>
          <a:xfrm>
            <a:off x="7668514" y="1694764"/>
            <a:ext cx="1352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id="{DB3D1348-6DBE-F861-4B3E-EF003B917DF8}"/>
              </a:ext>
            </a:extLst>
          </p:cNvPr>
          <p:cNvSpPr txBox="1"/>
          <p:nvPr/>
        </p:nvSpPr>
        <p:spPr>
          <a:xfrm>
            <a:off x="6881621" y="1655826"/>
            <a:ext cx="119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1D751566-4B73-91E0-9FA4-EFEECAA3383E}"/>
              </a:ext>
            </a:extLst>
          </p:cNvPr>
          <p:cNvSpPr txBox="1"/>
          <p:nvPr/>
        </p:nvSpPr>
        <p:spPr>
          <a:xfrm>
            <a:off x="7157084" y="527684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8BD133F4-8336-3528-273A-F65FC3791322}"/>
              </a:ext>
            </a:extLst>
          </p:cNvPr>
          <p:cNvSpPr txBox="1"/>
          <p:nvPr/>
        </p:nvSpPr>
        <p:spPr>
          <a:xfrm>
            <a:off x="8140954" y="488441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13">
            <a:extLst>
              <a:ext uri="{FF2B5EF4-FFF2-40B4-BE49-F238E27FC236}">
                <a16:creationId xmlns:a16="http://schemas.microsoft.com/office/drawing/2014/main" id="{F9D5712A-EBD0-EB1D-C9AF-7D6FE13E0040}"/>
              </a:ext>
            </a:extLst>
          </p:cNvPr>
          <p:cNvSpPr txBox="1"/>
          <p:nvPr/>
        </p:nvSpPr>
        <p:spPr>
          <a:xfrm>
            <a:off x="7314438" y="119672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14">
            <a:extLst>
              <a:ext uri="{FF2B5EF4-FFF2-40B4-BE49-F238E27FC236}">
                <a16:creationId xmlns:a16="http://schemas.microsoft.com/office/drawing/2014/main" id="{97245BC8-8C0F-634D-4457-E00C07CF89E9}"/>
              </a:ext>
            </a:extLst>
          </p:cNvPr>
          <p:cNvSpPr txBox="1"/>
          <p:nvPr/>
        </p:nvSpPr>
        <p:spPr>
          <a:xfrm>
            <a:off x="7826120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6C9F9DD5-F4FE-38FA-8864-E8F71DCB22A8}"/>
              </a:ext>
            </a:extLst>
          </p:cNvPr>
          <p:cNvSpPr txBox="1"/>
          <p:nvPr/>
        </p:nvSpPr>
        <p:spPr>
          <a:xfrm>
            <a:off x="8298306" y="139369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C508510B-1172-4A91-423F-93DC05131AE9}"/>
              </a:ext>
            </a:extLst>
          </p:cNvPr>
          <p:cNvSpPr txBox="1"/>
          <p:nvPr/>
        </p:nvSpPr>
        <p:spPr>
          <a:xfrm>
            <a:off x="6488048" y="114427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CAEBFCA9-A157-A523-6C32-C965A4C5A204}"/>
              </a:ext>
            </a:extLst>
          </p:cNvPr>
          <p:cNvSpPr txBox="1"/>
          <p:nvPr/>
        </p:nvSpPr>
        <p:spPr>
          <a:xfrm>
            <a:off x="6724268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8" name="object 18">
            <a:extLst>
              <a:ext uri="{FF2B5EF4-FFF2-40B4-BE49-F238E27FC236}">
                <a16:creationId xmlns:a16="http://schemas.microsoft.com/office/drawing/2014/main" id="{7F343AF1-10A4-317D-D5C0-B45020106E08}"/>
              </a:ext>
            </a:extLst>
          </p:cNvPr>
          <p:cNvSpPr txBox="1"/>
          <p:nvPr/>
        </p:nvSpPr>
        <p:spPr>
          <a:xfrm>
            <a:off x="7103744" y="102057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42D06203-BB55-0FC0-463C-1DAF6A324305}"/>
              </a:ext>
            </a:extLst>
          </p:cNvPr>
          <p:cNvSpPr txBox="1"/>
          <p:nvPr/>
        </p:nvSpPr>
        <p:spPr>
          <a:xfrm>
            <a:off x="7512557" y="174751"/>
            <a:ext cx="50038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650" b="1" spc="-75" baseline="-25252" dirty="0">
                <a:latin typeface="Times New Roman"/>
                <a:cs typeface="Times New Roman"/>
              </a:rPr>
              <a:t>S</a:t>
            </a:r>
            <a:r>
              <a:rPr sz="1650" b="1" baseline="-25252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tabLst>
                <a:tab pos="394970" algn="l"/>
              </a:tabLst>
            </a:pPr>
            <a:r>
              <a:rPr sz="1100" b="1" spc="-50" dirty="0">
                <a:latin typeface="Times New Roman"/>
                <a:cs typeface="Times New Roman"/>
              </a:rPr>
              <a:t>B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solidFill>
                  <a:srgbClr val="C0504D"/>
                </a:solidFill>
                <a:latin typeface="Times New Roman"/>
                <a:cs typeface="Times New Roman"/>
              </a:rPr>
              <a:t>4</a:t>
            </a:r>
            <a:endParaRPr sz="1575" baseline="2645">
              <a:latin typeface="Times New Roman"/>
              <a:cs typeface="Times New Roman"/>
            </a:endParaRPr>
          </a:p>
        </p:txBody>
      </p:sp>
      <p:sp>
        <p:nvSpPr>
          <p:cNvPr id="50" name="object 20">
            <a:extLst>
              <a:ext uri="{FF2B5EF4-FFF2-40B4-BE49-F238E27FC236}">
                <a16:creationId xmlns:a16="http://schemas.microsoft.com/office/drawing/2014/main" id="{3E15E18F-6E9F-E3E9-690A-E2D4FDC61885}"/>
              </a:ext>
            </a:extLst>
          </p:cNvPr>
          <p:cNvSpPr txBox="1"/>
          <p:nvPr/>
        </p:nvSpPr>
        <p:spPr>
          <a:xfrm>
            <a:off x="8844788" y="9867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D388E712-D5EC-F32B-CFB2-31551D2C2F87}"/>
              </a:ext>
            </a:extLst>
          </p:cNvPr>
          <p:cNvSpPr txBox="1"/>
          <p:nvPr/>
        </p:nvSpPr>
        <p:spPr>
          <a:xfrm>
            <a:off x="7157084" y="1687494"/>
            <a:ext cx="12128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30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0BC8EA4E-82BF-26EB-EE25-FF392CCA1CCF}"/>
              </a:ext>
            </a:extLst>
          </p:cNvPr>
          <p:cNvSpPr txBox="1"/>
          <p:nvPr/>
        </p:nvSpPr>
        <p:spPr>
          <a:xfrm>
            <a:off x="6409435" y="1714358"/>
            <a:ext cx="12128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-35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4F6FAF79-9138-89F1-B644-A6FE7F406600}"/>
              </a:ext>
            </a:extLst>
          </p:cNvPr>
          <p:cNvSpPr txBox="1"/>
          <p:nvPr/>
        </p:nvSpPr>
        <p:spPr>
          <a:xfrm>
            <a:off x="7983473" y="1748409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4" name="object 24">
            <a:extLst>
              <a:ext uri="{FF2B5EF4-FFF2-40B4-BE49-F238E27FC236}">
                <a16:creationId xmlns:a16="http://schemas.microsoft.com/office/drawing/2014/main" id="{FB3AC211-F89A-A02B-D9B4-96148A66C508}"/>
              </a:ext>
            </a:extLst>
          </p:cNvPr>
          <p:cNvSpPr txBox="1"/>
          <p:nvPr/>
        </p:nvSpPr>
        <p:spPr>
          <a:xfrm>
            <a:off x="7278369" y="187855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25">
            <a:extLst>
              <a:ext uri="{FF2B5EF4-FFF2-40B4-BE49-F238E27FC236}">
                <a16:creationId xmlns:a16="http://schemas.microsoft.com/office/drawing/2014/main" id="{EA797FF6-55EB-0C91-54E9-355749649AF3}"/>
              </a:ext>
            </a:extLst>
          </p:cNvPr>
          <p:cNvSpPr txBox="1"/>
          <p:nvPr/>
        </p:nvSpPr>
        <p:spPr>
          <a:xfrm>
            <a:off x="6616700" y="928192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203E6FED-0D05-4482-8F31-C266289F637E}"/>
              </a:ext>
            </a:extLst>
          </p:cNvPr>
          <p:cNvSpPr txBox="1"/>
          <p:nvPr/>
        </p:nvSpPr>
        <p:spPr>
          <a:xfrm>
            <a:off x="5881495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7" name="object 27">
            <a:extLst>
              <a:ext uri="{FF2B5EF4-FFF2-40B4-BE49-F238E27FC236}">
                <a16:creationId xmlns:a16="http://schemas.microsoft.com/office/drawing/2014/main" id="{B730C5E5-897F-29E7-1A8E-1FB280E8699D}"/>
              </a:ext>
            </a:extLst>
          </p:cNvPr>
          <p:cNvSpPr txBox="1"/>
          <p:nvPr/>
        </p:nvSpPr>
        <p:spPr>
          <a:xfrm>
            <a:off x="6609333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60E92B3C-3F1D-8E5E-61DA-F8136F19CAA1}"/>
              </a:ext>
            </a:extLst>
          </p:cNvPr>
          <p:cNvSpPr txBox="1"/>
          <p:nvPr/>
        </p:nvSpPr>
        <p:spPr>
          <a:xfrm>
            <a:off x="7376921" y="1699028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9" name="object 29">
            <a:extLst>
              <a:ext uri="{FF2B5EF4-FFF2-40B4-BE49-F238E27FC236}">
                <a16:creationId xmlns:a16="http://schemas.microsoft.com/office/drawing/2014/main" id="{E1425FEA-8FAC-61AD-E467-C4BA8E48617D}"/>
              </a:ext>
            </a:extLst>
          </p:cNvPr>
          <p:cNvSpPr txBox="1"/>
          <p:nvPr/>
        </p:nvSpPr>
        <p:spPr>
          <a:xfrm>
            <a:off x="8262364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0" name="object 30">
            <a:extLst>
              <a:ext uri="{FF2B5EF4-FFF2-40B4-BE49-F238E27FC236}">
                <a16:creationId xmlns:a16="http://schemas.microsoft.com/office/drawing/2014/main" id="{58819870-9C3C-9F26-465B-E8919CD8B954}"/>
              </a:ext>
            </a:extLst>
          </p:cNvPr>
          <p:cNvSpPr txBox="1"/>
          <p:nvPr/>
        </p:nvSpPr>
        <p:spPr>
          <a:xfrm>
            <a:off x="7376921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2621" y="491997"/>
            <a:ext cx="2238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A*</a:t>
            </a:r>
            <a:r>
              <a:rPr sz="4400" spc="-135" dirty="0">
                <a:latin typeface="Arial"/>
                <a:cs typeface="Arial"/>
              </a:rPr>
              <a:t> </a:t>
            </a:r>
            <a:r>
              <a:rPr sz="4400" spc="-280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35353"/>
            <a:ext cx="1731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85" dirty="0">
                <a:latin typeface="Arial"/>
                <a:cs typeface="Arial"/>
              </a:rPr>
              <a:t>f(n) </a:t>
            </a:r>
            <a:r>
              <a:rPr sz="2000" b="1" spc="-185" dirty="0">
                <a:latin typeface="Arial"/>
                <a:cs typeface="Arial"/>
              </a:rPr>
              <a:t>=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g(n)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85" dirty="0">
                <a:latin typeface="Arial"/>
                <a:cs typeface="Arial"/>
              </a:rPr>
              <a:t>+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h(n)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100198"/>
            <a:ext cx="167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exp.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9049" y="2100198"/>
            <a:ext cx="1852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nodes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list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73092" y="2602858"/>
          <a:ext cx="3569334" cy="122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spc="-20" dirty="0">
                          <a:latin typeface="Courier New"/>
                          <a:cs typeface="Courier New"/>
                        </a:rPr>
                        <a:t>S(8)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spc="-20" dirty="0">
                          <a:latin typeface="Courier New"/>
                          <a:cs typeface="Courier New"/>
                        </a:rPr>
                        <a:t>A(9)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B(9)</a:t>
                      </a:r>
                      <a:r>
                        <a:rPr sz="2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C(11)</a:t>
                      </a:r>
                      <a:r>
                        <a:rPr sz="2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85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What’s</a:t>
                      </a:r>
                      <a:r>
                        <a:rPr sz="24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20" dirty="0">
                          <a:latin typeface="Courier New"/>
                          <a:cs typeface="Courier New"/>
                        </a:rPr>
                        <a:t>next?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66419" y="2978022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7" name="object 5">
            <a:extLst>
              <a:ext uri="{FF2B5EF4-FFF2-40B4-BE49-F238E27FC236}">
                <a16:creationId xmlns:a16="http://schemas.microsoft.com/office/drawing/2014/main" id="{F89F5055-437B-794C-FF81-493A32E9177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6653" y="181737"/>
            <a:ext cx="2811018" cy="1828038"/>
          </a:xfrm>
          <a:prstGeom prst="rect">
            <a:avLst/>
          </a:prstGeom>
        </p:spPr>
      </p:pic>
      <p:sp>
        <p:nvSpPr>
          <p:cNvPr id="38" name="object 6">
            <a:extLst>
              <a:ext uri="{FF2B5EF4-FFF2-40B4-BE49-F238E27FC236}">
                <a16:creationId xmlns:a16="http://schemas.microsoft.com/office/drawing/2014/main" id="{12B0214B-0E59-3681-AF00-639F32251C02}"/>
              </a:ext>
            </a:extLst>
          </p:cNvPr>
          <p:cNvSpPr txBox="1"/>
          <p:nvPr/>
        </p:nvSpPr>
        <p:spPr>
          <a:xfrm>
            <a:off x="8573769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9099C89F-4D16-F095-ADA2-D1F72A8A80A2}"/>
              </a:ext>
            </a:extLst>
          </p:cNvPr>
          <p:cNvSpPr txBox="1"/>
          <p:nvPr/>
        </p:nvSpPr>
        <p:spPr>
          <a:xfrm>
            <a:off x="6842252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BC2AB1E2-9C1F-C3C8-5D30-B94742A20CF0}"/>
              </a:ext>
            </a:extLst>
          </p:cNvPr>
          <p:cNvSpPr txBox="1"/>
          <p:nvPr/>
        </p:nvSpPr>
        <p:spPr>
          <a:xfrm>
            <a:off x="6133846" y="1655826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14F02F32-7AF9-AEF8-ED29-5A4B2C7D664B}"/>
              </a:ext>
            </a:extLst>
          </p:cNvPr>
          <p:cNvSpPr txBox="1"/>
          <p:nvPr/>
        </p:nvSpPr>
        <p:spPr>
          <a:xfrm>
            <a:off x="7668514" y="1694764"/>
            <a:ext cx="1352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0B8FBB43-5B84-56BD-064C-FB70615A8C6C}"/>
              </a:ext>
            </a:extLst>
          </p:cNvPr>
          <p:cNvSpPr txBox="1"/>
          <p:nvPr/>
        </p:nvSpPr>
        <p:spPr>
          <a:xfrm>
            <a:off x="6881621" y="1655826"/>
            <a:ext cx="119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9F74F9D5-8F0F-A779-5272-4540F1A971D6}"/>
              </a:ext>
            </a:extLst>
          </p:cNvPr>
          <p:cNvSpPr txBox="1"/>
          <p:nvPr/>
        </p:nvSpPr>
        <p:spPr>
          <a:xfrm>
            <a:off x="7157084" y="527684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7B6B6FB4-3DF9-09A4-8A56-F3E1561725D2}"/>
              </a:ext>
            </a:extLst>
          </p:cNvPr>
          <p:cNvSpPr txBox="1"/>
          <p:nvPr/>
        </p:nvSpPr>
        <p:spPr>
          <a:xfrm>
            <a:off x="8140954" y="488441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E5ABAD3A-CAAC-7980-F539-68525F85E880}"/>
              </a:ext>
            </a:extLst>
          </p:cNvPr>
          <p:cNvSpPr txBox="1"/>
          <p:nvPr/>
        </p:nvSpPr>
        <p:spPr>
          <a:xfrm>
            <a:off x="7314438" y="119672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8F1BDE45-9F89-4264-2A7C-8C61FCB57855}"/>
              </a:ext>
            </a:extLst>
          </p:cNvPr>
          <p:cNvSpPr txBox="1"/>
          <p:nvPr/>
        </p:nvSpPr>
        <p:spPr>
          <a:xfrm>
            <a:off x="7826120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B96B030F-0A48-2DE7-D4BD-3402A5CAD600}"/>
              </a:ext>
            </a:extLst>
          </p:cNvPr>
          <p:cNvSpPr txBox="1"/>
          <p:nvPr/>
        </p:nvSpPr>
        <p:spPr>
          <a:xfrm>
            <a:off x="8298306" y="139369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E5B199CB-0C95-126E-005A-DE6A39D96A57}"/>
              </a:ext>
            </a:extLst>
          </p:cNvPr>
          <p:cNvSpPr txBox="1"/>
          <p:nvPr/>
        </p:nvSpPr>
        <p:spPr>
          <a:xfrm>
            <a:off x="6488048" y="114427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D106A926-4D49-2D3C-6167-ADA306E740C9}"/>
              </a:ext>
            </a:extLst>
          </p:cNvPr>
          <p:cNvSpPr txBox="1"/>
          <p:nvPr/>
        </p:nvSpPr>
        <p:spPr>
          <a:xfrm>
            <a:off x="6724268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41B73322-0BE7-954C-AE2C-570465485485}"/>
              </a:ext>
            </a:extLst>
          </p:cNvPr>
          <p:cNvSpPr txBox="1"/>
          <p:nvPr/>
        </p:nvSpPr>
        <p:spPr>
          <a:xfrm>
            <a:off x="7103744" y="102057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5187F85F-46DC-D1C0-E2EF-92D9305D4FFC}"/>
              </a:ext>
            </a:extLst>
          </p:cNvPr>
          <p:cNvSpPr txBox="1"/>
          <p:nvPr/>
        </p:nvSpPr>
        <p:spPr>
          <a:xfrm>
            <a:off x="7512557" y="174751"/>
            <a:ext cx="50038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650" b="1" spc="-75" baseline="-25252" dirty="0">
                <a:latin typeface="Times New Roman"/>
                <a:cs typeface="Times New Roman"/>
              </a:rPr>
              <a:t>S</a:t>
            </a:r>
            <a:r>
              <a:rPr sz="1650" b="1" baseline="-25252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tabLst>
                <a:tab pos="394970" algn="l"/>
              </a:tabLst>
            </a:pPr>
            <a:r>
              <a:rPr sz="1100" b="1" spc="-50" dirty="0">
                <a:latin typeface="Times New Roman"/>
                <a:cs typeface="Times New Roman"/>
              </a:rPr>
              <a:t>B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solidFill>
                  <a:srgbClr val="C0504D"/>
                </a:solidFill>
                <a:latin typeface="Times New Roman"/>
                <a:cs typeface="Times New Roman"/>
              </a:rPr>
              <a:t>4</a:t>
            </a:r>
            <a:endParaRPr sz="1575" baseline="2645">
              <a:latin typeface="Times New Roman"/>
              <a:cs typeface="Times New Roman"/>
            </a:endParaRPr>
          </a:p>
        </p:txBody>
      </p:sp>
      <p:sp>
        <p:nvSpPr>
          <p:cNvPr id="52" name="object 20">
            <a:extLst>
              <a:ext uri="{FF2B5EF4-FFF2-40B4-BE49-F238E27FC236}">
                <a16:creationId xmlns:a16="http://schemas.microsoft.com/office/drawing/2014/main" id="{6C792C87-C6A6-EA81-CEEA-099DFEC845C9}"/>
              </a:ext>
            </a:extLst>
          </p:cNvPr>
          <p:cNvSpPr txBox="1"/>
          <p:nvPr/>
        </p:nvSpPr>
        <p:spPr>
          <a:xfrm>
            <a:off x="8844788" y="9867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3" name="object 21">
            <a:extLst>
              <a:ext uri="{FF2B5EF4-FFF2-40B4-BE49-F238E27FC236}">
                <a16:creationId xmlns:a16="http://schemas.microsoft.com/office/drawing/2014/main" id="{8EF890A4-858A-696F-4AD7-895D027FAB2B}"/>
              </a:ext>
            </a:extLst>
          </p:cNvPr>
          <p:cNvSpPr txBox="1"/>
          <p:nvPr/>
        </p:nvSpPr>
        <p:spPr>
          <a:xfrm>
            <a:off x="7157084" y="1687494"/>
            <a:ext cx="12128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30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22">
            <a:extLst>
              <a:ext uri="{FF2B5EF4-FFF2-40B4-BE49-F238E27FC236}">
                <a16:creationId xmlns:a16="http://schemas.microsoft.com/office/drawing/2014/main" id="{29DA2621-29C3-E7BF-860B-835FB6B9DC82}"/>
              </a:ext>
            </a:extLst>
          </p:cNvPr>
          <p:cNvSpPr txBox="1"/>
          <p:nvPr/>
        </p:nvSpPr>
        <p:spPr>
          <a:xfrm>
            <a:off x="6409435" y="1714358"/>
            <a:ext cx="12128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-35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23">
            <a:extLst>
              <a:ext uri="{FF2B5EF4-FFF2-40B4-BE49-F238E27FC236}">
                <a16:creationId xmlns:a16="http://schemas.microsoft.com/office/drawing/2014/main" id="{4D613CE4-E7A1-1925-0682-9FD170781DAB}"/>
              </a:ext>
            </a:extLst>
          </p:cNvPr>
          <p:cNvSpPr txBox="1"/>
          <p:nvPr/>
        </p:nvSpPr>
        <p:spPr>
          <a:xfrm>
            <a:off x="7983473" y="1748409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24">
            <a:extLst>
              <a:ext uri="{FF2B5EF4-FFF2-40B4-BE49-F238E27FC236}">
                <a16:creationId xmlns:a16="http://schemas.microsoft.com/office/drawing/2014/main" id="{4E431FD0-5F6F-2896-2570-8DA095128A5C}"/>
              </a:ext>
            </a:extLst>
          </p:cNvPr>
          <p:cNvSpPr txBox="1"/>
          <p:nvPr/>
        </p:nvSpPr>
        <p:spPr>
          <a:xfrm>
            <a:off x="7278369" y="187855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7" name="object 25">
            <a:extLst>
              <a:ext uri="{FF2B5EF4-FFF2-40B4-BE49-F238E27FC236}">
                <a16:creationId xmlns:a16="http://schemas.microsoft.com/office/drawing/2014/main" id="{DF0DD227-8366-DE02-5CC6-FE1119C164EC}"/>
              </a:ext>
            </a:extLst>
          </p:cNvPr>
          <p:cNvSpPr txBox="1"/>
          <p:nvPr/>
        </p:nvSpPr>
        <p:spPr>
          <a:xfrm>
            <a:off x="6616700" y="928192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8" name="object 26">
            <a:extLst>
              <a:ext uri="{FF2B5EF4-FFF2-40B4-BE49-F238E27FC236}">
                <a16:creationId xmlns:a16="http://schemas.microsoft.com/office/drawing/2014/main" id="{8960A0E0-1AA3-CC0F-E3C8-CAD12EEE22B0}"/>
              </a:ext>
            </a:extLst>
          </p:cNvPr>
          <p:cNvSpPr txBox="1"/>
          <p:nvPr/>
        </p:nvSpPr>
        <p:spPr>
          <a:xfrm>
            <a:off x="5881495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9" name="object 27">
            <a:extLst>
              <a:ext uri="{FF2B5EF4-FFF2-40B4-BE49-F238E27FC236}">
                <a16:creationId xmlns:a16="http://schemas.microsoft.com/office/drawing/2014/main" id="{338E06B5-38C2-49ED-DD96-20FF5EB6C552}"/>
              </a:ext>
            </a:extLst>
          </p:cNvPr>
          <p:cNvSpPr txBox="1"/>
          <p:nvPr/>
        </p:nvSpPr>
        <p:spPr>
          <a:xfrm>
            <a:off x="6609333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0" name="object 28">
            <a:extLst>
              <a:ext uri="{FF2B5EF4-FFF2-40B4-BE49-F238E27FC236}">
                <a16:creationId xmlns:a16="http://schemas.microsoft.com/office/drawing/2014/main" id="{DF7DB2FD-E9D1-DD0F-F7BB-E2392C45CB0B}"/>
              </a:ext>
            </a:extLst>
          </p:cNvPr>
          <p:cNvSpPr txBox="1"/>
          <p:nvPr/>
        </p:nvSpPr>
        <p:spPr>
          <a:xfrm>
            <a:off x="7376921" y="1699028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1" name="object 29">
            <a:extLst>
              <a:ext uri="{FF2B5EF4-FFF2-40B4-BE49-F238E27FC236}">
                <a16:creationId xmlns:a16="http://schemas.microsoft.com/office/drawing/2014/main" id="{ED044E06-F46D-E686-BECF-5472246F3728}"/>
              </a:ext>
            </a:extLst>
          </p:cNvPr>
          <p:cNvSpPr txBox="1"/>
          <p:nvPr/>
        </p:nvSpPr>
        <p:spPr>
          <a:xfrm>
            <a:off x="8262364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2" name="object 30">
            <a:extLst>
              <a:ext uri="{FF2B5EF4-FFF2-40B4-BE49-F238E27FC236}">
                <a16:creationId xmlns:a16="http://schemas.microsoft.com/office/drawing/2014/main" id="{8131224C-4C8A-6F34-D6D1-4B90C2B4955E}"/>
              </a:ext>
            </a:extLst>
          </p:cNvPr>
          <p:cNvSpPr txBox="1"/>
          <p:nvPr/>
        </p:nvSpPr>
        <p:spPr>
          <a:xfrm>
            <a:off x="7376921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2621" y="491997"/>
            <a:ext cx="2238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A*</a:t>
            </a:r>
            <a:r>
              <a:rPr sz="4400" spc="-135" dirty="0">
                <a:latin typeface="Arial"/>
                <a:cs typeface="Arial"/>
              </a:rPr>
              <a:t> </a:t>
            </a:r>
            <a:r>
              <a:rPr sz="4400" spc="-280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35353"/>
            <a:ext cx="1731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85" dirty="0">
                <a:latin typeface="Arial"/>
                <a:cs typeface="Arial"/>
              </a:rPr>
              <a:t>f(n) </a:t>
            </a:r>
            <a:r>
              <a:rPr sz="2000" b="1" spc="-185" dirty="0">
                <a:latin typeface="Arial"/>
                <a:cs typeface="Arial"/>
              </a:rPr>
              <a:t>=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g(n)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85" dirty="0">
                <a:latin typeface="Arial"/>
                <a:cs typeface="Arial"/>
              </a:rPr>
              <a:t>+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h(n)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100198"/>
            <a:ext cx="167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node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exp.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2142" y="2027047"/>
            <a:ext cx="623443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59435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Courier New"/>
                <a:cs typeface="Courier New"/>
              </a:rPr>
              <a:t>nodes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list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S(8)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A(9)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B(9)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C(11)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B(9)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G(10)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C(11)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D(inf)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E(inf)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3265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What’s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next?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419" y="2905248"/>
            <a:ext cx="20891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400" spc="-50" dirty="0">
                <a:latin typeface="Courier New"/>
                <a:cs typeface="Courier New"/>
              </a:rPr>
              <a:t>S A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3" name="object 5">
            <a:extLst>
              <a:ext uri="{FF2B5EF4-FFF2-40B4-BE49-F238E27FC236}">
                <a16:creationId xmlns:a16="http://schemas.microsoft.com/office/drawing/2014/main" id="{242BB1CE-D81A-B7B1-7777-7866A18AD0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6653" y="181737"/>
            <a:ext cx="2811018" cy="1828038"/>
          </a:xfrm>
          <a:prstGeom prst="rect">
            <a:avLst/>
          </a:prstGeom>
        </p:spPr>
      </p:pic>
      <p:sp>
        <p:nvSpPr>
          <p:cNvPr id="34" name="object 6">
            <a:extLst>
              <a:ext uri="{FF2B5EF4-FFF2-40B4-BE49-F238E27FC236}">
                <a16:creationId xmlns:a16="http://schemas.microsoft.com/office/drawing/2014/main" id="{EF1FB24E-50BD-3D2A-8162-249AE8BE0BA0}"/>
              </a:ext>
            </a:extLst>
          </p:cNvPr>
          <p:cNvSpPr txBox="1"/>
          <p:nvPr/>
        </p:nvSpPr>
        <p:spPr>
          <a:xfrm>
            <a:off x="8573769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E523153A-7932-D616-6339-790E13704C7E}"/>
              </a:ext>
            </a:extLst>
          </p:cNvPr>
          <p:cNvSpPr txBox="1"/>
          <p:nvPr/>
        </p:nvSpPr>
        <p:spPr>
          <a:xfrm>
            <a:off x="6842252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AF094F09-2F57-70C6-3EAB-C377AC6B7562}"/>
              </a:ext>
            </a:extLst>
          </p:cNvPr>
          <p:cNvSpPr txBox="1"/>
          <p:nvPr/>
        </p:nvSpPr>
        <p:spPr>
          <a:xfrm>
            <a:off x="6133846" y="1655826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CAF57B06-63EB-E528-7CBD-FCFFD6F79E42}"/>
              </a:ext>
            </a:extLst>
          </p:cNvPr>
          <p:cNvSpPr txBox="1"/>
          <p:nvPr/>
        </p:nvSpPr>
        <p:spPr>
          <a:xfrm>
            <a:off x="7668514" y="1694764"/>
            <a:ext cx="1352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F1ACA380-4493-3A60-F1F9-56E45697D6D3}"/>
              </a:ext>
            </a:extLst>
          </p:cNvPr>
          <p:cNvSpPr txBox="1"/>
          <p:nvPr/>
        </p:nvSpPr>
        <p:spPr>
          <a:xfrm>
            <a:off x="6881621" y="1655826"/>
            <a:ext cx="119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11">
            <a:extLst>
              <a:ext uri="{FF2B5EF4-FFF2-40B4-BE49-F238E27FC236}">
                <a16:creationId xmlns:a16="http://schemas.microsoft.com/office/drawing/2014/main" id="{76899486-934B-6658-255B-FEBD4AF1F808}"/>
              </a:ext>
            </a:extLst>
          </p:cNvPr>
          <p:cNvSpPr txBox="1"/>
          <p:nvPr/>
        </p:nvSpPr>
        <p:spPr>
          <a:xfrm>
            <a:off x="7157084" y="527684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12">
            <a:extLst>
              <a:ext uri="{FF2B5EF4-FFF2-40B4-BE49-F238E27FC236}">
                <a16:creationId xmlns:a16="http://schemas.microsoft.com/office/drawing/2014/main" id="{73EECBC2-0DB7-4F47-37E1-858AC59D13BA}"/>
              </a:ext>
            </a:extLst>
          </p:cNvPr>
          <p:cNvSpPr txBox="1"/>
          <p:nvPr/>
        </p:nvSpPr>
        <p:spPr>
          <a:xfrm>
            <a:off x="8140954" y="488441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E0953F6B-C776-4ED3-D199-E1A5482EEDB4}"/>
              </a:ext>
            </a:extLst>
          </p:cNvPr>
          <p:cNvSpPr txBox="1"/>
          <p:nvPr/>
        </p:nvSpPr>
        <p:spPr>
          <a:xfrm>
            <a:off x="7314438" y="119672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D1305604-720B-57BB-8D98-597142D687E2}"/>
              </a:ext>
            </a:extLst>
          </p:cNvPr>
          <p:cNvSpPr txBox="1"/>
          <p:nvPr/>
        </p:nvSpPr>
        <p:spPr>
          <a:xfrm>
            <a:off x="7826120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C987D8F2-A61D-DBB4-3920-1074B43BFC6D}"/>
              </a:ext>
            </a:extLst>
          </p:cNvPr>
          <p:cNvSpPr txBox="1"/>
          <p:nvPr/>
        </p:nvSpPr>
        <p:spPr>
          <a:xfrm>
            <a:off x="8298306" y="139369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16">
            <a:extLst>
              <a:ext uri="{FF2B5EF4-FFF2-40B4-BE49-F238E27FC236}">
                <a16:creationId xmlns:a16="http://schemas.microsoft.com/office/drawing/2014/main" id="{CB836D6E-44F5-F522-F474-EFD1A847480A}"/>
              </a:ext>
            </a:extLst>
          </p:cNvPr>
          <p:cNvSpPr txBox="1"/>
          <p:nvPr/>
        </p:nvSpPr>
        <p:spPr>
          <a:xfrm>
            <a:off x="6488048" y="114427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D252B10C-8478-C68D-D409-A64D917D569B}"/>
              </a:ext>
            </a:extLst>
          </p:cNvPr>
          <p:cNvSpPr txBox="1"/>
          <p:nvPr/>
        </p:nvSpPr>
        <p:spPr>
          <a:xfrm>
            <a:off x="6724268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18">
            <a:extLst>
              <a:ext uri="{FF2B5EF4-FFF2-40B4-BE49-F238E27FC236}">
                <a16:creationId xmlns:a16="http://schemas.microsoft.com/office/drawing/2014/main" id="{766114F8-215A-CCAD-AFF9-B743B52021D0}"/>
              </a:ext>
            </a:extLst>
          </p:cNvPr>
          <p:cNvSpPr txBox="1"/>
          <p:nvPr/>
        </p:nvSpPr>
        <p:spPr>
          <a:xfrm>
            <a:off x="7103744" y="102057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14AF425D-2077-9E8C-AA5A-B2A04B0E1506}"/>
              </a:ext>
            </a:extLst>
          </p:cNvPr>
          <p:cNvSpPr txBox="1"/>
          <p:nvPr/>
        </p:nvSpPr>
        <p:spPr>
          <a:xfrm>
            <a:off x="7512557" y="174751"/>
            <a:ext cx="50038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650" b="1" spc="-75" baseline="-25252" dirty="0">
                <a:latin typeface="Times New Roman"/>
                <a:cs typeface="Times New Roman"/>
              </a:rPr>
              <a:t>S</a:t>
            </a:r>
            <a:r>
              <a:rPr sz="1650" b="1" baseline="-25252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tabLst>
                <a:tab pos="394970" algn="l"/>
              </a:tabLst>
            </a:pPr>
            <a:r>
              <a:rPr sz="1100" b="1" spc="-50" dirty="0">
                <a:latin typeface="Times New Roman"/>
                <a:cs typeface="Times New Roman"/>
              </a:rPr>
              <a:t>B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solidFill>
                  <a:srgbClr val="C0504D"/>
                </a:solidFill>
                <a:latin typeface="Times New Roman"/>
                <a:cs typeface="Times New Roman"/>
              </a:rPr>
              <a:t>4</a:t>
            </a:r>
            <a:endParaRPr sz="1575" baseline="2645">
              <a:latin typeface="Times New Roman"/>
              <a:cs typeface="Times New Roman"/>
            </a:endParaRPr>
          </a:p>
        </p:txBody>
      </p:sp>
      <p:sp>
        <p:nvSpPr>
          <p:cNvPr id="48" name="object 20">
            <a:extLst>
              <a:ext uri="{FF2B5EF4-FFF2-40B4-BE49-F238E27FC236}">
                <a16:creationId xmlns:a16="http://schemas.microsoft.com/office/drawing/2014/main" id="{39DD177F-19E3-5110-E9CC-9D598CF4BB38}"/>
              </a:ext>
            </a:extLst>
          </p:cNvPr>
          <p:cNvSpPr txBox="1"/>
          <p:nvPr/>
        </p:nvSpPr>
        <p:spPr>
          <a:xfrm>
            <a:off x="8844788" y="9867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21">
            <a:extLst>
              <a:ext uri="{FF2B5EF4-FFF2-40B4-BE49-F238E27FC236}">
                <a16:creationId xmlns:a16="http://schemas.microsoft.com/office/drawing/2014/main" id="{6B5FC548-9548-5258-1E92-9D0C0823E53C}"/>
              </a:ext>
            </a:extLst>
          </p:cNvPr>
          <p:cNvSpPr txBox="1"/>
          <p:nvPr/>
        </p:nvSpPr>
        <p:spPr>
          <a:xfrm>
            <a:off x="7157084" y="1687494"/>
            <a:ext cx="12128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30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22">
            <a:extLst>
              <a:ext uri="{FF2B5EF4-FFF2-40B4-BE49-F238E27FC236}">
                <a16:creationId xmlns:a16="http://schemas.microsoft.com/office/drawing/2014/main" id="{49576176-17D9-2938-807F-3E93C796D968}"/>
              </a:ext>
            </a:extLst>
          </p:cNvPr>
          <p:cNvSpPr txBox="1"/>
          <p:nvPr/>
        </p:nvSpPr>
        <p:spPr>
          <a:xfrm>
            <a:off x="6409435" y="1714358"/>
            <a:ext cx="12128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-35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23">
            <a:extLst>
              <a:ext uri="{FF2B5EF4-FFF2-40B4-BE49-F238E27FC236}">
                <a16:creationId xmlns:a16="http://schemas.microsoft.com/office/drawing/2014/main" id="{DB332BF9-316A-516A-3853-356376839452}"/>
              </a:ext>
            </a:extLst>
          </p:cNvPr>
          <p:cNvSpPr txBox="1"/>
          <p:nvPr/>
        </p:nvSpPr>
        <p:spPr>
          <a:xfrm>
            <a:off x="7983473" y="1748409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1C1284D5-249F-44E1-6E4E-7F0FEE98A1E7}"/>
              </a:ext>
            </a:extLst>
          </p:cNvPr>
          <p:cNvSpPr txBox="1"/>
          <p:nvPr/>
        </p:nvSpPr>
        <p:spPr>
          <a:xfrm>
            <a:off x="7278369" y="187855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BD7E6ADB-6DE7-C2FE-E2DD-2ACD2C198EFA}"/>
              </a:ext>
            </a:extLst>
          </p:cNvPr>
          <p:cNvSpPr txBox="1"/>
          <p:nvPr/>
        </p:nvSpPr>
        <p:spPr>
          <a:xfrm>
            <a:off x="6616700" y="928192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3D8E1F3F-EBDF-FD5B-61F6-BF3E5CBA3368}"/>
              </a:ext>
            </a:extLst>
          </p:cNvPr>
          <p:cNvSpPr txBox="1"/>
          <p:nvPr/>
        </p:nvSpPr>
        <p:spPr>
          <a:xfrm>
            <a:off x="5881495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27">
            <a:extLst>
              <a:ext uri="{FF2B5EF4-FFF2-40B4-BE49-F238E27FC236}">
                <a16:creationId xmlns:a16="http://schemas.microsoft.com/office/drawing/2014/main" id="{CC29AF20-235A-DFB5-57C1-EF394D7F1079}"/>
              </a:ext>
            </a:extLst>
          </p:cNvPr>
          <p:cNvSpPr txBox="1"/>
          <p:nvPr/>
        </p:nvSpPr>
        <p:spPr>
          <a:xfrm>
            <a:off x="6609333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6" name="object 28">
            <a:extLst>
              <a:ext uri="{FF2B5EF4-FFF2-40B4-BE49-F238E27FC236}">
                <a16:creationId xmlns:a16="http://schemas.microsoft.com/office/drawing/2014/main" id="{7A55BECF-290B-2182-FAF8-0501A9F1E1D9}"/>
              </a:ext>
            </a:extLst>
          </p:cNvPr>
          <p:cNvSpPr txBox="1"/>
          <p:nvPr/>
        </p:nvSpPr>
        <p:spPr>
          <a:xfrm>
            <a:off x="7376921" y="1699028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7" name="object 29">
            <a:extLst>
              <a:ext uri="{FF2B5EF4-FFF2-40B4-BE49-F238E27FC236}">
                <a16:creationId xmlns:a16="http://schemas.microsoft.com/office/drawing/2014/main" id="{C21246AE-A3F8-7E9E-FC20-1ECEFE9C6EF6}"/>
              </a:ext>
            </a:extLst>
          </p:cNvPr>
          <p:cNvSpPr txBox="1"/>
          <p:nvPr/>
        </p:nvSpPr>
        <p:spPr>
          <a:xfrm>
            <a:off x="8262364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8" name="object 30">
            <a:extLst>
              <a:ext uri="{FF2B5EF4-FFF2-40B4-BE49-F238E27FC236}">
                <a16:creationId xmlns:a16="http://schemas.microsoft.com/office/drawing/2014/main" id="{8AC7D2A8-B72B-1656-C1E4-FDEB1884E743}"/>
              </a:ext>
            </a:extLst>
          </p:cNvPr>
          <p:cNvSpPr txBox="1"/>
          <p:nvPr/>
        </p:nvSpPr>
        <p:spPr>
          <a:xfrm>
            <a:off x="7376921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2621" y="491997"/>
            <a:ext cx="2238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A*</a:t>
            </a:r>
            <a:r>
              <a:rPr sz="4400" spc="-135" dirty="0">
                <a:latin typeface="Arial"/>
                <a:cs typeface="Arial"/>
              </a:rPr>
              <a:t> </a:t>
            </a:r>
            <a:r>
              <a:rPr sz="4400" spc="-280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35353"/>
            <a:ext cx="1731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85" dirty="0">
                <a:latin typeface="Arial"/>
                <a:cs typeface="Arial"/>
              </a:rPr>
              <a:t>f(n) </a:t>
            </a:r>
            <a:r>
              <a:rPr sz="2000" b="1" spc="-185" dirty="0">
                <a:latin typeface="Arial"/>
                <a:cs typeface="Arial"/>
              </a:rPr>
              <a:t>=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g(n)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85" dirty="0">
                <a:latin typeface="Arial"/>
                <a:cs typeface="Arial"/>
              </a:rPr>
              <a:t>+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h(n)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43201"/>
              </p:ext>
            </p:extLst>
          </p:nvPr>
        </p:nvGraphicFramePr>
        <p:xfrm>
          <a:off x="369363" y="2756230"/>
          <a:ext cx="8283574" cy="2658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3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8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400" spc="-20" dirty="0">
                          <a:latin typeface="Courier New"/>
                          <a:cs typeface="Courier New"/>
                        </a:rPr>
                        <a:t>node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400" spc="-20" dirty="0">
                          <a:latin typeface="Courier New"/>
                          <a:cs typeface="Courier New"/>
                        </a:rPr>
                        <a:t>exp.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nodes</a:t>
                      </a:r>
                      <a:r>
                        <a:rPr sz="2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20" dirty="0">
                          <a:latin typeface="Courier New"/>
                          <a:cs typeface="Courier New"/>
                        </a:rPr>
                        <a:t>list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S(8)</a:t>
                      </a:r>
                      <a:r>
                        <a:rPr sz="2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14629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A(9)</a:t>
                      </a:r>
                      <a:r>
                        <a:rPr sz="2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B(9)</a:t>
                      </a:r>
                      <a:r>
                        <a:rPr sz="2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C(11)</a:t>
                      </a:r>
                      <a:r>
                        <a:rPr sz="2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14629">
                        <a:lnSpc>
                          <a:spcPts val="285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85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85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B(9)</a:t>
                      </a:r>
                      <a:r>
                        <a:rPr sz="2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G(10)</a:t>
                      </a:r>
                      <a:r>
                        <a:rPr sz="2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C(11)</a:t>
                      </a:r>
                      <a:r>
                        <a:rPr sz="2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D(inf)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85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E(inf)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5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14629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G(9)</a:t>
                      </a:r>
                      <a:r>
                        <a:rPr sz="2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G(10)</a:t>
                      </a:r>
                      <a:r>
                        <a:rPr sz="2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C(11)</a:t>
                      </a:r>
                      <a:r>
                        <a:rPr sz="2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D(inf)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845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E(inf)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0130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What’s</a:t>
                      </a:r>
                      <a:r>
                        <a:rPr sz="24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next?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5" name="object 5">
            <a:extLst>
              <a:ext uri="{FF2B5EF4-FFF2-40B4-BE49-F238E27FC236}">
                <a16:creationId xmlns:a16="http://schemas.microsoft.com/office/drawing/2014/main" id="{5EF20539-D4CB-28FD-FC62-22D05B89CE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6653" y="181737"/>
            <a:ext cx="2811018" cy="1828038"/>
          </a:xfrm>
          <a:prstGeom prst="rect">
            <a:avLst/>
          </a:prstGeom>
        </p:spPr>
      </p:pic>
      <p:sp>
        <p:nvSpPr>
          <p:cNvPr id="26" name="object 6">
            <a:extLst>
              <a:ext uri="{FF2B5EF4-FFF2-40B4-BE49-F238E27FC236}">
                <a16:creationId xmlns:a16="http://schemas.microsoft.com/office/drawing/2014/main" id="{AC0C7572-503B-8DBC-7E40-5BD40551717E}"/>
              </a:ext>
            </a:extLst>
          </p:cNvPr>
          <p:cNvSpPr txBox="1"/>
          <p:nvPr/>
        </p:nvSpPr>
        <p:spPr>
          <a:xfrm>
            <a:off x="8573769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97E6A5AC-9975-D34F-5782-6661BC1B1842}"/>
              </a:ext>
            </a:extLst>
          </p:cNvPr>
          <p:cNvSpPr txBox="1"/>
          <p:nvPr/>
        </p:nvSpPr>
        <p:spPr>
          <a:xfrm>
            <a:off x="6842252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CEBDE8F6-AFBD-5E21-08C2-5B45CC1797BB}"/>
              </a:ext>
            </a:extLst>
          </p:cNvPr>
          <p:cNvSpPr txBox="1"/>
          <p:nvPr/>
        </p:nvSpPr>
        <p:spPr>
          <a:xfrm>
            <a:off x="6133846" y="1655826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79840E4-DCED-7DC5-1219-B4E190BFCD46}"/>
              </a:ext>
            </a:extLst>
          </p:cNvPr>
          <p:cNvSpPr txBox="1"/>
          <p:nvPr/>
        </p:nvSpPr>
        <p:spPr>
          <a:xfrm>
            <a:off x="7668514" y="1694764"/>
            <a:ext cx="1352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453F416E-B232-BFCC-FD21-22099BF7A159}"/>
              </a:ext>
            </a:extLst>
          </p:cNvPr>
          <p:cNvSpPr txBox="1"/>
          <p:nvPr/>
        </p:nvSpPr>
        <p:spPr>
          <a:xfrm>
            <a:off x="6881621" y="1655826"/>
            <a:ext cx="119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EB1978BA-67D1-D363-547E-827FE3DA9B7D}"/>
              </a:ext>
            </a:extLst>
          </p:cNvPr>
          <p:cNvSpPr txBox="1"/>
          <p:nvPr/>
        </p:nvSpPr>
        <p:spPr>
          <a:xfrm>
            <a:off x="7157084" y="527684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E2F07A27-B1B8-6E7B-8AA3-150CD98F1C2D}"/>
              </a:ext>
            </a:extLst>
          </p:cNvPr>
          <p:cNvSpPr txBox="1"/>
          <p:nvPr/>
        </p:nvSpPr>
        <p:spPr>
          <a:xfrm>
            <a:off x="8140954" y="488441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C2BF2FF8-8CF8-1647-481E-BDA5CD08C3B1}"/>
              </a:ext>
            </a:extLst>
          </p:cNvPr>
          <p:cNvSpPr txBox="1"/>
          <p:nvPr/>
        </p:nvSpPr>
        <p:spPr>
          <a:xfrm>
            <a:off x="7314438" y="119672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C0B1CD15-44F3-51BB-5551-E3BBAA0099FF}"/>
              </a:ext>
            </a:extLst>
          </p:cNvPr>
          <p:cNvSpPr txBox="1"/>
          <p:nvPr/>
        </p:nvSpPr>
        <p:spPr>
          <a:xfrm>
            <a:off x="7826120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A5549B59-4832-1B51-B2CB-8D7399CFC231}"/>
              </a:ext>
            </a:extLst>
          </p:cNvPr>
          <p:cNvSpPr txBox="1"/>
          <p:nvPr/>
        </p:nvSpPr>
        <p:spPr>
          <a:xfrm>
            <a:off x="8298306" y="139369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3DDD85C9-10DF-0038-2551-21AB9539F8AF}"/>
              </a:ext>
            </a:extLst>
          </p:cNvPr>
          <p:cNvSpPr txBox="1"/>
          <p:nvPr/>
        </p:nvSpPr>
        <p:spPr>
          <a:xfrm>
            <a:off x="6488048" y="114427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E167C2E3-6E3F-EACF-7C35-EE3339C5F1F9}"/>
              </a:ext>
            </a:extLst>
          </p:cNvPr>
          <p:cNvSpPr txBox="1"/>
          <p:nvPr/>
        </p:nvSpPr>
        <p:spPr>
          <a:xfrm>
            <a:off x="6724268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A0F7453C-1B27-BBB3-E1D2-F4CA6BCA35F4}"/>
              </a:ext>
            </a:extLst>
          </p:cNvPr>
          <p:cNvSpPr txBox="1"/>
          <p:nvPr/>
        </p:nvSpPr>
        <p:spPr>
          <a:xfrm>
            <a:off x="7103744" y="102057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97338D0B-56FC-79E7-3044-55CEC826F673}"/>
              </a:ext>
            </a:extLst>
          </p:cNvPr>
          <p:cNvSpPr txBox="1"/>
          <p:nvPr/>
        </p:nvSpPr>
        <p:spPr>
          <a:xfrm>
            <a:off x="7512557" y="174751"/>
            <a:ext cx="50038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650" b="1" spc="-75" baseline="-25252" dirty="0">
                <a:latin typeface="Times New Roman"/>
                <a:cs typeface="Times New Roman"/>
              </a:rPr>
              <a:t>S</a:t>
            </a:r>
            <a:r>
              <a:rPr sz="1650" b="1" baseline="-25252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tabLst>
                <a:tab pos="394970" algn="l"/>
              </a:tabLst>
            </a:pPr>
            <a:r>
              <a:rPr sz="1100" b="1" spc="-50" dirty="0">
                <a:latin typeface="Times New Roman"/>
                <a:cs typeface="Times New Roman"/>
              </a:rPr>
              <a:t>B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solidFill>
                  <a:srgbClr val="C0504D"/>
                </a:solidFill>
                <a:latin typeface="Times New Roman"/>
                <a:cs typeface="Times New Roman"/>
              </a:rPr>
              <a:t>4</a:t>
            </a:r>
            <a:endParaRPr sz="1575" baseline="2645"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283BEF42-19FD-A071-D9ED-9377FB5A31EC}"/>
              </a:ext>
            </a:extLst>
          </p:cNvPr>
          <p:cNvSpPr txBox="1"/>
          <p:nvPr/>
        </p:nvSpPr>
        <p:spPr>
          <a:xfrm>
            <a:off x="8844788" y="9867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D87FCBE-4B36-9E1C-47F4-C961B6A58435}"/>
              </a:ext>
            </a:extLst>
          </p:cNvPr>
          <p:cNvSpPr txBox="1"/>
          <p:nvPr/>
        </p:nvSpPr>
        <p:spPr>
          <a:xfrm>
            <a:off x="7157084" y="1687494"/>
            <a:ext cx="12128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30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4AF6E709-02DF-DA4B-478F-3DF8088F9C04}"/>
              </a:ext>
            </a:extLst>
          </p:cNvPr>
          <p:cNvSpPr txBox="1"/>
          <p:nvPr/>
        </p:nvSpPr>
        <p:spPr>
          <a:xfrm>
            <a:off x="6409435" y="1714358"/>
            <a:ext cx="12128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-35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2341875-FBF8-F409-B8AA-51174B7FAF76}"/>
              </a:ext>
            </a:extLst>
          </p:cNvPr>
          <p:cNvSpPr txBox="1"/>
          <p:nvPr/>
        </p:nvSpPr>
        <p:spPr>
          <a:xfrm>
            <a:off x="7983473" y="1748409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B5083577-5FE1-1111-0706-B0D80D1C3271}"/>
              </a:ext>
            </a:extLst>
          </p:cNvPr>
          <p:cNvSpPr txBox="1"/>
          <p:nvPr/>
        </p:nvSpPr>
        <p:spPr>
          <a:xfrm>
            <a:off x="7278369" y="187855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id="{C3935404-0352-333A-ECB6-5B26CD6FF962}"/>
              </a:ext>
            </a:extLst>
          </p:cNvPr>
          <p:cNvSpPr txBox="1"/>
          <p:nvPr/>
        </p:nvSpPr>
        <p:spPr>
          <a:xfrm>
            <a:off x="6616700" y="928192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26">
            <a:extLst>
              <a:ext uri="{FF2B5EF4-FFF2-40B4-BE49-F238E27FC236}">
                <a16:creationId xmlns:a16="http://schemas.microsoft.com/office/drawing/2014/main" id="{F3E6AABD-7EC7-E13D-47AE-7A196BBACD33}"/>
              </a:ext>
            </a:extLst>
          </p:cNvPr>
          <p:cNvSpPr txBox="1"/>
          <p:nvPr/>
        </p:nvSpPr>
        <p:spPr>
          <a:xfrm>
            <a:off x="5881495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27">
            <a:extLst>
              <a:ext uri="{FF2B5EF4-FFF2-40B4-BE49-F238E27FC236}">
                <a16:creationId xmlns:a16="http://schemas.microsoft.com/office/drawing/2014/main" id="{EAA6015A-16E4-9E17-98E6-60714F1370A5}"/>
              </a:ext>
            </a:extLst>
          </p:cNvPr>
          <p:cNvSpPr txBox="1"/>
          <p:nvPr/>
        </p:nvSpPr>
        <p:spPr>
          <a:xfrm>
            <a:off x="6609333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id="{D29C8BA6-5C7A-F588-599D-5A3D7E4731A8}"/>
              </a:ext>
            </a:extLst>
          </p:cNvPr>
          <p:cNvSpPr txBox="1"/>
          <p:nvPr/>
        </p:nvSpPr>
        <p:spPr>
          <a:xfrm>
            <a:off x="7376921" y="1699028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9" name="object 29">
            <a:extLst>
              <a:ext uri="{FF2B5EF4-FFF2-40B4-BE49-F238E27FC236}">
                <a16:creationId xmlns:a16="http://schemas.microsoft.com/office/drawing/2014/main" id="{0E584378-0C88-701E-6FD6-C9E598C64298}"/>
              </a:ext>
            </a:extLst>
          </p:cNvPr>
          <p:cNvSpPr txBox="1"/>
          <p:nvPr/>
        </p:nvSpPr>
        <p:spPr>
          <a:xfrm>
            <a:off x="8262364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0" name="object 30">
            <a:extLst>
              <a:ext uri="{FF2B5EF4-FFF2-40B4-BE49-F238E27FC236}">
                <a16:creationId xmlns:a16="http://schemas.microsoft.com/office/drawing/2014/main" id="{DE10E8C4-47CC-71CD-0ED5-A279A8BE825D}"/>
              </a:ext>
            </a:extLst>
          </p:cNvPr>
          <p:cNvSpPr txBox="1"/>
          <p:nvPr/>
        </p:nvSpPr>
        <p:spPr>
          <a:xfrm>
            <a:off x="7376921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2621" y="491997"/>
            <a:ext cx="2238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A*</a:t>
            </a:r>
            <a:r>
              <a:rPr sz="4400" spc="-135" dirty="0">
                <a:latin typeface="Arial"/>
                <a:cs typeface="Arial"/>
              </a:rPr>
              <a:t> </a:t>
            </a:r>
            <a:r>
              <a:rPr sz="4400" spc="-280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65249"/>
            <a:ext cx="16402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75" dirty="0">
                <a:latin typeface="Arial"/>
                <a:cs typeface="Arial"/>
              </a:rPr>
              <a:t>f(n)</a:t>
            </a:r>
            <a:r>
              <a:rPr sz="1900" b="1" spc="-100" dirty="0">
                <a:latin typeface="Arial"/>
                <a:cs typeface="Arial"/>
              </a:rPr>
              <a:t> </a:t>
            </a:r>
            <a:r>
              <a:rPr sz="1900" b="1" spc="-175" dirty="0">
                <a:latin typeface="Arial"/>
                <a:cs typeface="Arial"/>
              </a:rPr>
              <a:t>=</a:t>
            </a:r>
            <a:r>
              <a:rPr sz="1900" b="1" spc="-95" dirty="0">
                <a:latin typeface="Arial"/>
                <a:cs typeface="Arial"/>
              </a:rPr>
              <a:t> </a:t>
            </a:r>
            <a:r>
              <a:rPr sz="1900" b="1" spc="-130" dirty="0">
                <a:latin typeface="Arial"/>
                <a:cs typeface="Arial"/>
              </a:rPr>
              <a:t>g(n)</a:t>
            </a:r>
            <a:r>
              <a:rPr sz="1900" b="1" spc="-90" dirty="0">
                <a:latin typeface="Arial"/>
                <a:cs typeface="Arial"/>
              </a:rPr>
              <a:t> </a:t>
            </a:r>
            <a:r>
              <a:rPr sz="1900" b="1" spc="-175" dirty="0">
                <a:latin typeface="Arial"/>
                <a:cs typeface="Arial"/>
              </a:rPr>
              <a:t>+</a:t>
            </a:r>
            <a:r>
              <a:rPr sz="1900" b="1" spc="-90" dirty="0">
                <a:latin typeface="Arial"/>
                <a:cs typeface="Arial"/>
              </a:rPr>
              <a:t> </a:t>
            </a:r>
            <a:r>
              <a:rPr sz="1900" b="1" spc="-70" dirty="0">
                <a:latin typeface="Arial"/>
                <a:cs typeface="Arial"/>
              </a:rPr>
              <a:t>h(n)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296536"/>
            <a:ext cx="684212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90" dirty="0">
                <a:latin typeface="Arial"/>
                <a:cs typeface="Arial"/>
              </a:rPr>
              <a:t>Solution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path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found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is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555" dirty="0">
                <a:latin typeface="Arial"/>
                <a:cs typeface="Arial"/>
              </a:rPr>
              <a:t>S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330" dirty="0">
                <a:latin typeface="Arial"/>
                <a:cs typeface="Arial"/>
              </a:rPr>
              <a:t>B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240" dirty="0">
                <a:latin typeface="Arial"/>
                <a:cs typeface="Arial"/>
              </a:rPr>
              <a:t>G,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4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nodes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expanded..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spc="-75" dirty="0">
                <a:latin typeface="Arial"/>
                <a:cs typeface="Arial"/>
              </a:rPr>
              <a:t>Still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pretty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fast.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And </a:t>
            </a:r>
            <a:r>
              <a:rPr sz="2600" spc="-50" dirty="0">
                <a:latin typeface="Arial"/>
                <a:cs typeface="Arial"/>
              </a:rPr>
              <a:t>optimal,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too.</a:t>
            </a:r>
            <a:endParaRPr sz="26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62690"/>
              </p:ext>
            </p:extLst>
          </p:nvPr>
        </p:nvGraphicFramePr>
        <p:xfrm>
          <a:off x="364490" y="1775711"/>
          <a:ext cx="7734299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9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8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355"/>
                        </a:lnSpc>
                      </a:pPr>
                      <a:r>
                        <a:rPr sz="2200" spc="-20" dirty="0">
                          <a:latin typeface="Courier New"/>
                          <a:cs typeface="Courier New"/>
                        </a:rPr>
                        <a:t>node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55"/>
                        </a:lnSpc>
                      </a:pPr>
                      <a:r>
                        <a:rPr sz="2200" spc="-20" dirty="0">
                          <a:latin typeface="Courier New"/>
                          <a:cs typeface="Courier New"/>
                        </a:rPr>
                        <a:t>exp.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35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nodes</a:t>
                      </a:r>
                      <a:r>
                        <a:rPr sz="2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20" dirty="0">
                          <a:latin typeface="Courier New"/>
                          <a:cs typeface="Courier New"/>
                        </a:rPr>
                        <a:t>list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S(8)</a:t>
                      </a:r>
                      <a:r>
                        <a:rPr sz="2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99390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A(9)</a:t>
                      </a:r>
                      <a:r>
                        <a:rPr sz="2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B(9)</a:t>
                      </a:r>
                      <a:r>
                        <a:rPr sz="22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C(11)</a:t>
                      </a:r>
                      <a:r>
                        <a:rPr sz="22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99390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B(9)</a:t>
                      </a:r>
                      <a:r>
                        <a:rPr sz="22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G(10)</a:t>
                      </a:r>
                      <a:r>
                        <a:rPr sz="22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C(11)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D(inf)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4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E(inf)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}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9390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G(9)</a:t>
                      </a:r>
                      <a:r>
                        <a:rPr sz="22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G(10)</a:t>
                      </a:r>
                      <a:r>
                        <a:rPr sz="22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C(11)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D(inf)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4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E(inf)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}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199390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34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C(11)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D(inf)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E(inf)</a:t>
                      </a:r>
                      <a:r>
                        <a:rPr sz="2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" name="object 5">
            <a:extLst>
              <a:ext uri="{FF2B5EF4-FFF2-40B4-BE49-F238E27FC236}">
                <a16:creationId xmlns:a16="http://schemas.microsoft.com/office/drawing/2014/main" id="{330B18B1-881D-077C-256D-9DEAD960C4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6653" y="181737"/>
            <a:ext cx="2811018" cy="1828038"/>
          </a:xfrm>
          <a:prstGeom prst="rect">
            <a:avLst/>
          </a:prstGeom>
        </p:spPr>
      </p:pic>
      <p:sp>
        <p:nvSpPr>
          <p:cNvPr id="31" name="object 6">
            <a:extLst>
              <a:ext uri="{FF2B5EF4-FFF2-40B4-BE49-F238E27FC236}">
                <a16:creationId xmlns:a16="http://schemas.microsoft.com/office/drawing/2014/main" id="{1A3902B0-C277-9178-CCD8-3BD0B894AB0E}"/>
              </a:ext>
            </a:extLst>
          </p:cNvPr>
          <p:cNvSpPr txBox="1"/>
          <p:nvPr/>
        </p:nvSpPr>
        <p:spPr>
          <a:xfrm>
            <a:off x="8573769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60715218-5C63-9404-779C-9FCE40B2521B}"/>
              </a:ext>
            </a:extLst>
          </p:cNvPr>
          <p:cNvSpPr txBox="1"/>
          <p:nvPr/>
        </p:nvSpPr>
        <p:spPr>
          <a:xfrm>
            <a:off x="6842252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5001545B-9C73-B126-4629-5A0567F00FAD}"/>
              </a:ext>
            </a:extLst>
          </p:cNvPr>
          <p:cNvSpPr txBox="1"/>
          <p:nvPr/>
        </p:nvSpPr>
        <p:spPr>
          <a:xfrm>
            <a:off x="6133846" y="1655826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719B6CD2-8034-2C38-4C2F-40AAA37E49EC}"/>
              </a:ext>
            </a:extLst>
          </p:cNvPr>
          <p:cNvSpPr txBox="1"/>
          <p:nvPr/>
        </p:nvSpPr>
        <p:spPr>
          <a:xfrm>
            <a:off x="7668514" y="1694764"/>
            <a:ext cx="1352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93D0296A-5ADD-EC82-6B3B-F7201081410C}"/>
              </a:ext>
            </a:extLst>
          </p:cNvPr>
          <p:cNvSpPr txBox="1"/>
          <p:nvPr/>
        </p:nvSpPr>
        <p:spPr>
          <a:xfrm>
            <a:off x="6881621" y="1655826"/>
            <a:ext cx="119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C55757A5-00DE-1D8D-7AB4-DC4DD067346E}"/>
              </a:ext>
            </a:extLst>
          </p:cNvPr>
          <p:cNvSpPr txBox="1"/>
          <p:nvPr/>
        </p:nvSpPr>
        <p:spPr>
          <a:xfrm>
            <a:off x="7157084" y="527684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E096B9DE-CD40-33E7-C4B0-BA9778576C51}"/>
              </a:ext>
            </a:extLst>
          </p:cNvPr>
          <p:cNvSpPr txBox="1"/>
          <p:nvPr/>
        </p:nvSpPr>
        <p:spPr>
          <a:xfrm>
            <a:off x="8140954" y="488441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00632DF5-0968-4AB3-105B-9F8910F8BE76}"/>
              </a:ext>
            </a:extLst>
          </p:cNvPr>
          <p:cNvSpPr txBox="1"/>
          <p:nvPr/>
        </p:nvSpPr>
        <p:spPr>
          <a:xfrm>
            <a:off x="7314438" y="119672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14">
            <a:extLst>
              <a:ext uri="{FF2B5EF4-FFF2-40B4-BE49-F238E27FC236}">
                <a16:creationId xmlns:a16="http://schemas.microsoft.com/office/drawing/2014/main" id="{CD9847F6-5274-BF49-FB9B-AF36895E707E}"/>
              </a:ext>
            </a:extLst>
          </p:cNvPr>
          <p:cNvSpPr txBox="1"/>
          <p:nvPr/>
        </p:nvSpPr>
        <p:spPr>
          <a:xfrm>
            <a:off x="7826120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15">
            <a:extLst>
              <a:ext uri="{FF2B5EF4-FFF2-40B4-BE49-F238E27FC236}">
                <a16:creationId xmlns:a16="http://schemas.microsoft.com/office/drawing/2014/main" id="{F27E7D4D-F02A-D010-6EAE-1AB54A824EC7}"/>
              </a:ext>
            </a:extLst>
          </p:cNvPr>
          <p:cNvSpPr txBox="1"/>
          <p:nvPr/>
        </p:nvSpPr>
        <p:spPr>
          <a:xfrm>
            <a:off x="8298306" y="139369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13FE4331-B977-58F0-2E64-58B7BA104350}"/>
              </a:ext>
            </a:extLst>
          </p:cNvPr>
          <p:cNvSpPr txBox="1"/>
          <p:nvPr/>
        </p:nvSpPr>
        <p:spPr>
          <a:xfrm>
            <a:off x="6488048" y="114427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17">
            <a:extLst>
              <a:ext uri="{FF2B5EF4-FFF2-40B4-BE49-F238E27FC236}">
                <a16:creationId xmlns:a16="http://schemas.microsoft.com/office/drawing/2014/main" id="{3FC911E2-6AAA-C4D9-C938-2119712BA0AB}"/>
              </a:ext>
            </a:extLst>
          </p:cNvPr>
          <p:cNvSpPr txBox="1"/>
          <p:nvPr/>
        </p:nvSpPr>
        <p:spPr>
          <a:xfrm>
            <a:off x="6724268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18">
            <a:extLst>
              <a:ext uri="{FF2B5EF4-FFF2-40B4-BE49-F238E27FC236}">
                <a16:creationId xmlns:a16="http://schemas.microsoft.com/office/drawing/2014/main" id="{B77336D5-9CEA-5553-7A9D-556B16A6BF12}"/>
              </a:ext>
            </a:extLst>
          </p:cNvPr>
          <p:cNvSpPr txBox="1"/>
          <p:nvPr/>
        </p:nvSpPr>
        <p:spPr>
          <a:xfrm>
            <a:off x="7103744" y="102057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374B33B1-2030-4CD1-F15A-257B6EA479C7}"/>
              </a:ext>
            </a:extLst>
          </p:cNvPr>
          <p:cNvSpPr txBox="1"/>
          <p:nvPr/>
        </p:nvSpPr>
        <p:spPr>
          <a:xfrm>
            <a:off x="7512557" y="174751"/>
            <a:ext cx="50038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650" b="1" spc="-75" baseline="-25252" dirty="0">
                <a:latin typeface="Times New Roman"/>
                <a:cs typeface="Times New Roman"/>
              </a:rPr>
              <a:t>S</a:t>
            </a:r>
            <a:r>
              <a:rPr sz="1650" b="1" baseline="-25252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tabLst>
                <a:tab pos="394970" algn="l"/>
              </a:tabLst>
            </a:pPr>
            <a:r>
              <a:rPr sz="1100" b="1" spc="-50" dirty="0">
                <a:latin typeface="Times New Roman"/>
                <a:cs typeface="Times New Roman"/>
              </a:rPr>
              <a:t>B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solidFill>
                  <a:srgbClr val="C0504D"/>
                </a:solidFill>
                <a:latin typeface="Times New Roman"/>
                <a:cs typeface="Times New Roman"/>
              </a:rPr>
              <a:t>4</a:t>
            </a:r>
            <a:endParaRPr sz="1575" baseline="2645">
              <a:latin typeface="Times New Roman"/>
              <a:cs typeface="Times New Roman"/>
            </a:endParaRPr>
          </a:p>
        </p:txBody>
      </p:sp>
      <p:sp>
        <p:nvSpPr>
          <p:cNvPr id="45" name="object 20">
            <a:extLst>
              <a:ext uri="{FF2B5EF4-FFF2-40B4-BE49-F238E27FC236}">
                <a16:creationId xmlns:a16="http://schemas.microsoft.com/office/drawing/2014/main" id="{35A155C4-A6B8-F8EC-6E21-023EB691EDD5}"/>
              </a:ext>
            </a:extLst>
          </p:cNvPr>
          <p:cNvSpPr txBox="1"/>
          <p:nvPr/>
        </p:nvSpPr>
        <p:spPr>
          <a:xfrm>
            <a:off x="8844788" y="9867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6" name="object 21">
            <a:extLst>
              <a:ext uri="{FF2B5EF4-FFF2-40B4-BE49-F238E27FC236}">
                <a16:creationId xmlns:a16="http://schemas.microsoft.com/office/drawing/2014/main" id="{EB629FCF-83B9-8458-E086-34958444F0EF}"/>
              </a:ext>
            </a:extLst>
          </p:cNvPr>
          <p:cNvSpPr txBox="1"/>
          <p:nvPr/>
        </p:nvSpPr>
        <p:spPr>
          <a:xfrm>
            <a:off x="7157084" y="1687494"/>
            <a:ext cx="12128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30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098EB713-B603-D4A0-2A6F-667C6698AB1D}"/>
              </a:ext>
            </a:extLst>
          </p:cNvPr>
          <p:cNvSpPr txBox="1"/>
          <p:nvPr/>
        </p:nvSpPr>
        <p:spPr>
          <a:xfrm>
            <a:off x="6409435" y="1714358"/>
            <a:ext cx="12128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-35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23">
            <a:extLst>
              <a:ext uri="{FF2B5EF4-FFF2-40B4-BE49-F238E27FC236}">
                <a16:creationId xmlns:a16="http://schemas.microsoft.com/office/drawing/2014/main" id="{D76C0067-B75E-B133-9D14-9691F1016AC6}"/>
              </a:ext>
            </a:extLst>
          </p:cNvPr>
          <p:cNvSpPr txBox="1"/>
          <p:nvPr/>
        </p:nvSpPr>
        <p:spPr>
          <a:xfrm>
            <a:off x="7983473" y="1748409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45FFA405-2FA3-DF32-AE61-441EDBFF3C78}"/>
              </a:ext>
            </a:extLst>
          </p:cNvPr>
          <p:cNvSpPr txBox="1"/>
          <p:nvPr/>
        </p:nvSpPr>
        <p:spPr>
          <a:xfrm>
            <a:off x="7278369" y="187855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0" name="object 25">
            <a:extLst>
              <a:ext uri="{FF2B5EF4-FFF2-40B4-BE49-F238E27FC236}">
                <a16:creationId xmlns:a16="http://schemas.microsoft.com/office/drawing/2014/main" id="{2CF40784-1341-A00E-4DD6-EC727AAE4A14}"/>
              </a:ext>
            </a:extLst>
          </p:cNvPr>
          <p:cNvSpPr txBox="1"/>
          <p:nvPr/>
        </p:nvSpPr>
        <p:spPr>
          <a:xfrm>
            <a:off x="6616700" y="928192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id="{B494228F-8BB9-3A03-8D41-416B6F7FBDE7}"/>
              </a:ext>
            </a:extLst>
          </p:cNvPr>
          <p:cNvSpPr txBox="1"/>
          <p:nvPr/>
        </p:nvSpPr>
        <p:spPr>
          <a:xfrm>
            <a:off x="5881495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2" name="object 27">
            <a:extLst>
              <a:ext uri="{FF2B5EF4-FFF2-40B4-BE49-F238E27FC236}">
                <a16:creationId xmlns:a16="http://schemas.microsoft.com/office/drawing/2014/main" id="{C8317ECF-54CC-53A7-93B7-972E2299BC32}"/>
              </a:ext>
            </a:extLst>
          </p:cNvPr>
          <p:cNvSpPr txBox="1"/>
          <p:nvPr/>
        </p:nvSpPr>
        <p:spPr>
          <a:xfrm>
            <a:off x="6609333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3" name="object 28">
            <a:extLst>
              <a:ext uri="{FF2B5EF4-FFF2-40B4-BE49-F238E27FC236}">
                <a16:creationId xmlns:a16="http://schemas.microsoft.com/office/drawing/2014/main" id="{8A342566-1AB6-B71F-9A14-299649AFEB58}"/>
              </a:ext>
            </a:extLst>
          </p:cNvPr>
          <p:cNvSpPr txBox="1"/>
          <p:nvPr/>
        </p:nvSpPr>
        <p:spPr>
          <a:xfrm>
            <a:off x="7376921" y="1699028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4" name="object 29">
            <a:extLst>
              <a:ext uri="{FF2B5EF4-FFF2-40B4-BE49-F238E27FC236}">
                <a16:creationId xmlns:a16="http://schemas.microsoft.com/office/drawing/2014/main" id="{81EBD15B-AEB4-D888-6D12-616A30B99DA7}"/>
              </a:ext>
            </a:extLst>
          </p:cNvPr>
          <p:cNvSpPr txBox="1"/>
          <p:nvPr/>
        </p:nvSpPr>
        <p:spPr>
          <a:xfrm>
            <a:off x="8262364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E510C815-13B2-0FE2-9CC4-89C845DAAA0E}"/>
              </a:ext>
            </a:extLst>
          </p:cNvPr>
          <p:cNvSpPr txBox="1"/>
          <p:nvPr/>
        </p:nvSpPr>
        <p:spPr>
          <a:xfrm>
            <a:off x="7376921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689" y="339597"/>
            <a:ext cx="4975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Example</a:t>
            </a:r>
            <a:r>
              <a:rPr spc="-229" dirty="0"/>
              <a:t> </a:t>
            </a:r>
            <a:r>
              <a:rPr spc="-270" dirty="0"/>
              <a:t>search</a:t>
            </a:r>
            <a:r>
              <a:rPr spc="-225" dirty="0"/>
              <a:t> </a:t>
            </a:r>
            <a:r>
              <a:rPr spc="-345" dirty="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0277" y="2091308"/>
            <a:ext cx="2647950" cy="2038350"/>
            <a:chOff x="3740277" y="2091308"/>
            <a:chExt cx="2647950" cy="2038350"/>
          </a:xfrm>
        </p:grpSpPr>
        <p:sp>
          <p:nvSpPr>
            <p:cNvPr id="4" name="object 4"/>
            <p:cNvSpPr/>
            <p:nvPr/>
          </p:nvSpPr>
          <p:spPr>
            <a:xfrm>
              <a:off x="3768852" y="211988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8852" y="2119883"/>
              <a:ext cx="2590800" cy="1981200"/>
            </a:xfrm>
            <a:custGeom>
              <a:avLst/>
              <a:gdLst/>
              <a:ahLst/>
              <a:cxnLst/>
              <a:rect l="l" t="t" r="r" b="b"/>
              <a:pathLst>
                <a:path w="2590800" h="19812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2590800" h="1981200">
                  <a:moveTo>
                    <a:pt x="1981200" y="1676399"/>
                  </a:moveTo>
                  <a:lnTo>
                    <a:pt x="1985190" y="1626974"/>
                  </a:lnTo>
                  <a:lnTo>
                    <a:pt x="1996744" y="1580083"/>
                  </a:lnTo>
                  <a:lnTo>
                    <a:pt x="2015232" y="1536353"/>
                  </a:lnTo>
                  <a:lnTo>
                    <a:pt x="2040026" y="1496415"/>
                  </a:lnTo>
                  <a:lnTo>
                    <a:pt x="2070496" y="1460896"/>
                  </a:lnTo>
                  <a:lnTo>
                    <a:pt x="2106015" y="1430426"/>
                  </a:lnTo>
                  <a:lnTo>
                    <a:pt x="2145953" y="1405632"/>
                  </a:lnTo>
                  <a:lnTo>
                    <a:pt x="2189683" y="1387144"/>
                  </a:lnTo>
                  <a:lnTo>
                    <a:pt x="2236574" y="1375590"/>
                  </a:lnTo>
                  <a:lnTo>
                    <a:pt x="2286000" y="1371600"/>
                  </a:lnTo>
                  <a:lnTo>
                    <a:pt x="2335425" y="1375590"/>
                  </a:lnTo>
                  <a:lnTo>
                    <a:pt x="2382316" y="1387144"/>
                  </a:lnTo>
                  <a:lnTo>
                    <a:pt x="2426046" y="1405632"/>
                  </a:lnTo>
                  <a:lnTo>
                    <a:pt x="2465984" y="1430426"/>
                  </a:lnTo>
                  <a:lnTo>
                    <a:pt x="2501503" y="1460896"/>
                  </a:lnTo>
                  <a:lnTo>
                    <a:pt x="2531973" y="1496415"/>
                  </a:lnTo>
                  <a:lnTo>
                    <a:pt x="2556767" y="1536353"/>
                  </a:lnTo>
                  <a:lnTo>
                    <a:pt x="2575255" y="1580083"/>
                  </a:lnTo>
                  <a:lnTo>
                    <a:pt x="2586809" y="1626974"/>
                  </a:lnTo>
                  <a:lnTo>
                    <a:pt x="2590800" y="1676399"/>
                  </a:lnTo>
                  <a:lnTo>
                    <a:pt x="2586809" y="1725825"/>
                  </a:lnTo>
                  <a:lnTo>
                    <a:pt x="2575255" y="1772716"/>
                  </a:lnTo>
                  <a:lnTo>
                    <a:pt x="2556767" y="1816446"/>
                  </a:lnTo>
                  <a:lnTo>
                    <a:pt x="2531973" y="1856384"/>
                  </a:lnTo>
                  <a:lnTo>
                    <a:pt x="2501503" y="1891903"/>
                  </a:lnTo>
                  <a:lnTo>
                    <a:pt x="2465984" y="1922373"/>
                  </a:lnTo>
                  <a:lnTo>
                    <a:pt x="2426046" y="1947167"/>
                  </a:lnTo>
                  <a:lnTo>
                    <a:pt x="2382316" y="1965655"/>
                  </a:lnTo>
                  <a:lnTo>
                    <a:pt x="2335425" y="1977209"/>
                  </a:lnTo>
                  <a:lnTo>
                    <a:pt x="2286000" y="1981199"/>
                  </a:lnTo>
                  <a:lnTo>
                    <a:pt x="2236574" y="1977209"/>
                  </a:lnTo>
                  <a:lnTo>
                    <a:pt x="2189683" y="1965655"/>
                  </a:lnTo>
                  <a:lnTo>
                    <a:pt x="2145953" y="1947167"/>
                  </a:lnTo>
                  <a:lnTo>
                    <a:pt x="2106015" y="1922373"/>
                  </a:lnTo>
                  <a:lnTo>
                    <a:pt x="2070496" y="1891903"/>
                  </a:lnTo>
                  <a:lnTo>
                    <a:pt x="2040026" y="1856384"/>
                  </a:lnTo>
                  <a:lnTo>
                    <a:pt x="2015232" y="1816446"/>
                  </a:lnTo>
                  <a:lnTo>
                    <a:pt x="1996744" y="1772716"/>
                  </a:lnTo>
                  <a:lnTo>
                    <a:pt x="1985190" y="1725825"/>
                  </a:lnTo>
                  <a:lnTo>
                    <a:pt x="1981200" y="167639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05627" y="3512565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97452" y="34914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3027" y="3512565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97251" y="34914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52445" y="3512565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5652" y="48630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599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80591" y="4884546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97452" y="49392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53027" y="4960746"/>
            <a:ext cx="301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73451" y="48630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28645" y="4884546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59052" y="2552953"/>
            <a:ext cx="4210050" cy="2462530"/>
          </a:xfrm>
          <a:custGeom>
            <a:avLst/>
            <a:gdLst/>
            <a:ahLst/>
            <a:cxnLst/>
            <a:rect l="l" t="t" r="r" b="b"/>
            <a:pathLst>
              <a:path w="4210050" h="2462529">
                <a:moveTo>
                  <a:pt x="858393" y="1492123"/>
                </a:moveTo>
                <a:lnTo>
                  <a:pt x="818007" y="1451737"/>
                </a:lnTo>
                <a:lnTo>
                  <a:pt x="100965" y="2168664"/>
                </a:lnTo>
                <a:lnTo>
                  <a:pt x="60579" y="2128266"/>
                </a:lnTo>
                <a:lnTo>
                  <a:pt x="0" y="2310130"/>
                </a:lnTo>
                <a:lnTo>
                  <a:pt x="181864" y="2249551"/>
                </a:lnTo>
                <a:lnTo>
                  <a:pt x="161671" y="2229358"/>
                </a:lnTo>
                <a:lnTo>
                  <a:pt x="141465" y="2209165"/>
                </a:lnTo>
                <a:lnTo>
                  <a:pt x="858393" y="1492123"/>
                </a:lnTo>
                <a:close/>
              </a:path>
              <a:path w="4210050" h="2462529">
                <a:moveTo>
                  <a:pt x="1228725" y="2138680"/>
                </a:moveTo>
                <a:lnTo>
                  <a:pt x="1171575" y="2138680"/>
                </a:lnTo>
                <a:lnTo>
                  <a:pt x="1171575" y="1624330"/>
                </a:lnTo>
                <a:lnTo>
                  <a:pt x="1114425" y="1624330"/>
                </a:lnTo>
                <a:lnTo>
                  <a:pt x="1114425" y="2138680"/>
                </a:lnTo>
                <a:lnTo>
                  <a:pt x="1057275" y="2138680"/>
                </a:lnTo>
                <a:lnTo>
                  <a:pt x="1143000" y="2310130"/>
                </a:lnTo>
                <a:lnTo>
                  <a:pt x="1214437" y="2167255"/>
                </a:lnTo>
                <a:lnTo>
                  <a:pt x="1228725" y="2138680"/>
                </a:lnTo>
                <a:close/>
              </a:path>
              <a:path w="4210050" h="2462529">
                <a:moveTo>
                  <a:pt x="2229993" y="120523"/>
                </a:moveTo>
                <a:lnTo>
                  <a:pt x="2189607" y="80137"/>
                </a:lnTo>
                <a:lnTo>
                  <a:pt x="1472565" y="797064"/>
                </a:lnTo>
                <a:lnTo>
                  <a:pt x="1432179" y="756666"/>
                </a:lnTo>
                <a:lnTo>
                  <a:pt x="1371600" y="938530"/>
                </a:lnTo>
                <a:lnTo>
                  <a:pt x="1553464" y="877951"/>
                </a:lnTo>
                <a:lnTo>
                  <a:pt x="1533271" y="857758"/>
                </a:lnTo>
                <a:lnTo>
                  <a:pt x="1513065" y="837565"/>
                </a:lnTo>
                <a:lnTo>
                  <a:pt x="2229993" y="120523"/>
                </a:lnTo>
                <a:close/>
              </a:path>
              <a:path w="4210050" h="2462529">
                <a:moveTo>
                  <a:pt x="2514600" y="2310130"/>
                </a:moveTo>
                <a:lnTo>
                  <a:pt x="2483332" y="2245614"/>
                </a:lnTo>
                <a:lnTo>
                  <a:pt x="2431034" y="2137664"/>
                </a:lnTo>
                <a:lnTo>
                  <a:pt x="2396109" y="2183015"/>
                </a:lnTo>
                <a:lnTo>
                  <a:pt x="1541399" y="1525524"/>
                </a:lnTo>
                <a:lnTo>
                  <a:pt x="1506601" y="1570736"/>
                </a:lnTo>
                <a:lnTo>
                  <a:pt x="2361298" y="2228227"/>
                </a:lnTo>
                <a:lnTo>
                  <a:pt x="2326386" y="2273554"/>
                </a:lnTo>
                <a:lnTo>
                  <a:pt x="2514600" y="2310130"/>
                </a:lnTo>
                <a:close/>
              </a:path>
              <a:path w="4210050" h="2462529">
                <a:moveTo>
                  <a:pt x="2713482" y="752602"/>
                </a:moveTo>
                <a:lnTo>
                  <a:pt x="2657754" y="764997"/>
                </a:lnTo>
                <a:lnTo>
                  <a:pt x="2542540" y="246507"/>
                </a:lnTo>
                <a:lnTo>
                  <a:pt x="2486660" y="258953"/>
                </a:lnTo>
                <a:lnTo>
                  <a:pt x="2601861" y="777417"/>
                </a:lnTo>
                <a:lnTo>
                  <a:pt x="2546096" y="789813"/>
                </a:lnTo>
                <a:lnTo>
                  <a:pt x="2667000" y="938530"/>
                </a:lnTo>
                <a:lnTo>
                  <a:pt x="2700299" y="805307"/>
                </a:lnTo>
                <a:lnTo>
                  <a:pt x="2713482" y="752602"/>
                </a:lnTo>
                <a:close/>
              </a:path>
              <a:path w="4210050" h="2462529">
                <a:moveTo>
                  <a:pt x="2828925" y="2214880"/>
                </a:moveTo>
                <a:lnTo>
                  <a:pt x="2771775" y="2214880"/>
                </a:lnTo>
                <a:lnTo>
                  <a:pt x="2771775" y="1700530"/>
                </a:lnTo>
                <a:lnTo>
                  <a:pt x="2714625" y="1700530"/>
                </a:lnTo>
                <a:lnTo>
                  <a:pt x="2714625" y="2214880"/>
                </a:lnTo>
                <a:lnTo>
                  <a:pt x="2657475" y="2214880"/>
                </a:lnTo>
                <a:lnTo>
                  <a:pt x="2743200" y="2386330"/>
                </a:lnTo>
                <a:lnTo>
                  <a:pt x="2814637" y="2243455"/>
                </a:lnTo>
                <a:lnTo>
                  <a:pt x="2828925" y="2214880"/>
                </a:lnTo>
                <a:close/>
              </a:path>
              <a:path w="4210050" h="2462529">
                <a:moveTo>
                  <a:pt x="4191000" y="938530"/>
                </a:moveTo>
                <a:lnTo>
                  <a:pt x="4159440" y="886333"/>
                </a:lnTo>
                <a:lnTo>
                  <a:pt x="4091813" y="774446"/>
                </a:lnTo>
                <a:lnTo>
                  <a:pt x="4061282" y="822807"/>
                </a:lnTo>
                <a:lnTo>
                  <a:pt x="2758440" y="0"/>
                </a:lnTo>
                <a:lnTo>
                  <a:pt x="2727960" y="48260"/>
                </a:lnTo>
                <a:lnTo>
                  <a:pt x="4030802" y="871067"/>
                </a:lnTo>
                <a:lnTo>
                  <a:pt x="4000246" y="919480"/>
                </a:lnTo>
                <a:lnTo>
                  <a:pt x="4191000" y="938530"/>
                </a:lnTo>
                <a:close/>
              </a:path>
              <a:path w="4210050" h="2462529">
                <a:moveTo>
                  <a:pt x="4209542" y="1569847"/>
                </a:moveTo>
                <a:lnTo>
                  <a:pt x="4172458" y="1526413"/>
                </a:lnTo>
                <a:lnTo>
                  <a:pt x="3235782" y="2329269"/>
                </a:lnTo>
                <a:lnTo>
                  <a:pt x="3198622" y="2285873"/>
                </a:lnTo>
                <a:lnTo>
                  <a:pt x="3124200" y="2462530"/>
                </a:lnTo>
                <a:lnTo>
                  <a:pt x="3310128" y="2416048"/>
                </a:lnTo>
                <a:lnTo>
                  <a:pt x="3288906" y="2391283"/>
                </a:lnTo>
                <a:lnTo>
                  <a:pt x="3272993" y="2372715"/>
                </a:lnTo>
                <a:lnTo>
                  <a:pt x="4209542" y="1569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24427" y="1318005"/>
            <a:ext cx="2694305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0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02252" y="1586991"/>
            <a:ext cx="1967864" cy="4399280"/>
          </a:xfrm>
          <a:custGeom>
            <a:avLst/>
            <a:gdLst/>
            <a:ahLst/>
            <a:cxnLst/>
            <a:rect l="l" t="t" r="r" b="b"/>
            <a:pathLst>
              <a:path w="1967864" h="4399280">
                <a:moveTo>
                  <a:pt x="1056132" y="11176"/>
                </a:moveTo>
                <a:lnTo>
                  <a:pt x="1050036" y="0"/>
                </a:lnTo>
                <a:lnTo>
                  <a:pt x="63296" y="554088"/>
                </a:lnTo>
                <a:lnTo>
                  <a:pt x="47752" y="526415"/>
                </a:lnTo>
                <a:lnTo>
                  <a:pt x="0" y="596900"/>
                </a:lnTo>
                <a:lnTo>
                  <a:pt x="85090" y="592836"/>
                </a:lnTo>
                <a:lnTo>
                  <a:pt x="73012" y="571373"/>
                </a:lnTo>
                <a:lnTo>
                  <a:pt x="69519" y="565150"/>
                </a:lnTo>
                <a:lnTo>
                  <a:pt x="1056132" y="11176"/>
                </a:lnTo>
                <a:close/>
              </a:path>
              <a:path w="1967864" h="4399280">
                <a:moveTo>
                  <a:pt x="1967865" y="4387139"/>
                </a:moveTo>
                <a:lnTo>
                  <a:pt x="379310" y="3877030"/>
                </a:lnTo>
                <a:lnTo>
                  <a:pt x="380568" y="3873119"/>
                </a:lnTo>
                <a:lnTo>
                  <a:pt x="389001" y="3846830"/>
                </a:lnTo>
                <a:lnTo>
                  <a:pt x="304800" y="3859784"/>
                </a:lnTo>
                <a:lnTo>
                  <a:pt x="365760" y="3919347"/>
                </a:lnTo>
                <a:lnTo>
                  <a:pt x="375450" y="3889083"/>
                </a:lnTo>
                <a:lnTo>
                  <a:pt x="1964055" y="4399229"/>
                </a:lnTo>
                <a:lnTo>
                  <a:pt x="1967865" y="4387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47205" y="5822696"/>
            <a:ext cx="1186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goal </a:t>
            </a:r>
            <a:r>
              <a:rPr sz="2400" spc="-20" dirty="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689" y="339597"/>
            <a:ext cx="4975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Example</a:t>
            </a:r>
            <a:r>
              <a:rPr spc="-229" dirty="0"/>
              <a:t> </a:t>
            </a:r>
            <a:r>
              <a:rPr spc="-270" dirty="0"/>
              <a:t>search</a:t>
            </a:r>
            <a:r>
              <a:rPr spc="-225" dirty="0"/>
              <a:t> </a:t>
            </a:r>
            <a:r>
              <a:rPr spc="-345" dirty="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0277" y="2091308"/>
            <a:ext cx="666750" cy="666750"/>
            <a:chOff x="3740277" y="2091308"/>
            <a:chExt cx="666750" cy="666750"/>
          </a:xfrm>
        </p:grpSpPr>
        <p:sp>
          <p:nvSpPr>
            <p:cNvPr id="4" name="object 4"/>
            <p:cNvSpPr/>
            <p:nvPr/>
          </p:nvSpPr>
          <p:spPr>
            <a:xfrm>
              <a:off x="3768852" y="211988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8852" y="211988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24427" y="2140711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0052" y="34914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05627" y="3512565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97452" y="34914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53027" y="3512565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97251" y="34914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52445" y="3512565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5652" y="48630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599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0591" y="4884546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97452" y="49392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53027" y="4960746"/>
            <a:ext cx="301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73451" y="48630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28645" y="4884546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59052" y="1586991"/>
            <a:ext cx="4210050" cy="3429000"/>
          </a:xfrm>
          <a:custGeom>
            <a:avLst/>
            <a:gdLst/>
            <a:ahLst/>
            <a:cxnLst/>
            <a:rect l="l" t="t" r="r" b="b"/>
            <a:pathLst>
              <a:path w="4210050" h="3429000">
                <a:moveTo>
                  <a:pt x="858393" y="2458085"/>
                </a:moveTo>
                <a:lnTo>
                  <a:pt x="818007" y="2417699"/>
                </a:lnTo>
                <a:lnTo>
                  <a:pt x="100965" y="3134626"/>
                </a:lnTo>
                <a:lnTo>
                  <a:pt x="60579" y="3094228"/>
                </a:lnTo>
                <a:lnTo>
                  <a:pt x="0" y="3276092"/>
                </a:lnTo>
                <a:lnTo>
                  <a:pt x="181864" y="3215513"/>
                </a:lnTo>
                <a:lnTo>
                  <a:pt x="161671" y="3195320"/>
                </a:lnTo>
                <a:lnTo>
                  <a:pt x="141465" y="3175127"/>
                </a:lnTo>
                <a:lnTo>
                  <a:pt x="858393" y="2458085"/>
                </a:lnTo>
                <a:close/>
              </a:path>
              <a:path w="4210050" h="3429000">
                <a:moveTo>
                  <a:pt x="1228725" y="3104642"/>
                </a:moveTo>
                <a:lnTo>
                  <a:pt x="1171575" y="3104642"/>
                </a:lnTo>
                <a:lnTo>
                  <a:pt x="1171575" y="2590292"/>
                </a:lnTo>
                <a:lnTo>
                  <a:pt x="1114425" y="2590292"/>
                </a:lnTo>
                <a:lnTo>
                  <a:pt x="1114425" y="3104642"/>
                </a:lnTo>
                <a:lnTo>
                  <a:pt x="1057275" y="3104642"/>
                </a:lnTo>
                <a:lnTo>
                  <a:pt x="1143000" y="3276092"/>
                </a:lnTo>
                <a:lnTo>
                  <a:pt x="1214437" y="3133217"/>
                </a:lnTo>
                <a:lnTo>
                  <a:pt x="1228725" y="3104642"/>
                </a:lnTo>
                <a:close/>
              </a:path>
              <a:path w="4210050" h="3429000">
                <a:moveTo>
                  <a:pt x="2229993" y="1086485"/>
                </a:moveTo>
                <a:lnTo>
                  <a:pt x="2189607" y="1046099"/>
                </a:lnTo>
                <a:lnTo>
                  <a:pt x="1472565" y="1763026"/>
                </a:lnTo>
                <a:lnTo>
                  <a:pt x="1432179" y="1722628"/>
                </a:lnTo>
                <a:lnTo>
                  <a:pt x="1371600" y="1904492"/>
                </a:lnTo>
                <a:lnTo>
                  <a:pt x="1553464" y="1843913"/>
                </a:lnTo>
                <a:lnTo>
                  <a:pt x="1533271" y="1823720"/>
                </a:lnTo>
                <a:lnTo>
                  <a:pt x="1513065" y="1803527"/>
                </a:lnTo>
                <a:lnTo>
                  <a:pt x="2229993" y="1086485"/>
                </a:lnTo>
                <a:close/>
              </a:path>
              <a:path w="4210050" h="3429000">
                <a:moveTo>
                  <a:pt x="2514600" y="3276092"/>
                </a:moveTo>
                <a:lnTo>
                  <a:pt x="2483332" y="3211576"/>
                </a:lnTo>
                <a:lnTo>
                  <a:pt x="2431034" y="3103626"/>
                </a:lnTo>
                <a:lnTo>
                  <a:pt x="2396109" y="3148977"/>
                </a:lnTo>
                <a:lnTo>
                  <a:pt x="1541399" y="2491486"/>
                </a:lnTo>
                <a:lnTo>
                  <a:pt x="1506601" y="2536698"/>
                </a:lnTo>
                <a:lnTo>
                  <a:pt x="2361298" y="3194189"/>
                </a:lnTo>
                <a:lnTo>
                  <a:pt x="2326386" y="3239516"/>
                </a:lnTo>
                <a:lnTo>
                  <a:pt x="2514600" y="3276092"/>
                </a:lnTo>
                <a:close/>
              </a:path>
              <a:path w="4210050" h="3429000">
                <a:moveTo>
                  <a:pt x="2713482" y="1718564"/>
                </a:moveTo>
                <a:lnTo>
                  <a:pt x="2657754" y="1730959"/>
                </a:lnTo>
                <a:lnTo>
                  <a:pt x="2542540" y="1212469"/>
                </a:lnTo>
                <a:lnTo>
                  <a:pt x="2486660" y="1224915"/>
                </a:lnTo>
                <a:lnTo>
                  <a:pt x="2601861" y="1743379"/>
                </a:lnTo>
                <a:lnTo>
                  <a:pt x="2546096" y="1755775"/>
                </a:lnTo>
                <a:lnTo>
                  <a:pt x="2667000" y="1904492"/>
                </a:lnTo>
                <a:lnTo>
                  <a:pt x="2700299" y="1771269"/>
                </a:lnTo>
                <a:lnTo>
                  <a:pt x="2713482" y="1718564"/>
                </a:lnTo>
                <a:close/>
              </a:path>
              <a:path w="4210050" h="3429000">
                <a:moveTo>
                  <a:pt x="2828925" y="3180842"/>
                </a:moveTo>
                <a:lnTo>
                  <a:pt x="2771775" y="3180842"/>
                </a:lnTo>
                <a:lnTo>
                  <a:pt x="2771775" y="2666492"/>
                </a:lnTo>
                <a:lnTo>
                  <a:pt x="2714625" y="2666492"/>
                </a:lnTo>
                <a:lnTo>
                  <a:pt x="2714625" y="3180842"/>
                </a:lnTo>
                <a:lnTo>
                  <a:pt x="2657475" y="3180842"/>
                </a:lnTo>
                <a:lnTo>
                  <a:pt x="2743200" y="3352292"/>
                </a:lnTo>
                <a:lnTo>
                  <a:pt x="2814637" y="3209417"/>
                </a:lnTo>
                <a:lnTo>
                  <a:pt x="2828925" y="3180842"/>
                </a:lnTo>
                <a:close/>
              </a:path>
              <a:path w="4210050" h="3429000">
                <a:moveTo>
                  <a:pt x="3799332" y="11176"/>
                </a:moveTo>
                <a:lnTo>
                  <a:pt x="3793236" y="0"/>
                </a:lnTo>
                <a:lnTo>
                  <a:pt x="2806496" y="554088"/>
                </a:lnTo>
                <a:lnTo>
                  <a:pt x="2790952" y="526415"/>
                </a:lnTo>
                <a:lnTo>
                  <a:pt x="2743200" y="596900"/>
                </a:lnTo>
                <a:lnTo>
                  <a:pt x="2828290" y="592836"/>
                </a:lnTo>
                <a:lnTo>
                  <a:pt x="2816212" y="571373"/>
                </a:lnTo>
                <a:lnTo>
                  <a:pt x="2812719" y="565150"/>
                </a:lnTo>
                <a:lnTo>
                  <a:pt x="3799332" y="11176"/>
                </a:lnTo>
                <a:close/>
              </a:path>
              <a:path w="4210050" h="3429000">
                <a:moveTo>
                  <a:pt x="4191000" y="1904492"/>
                </a:moveTo>
                <a:lnTo>
                  <a:pt x="4159440" y="1852295"/>
                </a:lnTo>
                <a:lnTo>
                  <a:pt x="4091813" y="1740408"/>
                </a:lnTo>
                <a:lnTo>
                  <a:pt x="4061282" y="1788769"/>
                </a:lnTo>
                <a:lnTo>
                  <a:pt x="2758440" y="965962"/>
                </a:lnTo>
                <a:lnTo>
                  <a:pt x="2727960" y="1014222"/>
                </a:lnTo>
                <a:lnTo>
                  <a:pt x="4030802" y="1837029"/>
                </a:lnTo>
                <a:lnTo>
                  <a:pt x="4000246" y="1885442"/>
                </a:lnTo>
                <a:lnTo>
                  <a:pt x="4191000" y="1904492"/>
                </a:lnTo>
                <a:close/>
              </a:path>
              <a:path w="4210050" h="3429000">
                <a:moveTo>
                  <a:pt x="4209542" y="2535809"/>
                </a:moveTo>
                <a:lnTo>
                  <a:pt x="4172458" y="2492375"/>
                </a:lnTo>
                <a:lnTo>
                  <a:pt x="3235782" y="3295231"/>
                </a:lnTo>
                <a:lnTo>
                  <a:pt x="3198622" y="3251835"/>
                </a:lnTo>
                <a:lnTo>
                  <a:pt x="3124200" y="3428492"/>
                </a:lnTo>
                <a:lnTo>
                  <a:pt x="3310128" y="3382010"/>
                </a:lnTo>
                <a:lnTo>
                  <a:pt x="3288906" y="3357245"/>
                </a:lnTo>
                <a:lnTo>
                  <a:pt x="3272993" y="3338677"/>
                </a:lnTo>
                <a:lnTo>
                  <a:pt x="4209542" y="2535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34076" y="1318005"/>
            <a:ext cx="118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62045" y="269908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29227" y="277596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67427" y="262288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66846" y="3994861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57827" y="4223461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72227" y="437642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6645" y="389356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23845" y="4223461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53833" y="2206828"/>
            <a:ext cx="965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arc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cost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07052" y="2522092"/>
            <a:ext cx="2367915" cy="3464560"/>
            <a:chOff x="4607052" y="2522092"/>
            <a:chExt cx="2367915" cy="3464560"/>
          </a:xfrm>
        </p:grpSpPr>
        <p:sp>
          <p:nvSpPr>
            <p:cNvPr id="31" name="object 31"/>
            <p:cNvSpPr/>
            <p:nvPr/>
          </p:nvSpPr>
          <p:spPr>
            <a:xfrm>
              <a:off x="5292852" y="2522092"/>
              <a:ext cx="1682114" cy="347980"/>
            </a:xfrm>
            <a:custGeom>
              <a:avLst/>
              <a:gdLst/>
              <a:ahLst/>
              <a:cxnLst/>
              <a:rect l="l" t="t" r="r" b="b"/>
              <a:pathLst>
                <a:path w="1682115" h="347980">
                  <a:moveTo>
                    <a:pt x="67818" y="273177"/>
                  </a:moveTo>
                  <a:lnTo>
                    <a:pt x="0" y="324739"/>
                  </a:lnTo>
                  <a:lnTo>
                    <a:pt x="81914" y="347980"/>
                  </a:lnTo>
                  <a:lnTo>
                    <a:pt x="76482" y="319151"/>
                  </a:lnTo>
                  <a:lnTo>
                    <a:pt x="63626" y="319151"/>
                  </a:lnTo>
                  <a:lnTo>
                    <a:pt x="61213" y="306705"/>
                  </a:lnTo>
                  <a:lnTo>
                    <a:pt x="73690" y="304340"/>
                  </a:lnTo>
                  <a:lnTo>
                    <a:pt x="67818" y="273177"/>
                  </a:lnTo>
                  <a:close/>
                </a:path>
                <a:path w="1682115" h="347980">
                  <a:moveTo>
                    <a:pt x="73690" y="304340"/>
                  </a:moveTo>
                  <a:lnTo>
                    <a:pt x="61213" y="306705"/>
                  </a:lnTo>
                  <a:lnTo>
                    <a:pt x="63626" y="319151"/>
                  </a:lnTo>
                  <a:lnTo>
                    <a:pt x="76038" y="316798"/>
                  </a:lnTo>
                  <a:lnTo>
                    <a:pt x="73690" y="304340"/>
                  </a:lnTo>
                  <a:close/>
                </a:path>
                <a:path w="1682115" h="347980">
                  <a:moveTo>
                    <a:pt x="76038" y="316798"/>
                  </a:moveTo>
                  <a:lnTo>
                    <a:pt x="63626" y="319151"/>
                  </a:lnTo>
                  <a:lnTo>
                    <a:pt x="76482" y="319151"/>
                  </a:lnTo>
                  <a:lnTo>
                    <a:pt x="76038" y="316798"/>
                  </a:lnTo>
                  <a:close/>
                </a:path>
                <a:path w="1682115" h="347980">
                  <a:moveTo>
                    <a:pt x="1679828" y="0"/>
                  </a:moveTo>
                  <a:lnTo>
                    <a:pt x="73690" y="304340"/>
                  </a:lnTo>
                  <a:lnTo>
                    <a:pt x="76038" y="316798"/>
                  </a:lnTo>
                  <a:lnTo>
                    <a:pt x="1682115" y="12446"/>
                  </a:lnTo>
                  <a:lnTo>
                    <a:pt x="16798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07052" y="5433822"/>
              <a:ext cx="1663064" cy="552450"/>
            </a:xfrm>
            <a:custGeom>
              <a:avLst/>
              <a:gdLst/>
              <a:ahLst/>
              <a:cxnLst/>
              <a:rect l="l" t="t" r="r" b="b"/>
              <a:pathLst>
                <a:path w="1663064" h="552450">
                  <a:moveTo>
                    <a:pt x="74523" y="30195"/>
                  </a:moveTo>
                  <a:lnTo>
                    <a:pt x="70662" y="42244"/>
                  </a:lnTo>
                  <a:lnTo>
                    <a:pt x="1659255" y="552399"/>
                  </a:lnTo>
                  <a:lnTo>
                    <a:pt x="1663064" y="540308"/>
                  </a:lnTo>
                  <a:lnTo>
                    <a:pt x="74523" y="30195"/>
                  </a:lnTo>
                  <a:close/>
                </a:path>
                <a:path w="1663064" h="552450">
                  <a:moveTo>
                    <a:pt x="84200" y="0"/>
                  </a:moveTo>
                  <a:lnTo>
                    <a:pt x="0" y="12953"/>
                  </a:lnTo>
                  <a:lnTo>
                    <a:pt x="60960" y="72516"/>
                  </a:lnTo>
                  <a:lnTo>
                    <a:pt x="70662" y="42244"/>
                  </a:lnTo>
                  <a:lnTo>
                    <a:pt x="58547" y="38353"/>
                  </a:lnTo>
                  <a:lnTo>
                    <a:pt x="62357" y="26288"/>
                  </a:lnTo>
                  <a:lnTo>
                    <a:pt x="75775" y="26288"/>
                  </a:lnTo>
                  <a:lnTo>
                    <a:pt x="84200" y="0"/>
                  </a:lnTo>
                  <a:close/>
                </a:path>
                <a:path w="1663064" h="552450">
                  <a:moveTo>
                    <a:pt x="62357" y="26288"/>
                  </a:moveTo>
                  <a:lnTo>
                    <a:pt x="58547" y="38353"/>
                  </a:lnTo>
                  <a:lnTo>
                    <a:pt x="70662" y="42244"/>
                  </a:lnTo>
                  <a:lnTo>
                    <a:pt x="74523" y="30195"/>
                  </a:lnTo>
                  <a:lnTo>
                    <a:pt x="62357" y="26288"/>
                  </a:lnTo>
                  <a:close/>
                </a:path>
                <a:path w="1663064" h="552450">
                  <a:moveTo>
                    <a:pt x="75775" y="26288"/>
                  </a:moveTo>
                  <a:lnTo>
                    <a:pt x="62357" y="26288"/>
                  </a:lnTo>
                  <a:lnTo>
                    <a:pt x="74523" y="30195"/>
                  </a:lnTo>
                  <a:lnTo>
                    <a:pt x="75775" y="26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347205" y="5822696"/>
            <a:ext cx="1186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goal </a:t>
            </a:r>
            <a:r>
              <a:rPr sz="2400" spc="-20" dirty="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689" y="339597"/>
            <a:ext cx="4975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Example</a:t>
            </a:r>
            <a:r>
              <a:rPr spc="-229" dirty="0"/>
              <a:t> </a:t>
            </a:r>
            <a:r>
              <a:rPr spc="-270" dirty="0"/>
              <a:t>search</a:t>
            </a:r>
            <a:r>
              <a:rPr spc="-225" dirty="0"/>
              <a:t> </a:t>
            </a:r>
            <a:r>
              <a:rPr spc="-345" dirty="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0277" y="2091308"/>
            <a:ext cx="2647950" cy="2038350"/>
            <a:chOff x="3740277" y="2091308"/>
            <a:chExt cx="2647950" cy="2038350"/>
          </a:xfrm>
        </p:grpSpPr>
        <p:sp>
          <p:nvSpPr>
            <p:cNvPr id="4" name="object 4"/>
            <p:cNvSpPr/>
            <p:nvPr/>
          </p:nvSpPr>
          <p:spPr>
            <a:xfrm>
              <a:off x="3768852" y="211988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8852" y="2119883"/>
              <a:ext cx="2590800" cy="1981200"/>
            </a:xfrm>
            <a:custGeom>
              <a:avLst/>
              <a:gdLst/>
              <a:ahLst/>
              <a:cxnLst/>
              <a:rect l="l" t="t" r="r" b="b"/>
              <a:pathLst>
                <a:path w="2590800" h="19812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2590800" h="1981200">
                  <a:moveTo>
                    <a:pt x="1981200" y="1676399"/>
                  </a:moveTo>
                  <a:lnTo>
                    <a:pt x="1985190" y="1626974"/>
                  </a:lnTo>
                  <a:lnTo>
                    <a:pt x="1996744" y="1580083"/>
                  </a:lnTo>
                  <a:lnTo>
                    <a:pt x="2015232" y="1536353"/>
                  </a:lnTo>
                  <a:lnTo>
                    <a:pt x="2040026" y="1496415"/>
                  </a:lnTo>
                  <a:lnTo>
                    <a:pt x="2070496" y="1460896"/>
                  </a:lnTo>
                  <a:lnTo>
                    <a:pt x="2106015" y="1430426"/>
                  </a:lnTo>
                  <a:lnTo>
                    <a:pt x="2145953" y="1405632"/>
                  </a:lnTo>
                  <a:lnTo>
                    <a:pt x="2189683" y="1387144"/>
                  </a:lnTo>
                  <a:lnTo>
                    <a:pt x="2236574" y="1375590"/>
                  </a:lnTo>
                  <a:lnTo>
                    <a:pt x="2286000" y="1371600"/>
                  </a:lnTo>
                  <a:lnTo>
                    <a:pt x="2335425" y="1375590"/>
                  </a:lnTo>
                  <a:lnTo>
                    <a:pt x="2382316" y="1387144"/>
                  </a:lnTo>
                  <a:lnTo>
                    <a:pt x="2426046" y="1405632"/>
                  </a:lnTo>
                  <a:lnTo>
                    <a:pt x="2465984" y="1430426"/>
                  </a:lnTo>
                  <a:lnTo>
                    <a:pt x="2501503" y="1460896"/>
                  </a:lnTo>
                  <a:lnTo>
                    <a:pt x="2531973" y="1496415"/>
                  </a:lnTo>
                  <a:lnTo>
                    <a:pt x="2556767" y="1536353"/>
                  </a:lnTo>
                  <a:lnTo>
                    <a:pt x="2575255" y="1580083"/>
                  </a:lnTo>
                  <a:lnTo>
                    <a:pt x="2586809" y="1626974"/>
                  </a:lnTo>
                  <a:lnTo>
                    <a:pt x="2590800" y="1676399"/>
                  </a:lnTo>
                  <a:lnTo>
                    <a:pt x="2586809" y="1725825"/>
                  </a:lnTo>
                  <a:lnTo>
                    <a:pt x="2575255" y="1772716"/>
                  </a:lnTo>
                  <a:lnTo>
                    <a:pt x="2556767" y="1816446"/>
                  </a:lnTo>
                  <a:lnTo>
                    <a:pt x="2531973" y="1856384"/>
                  </a:lnTo>
                  <a:lnTo>
                    <a:pt x="2501503" y="1891903"/>
                  </a:lnTo>
                  <a:lnTo>
                    <a:pt x="2465984" y="1922373"/>
                  </a:lnTo>
                  <a:lnTo>
                    <a:pt x="2426046" y="1947167"/>
                  </a:lnTo>
                  <a:lnTo>
                    <a:pt x="2382316" y="1965655"/>
                  </a:lnTo>
                  <a:lnTo>
                    <a:pt x="2335425" y="1977209"/>
                  </a:lnTo>
                  <a:lnTo>
                    <a:pt x="2286000" y="1981199"/>
                  </a:lnTo>
                  <a:lnTo>
                    <a:pt x="2236574" y="1977209"/>
                  </a:lnTo>
                  <a:lnTo>
                    <a:pt x="2189683" y="1965655"/>
                  </a:lnTo>
                  <a:lnTo>
                    <a:pt x="2145953" y="1947167"/>
                  </a:lnTo>
                  <a:lnTo>
                    <a:pt x="2106015" y="1922373"/>
                  </a:lnTo>
                  <a:lnTo>
                    <a:pt x="2070496" y="1891903"/>
                  </a:lnTo>
                  <a:lnTo>
                    <a:pt x="2040026" y="1856384"/>
                  </a:lnTo>
                  <a:lnTo>
                    <a:pt x="2015232" y="1816446"/>
                  </a:lnTo>
                  <a:lnTo>
                    <a:pt x="1996744" y="1772716"/>
                  </a:lnTo>
                  <a:lnTo>
                    <a:pt x="1985190" y="1725825"/>
                  </a:lnTo>
                  <a:lnTo>
                    <a:pt x="1981200" y="167639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05627" y="3512565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97452" y="34914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3027" y="3512565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97251" y="34914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52445" y="3512565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5652" y="4863084"/>
            <a:ext cx="3581400" cy="685800"/>
          </a:xfrm>
          <a:custGeom>
            <a:avLst/>
            <a:gdLst/>
            <a:ahLst/>
            <a:cxnLst/>
            <a:rect l="l" t="t" r="r" b="b"/>
            <a:pathLst>
              <a:path w="3581400" h="685800">
                <a:moveTo>
                  <a:pt x="2971800" y="381000"/>
                </a:moveTo>
                <a:lnTo>
                  <a:pt x="2975790" y="331574"/>
                </a:lnTo>
                <a:lnTo>
                  <a:pt x="2987344" y="284683"/>
                </a:lnTo>
                <a:lnTo>
                  <a:pt x="3005832" y="240953"/>
                </a:lnTo>
                <a:lnTo>
                  <a:pt x="3030626" y="201015"/>
                </a:lnTo>
                <a:lnTo>
                  <a:pt x="3061096" y="165496"/>
                </a:lnTo>
                <a:lnTo>
                  <a:pt x="3096615" y="135026"/>
                </a:lnTo>
                <a:lnTo>
                  <a:pt x="3136553" y="110232"/>
                </a:lnTo>
                <a:lnTo>
                  <a:pt x="3180283" y="91744"/>
                </a:lnTo>
                <a:lnTo>
                  <a:pt x="3227174" y="80190"/>
                </a:lnTo>
                <a:lnTo>
                  <a:pt x="3276600" y="76200"/>
                </a:lnTo>
                <a:lnTo>
                  <a:pt x="3326025" y="80190"/>
                </a:lnTo>
                <a:lnTo>
                  <a:pt x="3372916" y="91744"/>
                </a:lnTo>
                <a:lnTo>
                  <a:pt x="3416646" y="110232"/>
                </a:lnTo>
                <a:lnTo>
                  <a:pt x="3456584" y="135026"/>
                </a:lnTo>
                <a:lnTo>
                  <a:pt x="3492103" y="165496"/>
                </a:lnTo>
                <a:lnTo>
                  <a:pt x="3522573" y="201015"/>
                </a:lnTo>
                <a:lnTo>
                  <a:pt x="3547367" y="240953"/>
                </a:lnTo>
                <a:lnTo>
                  <a:pt x="3565855" y="284683"/>
                </a:lnTo>
                <a:lnTo>
                  <a:pt x="3577409" y="331574"/>
                </a:lnTo>
                <a:lnTo>
                  <a:pt x="3581400" y="381000"/>
                </a:lnTo>
                <a:lnTo>
                  <a:pt x="3577409" y="430425"/>
                </a:lnTo>
                <a:lnTo>
                  <a:pt x="3565855" y="477316"/>
                </a:lnTo>
                <a:lnTo>
                  <a:pt x="3547367" y="521046"/>
                </a:lnTo>
                <a:lnTo>
                  <a:pt x="3522573" y="560984"/>
                </a:lnTo>
                <a:lnTo>
                  <a:pt x="3492103" y="596503"/>
                </a:lnTo>
                <a:lnTo>
                  <a:pt x="3456584" y="626973"/>
                </a:lnTo>
                <a:lnTo>
                  <a:pt x="3416646" y="651767"/>
                </a:lnTo>
                <a:lnTo>
                  <a:pt x="3372916" y="670255"/>
                </a:lnTo>
                <a:lnTo>
                  <a:pt x="3326025" y="681809"/>
                </a:lnTo>
                <a:lnTo>
                  <a:pt x="3276600" y="685800"/>
                </a:lnTo>
                <a:lnTo>
                  <a:pt x="3227174" y="681809"/>
                </a:lnTo>
                <a:lnTo>
                  <a:pt x="3180283" y="670255"/>
                </a:lnTo>
                <a:lnTo>
                  <a:pt x="3136553" y="651767"/>
                </a:lnTo>
                <a:lnTo>
                  <a:pt x="3096615" y="626973"/>
                </a:lnTo>
                <a:lnTo>
                  <a:pt x="3061096" y="596503"/>
                </a:lnTo>
                <a:lnTo>
                  <a:pt x="3030626" y="560984"/>
                </a:lnTo>
                <a:lnTo>
                  <a:pt x="3005832" y="521046"/>
                </a:lnTo>
                <a:lnTo>
                  <a:pt x="2987344" y="477316"/>
                </a:lnTo>
                <a:lnTo>
                  <a:pt x="2975790" y="430425"/>
                </a:lnTo>
                <a:lnTo>
                  <a:pt x="2971800" y="381000"/>
                </a:lnTo>
                <a:close/>
              </a:path>
              <a:path w="3581400" h="6858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599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53027" y="4960746"/>
            <a:ext cx="301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59052" y="1586991"/>
            <a:ext cx="4210050" cy="3914775"/>
            <a:chOff x="1559052" y="1586991"/>
            <a:chExt cx="4210050" cy="3914775"/>
          </a:xfrm>
        </p:grpSpPr>
        <p:sp>
          <p:nvSpPr>
            <p:cNvPr id="14" name="object 14"/>
            <p:cNvSpPr/>
            <p:nvPr/>
          </p:nvSpPr>
          <p:spPr>
            <a:xfrm>
              <a:off x="2930652" y="2633091"/>
              <a:ext cx="858519" cy="858519"/>
            </a:xfrm>
            <a:custGeom>
              <a:avLst/>
              <a:gdLst/>
              <a:ahLst/>
              <a:cxnLst/>
              <a:rect l="l" t="t" r="r" b="b"/>
              <a:pathLst>
                <a:path w="858520" h="858520">
                  <a:moveTo>
                    <a:pt x="60579" y="676529"/>
                  </a:moveTo>
                  <a:lnTo>
                    <a:pt x="0" y="858393"/>
                  </a:lnTo>
                  <a:lnTo>
                    <a:pt x="181864" y="797813"/>
                  </a:lnTo>
                  <a:lnTo>
                    <a:pt x="161671" y="777621"/>
                  </a:lnTo>
                  <a:lnTo>
                    <a:pt x="121285" y="777621"/>
                  </a:lnTo>
                  <a:lnTo>
                    <a:pt x="80772" y="737108"/>
                  </a:lnTo>
                  <a:lnTo>
                    <a:pt x="100966" y="716916"/>
                  </a:lnTo>
                  <a:lnTo>
                    <a:pt x="60579" y="676529"/>
                  </a:lnTo>
                  <a:close/>
                </a:path>
                <a:path w="858520" h="858520">
                  <a:moveTo>
                    <a:pt x="100966" y="716916"/>
                  </a:moveTo>
                  <a:lnTo>
                    <a:pt x="80772" y="737108"/>
                  </a:lnTo>
                  <a:lnTo>
                    <a:pt x="121285" y="777621"/>
                  </a:lnTo>
                  <a:lnTo>
                    <a:pt x="141476" y="757426"/>
                  </a:lnTo>
                  <a:lnTo>
                    <a:pt x="100966" y="716916"/>
                  </a:lnTo>
                  <a:close/>
                </a:path>
                <a:path w="858520" h="858520">
                  <a:moveTo>
                    <a:pt x="141476" y="757426"/>
                  </a:moveTo>
                  <a:lnTo>
                    <a:pt x="121285" y="777621"/>
                  </a:lnTo>
                  <a:lnTo>
                    <a:pt x="161671" y="777621"/>
                  </a:lnTo>
                  <a:lnTo>
                    <a:pt x="141476" y="757426"/>
                  </a:lnTo>
                  <a:close/>
                </a:path>
                <a:path w="858520" h="858520">
                  <a:moveTo>
                    <a:pt x="818007" y="0"/>
                  </a:moveTo>
                  <a:lnTo>
                    <a:pt x="100966" y="716916"/>
                  </a:lnTo>
                  <a:lnTo>
                    <a:pt x="141476" y="757426"/>
                  </a:lnTo>
                  <a:lnTo>
                    <a:pt x="858393" y="40386"/>
                  </a:lnTo>
                  <a:lnTo>
                    <a:pt x="818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3452" y="486308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9052" y="1586991"/>
              <a:ext cx="4210050" cy="3429000"/>
            </a:xfrm>
            <a:custGeom>
              <a:avLst/>
              <a:gdLst/>
              <a:ahLst/>
              <a:cxnLst/>
              <a:rect l="l" t="t" r="r" b="b"/>
              <a:pathLst>
                <a:path w="4210050" h="3429000">
                  <a:moveTo>
                    <a:pt x="858393" y="2458085"/>
                  </a:moveTo>
                  <a:lnTo>
                    <a:pt x="818007" y="2417699"/>
                  </a:lnTo>
                  <a:lnTo>
                    <a:pt x="100965" y="3134626"/>
                  </a:lnTo>
                  <a:lnTo>
                    <a:pt x="60579" y="3094228"/>
                  </a:lnTo>
                  <a:lnTo>
                    <a:pt x="0" y="3276092"/>
                  </a:lnTo>
                  <a:lnTo>
                    <a:pt x="181864" y="3215513"/>
                  </a:lnTo>
                  <a:lnTo>
                    <a:pt x="161671" y="3195320"/>
                  </a:lnTo>
                  <a:lnTo>
                    <a:pt x="141465" y="3175127"/>
                  </a:lnTo>
                  <a:lnTo>
                    <a:pt x="858393" y="2458085"/>
                  </a:lnTo>
                  <a:close/>
                </a:path>
                <a:path w="4210050" h="3429000">
                  <a:moveTo>
                    <a:pt x="1228725" y="3104642"/>
                  </a:moveTo>
                  <a:lnTo>
                    <a:pt x="1171575" y="3104642"/>
                  </a:lnTo>
                  <a:lnTo>
                    <a:pt x="1171575" y="2590292"/>
                  </a:lnTo>
                  <a:lnTo>
                    <a:pt x="1114425" y="2590292"/>
                  </a:lnTo>
                  <a:lnTo>
                    <a:pt x="1114425" y="3104642"/>
                  </a:lnTo>
                  <a:lnTo>
                    <a:pt x="1057275" y="3104642"/>
                  </a:lnTo>
                  <a:lnTo>
                    <a:pt x="1143000" y="3276092"/>
                  </a:lnTo>
                  <a:lnTo>
                    <a:pt x="1214437" y="3133217"/>
                  </a:lnTo>
                  <a:lnTo>
                    <a:pt x="1228725" y="3104642"/>
                  </a:lnTo>
                  <a:close/>
                </a:path>
                <a:path w="4210050" h="3429000">
                  <a:moveTo>
                    <a:pt x="2514600" y="3276092"/>
                  </a:moveTo>
                  <a:lnTo>
                    <a:pt x="2483332" y="3211576"/>
                  </a:lnTo>
                  <a:lnTo>
                    <a:pt x="2431034" y="3103626"/>
                  </a:lnTo>
                  <a:lnTo>
                    <a:pt x="2396109" y="3148977"/>
                  </a:lnTo>
                  <a:lnTo>
                    <a:pt x="1541399" y="2491486"/>
                  </a:lnTo>
                  <a:lnTo>
                    <a:pt x="1506601" y="2536698"/>
                  </a:lnTo>
                  <a:lnTo>
                    <a:pt x="2361298" y="3194189"/>
                  </a:lnTo>
                  <a:lnTo>
                    <a:pt x="2326386" y="3239516"/>
                  </a:lnTo>
                  <a:lnTo>
                    <a:pt x="2514600" y="3276092"/>
                  </a:lnTo>
                  <a:close/>
                </a:path>
                <a:path w="4210050" h="3429000">
                  <a:moveTo>
                    <a:pt x="2713482" y="1718564"/>
                  </a:moveTo>
                  <a:lnTo>
                    <a:pt x="2657754" y="1730959"/>
                  </a:lnTo>
                  <a:lnTo>
                    <a:pt x="2542540" y="1212469"/>
                  </a:lnTo>
                  <a:lnTo>
                    <a:pt x="2486660" y="1224915"/>
                  </a:lnTo>
                  <a:lnTo>
                    <a:pt x="2601861" y="1743379"/>
                  </a:lnTo>
                  <a:lnTo>
                    <a:pt x="2546096" y="1755775"/>
                  </a:lnTo>
                  <a:lnTo>
                    <a:pt x="2667000" y="1904492"/>
                  </a:lnTo>
                  <a:lnTo>
                    <a:pt x="2700299" y="1771269"/>
                  </a:lnTo>
                  <a:lnTo>
                    <a:pt x="2713482" y="1718564"/>
                  </a:lnTo>
                  <a:close/>
                </a:path>
                <a:path w="4210050" h="3429000">
                  <a:moveTo>
                    <a:pt x="2828925" y="3180842"/>
                  </a:moveTo>
                  <a:lnTo>
                    <a:pt x="2771775" y="3180842"/>
                  </a:lnTo>
                  <a:lnTo>
                    <a:pt x="2771775" y="2666492"/>
                  </a:lnTo>
                  <a:lnTo>
                    <a:pt x="2714625" y="2666492"/>
                  </a:lnTo>
                  <a:lnTo>
                    <a:pt x="2714625" y="3180842"/>
                  </a:lnTo>
                  <a:lnTo>
                    <a:pt x="2657475" y="3180842"/>
                  </a:lnTo>
                  <a:lnTo>
                    <a:pt x="2743200" y="3352292"/>
                  </a:lnTo>
                  <a:lnTo>
                    <a:pt x="2814637" y="3209417"/>
                  </a:lnTo>
                  <a:lnTo>
                    <a:pt x="2828925" y="3180842"/>
                  </a:lnTo>
                  <a:close/>
                </a:path>
                <a:path w="4210050" h="3429000">
                  <a:moveTo>
                    <a:pt x="3799332" y="11176"/>
                  </a:moveTo>
                  <a:lnTo>
                    <a:pt x="3793236" y="0"/>
                  </a:lnTo>
                  <a:lnTo>
                    <a:pt x="2806496" y="554088"/>
                  </a:lnTo>
                  <a:lnTo>
                    <a:pt x="2790952" y="526415"/>
                  </a:lnTo>
                  <a:lnTo>
                    <a:pt x="2743200" y="596900"/>
                  </a:lnTo>
                  <a:lnTo>
                    <a:pt x="2828290" y="592836"/>
                  </a:lnTo>
                  <a:lnTo>
                    <a:pt x="2816212" y="571373"/>
                  </a:lnTo>
                  <a:lnTo>
                    <a:pt x="2812719" y="565150"/>
                  </a:lnTo>
                  <a:lnTo>
                    <a:pt x="3799332" y="11176"/>
                  </a:lnTo>
                  <a:close/>
                </a:path>
                <a:path w="4210050" h="3429000">
                  <a:moveTo>
                    <a:pt x="4191000" y="1904492"/>
                  </a:moveTo>
                  <a:lnTo>
                    <a:pt x="4159440" y="1852295"/>
                  </a:lnTo>
                  <a:lnTo>
                    <a:pt x="4091813" y="1740408"/>
                  </a:lnTo>
                  <a:lnTo>
                    <a:pt x="4061282" y="1788769"/>
                  </a:lnTo>
                  <a:lnTo>
                    <a:pt x="2758440" y="965962"/>
                  </a:lnTo>
                  <a:lnTo>
                    <a:pt x="2727960" y="1014222"/>
                  </a:lnTo>
                  <a:lnTo>
                    <a:pt x="4030802" y="1837029"/>
                  </a:lnTo>
                  <a:lnTo>
                    <a:pt x="4000246" y="1885442"/>
                  </a:lnTo>
                  <a:lnTo>
                    <a:pt x="4191000" y="1904492"/>
                  </a:lnTo>
                  <a:close/>
                </a:path>
                <a:path w="4210050" h="3429000">
                  <a:moveTo>
                    <a:pt x="4209542" y="2535809"/>
                  </a:moveTo>
                  <a:lnTo>
                    <a:pt x="4172458" y="2492375"/>
                  </a:lnTo>
                  <a:lnTo>
                    <a:pt x="3235782" y="3295231"/>
                  </a:lnTo>
                  <a:lnTo>
                    <a:pt x="3198622" y="3251835"/>
                  </a:lnTo>
                  <a:lnTo>
                    <a:pt x="3124200" y="3428492"/>
                  </a:lnTo>
                  <a:lnTo>
                    <a:pt x="3310128" y="3382010"/>
                  </a:lnTo>
                  <a:lnTo>
                    <a:pt x="3288906" y="3357245"/>
                  </a:lnTo>
                  <a:lnTo>
                    <a:pt x="3272993" y="3338677"/>
                  </a:lnTo>
                  <a:lnTo>
                    <a:pt x="4209542" y="25358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34076" y="1318005"/>
            <a:ext cx="118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2045" y="269908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9227" y="277596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7427" y="262288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6846" y="3994861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7827" y="4223461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72227" y="437642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6645" y="389356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53833" y="2206828"/>
            <a:ext cx="965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arc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cost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07052" y="2522092"/>
            <a:ext cx="2367915" cy="3464560"/>
            <a:chOff x="4607052" y="2522092"/>
            <a:chExt cx="2367915" cy="3464560"/>
          </a:xfrm>
        </p:grpSpPr>
        <p:sp>
          <p:nvSpPr>
            <p:cNvPr id="27" name="object 27"/>
            <p:cNvSpPr/>
            <p:nvPr/>
          </p:nvSpPr>
          <p:spPr>
            <a:xfrm>
              <a:off x="5292852" y="2522092"/>
              <a:ext cx="1682114" cy="347980"/>
            </a:xfrm>
            <a:custGeom>
              <a:avLst/>
              <a:gdLst/>
              <a:ahLst/>
              <a:cxnLst/>
              <a:rect l="l" t="t" r="r" b="b"/>
              <a:pathLst>
                <a:path w="1682115" h="347980">
                  <a:moveTo>
                    <a:pt x="67818" y="273177"/>
                  </a:moveTo>
                  <a:lnTo>
                    <a:pt x="0" y="324739"/>
                  </a:lnTo>
                  <a:lnTo>
                    <a:pt x="81914" y="347980"/>
                  </a:lnTo>
                  <a:lnTo>
                    <a:pt x="76482" y="319151"/>
                  </a:lnTo>
                  <a:lnTo>
                    <a:pt x="63626" y="319151"/>
                  </a:lnTo>
                  <a:lnTo>
                    <a:pt x="61213" y="306705"/>
                  </a:lnTo>
                  <a:lnTo>
                    <a:pt x="73690" y="304340"/>
                  </a:lnTo>
                  <a:lnTo>
                    <a:pt x="67818" y="273177"/>
                  </a:lnTo>
                  <a:close/>
                </a:path>
                <a:path w="1682115" h="347980">
                  <a:moveTo>
                    <a:pt x="73690" y="304340"/>
                  </a:moveTo>
                  <a:lnTo>
                    <a:pt x="61213" y="306705"/>
                  </a:lnTo>
                  <a:lnTo>
                    <a:pt x="63626" y="319151"/>
                  </a:lnTo>
                  <a:lnTo>
                    <a:pt x="76038" y="316798"/>
                  </a:lnTo>
                  <a:lnTo>
                    <a:pt x="73690" y="304340"/>
                  </a:lnTo>
                  <a:close/>
                </a:path>
                <a:path w="1682115" h="347980">
                  <a:moveTo>
                    <a:pt x="76038" y="316798"/>
                  </a:moveTo>
                  <a:lnTo>
                    <a:pt x="63626" y="319151"/>
                  </a:lnTo>
                  <a:lnTo>
                    <a:pt x="76482" y="319151"/>
                  </a:lnTo>
                  <a:lnTo>
                    <a:pt x="76038" y="316798"/>
                  </a:lnTo>
                  <a:close/>
                </a:path>
                <a:path w="1682115" h="347980">
                  <a:moveTo>
                    <a:pt x="1679828" y="0"/>
                  </a:moveTo>
                  <a:lnTo>
                    <a:pt x="73690" y="304340"/>
                  </a:lnTo>
                  <a:lnTo>
                    <a:pt x="76038" y="316798"/>
                  </a:lnTo>
                  <a:lnTo>
                    <a:pt x="1682115" y="12446"/>
                  </a:lnTo>
                  <a:lnTo>
                    <a:pt x="16798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07052" y="5433822"/>
              <a:ext cx="1663064" cy="552450"/>
            </a:xfrm>
            <a:custGeom>
              <a:avLst/>
              <a:gdLst/>
              <a:ahLst/>
              <a:cxnLst/>
              <a:rect l="l" t="t" r="r" b="b"/>
              <a:pathLst>
                <a:path w="1663064" h="552450">
                  <a:moveTo>
                    <a:pt x="74523" y="30195"/>
                  </a:moveTo>
                  <a:lnTo>
                    <a:pt x="70662" y="42244"/>
                  </a:lnTo>
                  <a:lnTo>
                    <a:pt x="1659255" y="552399"/>
                  </a:lnTo>
                  <a:lnTo>
                    <a:pt x="1663064" y="540308"/>
                  </a:lnTo>
                  <a:lnTo>
                    <a:pt x="74523" y="30195"/>
                  </a:lnTo>
                  <a:close/>
                </a:path>
                <a:path w="1663064" h="552450">
                  <a:moveTo>
                    <a:pt x="84200" y="0"/>
                  </a:moveTo>
                  <a:lnTo>
                    <a:pt x="0" y="12953"/>
                  </a:lnTo>
                  <a:lnTo>
                    <a:pt x="60960" y="72516"/>
                  </a:lnTo>
                  <a:lnTo>
                    <a:pt x="70662" y="42244"/>
                  </a:lnTo>
                  <a:lnTo>
                    <a:pt x="58547" y="38353"/>
                  </a:lnTo>
                  <a:lnTo>
                    <a:pt x="62357" y="26288"/>
                  </a:lnTo>
                  <a:lnTo>
                    <a:pt x="75775" y="26288"/>
                  </a:lnTo>
                  <a:lnTo>
                    <a:pt x="84200" y="0"/>
                  </a:lnTo>
                  <a:close/>
                </a:path>
                <a:path w="1663064" h="552450">
                  <a:moveTo>
                    <a:pt x="62357" y="26288"/>
                  </a:moveTo>
                  <a:lnTo>
                    <a:pt x="58547" y="38353"/>
                  </a:lnTo>
                  <a:lnTo>
                    <a:pt x="70662" y="42244"/>
                  </a:lnTo>
                  <a:lnTo>
                    <a:pt x="74523" y="30195"/>
                  </a:lnTo>
                  <a:lnTo>
                    <a:pt x="62357" y="26288"/>
                  </a:lnTo>
                  <a:close/>
                </a:path>
                <a:path w="1663064" h="552450">
                  <a:moveTo>
                    <a:pt x="75775" y="26288"/>
                  </a:moveTo>
                  <a:lnTo>
                    <a:pt x="62357" y="26288"/>
                  </a:lnTo>
                  <a:lnTo>
                    <a:pt x="74523" y="30195"/>
                  </a:lnTo>
                  <a:lnTo>
                    <a:pt x="75775" y="26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347205" y="5822696"/>
            <a:ext cx="1186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goal </a:t>
            </a:r>
            <a:r>
              <a:rPr sz="2400" spc="-20" dirty="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98850" y="2048636"/>
            <a:ext cx="674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38150" algn="l"/>
              </a:tabLst>
            </a:pPr>
            <a:r>
              <a:rPr sz="2800" spc="-50" dirty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FF00"/>
                </a:solidFill>
                <a:latin typeface="Times New Roman"/>
                <a:cs typeface="Times New Roman"/>
              </a:rPr>
              <a:t>	</a:t>
            </a:r>
            <a:r>
              <a:rPr sz="4200" b="1" spc="-75" baseline="-14880" dirty="0">
                <a:latin typeface="Times New Roman"/>
                <a:cs typeface="Times New Roman"/>
              </a:rPr>
              <a:t>S</a:t>
            </a:r>
            <a:endParaRPr sz="4200" baseline="-1488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15692" y="347599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29503" y="358876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14750" y="358876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FF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8794" y="4884546"/>
            <a:ext cx="643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015" algn="l"/>
              </a:tabLst>
            </a:pPr>
            <a:r>
              <a:rPr sz="4200" spc="-75" baseline="-9920" dirty="0">
                <a:solidFill>
                  <a:srgbClr val="00FF00"/>
                </a:solidFill>
                <a:latin typeface="Times New Roman"/>
                <a:cs typeface="Times New Roman"/>
              </a:rPr>
              <a:t>4</a:t>
            </a:r>
            <a:r>
              <a:rPr sz="4200" baseline="-9920" dirty="0">
                <a:solidFill>
                  <a:srgbClr val="00FF00"/>
                </a:solidFill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3069" y="3988649"/>
            <a:ext cx="713740" cy="13474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4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45"/>
              </a:spcBef>
              <a:tabLst>
                <a:tab pos="438150" algn="l"/>
              </a:tabLst>
            </a:pPr>
            <a:r>
              <a:rPr sz="4200" spc="-75" baseline="-992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r>
              <a:rPr sz="4200" baseline="-9920" dirty="0">
                <a:solidFill>
                  <a:srgbClr val="00FF00"/>
                </a:solidFill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14750" y="497441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FF00"/>
                </a:solidFill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10629" y="4580890"/>
            <a:ext cx="2056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Times New Roman"/>
                <a:cs typeface="Times New Roman"/>
              </a:rPr>
              <a:t>g value</a:t>
            </a:r>
            <a:r>
              <a:rPr sz="2400" spc="-20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Times New Roman"/>
                <a:cs typeface="Times New Roman"/>
              </a:rPr>
              <a:t>(current)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54040" y="4024884"/>
            <a:ext cx="556895" cy="700405"/>
          </a:xfrm>
          <a:custGeom>
            <a:avLst/>
            <a:gdLst/>
            <a:ahLst/>
            <a:cxnLst/>
            <a:rect l="l" t="t" r="r" b="b"/>
            <a:pathLst>
              <a:path w="556895" h="700404">
                <a:moveTo>
                  <a:pt x="52320" y="55783"/>
                </a:moveTo>
                <a:lnTo>
                  <a:pt x="42323" y="63700"/>
                </a:lnTo>
                <a:lnTo>
                  <a:pt x="546735" y="700405"/>
                </a:lnTo>
                <a:lnTo>
                  <a:pt x="556640" y="692531"/>
                </a:lnTo>
                <a:lnTo>
                  <a:pt x="52320" y="55783"/>
                </a:lnTo>
                <a:close/>
              </a:path>
              <a:path w="556895" h="700404">
                <a:moveTo>
                  <a:pt x="0" y="0"/>
                </a:moveTo>
                <a:lnTo>
                  <a:pt x="17399" y="83439"/>
                </a:lnTo>
                <a:lnTo>
                  <a:pt x="42323" y="63700"/>
                </a:lnTo>
                <a:lnTo>
                  <a:pt x="34417" y="53721"/>
                </a:lnTo>
                <a:lnTo>
                  <a:pt x="44450" y="45847"/>
                </a:lnTo>
                <a:lnTo>
                  <a:pt x="64867" y="45847"/>
                </a:lnTo>
                <a:lnTo>
                  <a:pt x="77215" y="36068"/>
                </a:lnTo>
                <a:lnTo>
                  <a:pt x="0" y="0"/>
                </a:lnTo>
                <a:close/>
              </a:path>
              <a:path w="556895" h="700404">
                <a:moveTo>
                  <a:pt x="44450" y="45847"/>
                </a:moveTo>
                <a:lnTo>
                  <a:pt x="34417" y="53721"/>
                </a:lnTo>
                <a:lnTo>
                  <a:pt x="42323" y="63700"/>
                </a:lnTo>
                <a:lnTo>
                  <a:pt x="52320" y="55783"/>
                </a:lnTo>
                <a:lnTo>
                  <a:pt x="44450" y="45847"/>
                </a:lnTo>
                <a:close/>
              </a:path>
              <a:path w="556895" h="700404">
                <a:moveTo>
                  <a:pt x="64867" y="45847"/>
                </a:moveTo>
                <a:lnTo>
                  <a:pt x="44450" y="45847"/>
                </a:lnTo>
                <a:lnTo>
                  <a:pt x="52320" y="55783"/>
                </a:lnTo>
                <a:lnTo>
                  <a:pt x="64867" y="45847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689" y="339597"/>
            <a:ext cx="4975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Example</a:t>
            </a:r>
            <a:r>
              <a:rPr spc="-229" dirty="0"/>
              <a:t> </a:t>
            </a:r>
            <a:r>
              <a:rPr spc="-270" dirty="0"/>
              <a:t>search</a:t>
            </a:r>
            <a:r>
              <a:rPr spc="-225" dirty="0"/>
              <a:t> </a:t>
            </a:r>
            <a:r>
              <a:rPr spc="-345" dirty="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40277" y="2091308"/>
            <a:ext cx="2647950" cy="2038350"/>
            <a:chOff x="3740277" y="2091308"/>
            <a:chExt cx="2647950" cy="2038350"/>
          </a:xfrm>
        </p:grpSpPr>
        <p:sp>
          <p:nvSpPr>
            <p:cNvPr id="4" name="object 4"/>
            <p:cNvSpPr/>
            <p:nvPr/>
          </p:nvSpPr>
          <p:spPr>
            <a:xfrm>
              <a:off x="3768852" y="211988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8852" y="2119883"/>
              <a:ext cx="2590800" cy="1981200"/>
            </a:xfrm>
            <a:custGeom>
              <a:avLst/>
              <a:gdLst/>
              <a:ahLst/>
              <a:cxnLst/>
              <a:rect l="l" t="t" r="r" b="b"/>
              <a:pathLst>
                <a:path w="2590800" h="19812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  <a:path w="2590800" h="1981200">
                  <a:moveTo>
                    <a:pt x="1981200" y="1676399"/>
                  </a:moveTo>
                  <a:lnTo>
                    <a:pt x="1985190" y="1626974"/>
                  </a:lnTo>
                  <a:lnTo>
                    <a:pt x="1996744" y="1580083"/>
                  </a:lnTo>
                  <a:lnTo>
                    <a:pt x="2015232" y="1536353"/>
                  </a:lnTo>
                  <a:lnTo>
                    <a:pt x="2040026" y="1496415"/>
                  </a:lnTo>
                  <a:lnTo>
                    <a:pt x="2070496" y="1460896"/>
                  </a:lnTo>
                  <a:lnTo>
                    <a:pt x="2106015" y="1430426"/>
                  </a:lnTo>
                  <a:lnTo>
                    <a:pt x="2145953" y="1405632"/>
                  </a:lnTo>
                  <a:lnTo>
                    <a:pt x="2189683" y="1387144"/>
                  </a:lnTo>
                  <a:lnTo>
                    <a:pt x="2236574" y="1375590"/>
                  </a:lnTo>
                  <a:lnTo>
                    <a:pt x="2286000" y="1371600"/>
                  </a:lnTo>
                  <a:lnTo>
                    <a:pt x="2335425" y="1375590"/>
                  </a:lnTo>
                  <a:lnTo>
                    <a:pt x="2382316" y="1387144"/>
                  </a:lnTo>
                  <a:lnTo>
                    <a:pt x="2426046" y="1405632"/>
                  </a:lnTo>
                  <a:lnTo>
                    <a:pt x="2465984" y="1430426"/>
                  </a:lnTo>
                  <a:lnTo>
                    <a:pt x="2501503" y="1460896"/>
                  </a:lnTo>
                  <a:lnTo>
                    <a:pt x="2531973" y="1496415"/>
                  </a:lnTo>
                  <a:lnTo>
                    <a:pt x="2556767" y="1536353"/>
                  </a:lnTo>
                  <a:lnTo>
                    <a:pt x="2575255" y="1580083"/>
                  </a:lnTo>
                  <a:lnTo>
                    <a:pt x="2586809" y="1626974"/>
                  </a:lnTo>
                  <a:lnTo>
                    <a:pt x="2590800" y="1676399"/>
                  </a:lnTo>
                  <a:lnTo>
                    <a:pt x="2586809" y="1725825"/>
                  </a:lnTo>
                  <a:lnTo>
                    <a:pt x="2575255" y="1772716"/>
                  </a:lnTo>
                  <a:lnTo>
                    <a:pt x="2556767" y="1816446"/>
                  </a:lnTo>
                  <a:lnTo>
                    <a:pt x="2531973" y="1856384"/>
                  </a:lnTo>
                  <a:lnTo>
                    <a:pt x="2501503" y="1891903"/>
                  </a:lnTo>
                  <a:lnTo>
                    <a:pt x="2465984" y="1922373"/>
                  </a:lnTo>
                  <a:lnTo>
                    <a:pt x="2426046" y="1947167"/>
                  </a:lnTo>
                  <a:lnTo>
                    <a:pt x="2382316" y="1965655"/>
                  </a:lnTo>
                  <a:lnTo>
                    <a:pt x="2335425" y="1977209"/>
                  </a:lnTo>
                  <a:lnTo>
                    <a:pt x="2286000" y="1981199"/>
                  </a:lnTo>
                  <a:lnTo>
                    <a:pt x="2236574" y="1977209"/>
                  </a:lnTo>
                  <a:lnTo>
                    <a:pt x="2189683" y="1965655"/>
                  </a:lnTo>
                  <a:lnTo>
                    <a:pt x="2145953" y="1947167"/>
                  </a:lnTo>
                  <a:lnTo>
                    <a:pt x="2106015" y="1922373"/>
                  </a:lnTo>
                  <a:lnTo>
                    <a:pt x="2070496" y="1891903"/>
                  </a:lnTo>
                  <a:lnTo>
                    <a:pt x="2040026" y="1856384"/>
                  </a:lnTo>
                  <a:lnTo>
                    <a:pt x="2015232" y="1816446"/>
                  </a:lnTo>
                  <a:lnTo>
                    <a:pt x="1996744" y="1772716"/>
                  </a:lnTo>
                  <a:lnTo>
                    <a:pt x="1985190" y="1725825"/>
                  </a:lnTo>
                  <a:lnTo>
                    <a:pt x="1981200" y="167639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05627" y="3512565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97452" y="34914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3027" y="3512565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97251" y="349148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52445" y="3512565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5652" y="4863084"/>
            <a:ext cx="3581400" cy="685800"/>
          </a:xfrm>
          <a:custGeom>
            <a:avLst/>
            <a:gdLst/>
            <a:ahLst/>
            <a:cxnLst/>
            <a:rect l="l" t="t" r="r" b="b"/>
            <a:pathLst>
              <a:path w="3581400" h="685800">
                <a:moveTo>
                  <a:pt x="2971800" y="381000"/>
                </a:moveTo>
                <a:lnTo>
                  <a:pt x="2975790" y="331574"/>
                </a:lnTo>
                <a:lnTo>
                  <a:pt x="2987344" y="284683"/>
                </a:lnTo>
                <a:lnTo>
                  <a:pt x="3005832" y="240953"/>
                </a:lnTo>
                <a:lnTo>
                  <a:pt x="3030626" y="201015"/>
                </a:lnTo>
                <a:lnTo>
                  <a:pt x="3061096" y="165496"/>
                </a:lnTo>
                <a:lnTo>
                  <a:pt x="3096615" y="135026"/>
                </a:lnTo>
                <a:lnTo>
                  <a:pt x="3136553" y="110232"/>
                </a:lnTo>
                <a:lnTo>
                  <a:pt x="3180283" y="91744"/>
                </a:lnTo>
                <a:lnTo>
                  <a:pt x="3227174" y="80190"/>
                </a:lnTo>
                <a:lnTo>
                  <a:pt x="3276600" y="76200"/>
                </a:lnTo>
                <a:lnTo>
                  <a:pt x="3326025" y="80190"/>
                </a:lnTo>
                <a:lnTo>
                  <a:pt x="3372916" y="91744"/>
                </a:lnTo>
                <a:lnTo>
                  <a:pt x="3416646" y="110232"/>
                </a:lnTo>
                <a:lnTo>
                  <a:pt x="3456584" y="135026"/>
                </a:lnTo>
                <a:lnTo>
                  <a:pt x="3492103" y="165496"/>
                </a:lnTo>
                <a:lnTo>
                  <a:pt x="3522573" y="201015"/>
                </a:lnTo>
                <a:lnTo>
                  <a:pt x="3547367" y="240953"/>
                </a:lnTo>
                <a:lnTo>
                  <a:pt x="3565855" y="284683"/>
                </a:lnTo>
                <a:lnTo>
                  <a:pt x="3577409" y="331574"/>
                </a:lnTo>
                <a:lnTo>
                  <a:pt x="3581400" y="381000"/>
                </a:lnTo>
                <a:lnTo>
                  <a:pt x="3577409" y="430425"/>
                </a:lnTo>
                <a:lnTo>
                  <a:pt x="3565855" y="477316"/>
                </a:lnTo>
                <a:lnTo>
                  <a:pt x="3547367" y="521046"/>
                </a:lnTo>
                <a:lnTo>
                  <a:pt x="3522573" y="560984"/>
                </a:lnTo>
                <a:lnTo>
                  <a:pt x="3492103" y="596503"/>
                </a:lnTo>
                <a:lnTo>
                  <a:pt x="3456584" y="626973"/>
                </a:lnTo>
                <a:lnTo>
                  <a:pt x="3416646" y="651767"/>
                </a:lnTo>
                <a:lnTo>
                  <a:pt x="3372916" y="670255"/>
                </a:lnTo>
                <a:lnTo>
                  <a:pt x="3326025" y="681809"/>
                </a:lnTo>
                <a:lnTo>
                  <a:pt x="3276600" y="685800"/>
                </a:lnTo>
                <a:lnTo>
                  <a:pt x="3227174" y="681809"/>
                </a:lnTo>
                <a:lnTo>
                  <a:pt x="3180283" y="670255"/>
                </a:lnTo>
                <a:lnTo>
                  <a:pt x="3136553" y="651767"/>
                </a:lnTo>
                <a:lnTo>
                  <a:pt x="3096615" y="626973"/>
                </a:lnTo>
                <a:lnTo>
                  <a:pt x="3061096" y="596503"/>
                </a:lnTo>
                <a:lnTo>
                  <a:pt x="3030626" y="560984"/>
                </a:lnTo>
                <a:lnTo>
                  <a:pt x="3005832" y="521046"/>
                </a:lnTo>
                <a:lnTo>
                  <a:pt x="2987344" y="477316"/>
                </a:lnTo>
                <a:lnTo>
                  <a:pt x="2975790" y="430425"/>
                </a:lnTo>
                <a:lnTo>
                  <a:pt x="2971800" y="381000"/>
                </a:lnTo>
                <a:close/>
              </a:path>
              <a:path w="3581400" h="6858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599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53027" y="4960746"/>
            <a:ext cx="301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59052" y="2552954"/>
            <a:ext cx="4210050" cy="2948305"/>
            <a:chOff x="1559052" y="2552954"/>
            <a:chExt cx="4210050" cy="2948305"/>
          </a:xfrm>
        </p:grpSpPr>
        <p:sp>
          <p:nvSpPr>
            <p:cNvPr id="14" name="object 14"/>
            <p:cNvSpPr/>
            <p:nvPr/>
          </p:nvSpPr>
          <p:spPr>
            <a:xfrm>
              <a:off x="2930652" y="2633091"/>
              <a:ext cx="858519" cy="858519"/>
            </a:xfrm>
            <a:custGeom>
              <a:avLst/>
              <a:gdLst/>
              <a:ahLst/>
              <a:cxnLst/>
              <a:rect l="l" t="t" r="r" b="b"/>
              <a:pathLst>
                <a:path w="858520" h="858520">
                  <a:moveTo>
                    <a:pt x="60579" y="676529"/>
                  </a:moveTo>
                  <a:lnTo>
                    <a:pt x="0" y="858393"/>
                  </a:lnTo>
                  <a:lnTo>
                    <a:pt x="181864" y="797813"/>
                  </a:lnTo>
                  <a:lnTo>
                    <a:pt x="161671" y="777621"/>
                  </a:lnTo>
                  <a:lnTo>
                    <a:pt x="121285" y="777621"/>
                  </a:lnTo>
                  <a:lnTo>
                    <a:pt x="80772" y="737108"/>
                  </a:lnTo>
                  <a:lnTo>
                    <a:pt x="100966" y="716916"/>
                  </a:lnTo>
                  <a:lnTo>
                    <a:pt x="60579" y="676529"/>
                  </a:lnTo>
                  <a:close/>
                </a:path>
                <a:path w="858520" h="858520">
                  <a:moveTo>
                    <a:pt x="100966" y="716916"/>
                  </a:moveTo>
                  <a:lnTo>
                    <a:pt x="80772" y="737108"/>
                  </a:lnTo>
                  <a:lnTo>
                    <a:pt x="121285" y="777621"/>
                  </a:lnTo>
                  <a:lnTo>
                    <a:pt x="141476" y="757426"/>
                  </a:lnTo>
                  <a:lnTo>
                    <a:pt x="100966" y="716916"/>
                  </a:lnTo>
                  <a:close/>
                </a:path>
                <a:path w="858520" h="858520">
                  <a:moveTo>
                    <a:pt x="141476" y="757426"/>
                  </a:moveTo>
                  <a:lnTo>
                    <a:pt x="121285" y="777621"/>
                  </a:lnTo>
                  <a:lnTo>
                    <a:pt x="161671" y="777621"/>
                  </a:lnTo>
                  <a:lnTo>
                    <a:pt x="141476" y="757426"/>
                  </a:lnTo>
                  <a:close/>
                </a:path>
                <a:path w="858520" h="858520">
                  <a:moveTo>
                    <a:pt x="818007" y="0"/>
                  </a:moveTo>
                  <a:lnTo>
                    <a:pt x="100966" y="716916"/>
                  </a:lnTo>
                  <a:lnTo>
                    <a:pt x="141476" y="757426"/>
                  </a:lnTo>
                  <a:lnTo>
                    <a:pt x="858393" y="40386"/>
                  </a:lnTo>
                  <a:lnTo>
                    <a:pt x="818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3452" y="486308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9052" y="2552953"/>
              <a:ext cx="4210050" cy="2462530"/>
            </a:xfrm>
            <a:custGeom>
              <a:avLst/>
              <a:gdLst/>
              <a:ahLst/>
              <a:cxnLst/>
              <a:rect l="l" t="t" r="r" b="b"/>
              <a:pathLst>
                <a:path w="4210050" h="2462529">
                  <a:moveTo>
                    <a:pt x="858393" y="1492123"/>
                  </a:moveTo>
                  <a:lnTo>
                    <a:pt x="818007" y="1451737"/>
                  </a:lnTo>
                  <a:lnTo>
                    <a:pt x="100965" y="2168664"/>
                  </a:lnTo>
                  <a:lnTo>
                    <a:pt x="60579" y="2128266"/>
                  </a:lnTo>
                  <a:lnTo>
                    <a:pt x="0" y="2310130"/>
                  </a:lnTo>
                  <a:lnTo>
                    <a:pt x="181864" y="2249551"/>
                  </a:lnTo>
                  <a:lnTo>
                    <a:pt x="161671" y="2229358"/>
                  </a:lnTo>
                  <a:lnTo>
                    <a:pt x="141465" y="2209165"/>
                  </a:lnTo>
                  <a:lnTo>
                    <a:pt x="858393" y="1492123"/>
                  </a:lnTo>
                  <a:close/>
                </a:path>
                <a:path w="4210050" h="2462529">
                  <a:moveTo>
                    <a:pt x="1228725" y="2138680"/>
                  </a:moveTo>
                  <a:lnTo>
                    <a:pt x="1171575" y="2138680"/>
                  </a:lnTo>
                  <a:lnTo>
                    <a:pt x="1171575" y="1624330"/>
                  </a:lnTo>
                  <a:lnTo>
                    <a:pt x="1114425" y="1624330"/>
                  </a:lnTo>
                  <a:lnTo>
                    <a:pt x="1114425" y="2138680"/>
                  </a:lnTo>
                  <a:lnTo>
                    <a:pt x="1057275" y="2138680"/>
                  </a:lnTo>
                  <a:lnTo>
                    <a:pt x="1143000" y="2310130"/>
                  </a:lnTo>
                  <a:lnTo>
                    <a:pt x="1214437" y="2167255"/>
                  </a:lnTo>
                  <a:lnTo>
                    <a:pt x="1228725" y="2138680"/>
                  </a:lnTo>
                  <a:close/>
                </a:path>
                <a:path w="4210050" h="2462529">
                  <a:moveTo>
                    <a:pt x="2514600" y="2310130"/>
                  </a:moveTo>
                  <a:lnTo>
                    <a:pt x="2483332" y="2245614"/>
                  </a:lnTo>
                  <a:lnTo>
                    <a:pt x="2431034" y="2137664"/>
                  </a:lnTo>
                  <a:lnTo>
                    <a:pt x="2396109" y="2183015"/>
                  </a:lnTo>
                  <a:lnTo>
                    <a:pt x="1541399" y="1525524"/>
                  </a:lnTo>
                  <a:lnTo>
                    <a:pt x="1506601" y="1570736"/>
                  </a:lnTo>
                  <a:lnTo>
                    <a:pt x="2361298" y="2228227"/>
                  </a:lnTo>
                  <a:lnTo>
                    <a:pt x="2326386" y="2273554"/>
                  </a:lnTo>
                  <a:lnTo>
                    <a:pt x="2514600" y="2310130"/>
                  </a:lnTo>
                  <a:close/>
                </a:path>
                <a:path w="4210050" h="2462529">
                  <a:moveTo>
                    <a:pt x="2713482" y="752602"/>
                  </a:moveTo>
                  <a:lnTo>
                    <a:pt x="2657754" y="764997"/>
                  </a:lnTo>
                  <a:lnTo>
                    <a:pt x="2542540" y="246507"/>
                  </a:lnTo>
                  <a:lnTo>
                    <a:pt x="2486660" y="258953"/>
                  </a:lnTo>
                  <a:lnTo>
                    <a:pt x="2601861" y="777417"/>
                  </a:lnTo>
                  <a:lnTo>
                    <a:pt x="2546096" y="789813"/>
                  </a:lnTo>
                  <a:lnTo>
                    <a:pt x="2667000" y="938530"/>
                  </a:lnTo>
                  <a:lnTo>
                    <a:pt x="2700299" y="805307"/>
                  </a:lnTo>
                  <a:lnTo>
                    <a:pt x="2713482" y="752602"/>
                  </a:lnTo>
                  <a:close/>
                </a:path>
                <a:path w="4210050" h="2462529">
                  <a:moveTo>
                    <a:pt x="2828925" y="2214880"/>
                  </a:moveTo>
                  <a:lnTo>
                    <a:pt x="2771775" y="2214880"/>
                  </a:lnTo>
                  <a:lnTo>
                    <a:pt x="2771775" y="1700530"/>
                  </a:lnTo>
                  <a:lnTo>
                    <a:pt x="2714625" y="1700530"/>
                  </a:lnTo>
                  <a:lnTo>
                    <a:pt x="2714625" y="2214880"/>
                  </a:lnTo>
                  <a:lnTo>
                    <a:pt x="2657475" y="2214880"/>
                  </a:lnTo>
                  <a:lnTo>
                    <a:pt x="2743200" y="2386330"/>
                  </a:lnTo>
                  <a:lnTo>
                    <a:pt x="2814637" y="2243455"/>
                  </a:lnTo>
                  <a:lnTo>
                    <a:pt x="2828925" y="2214880"/>
                  </a:lnTo>
                  <a:close/>
                </a:path>
                <a:path w="4210050" h="2462529">
                  <a:moveTo>
                    <a:pt x="4191000" y="938530"/>
                  </a:moveTo>
                  <a:lnTo>
                    <a:pt x="4159440" y="886333"/>
                  </a:lnTo>
                  <a:lnTo>
                    <a:pt x="4091813" y="774446"/>
                  </a:lnTo>
                  <a:lnTo>
                    <a:pt x="4061282" y="822807"/>
                  </a:lnTo>
                  <a:lnTo>
                    <a:pt x="2758440" y="0"/>
                  </a:lnTo>
                  <a:lnTo>
                    <a:pt x="2727960" y="48260"/>
                  </a:lnTo>
                  <a:lnTo>
                    <a:pt x="4030802" y="871067"/>
                  </a:lnTo>
                  <a:lnTo>
                    <a:pt x="4000246" y="919480"/>
                  </a:lnTo>
                  <a:lnTo>
                    <a:pt x="4191000" y="938530"/>
                  </a:lnTo>
                  <a:close/>
                </a:path>
                <a:path w="4210050" h="2462529">
                  <a:moveTo>
                    <a:pt x="4209542" y="1569847"/>
                  </a:moveTo>
                  <a:lnTo>
                    <a:pt x="4172458" y="1526413"/>
                  </a:lnTo>
                  <a:lnTo>
                    <a:pt x="3235782" y="2329269"/>
                  </a:lnTo>
                  <a:lnTo>
                    <a:pt x="3198622" y="2285873"/>
                  </a:lnTo>
                  <a:lnTo>
                    <a:pt x="3124200" y="2462530"/>
                  </a:lnTo>
                  <a:lnTo>
                    <a:pt x="3310128" y="2416048"/>
                  </a:lnTo>
                  <a:lnTo>
                    <a:pt x="3288906" y="2391283"/>
                  </a:lnTo>
                  <a:lnTo>
                    <a:pt x="3272993" y="2372715"/>
                  </a:lnTo>
                  <a:lnTo>
                    <a:pt x="4209542" y="1569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62045" y="269908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29227" y="277596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7427" y="262288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6846" y="3994861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7827" y="4223461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72227" y="437642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6645" y="389356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9765" y="207270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47186" y="369855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9188" y="355733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0504D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27418" y="363353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50183" y="4990554"/>
            <a:ext cx="24320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75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2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02130" y="5041100"/>
            <a:ext cx="24320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75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2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50765" y="510851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0504D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34076" y="1318005"/>
            <a:ext cx="118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47205" y="5822696"/>
            <a:ext cx="1186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goal </a:t>
            </a:r>
            <a:r>
              <a:rPr sz="2400" spc="-20" dirty="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53833" y="2206828"/>
            <a:ext cx="965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arc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cost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302252" y="1586991"/>
            <a:ext cx="3309620" cy="4399280"/>
            <a:chOff x="4302252" y="1586991"/>
            <a:chExt cx="3309620" cy="4399280"/>
          </a:xfrm>
        </p:grpSpPr>
        <p:sp>
          <p:nvSpPr>
            <p:cNvPr id="35" name="object 35"/>
            <p:cNvSpPr/>
            <p:nvPr/>
          </p:nvSpPr>
          <p:spPr>
            <a:xfrm>
              <a:off x="5292852" y="2522092"/>
              <a:ext cx="1682114" cy="347980"/>
            </a:xfrm>
            <a:custGeom>
              <a:avLst/>
              <a:gdLst/>
              <a:ahLst/>
              <a:cxnLst/>
              <a:rect l="l" t="t" r="r" b="b"/>
              <a:pathLst>
                <a:path w="1682115" h="347980">
                  <a:moveTo>
                    <a:pt x="67818" y="273177"/>
                  </a:moveTo>
                  <a:lnTo>
                    <a:pt x="0" y="324739"/>
                  </a:lnTo>
                  <a:lnTo>
                    <a:pt x="81914" y="347980"/>
                  </a:lnTo>
                  <a:lnTo>
                    <a:pt x="76482" y="319151"/>
                  </a:lnTo>
                  <a:lnTo>
                    <a:pt x="63626" y="319151"/>
                  </a:lnTo>
                  <a:lnTo>
                    <a:pt x="61213" y="306705"/>
                  </a:lnTo>
                  <a:lnTo>
                    <a:pt x="73690" y="304340"/>
                  </a:lnTo>
                  <a:lnTo>
                    <a:pt x="67818" y="273177"/>
                  </a:lnTo>
                  <a:close/>
                </a:path>
                <a:path w="1682115" h="347980">
                  <a:moveTo>
                    <a:pt x="73690" y="304340"/>
                  </a:moveTo>
                  <a:lnTo>
                    <a:pt x="61213" y="306705"/>
                  </a:lnTo>
                  <a:lnTo>
                    <a:pt x="63626" y="319151"/>
                  </a:lnTo>
                  <a:lnTo>
                    <a:pt x="76038" y="316798"/>
                  </a:lnTo>
                  <a:lnTo>
                    <a:pt x="73690" y="304340"/>
                  </a:lnTo>
                  <a:close/>
                </a:path>
                <a:path w="1682115" h="347980">
                  <a:moveTo>
                    <a:pt x="76038" y="316798"/>
                  </a:moveTo>
                  <a:lnTo>
                    <a:pt x="63626" y="319151"/>
                  </a:lnTo>
                  <a:lnTo>
                    <a:pt x="76482" y="319151"/>
                  </a:lnTo>
                  <a:lnTo>
                    <a:pt x="76038" y="316798"/>
                  </a:lnTo>
                  <a:close/>
                </a:path>
                <a:path w="1682115" h="347980">
                  <a:moveTo>
                    <a:pt x="1679828" y="0"/>
                  </a:moveTo>
                  <a:lnTo>
                    <a:pt x="73690" y="304340"/>
                  </a:lnTo>
                  <a:lnTo>
                    <a:pt x="76038" y="316798"/>
                  </a:lnTo>
                  <a:lnTo>
                    <a:pt x="1682115" y="12446"/>
                  </a:lnTo>
                  <a:lnTo>
                    <a:pt x="16798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96456" y="3930649"/>
              <a:ext cx="915669" cy="393065"/>
            </a:xfrm>
            <a:custGeom>
              <a:avLst/>
              <a:gdLst/>
              <a:ahLst/>
              <a:cxnLst/>
              <a:rect l="l" t="t" r="r" b="b"/>
              <a:pathLst>
                <a:path w="915670" h="393064">
                  <a:moveTo>
                    <a:pt x="72763" y="29258"/>
                  </a:moveTo>
                  <a:lnTo>
                    <a:pt x="67835" y="41077"/>
                  </a:lnTo>
                  <a:lnTo>
                    <a:pt x="910463" y="392683"/>
                  </a:lnTo>
                  <a:lnTo>
                    <a:pt x="915289" y="381000"/>
                  </a:lnTo>
                  <a:lnTo>
                    <a:pt x="72763" y="29258"/>
                  </a:lnTo>
                  <a:close/>
                </a:path>
                <a:path w="915670" h="393064">
                  <a:moveTo>
                    <a:pt x="84963" y="0"/>
                  </a:moveTo>
                  <a:lnTo>
                    <a:pt x="0" y="5842"/>
                  </a:lnTo>
                  <a:lnTo>
                    <a:pt x="55625" y="70357"/>
                  </a:lnTo>
                  <a:lnTo>
                    <a:pt x="67835" y="41077"/>
                  </a:lnTo>
                  <a:lnTo>
                    <a:pt x="56134" y="36194"/>
                  </a:lnTo>
                  <a:lnTo>
                    <a:pt x="61087" y="24383"/>
                  </a:lnTo>
                  <a:lnTo>
                    <a:pt x="74795" y="24383"/>
                  </a:lnTo>
                  <a:lnTo>
                    <a:pt x="84963" y="0"/>
                  </a:lnTo>
                  <a:close/>
                </a:path>
                <a:path w="915670" h="393064">
                  <a:moveTo>
                    <a:pt x="61087" y="24383"/>
                  </a:moveTo>
                  <a:lnTo>
                    <a:pt x="56134" y="36194"/>
                  </a:lnTo>
                  <a:lnTo>
                    <a:pt x="67835" y="41077"/>
                  </a:lnTo>
                  <a:lnTo>
                    <a:pt x="72763" y="29258"/>
                  </a:lnTo>
                  <a:lnTo>
                    <a:pt x="61087" y="24383"/>
                  </a:lnTo>
                  <a:close/>
                </a:path>
                <a:path w="915670" h="393064">
                  <a:moveTo>
                    <a:pt x="74795" y="24383"/>
                  </a:moveTo>
                  <a:lnTo>
                    <a:pt x="61087" y="24383"/>
                  </a:lnTo>
                  <a:lnTo>
                    <a:pt x="72763" y="29258"/>
                  </a:lnTo>
                  <a:lnTo>
                    <a:pt x="74795" y="24383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02252" y="1586991"/>
              <a:ext cx="1967864" cy="4399280"/>
            </a:xfrm>
            <a:custGeom>
              <a:avLst/>
              <a:gdLst/>
              <a:ahLst/>
              <a:cxnLst/>
              <a:rect l="l" t="t" r="r" b="b"/>
              <a:pathLst>
                <a:path w="1967864" h="4399280">
                  <a:moveTo>
                    <a:pt x="1056132" y="11176"/>
                  </a:moveTo>
                  <a:lnTo>
                    <a:pt x="1050036" y="0"/>
                  </a:lnTo>
                  <a:lnTo>
                    <a:pt x="63296" y="554088"/>
                  </a:lnTo>
                  <a:lnTo>
                    <a:pt x="47752" y="526415"/>
                  </a:lnTo>
                  <a:lnTo>
                    <a:pt x="0" y="596900"/>
                  </a:lnTo>
                  <a:lnTo>
                    <a:pt x="85090" y="592836"/>
                  </a:lnTo>
                  <a:lnTo>
                    <a:pt x="73012" y="571373"/>
                  </a:lnTo>
                  <a:lnTo>
                    <a:pt x="69519" y="565150"/>
                  </a:lnTo>
                  <a:lnTo>
                    <a:pt x="1056132" y="11176"/>
                  </a:lnTo>
                  <a:close/>
                </a:path>
                <a:path w="1967864" h="4399280">
                  <a:moveTo>
                    <a:pt x="1967865" y="4387139"/>
                  </a:moveTo>
                  <a:lnTo>
                    <a:pt x="379310" y="3877030"/>
                  </a:lnTo>
                  <a:lnTo>
                    <a:pt x="380568" y="3873119"/>
                  </a:lnTo>
                  <a:lnTo>
                    <a:pt x="389001" y="3846830"/>
                  </a:lnTo>
                  <a:lnTo>
                    <a:pt x="304800" y="3859784"/>
                  </a:lnTo>
                  <a:lnTo>
                    <a:pt x="365760" y="3919347"/>
                  </a:lnTo>
                  <a:lnTo>
                    <a:pt x="375450" y="3889083"/>
                  </a:lnTo>
                  <a:lnTo>
                    <a:pt x="1964055" y="4399229"/>
                  </a:lnTo>
                  <a:lnTo>
                    <a:pt x="1967865" y="43871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498850" y="2048636"/>
            <a:ext cx="674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38150" algn="l"/>
              </a:tabLst>
            </a:pPr>
            <a:r>
              <a:rPr sz="2800" spc="-50" dirty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FF00"/>
                </a:solidFill>
                <a:latin typeface="Times New Roman"/>
                <a:cs typeface="Times New Roman"/>
              </a:rPr>
              <a:t>	</a:t>
            </a:r>
            <a:r>
              <a:rPr sz="4200" b="1" spc="-75" baseline="-14880" dirty="0">
                <a:latin typeface="Times New Roman"/>
                <a:cs typeface="Times New Roman"/>
              </a:rPr>
              <a:t>S</a:t>
            </a:r>
            <a:endParaRPr sz="4200" baseline="-1488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15692" y="347599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8794" y="4884546"/>
            <a:ext cx="643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015" algn="l"/>
              </a:tabLst>
            </a:pPr>
            <a:r>
              <a:rPr sz="4200" spc="-75" baseline="-9920" dirty="0">
                <a:solidFill>
                  <a:srgbClr val="00FF00"/>
                </a:solidFill>
                <a:latin typeface="Times New Roman"/>
                <a:cs typeface="Times New Roman"/>
              </a:rPr>
              <a:t>4</a:t>
            </a:r>
            <a:r>
              <a:rPr sz="4200" baseline="-9920" dirty="0">
                <a:solidFill>
                  <a:srgbClr val="00FF00"/>
                </a:solidFill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03069" y="3988649"/>
            <a:ext cx="713740" cy="13474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4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45"/>
              </a:spcBef>
              <a:tabLst>
                <a:tab pos="438150" algn="l"/>
              </a:tabLst>
            </a:pPr>
            <a:r>
              <a:rPr sz="4200" spc="-75" baseline="-992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r>
              <a:rPr sz="4200" baseline="-9920" dirty="0">
                <a:solidFill>
                  <a:srgbClr val="00FF00"/>
                </a:solidFill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14750" y="497441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FF00"/>
                </a:solidFill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29503" y="358876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14750" y="358876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FF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10629" y="4010405"/>
            <a:ext cx="2222500" cy="96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08100">
              <a:lnSpc>
                <a:spcPct val="128000"/>
              </a:lnSpc>
              <a:spcBef>
                <a:spcPts val="100"/>
              </a:spcBef>
            </a:pPr>
            <a:r>
              <a:rPr sz="2400" dirty="0">
                <a:solidFill>
                  <a:srgbClr val="C0504D"/>
                </a:solidFill>
                <a:latin typeface="Times New Roman"/>
                <a:cs typeface="Times New Roman"/>
              </a:rPr>
              <a:t>h </a:t>
            </a:r>
            <a:r>
              <a:rPr sz="2400" spc="-10" dirty="0">
                <a:solidFill>
                  <a:srgbClr val="C0504D"/>
                </a:solidFill>
                <a:latin typeface="Times New Roman"/>
                <a:cs typeface="Times New Roman"/>
              </a:rPr>
              <a:t>value </a:t>
            </a:r>
            <a:r>
              <a:rPr sz="2400" dirty="0">
                <a:solidFill>
                  <a:srgbClr val="00FF00"/>
                </a:solidFill>
                <a:latin typeface="Times New Roman"/>
                <a:cs typeface="Times New Roman"/>
              </a:rPr>
              <a:t>g value</a:t>
            </a:r>
            <a:r>
              <a:rPr sz="2400" spc="-20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Times New Roman"/>
                <a:cs typeface="Times New Roman"/>
              </a:rPr>
              <a:t>(current)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654040" y="4024884"/>
            <a:ext cx="556895" cy="700405"/>
          </a:xfrm>
          <a:custGeom>
            <a:avLst/>
            <a:gdLst/>
            <a:ahLst/>
            <a:cxnLst/>
            <a:rect l="l" t="t" r="r" b="b"/>
            <a:pathLst>
              <a:path w="556895" h="700404">
                <a:moveTo>
                  <a:pt x="52320" y="55783"/>
                </a:moveTo>
                <a:lnTo>
                  <a:pt x="42323" y="63700"/>
                </a:lnTo>
                <a:lnTo>
                  <a:pt x="546735" y="700405"/>
                </a:lnTo>
                <a:lnTo>
                  <a:pt x="556640" y="692531"/>
                </a:lnTo>
                <a:lnTo>
                  <a:pt x="52320" y="55783"/>
                </a:lnTo>
                <a:close/>
              </a:path>
              <a:path w="556895" h="700404">
                <a:moveTo>
                  <a:pt x="0" y="0"/>
                </a:moveTo>
                <a:lnTo>
                  <a:pt x="17399" y="83439"/>
                </a:lnTo>
                <a:lnTo>
                  <a:pt x="42323" y="63700"/>
                </a:lnTo>
                <a:lnTo>
                  <a:pt x="34417" y="53721"/>
                </a:lnTo>
                <a:lnTo>
                  <a:pt x="44450" y="45847"/>
                </a:lnTo>
                <a:lnTo>
                  <a:pt x="64867" y="45847"/>
                </a:lnTo>
                <a:lnTo>
                  <a:pt x="77215" y="36068"/>
                </a:lnTo>
                <a:lnTo>
                  <a:pt x="0" y="0"/>
                </a:lnTo>
                <a:close/>
              </a:path>
              <a:path w="556895" h="700404">
                <a:moveTo>
                  <a:pt x="44450" y="45847"/>
                </a:moveTo>
                <a:lnTo>
                  <a:pt x="34417" y="53721"/>
                </a:lnTo>
                <a:lnTo>
                  <a:pt x="42323" y="63700"/>
                </a:lnTo>
                <a:lnTo>
                  <a:pt x="52320" y="55783"/>
                </a:lnTo>
                <a:lnTo>
                  <a:pt x="44450" y="45847"/>
                </a:lnTo>
                <a:close/>
              </a:path>
              <a:path w="556895" h="700404">
                <a:moveTo>
                  <a:pt x="64867" y="45847"/>
                </a:moveTo>
                <a:lnTo>
                  <a:pt x="44450" y="45847"/>
                </a:lnTo>
                <a:lnTo>
                  <a:pt x="52320" y="55783"/>
                </a:lnTo>
                <a:lnTo>
                  <a:pt x="64867" y="45847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689" y="339597"/>
            <a:ext cx="4975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Example</a:t>
            </a:r>
            <a:r>
              <a:rPr spc="-229" dirty="0"/>
              <a:t> </a:t>
            </a:r>
            <a:r>
              <a:rPr spc="-270" dirty="0"/>
              <a:t>search</a:t>
            </a:r>
            <a:r>
              <a:rPr spc="-225" dirty="0"/>
              <a:t> </a:t>
            </a:r>
            <a:r>
              <a:rPr spc="-345" dirty="0"/>
              <a:t>space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077" y="1586991"/>
            <a:ext cx="6614668" cy="43992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05627" y="3512565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3027" y="3512565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2445" y="3512565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3027" y="4960746"/>
            <a:ext cx="301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2045" y="269908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9227" y="277596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7427" y="262288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6846" y="3994861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7827" y="4223461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2227" y="437642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6645" y="389356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2427" y="203006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9848" y="36559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1850" y="351469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0504D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0080" y="359089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2045" y="4947310"/>
            <a:ext cx="24320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75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2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3992" y="4997856"/>
            <a:ext cx="24320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75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2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62627" y="506526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0504D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34076" y="1318005"/>
            <a:ext cx="118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47205" y="5822696"/>
            <a:ext cx="1186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goal </a:t>
            </a:r>
            <a:r>
              <a:rPr sz="2400" spc="-20" dirty="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53833" y="2206828"/>
            <a:ext cx="965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arc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cost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1964" y="1519809"/>
            <a:ext cx="17265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CC"/>
                </a:solidFill>
                <a:latin typeface="Times New Roman"/>
                <a:cs typeface="Times New Roman"/>
              </a:rPr>
              <a:t>parent</a:t>
            </a:r>
            <a:r>
              <a:rPr sz="2400" spc="-9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Times New Roman"/>
                <a:cs typeface="Times New Roman"/>
              </a:rPr>
              <a:t>pointer (current)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98850" y="2048636"/>
            <a:ext cx="674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38150" algn="l"/>
              </a:tabLst>
            </a:pPr>
            <a:r>
              <a:rPr sz="2800" spc="-50" dirty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FF00"/>
                </a:solidFill>
                <a:latin typeface="Times New Roman"/>
                <a:cs typeface="Times New Roman"/>
              </a:rPr>
              <a:t>	</a:t>
            </a:r>
            <a:r>
              <a:rPr sz="4200" b="1" spc="-75" baseline="-14880" dirty="0">
                <a:latin typeface="Times New Roman"/>
                <a:cs typeface="Times New Roman"/>
              </a:rPr>
              <a:t>S</a:t>
            </a:r>
            <a:endParaRPr sz="4200" baseline="-1488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15692" y="347599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8794" y="4884546"/>
            <a:ext cx="643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015" algn="l"/>
              </a:tabLst>
            </a:pPr>
            <a:r>
              <a:rPr sz="4200" spc="-75" baseline="-9920" dirty="0">
                <a:solidFill>
                  <a:srgbClr val="00FF00"/>
                </a:solidFill>
                <a:latin typeface="Times New Roman"/>
                <a:cs typeface="Times New Roman"/>
              </a:rPr>
              <a:t>4</a:t>
            </a:r>
            <a:r>
              <a:rPr sz="4200" baseline="-9920" dirty="0">
                <a:solidFill>
                  <a:srgbClr val="00FF00"/>
                </a:solidFill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03069" y="3988649"/>
            <a:ext cx="713740" cy="134747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4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45"/>
              </a:spcBef>
              <a:tabLst>
                <a:tab pos="438150" algn="l"/>
              </a:tabLst>
            </a:pPr>
            <a:r>
              <a:rPr sz="4200" spc="-75" baseline="-992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r>
              <a:rPr sz="4200" baseline="-9920" dirty="0">
                <a:solidFill>
                  <a:srgbClr val="00FF00"/>
                </a:solidFill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14750" y="497441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FF00"/>
                </a:solidFill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29503" y="358876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14750" y="358876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FF00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10629" y="4010405"/>
            <a:ext cx="2222500" cy="96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08100">
              <a:lnSpc>
                <a:spcPct val="128000"/>
              </a:lnSpc>
              <a:spcBef>
                <a:spcPts val="100"/>
              </a:spcBef>
            </a:pPr>
            <a:r>
              <a:rPr sz="2400" dirty="0">
                <a:solidFill>
                  <a:srgbClr val="C0504D"/>
                </a:solidFill>
                <a:latin typeface="Times New Roman"/>
                <a:cs typeface="Times New Roman"/>
              </a:rPr>
              <a:t>h </a:t>
            </a:r>
            <a:r>
              <a:rPr sz="2400" spc="-10" dirty="0">
                <a:solidFill>
                  <a:srgbClr val="C0504D"/>
                </a:solidFill>
                <a:latin typeface="Times New Roman"/>
                <a:cs typeface="Times New Roman"/>
              </a:rPr>
              <a:t>value </a:t>
            </a:r>
            <a:r>
              <a:rPr sz="2400" dirty="0">
                <a:solidFill>
                  <a:srgbClr val="00FF00"/>
                </a:solidFill>
                <a:latin typeface="Times New Roman"/>
                <a:cs typeface="Times New Roman"/>
              </a:rPr>
              <a:t>g value</a:t>
            </a:r>
            <a:r>
              <a:rPr sz="2400" spc="-20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Times New Roman"/>
                <a:cs typeface="Times New Roman"/>
              </a:rPr>
              <a:t>(current)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187197"/>
            <a:ext cx="1945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4394" y="2074411"/>
          <a:ext cx="6951344" cy="85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7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265">
                <a:tc>
                  <a:txBody>
                    <a:bodyPr/>
                    <a:lstStyle/>
                    <a:p>
                      <a:pPr marL="31750">
                        <a:lnSpc>
                          <a:spcPts val="3245"/>
                        </a:lnSpc>
                      </a:pPr>
                      <a:r>
                        <a:rPr sz="2800" b="1" dirty="0">
                          <a:latin typeface="Helvetica"/>
                          <a:cs typeface="Helvetica"/>
                        </a:rPr>
                        <a:t>n</a:t>
                      </a:r>
                      <a:endParaRPr sz="2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ts val="3245"/>
                        </a:lnSpc>
                      </a:pPr>
                      <a:r>
                        <a:rPr sz="2800" b="1" spc="-20" dirty="0">
                          <a:latin typeface="Helvetica"/>
                          <a:cs typeface="Helvetica"/>
                        </a:rPr>
                        <a:t>g(n)</a:t>
                      </a:r>
                      <a:endParaRPr sz="2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ts val="3245"/>
                        </a:lnSpc>
                      </a:pPr>
                      <a:r>
                        <a:rPr sz="2800" b="1" spc="-20" dirty="0">
                          <a:latin typeface="Helvetica"/>
                          <a:cs typeface="Helvetica"/>
                        </a:rPr>
                        <a:t>h(n)</a:t>
                      </a:r>
                      <a:endParaRPr sz="2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ts val="3245"/>
                        </a:lnSpc>
                      </a:pPr>
                      <a:r>
                        <a:rPr sz="2800" b="1" spc="-20" dirty="0">
                          <a:latin typeface="Helvetica"/>
                          <a:cs typeface="Helvetica"/>
                        </a:rPr>
                        <a:t>f(n)</a:t>
                      </a:r>
                      <a:endParaRPr sz="2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340" algn="ctr">
                        <a:lnSpc>
                          <a:spcPts val="3245"/>
                        </a:lnSpc>
                      </a:pPr>
                      <a:r>
                        <a:rPr sz="2800" b="1" spc="-10" dirty="0">
                          <a:latin typeface="Helvetica"/>
                          <a:cs typeface="Helvetica"/>
                        </a:rPr>
                        <a:t>h*(n)</a:t>
                      </a:r>
                      <a:endParaRPr sz="2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Helvetica"/>
                          <a:cs typeface="Helvetica"/>
                        </a:rPr>
                        <a:t>S</a:t>
                      </a:r>
                      <a:endParaRPr sz="2400">
                        <a:latin typeface="Helvetica"/>
                        <a:cs typeface="Helvetica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ts val="281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Helvetica"/>
                          <a:cs typeface="Helvetica"/>
                        </a:rPr>
                        <a:t>0</a:t>
                      </a:r>
                      <a:endParaRPr sz="2400">
                        <a:latin typeface="Helvetica"/>
                        <a:cs typeface="Helvetica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ts val="281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Helvetica"/>
                          <a:cs typeface="Helvetica"/>
                        </a:rPr>
                        <a:t>8</a:t>
                      </a:r>
                      <a:endParaRPr sz="2400">
                        <a:latin typeface="Helvetica"/>
                        <a:cs typeface="Helvetica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ts val="281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Helvetica"/>
                          <a:cs typeface="Helvetica"/>
                        </a:rPr>
                        <a:t>8</a:t>
                      </a:r>
                      <a:endParaRPr sz="2400">
                        <a:latin typeface="Helvetica"/>
                        <a:cs typeface="Helvetica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444500" algn="ctr">
                        <a:lnSpc>
                          <a:spcPts val="281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Helvetica"/>
                          <a:cs typeface="Helvetica"/>
                        </a:rPr>
                        <a:t>9</a:t>
                      </a:r>
                      <a:endParaRPr sz="2400">
                        <a:latin typeface="Helvetica"/>
                        <a:cs typeface="Helvetica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4874740"/>
            <a:ext cx="792353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h*(n)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is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(hypothetical) </a:t>
            </a:r>
            <a:r>
              <a:rPr sz="2800" spc="-80" dirty="0">
                <a:latin typeface="Arial"/>
                <a:cs typeface="Arial"/>
              </a:rPr>
              <a:t>perfect</a:t>
            </a:r>
            <a:r>
              <a:rPr sz="2800" spc="-95" dirty="0">
                <a:latin typeface="Arial"/>
                <a:cs typeface="Arial"/>
              </a:rPr>
              <a:t> heuristic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(an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oracle)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29" dirty="0">
                <a:latin typeface="Arial"/>
                <a:cs typeface="Arial"/>
              </a:rPr>
              <a:t>Since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h(n)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54" dirty="0">
                <a:latin typeface="Arial"/>
                <a:cs typeface="Arial"/>
              </a:rPr>
              <a:t>&lt;=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h*(n)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all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n,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h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is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admissible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(optimal)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90" dirty="0">
                <a:latin typeface="Arial"/>
                <a:cs typeface="Arial"/>
              </a:rPr>
              <a:t>Optimal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path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54" dirty="0">
                <a:latin typeface="Arial"/>
                <a:cs typeface="Arial"/>
              </a:rPr>
              <a:t>=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i="1" spc="-620" dirty="0">
                <a:latin typeface="Arial"/>
                <a:cs typeface="Arial"/>
              </a:rPr>
              <a:t>S</a:t>
            </a:r>
            <a:r>
              <a:rPr sz="2800" i="1" spc="-135" dirty="0">
                <a:latin typeface="Arial"/>
                <a:cs typeface="Arial"/>
              </a:rPr>
              <a:t> </a:t>
            </a:r>
            <a:r>
              <a:rPr sz="2800" i="1" spc="-355" dirty="0">
                <a:latin typeface="Arial"/>
                <a:cs typeface="Arial"/>
              </a:rPr>
              <a:t>B</a:t>
            </a:r>
            <a:r>
              <a:rPr sz="2800" i="1" spc="-135" dirty="0">
                <a:latin typeface="Arial"/>
                <a:cs typeface="Arial"/>
              </a:rPr>
              <a:t> </a:t>
            </a:r>
            <a:r>
              <a:rPr sz="2800" i="1" spc="-440" dirty="0">
                <a:latin typeface="Arial"/>
                <a:cs typeface="Arial"/>
              </a:rPr>
              <a:t>G</a:t>
            </a:r>
            <a:r>
              <a:rPr sz="2800" i="1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cost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6653" y="181737"/>
            <a:ext cx="2811018" cy="182803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73769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2252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3846" y="1655826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8514" y="1694764"/>
            <a:ext cx="1352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1621" y="1655826"/>
            <a:ext cx="119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7084" y="527684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0954" y="488441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4438" y="119672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6120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8306" y="139369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8048" y="114427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24268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3744" y="102057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12557" y="174751"/>
            <a:ext cx="50038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650" b="1" spc="-75" baseline="-25252" dirty="0">
                <a:latin typeface="Times New Roman"/>
                <a:cs typeface="Times New Roman"/>
              </a:rPr>
              <a:t>S</a:t>
            </a:r>
            <a:r>
              <a:rPr sz="1650" b="1" baseline="-25252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tabLst>
                <a:tab pos="394970" algn="l"/>
              </a:tabLst>
            </a:pPr>
            <a:r>
              <a:rPr sz="1100" b="1" spc="-50" dirty="0">
                <a:latin typeface="Times New Roman"/>
                <a:cs typeface="Times New Roman"/>
              </a:rPr>
              <a:t>B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solidFill>
                  <a:srgbClr val="C0504D"/>
                </a:solidFill>
                <a:latin typeface="Times New Roman"/>
                <a:cs typeface="Times New Roman"/>
              </a:rPr>
              <a:t>4</a:t>
            </a:r>
            <a:endParaRPr sz="1575" baseline="264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44788" y="9867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57084" y="1687494"/>
            <a:ext cx="12128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30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9435" y="1714358"/>
            <a:ext cx="12128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-35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83473" y="1748409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78369" y="187855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16700" y="928192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1495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09333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76921" y="1699028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62364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76921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187197"/>
            <a:ext cx="1945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4394" y="2033811"/>
          <a:ext cx="6855458" cy="296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1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31750">
                        <a:lnSpc>
                          <a:spcPts val="3020"/>
                        </a:lnSpc>
                      </a:pPr>
                      <a:r>
                        <a:rPr sz="2600" b="1" dirty="0">
                          <a:latin typeface="Helvetica"/>
                          <a:cs typeface="Helvetica"/>
                        </a:rPr>
                        <a:t>n</a:t>
                      </a:r>
                      <a:endParaRPr sz="2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ts val="3020"/>
                        </a:lnSpc>
                      </a:pPr>
                      <a:r>
                        <a:rPr sz="2600" b="1" spc="-20" dirty="0">
                          <a:latin typeface="Helvetica"/>
                          <a:cs typeface="Helvetica"/>
                        </a:rPr>
                        <a:t>g(n)</a:t>
                      </a:r>
                      <a:endParaRPr sz="2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ts val="3020"/>
                        </a:lnSpc>
                      </a:pPr>
                      <a:r>
                        <a:rPr sz="2600" b="1" spc="-20" dirty="0">
                          <a:latin typeface="Helvetica"/>
                          <a:cs typeface="Helvetica"/>
                        </a:rPr>
                        <a:t>h(n)</a:t>
                      </a:r>
                      <a:endParaRPr sz="2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ts val="3020"/>
                        </a:lnSpc>
                      </a:pPr>
                      <a:r>
                        <a:rPr sz="2600" b="1" spc="-20" dirty="0">
                          <a:latin typeface="Helvetica"/>
                          <a:cs typeface="Helvetica"/>
                        </a:rPr>
                        <a:t>f(n)</a:t>
                      </a:r>
                      <a:endParaRPr sz="2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ts val="3020"/>
                        </a:lnSpc>
                      </a:pPr>
                      <a:r>
                        <a:rPr sz="2600" b="1" spc="-10" dirty="0">
                          <a:latin typeface="Helvetica"/>
                          <a:cs typeface="Helvetica"/>
                        </a:rPr>
                        <a:t>h*(n)</a:t>
                      </a:r>
                      <a:endParaRPr sz="2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ts val="2625"/>
                        </a:lnSpc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S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ts val="2625"/>
                        </a:lnSpc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0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ts val="2625"/>
                        </a:lnSpc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8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ts val="2625"/>
                        </a:lnSpc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8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9310">
                        <a:lnSpc>
                          <a:spcPts val="2625"/>
                        </a:lnSpc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9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A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1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8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9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8293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9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B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5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4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9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829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4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C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8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3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-25" dirty="0">
                          <a:latin typeface="Helvetica"/>
                          <a:cs typeface="Helvetica"/>
                        </a:rPr>
                        <a:t>11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829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5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D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4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spc="-25" dirty="0">
                          <a:latin typeface="Helvetica"/>
                          <a:cs typeface="Helvetica"/>
                        </a:rPr>
                        <a:t>inf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spc="-25" dirty="0">
                          <a:latin typeface="Helvetica"/>
                          <a:cs typeface="Helvetica"/>
                        </a:rPr>
                        <a:t>inf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8293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spc="-25" dirty="0">
                          <a:latin typeface="Helvetica"/>
                          <a:cs typeface="Helvetica"/>
                        </a:rPr>
                        <a:t>inf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E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8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spc="-25" dirty="0">
                          <a:latin typeface="Helvetica"/>
                          <a:cs typeface="Helvetica"/>
                        </a:rPr>
                        <a:t>inf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spc="-25" dirty="0">
                          <a:latin typeface="Helvetica"/>
                          <a:cs typeface="Helvetica"/>
                        </a:rPr>
                        <a:t>inf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8293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00" spc="-25" dirty="0">
                          <a:latin typeface="Helvetica"/>
                          <a:cs typeface="Helvetica"/>
                        </a:rPr>
                        <a:t>inf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1750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G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9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0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9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Helvetica"/>
                          <a:cs typeface="Helvetica"/>
                        </a:rPr>
                        <a:t>0</a:t>
                      </a:r>
                      <a:endParaRPr sz="2200">
                        <a:latin typeface="Helvetica"/>
                        <a:cs typeface="Helvetic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4974981"/>
            <a:ext cx="7379970" cy="13335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Arial"/>
                <a:cs typeface="Arial"/>
              </a:rPr>
              <a:t>h*(n)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is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(hypothetical)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perfect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heuristic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(an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oracle)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204" dirty="0">
                <a:latin typeface="Arial"/>
                <a:cs typeface="Arial"/>
              </a:rPr>
              <a:t>Since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h(n)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40" dirty="0">
                <a:latin typeface="Arial"/>
                <a:cs typeface="Arial"/>
              </a:rPr>
              <a:t>&lt;=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h*(n)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for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all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n,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h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is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admissible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(optimal)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85" dirty="0">
                <a:latin typeface="Arial"/>
                <a:cs typeface="Arial"/>
              </a:rPr>
              <a:t>Optimal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path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235" dirty="0">
                <a:latin typeface="Arial"/>
                <a:cs typeface="Arial"/>
              </a:rPr>
              <a:t>=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i="1" spc="-575" dirty="0">
                <a:latin typeface="Arial"/>
                <a:cs typeface="Arial"/>
              </a:rPr>
              <a:t>S</a:t>
            </a:r>
            <a:r>
              <a:rPr sz="2600" i="1" spc="-114" dirty="0">
                <a:latin typeface="Arial"/>
                <a:cs typeface="Arial"/>
              </a:rPr>
              <a:t> </a:t>
            </a:r>
            <a:r>
              <a:rPr sz="2600" i="1" spc="-330" dirty="0">
                <a:latin typeface="Arial"/>
                <a:cs typeface="Arial"/>
              </a:rPr>
              <a:t>B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i="1" spc="-385" dirty="0">
                <a:latin typeface="Arial"/>
                <a:cs typeface="Arial"/>
              </a:rPr>
              <a:t>G</a:t>
            </a:r>
            <a:r>
              <a:rPr sz="2600" i="1" spc="-1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cost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1" name="object 5">
            <a:extLst>
              <a:ext uri="{FF2B5EF4-FFF2-40B4-BE49-F238E27FC236}">
                <a16:creationId xmlns:a16="http://schemas.microsoft.com/office/drawing/2014/main" id="{380DBDEF-2821-C7F8-8CA8-B726D22E25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6653" y="181737"/>
            <a:ext cx="2811018" cy="1828038"/>
          </a:xfrm>
          <a:prstGeom prst="rect">
            <a:avLst/>
          </a:prstGeom>
        </p:spPr>
      </p:pic>
      <p:sp>
        <p:nvSpPr>
          <p:cNvPr id="32" name="object 6">
            <a:extLst>
              <a:ext uri="{FF2B5EF4-FFF2-40B4-BE49-F238E27FC236}">
                <a16:creationId xmlns:a16="http://schemas.microsoft.com/office/drawing/2014/main" id="{6FB7A75E-9A72-D634-4689-B68BE04A7842}"/>
              </a:ext>
            </a:extLst>
          </p:cNvPr>
          <p:cNvSpPr txBox="1"/>
          <p:nvPr/>
        </p:nvSpPr>
        <p:spPr>
          <a:xfrm>
            <a:off x="8573769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F0EDE442-8EB9-8808-8349-835B33C01D7F}"/>
              </a:ext>
            </a:extLst>
          </p:cNvPr>
          <p:cNvSpPr txBox="1"/>
          <p:nvPr/>
        </p:nvSpPr>
        <p:spPr>
          <a:xfrm>
            <a:off x="6842252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13969947-E162-3B86-C5DE-022EA753D953}"/>
              </a:ext>
            </a:extLst>
          </p:cNvPr>
          <p:cNvSpPr txBox="1"/>
          <p:nvPr/>
        </p:nvSpPr>
        <p:spPr>
          <a:xfrm>
            <a:off x="6133846" y="1655826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BF80DEA6-79E2-5189-ED6B-80510FBAA6C9}"/>
              </a:ext>
            </a:extLst>
          </p:cNvPr>
          <p:cNvSpPr txBox="1"/>
          <p:nvPr/>
        </p:nvSpPr>
        <p:spPr>
          <a:xfrm>
            <a:off x="7668514" y="1694764"/>
            <a:ext cx="1352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74BFA404-E9F8-1CF1-52FE-FC82716DD281}"/>
              </a:ext>
            </a:extLst>
          </p:cNvPr>
          <p:cNvSpPr txBox="1"/>
          <p:nvPr/>
        </p:nvSpPr>
        <p:spPr>
          <a:xfrm>
            <a:off x="6881621" y="1655826"/>
            <a:ext cx="119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78554A02-0FE7-2148-E5D2-7672C35202FF}"/>
              </a:ext>
            </a:extLst>
          </p:cNvPr>
          <p:cNvSpPr txBox="1"/>
          <p:nvPr/>
        </p:nvSpPr>
        <p:spPr>
          <a:xfrm>
            <a:off x="7157084" y="527684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B68DD43D-14A5-8E6B-0AEA-2D7BD4060862}"/>
              </a:ext>
            </a:extLst>
          </p:cNvPr>
          <p:cNvSpPr txBox="1"/>
          <p:nvPr/>
        </p:nvSpPr>
        <p:spPr>
          <a:xfrm>
            <a:off x="8140954" y="488441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8E8989EE-8A72-C3B2-7C13-43A439CE676A}"/>
              </a:ext>
            </a:extLst>
          </p:cNvPr>
          <p:cNvSpPr txBox="1"/>
          <p:nvPr/>
        </p:nvSpPr>
        <p:spPr>
          <a:xfrm>
            <a:off x="7314438" y="119672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1650B257-7BB2-51E2-5814-388A1D6A63B0}"/>
              </a:ext>
            </a:extLst>
          </p:cNvPr>
          <p:cNvSpPr txBox="1"/>
          <p:nvPr/>
        </p:nvSpPr>
        <p:spPr>
          <a:xfrm>
            <a:off x="7826120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10A68FD1-3F6B-0D80-DC5E-68C3A6A3F7A5}"/>
              </a:ext>
            </a:extLst>
          </p:cNvPr>
          <p:cNvSpPr txBox="1"/>
          <p:nvPr/>
        </p:nvSpPr>
        <p:spPr>
          <a:xfrm>
            <a:off x="8298306" y="139369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F11A086B-3E47-E6F1-E363-123A60C6BA8B}"/>
              </a:ext>
            </a:extLst>
          </p:cNvPr>
          <p:cNvSpPr txBox="1"/>
          <p:nvPr/>
        </p:nvSpPr>
        <p:spPr>
          <a:xfrm>
            <a:off x="6488048" y="114427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E868B714-A8AA-5D45-0865-E0BE752A9D30}"/>
              </a:ext>
            </a:extLst>
          </p:cNvPr>
          <p:cNvSpPr txBox="1"/>
          <p:nvPr/>
        </p:nvSpPr>
        <p:spPr>
          <a:xfrm>
            <a:off x="6724268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D4FE9641-6116-D30F-2EFD-69EEBF72DA00}"/>
              </a:ext>
            </a:extLst>
          </p:cNvPr>
          <p:cNvSpPr txBox="1"/>
          <p:nvPr/>
        </p:nvSpPr>
        <p:spPr>
          <a:xfrm>
            <a:off x="7103744" y="102057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5" name="object 19">
            <a:extLst>
              <a:ext uri="{FF2B5EF4-FFF2-40B4-BE49-F238E27FC236}">
                <a16:creationId xmlns:a16="http://schemas.microsoft.com/office/drawing/2014/main" id="{1107A050-6BBD-816F-1451-6CDDA0422F33}"/>
              </a:ext>
            </a:extLst>
          </p:cNvPr>
          <p:cNvSpPr txBox="1"/>
          <p:nvPr/>
        </p:nvSpPr>
        <p:spPr>
          <a:xfrm>
            <a:off x="7512557" y="174751"/>
            <a:ext cx="50038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650" b="1" spc="-75" baseline="-25252" dirty="0">
                <a:latin typeface="Times New Roman"/>
                <a:cs typeface="Times New Roman"/>
              </a:rPr>
              <a:t>S</a:t>
            </a:r>
            <a:r>
              <a:rPr sz="1650" b="1" baseline="-25252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tabLst>
                <a:tab pos="394970" algn="l"/>
              </a:tabLst>
            </a:pPr>
            <a:r>
              <a:rPr sz="1100" b="1" spc="-50" dirty="0">
                <a:latin typeface="Times New Roman"/>
                <a:cs typeface="Times New Roman"/>
              </a:rPr>
              <a:t>B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solidFill>
                  <a:srgbClr val="C0504D"/>
                </a:solidFill>
                <a:latin typeface="Times New Roman"/>
                <a:cs typeface="Times New Roman"/>
              </a:rPr>
              <a:t>4</a:t>
            </a:r>
            <a:endParaRPr sz="1575" baseline="2645">
              <a:latin typeface="Times New Roman"/>
              <a:cs typeface="Times New Roman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1718C4FC-9414-EBBF-2EA9-6A990951D889}"/>
              </a:ext>
            </a:extLst>
          </p:cNvPr>
          <p:cNvSpPr txBox="1"/>
          <p:nvPr/>
        </p:nvSpPr>
        <p:spPr>
          <a:xfrm>
            <a:off x="8844788" y="9867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381E175C-B408-08F5-C5A2-82A732FFB41A}"/>
              </a:ext>
            </a:extLst>
          </p:cNvPr>
          <p:cNvSpPr txBox="1"/>
          <p:nvPr/>
        </p:nvSpPr>
        <p:spPr>
          <a:xfrm>
            <a:off x="7157084" y="1687494"/>
            <a:ext cx="12128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30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0F2B56BF-C88B-DAC0-64CD-132788F9D299}"/>
              </a:ext>
            </a:extLst>
          </p:cNvPr>
          <p:cNvSpPr txBox="1"/>
          <p:nvPr/>
        </p:nvSpPr>
        <p:spPr>
          <a:xfrm>
            <a:off x="6409435" y="1714358"/>
            <a:ext cx="12128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-35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23">
            <a:extLst>
              <a:ext uri="{FF2B5EF4-FFF2-40B4-BE49-F238E27FC236}">
                <a16:creationId xmlns:a16="http://schemas.microsoft.com/office/drawing/2014/main" id="{E4474AD3-1AB0-621C-3A40-702E69F3D0B0}"/>
              </a:ext>
            </a:extLst>
          </p:cNvPr>
          <p:cNvSpPr txBox="1"/>
          <p:nvPr/>
        </p:nvSpPr>
        <p:spPr>
          <a:xfrm>
            <a:off x="7983473" y="1748409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0" name="object 24">
            <a:extLst>
              <a:ext uri="{FF2B5EF4-FFF2-40B4-BE49-F238E27FC236}">
                <a16:creationId xmlns:a16="http://schemas.microsoft.com/office/drawing/2014/main" id="{D758DAAE-AC63-FD4B-8988-F58432AA9828}"/>
              </a:ext>
            </a:extLst>
          </p:cNvPr>
          <p:cNvSpPr txBox="1"/>
          <p:nvPr/>
        </p:nvSpPr>
        <p:spPr>
          <a:xfrm>
            <a:off x="7278369" y="187855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25">
            <a:extLst>
              <a:ext uri="{FF2B5EF4-FFF2-40B4-BE49-F238E27FC236}">
                <a16:creationId xmlns:a16="http://schemas.microsoft.com/office/drawing/2014/main" id="{CFE1ECF4-B924-03A7-CAA6-138B0E4B8A43}"/>
              </a:ext>
            </a:extLst>
          </p:cNvPr>
          <p:cNvSpPr txBox="1"/>
          <p:nvPr/>
        </p:nvSpPr>
        <p:spPr>
          <a:xfrm>
            <a:off x="6616700" y="928192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id="{901E63F1-120B-9D98-7431-103B73BEEAA0}"/>
              </a:ext>
            </a:extLst>
          </p:cNvPr>
          <p:cNvSpPr txBox="1"/>
          <p:nvPr/>
        </p:nvSpPr>
        <p:spPr>
          <a:xfrm>
            <a:off x="5881495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D20FF88C-D5A2-250B-63DE-7A45F7E39674}"/>
              </a:ext>
            </a:extLst>
          </p:cNvPr>
          <p:cNvSpPr txBox="1"/>
          <p:nvPr/>
        </p:nvSpPr>
        <p:spPr>
          <a:xfrm>
            <a:off x="6609333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BCCF89A5-40B9-8B26-93BF-A9A51C35F75D}"/>
              </a:ext>
            </a:extLst>
          </p:cNvPr>
          <p:cNvSpPr txBox="1"/>
          <p:nvPr/>
        </p:nvSpPr>
        <p:spPr>
          <a:xfrm>
            <a:off x="7376921" y="1699028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29">
            <a:extLst>
              <a:ext uri="{FF2B5EF4-FFF2-40B4-BE49-F238E27FC236}">
                <a16:creationId xmlns:a16="http://schemas.microsoft.com/office/drawing/2014/main" id="{43BD3938-794F-B3F0-0493-D80174F55BE3}"/>
              </a:ext>
            </a:extLst>
          </p:cNvPr>
          <p:cNvSpPr txBox="1"/>
          <p:nvPr/>
        </p:nvSpPr>
        <p:spPr>
          <a:xfrm>
            <a:off x="8262364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6" name="object 30">
            <a:extLst>
              <a:ext uri="{FF2B5EF4-FFF2-40B4-BE49-F238E27FC236}">
                <a16:creationId xmlns:a16="http://schemas.microsoft.com/office/drawing/2014/main" id="{0F02082F-ED33-EFDF-6B30-74D296BCE9C8}"/>
              </a:ext>
            </a:extLst>
          </p:cNvPr>
          <p:cNvSpPr txBox="1"/>
          <p:nvPr/>
        </p:nvSpPr>
        <p:spPr>
          <a:xfrm>
            <a:off x="7376921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0538" y="491997"/>
            <a:ext cx="3280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latin typeface="Arial"/>
                <a:cs typeface="Arial"/>
              </a:rPr>
              <a:t>Greedy</a:t>
            </a:r>
            <a:r>
              <a:rPr sz="4400" spc="-225" dirty="0">
                <a:latin typeface="Arial"/>
                <a:cs typeface="Arial"/>
              </a:rPr>
              <a:t> </a:t>
            </a:r>
            <a:r>
              <a:rPr sz="4400" spc="-280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861"/>
            <a:ext cx="2401570" cy="9258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spc="-50" dirty="0">
                <a:latin typeface="Arial"/>
                <a:cs typeface="Arial"/>
              </a:rPr>
              <a:t>f(n)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h(n)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b="1" dirty="0">
                <a:latin typeface="Courier New"/>
                <a:cs typeface="Courier New"/>
              </a:rPr>
              <a:t>node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expanded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9775" y="2100199"/>
            <a:ext cx="258445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Courier New"/>
                <a:cs typeface="Courier New"/>
              </a:rPr>
              <a:t>nodes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list</a:t>
            </a:r>
            <a:endParaRPr sz="2400">
              <a:latin typeface="Courier New"/>
              <a:cs typeface="Courier New"/>
            </a:endParaRPr>
          </a:p>
          <a:p>
            <a:pPr marL="23622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S(8)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what’s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next???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4" name="object 5">
            <a:extLst>
              <a:ext uri="{FF2B5EF4-FFF2-40B4-BE49-F238E27FC236}">
                <a16:creationId xmlns:a16="http://schemas.microsoft.com/office/drawing/2014/main" id="{236DB110-46BB-D3F5-A62C-0961A923F4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6653" y="181737"/>
            <a:ext cx="2811018" cy="1828038"/>
          </a:xfrm>
          <a:prstGeom prst="rect">
            <a:avLst/>
          </a:prstGeom>
        </p:spPr>
      </p:pic>
      <p:sp>
        <p:nvSpPr>
          <p:cNvPr id="35" name="object 6">
            <a:extLst>
              <a:ext uri="{FF2B5EF4-FFF2-40B4-BE49-F238E27FC236}">
                <a16:creationId xmlns:a16="http://schemas.microsoft.com/office/drawing/2014/main" id="{D5788E70-35F9-BA89-9FF5-F2AE3FCA8A45}"/>
              </a:ext>
            </a:extLst>
          </p:cNvPr>
          <p:cNvSpPr txBox="1"/>
          <p:nvPr/>
        </p:nvSpPr>
        <p:spPr>
          <a:xfrm>
            <a:off x="8573769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E45783A2-6648-546C-D8FC-F7944235EE7D}"/>
              </a:ext>
            </a:extLst>
          </p:cNvPr>
          <p:cNvSpPr txBox="1"/>
          <p:nvPr/>
        </p:nvSpPr>
        <p:spPr>
          <a:xfrm>
            <a:off x="6842252" y="947420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74AEC2D1-C937-CD6D-73BA-E738F8654A9E}"/>
              </a:ext>
            </a:extLst>
          </p:cNvPr>
          <p:cNvSpPr txBox="1"/>
          <p:nvPr/>
        </p:nvSpPr>
        <p:spPr>
          <a:xfrm>
            <a:off x="6133846" y="1655826"/>
            <a:ext cx="12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6CFAF459-6769-121D-3CD8-916CACC9B042}"/>
              </a:ext>
            </a:extLst>
          </p:cNvPr>
          <p:cNvSpPr txBox="1"/>
          <p:nvPr/>
        </p:nvSpPr>
        <p:spPr>
          <a:xfrm>
            <a:off x="7668514" y="1694764"/>
            <a:ext cx="1352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10">
            <a:extLst>
              <a:ext uri="{FF2B5EF4-FFF2-40B4-BE49-F238E27FC236}">
                <a16:creationId xmlns:a16="http://schemas.microsoft.com/office/drawing/2014/main" id="{6824C923-E90D-AB2E-32FF-0E487E7D0EB4}"/>
              </a:ext>
            </a:extLst>
          </p:cNvPr>
          <p:cNvSpPr txBox="1"/>
          <p:nvPr/>
        </p:nvSpPr>
        <p:spPr>
          <a:xfrm>
            <a:off x="6881621" y="1655826"/>
            <a:ext cx="119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CA2CAE08-3AC5-6742-3181-061D3271AAD0}"/>
              </a:ext>
            </a:extLst>
          </p:cNvPr>
          <p:cNvSpPr txBox="1"/>
          <p:nvPr/>
        </p:nvSpPr>
        <p:spPr>
          <a:xfrm>
            <a:off x="7157084" y="527684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12">
            <a:extLst>
              <a:ext uri="{FF2B5EF4-FFF2-40B4-BE49-F238E27FC236}">
                <a16:creationId xmlns:a16="http://schemas.microsoft.com/office/drawing/2014/main" id="{F09F21FA-BC33-02AB-99DD-2253B0F40EFE}"/>
              </a:ext>
            </a:extLst>
          </p:cNvPr>
          <p:cNvSpPr txBox="1"/>
          <p:nvPr/>
        </p:nvSpPr>
        <p:spPr>
          <a:xfrm>
            <a:off x="8140954" y="488441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77419EC3-67B1-9251-3E97-313C346B0687}"/>
              </a:ext>
            </a:extLst>
          </p:cNvPr>
          <p:cNvSpPr txBox="1"/>
          <p:nvPr/>
        </p:nvSpPr>
        <p:spPr>
          <a:xfrm>
            <a:off x="7314438" y="119672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14">
            <a:extLst>
              <a:ext uri="{FF2B5EF4-FFF2-40B4-BE49-F238E27FC236}">
                <a16:creationId xmlns:a16="http://schemas.microsoft.com/office/drawing/2014/main" id="{FD5ED370-F2DB-67D2-3ECC-BFEB88A48065}"/>
              </a:ext>
            </a:extLst>
          </p:cNvPr>
          <p:cNvSpPr txBox="1"/>
          <p:nvPr/>
        </p:nvSpPr>
        <p:spPr>
          <a:xfrm>
            <a:off x="7826120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D1DC88F8-C7A3-733D-A45F-567C5F270D2C}"/>
              </a:ext>
            </a:extLst>
          </p:cNvPr>
          <p:cNvSpPr txBox="1"/>
          <p:nvPr/>
        </p:nvSpPr>
        <p:spPr>
          <a:xfrm>
            <a:off x="8298306" y="139369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A5170850-22EB-1A06-D0C8-37E5FDF9D489}"/>
              </a:ext>
            </a:extLst>
          </p:cNvPr>
          <p:cNvSpPr txBox="1"/>
          <p:nvPr/>
        </p:nvSpPr>
        <p:spPr>
          <a:xfrm>
            <a:off x="6488048" y="1144270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7410820A-BBD5-789F-A6A2-79C3D451B2B0}"/>
              </a:ext>
            </a:extLst>
          </p:cNvPr>
          <p:cNvSpPr txBox="1"/>
          <p:nvPr/>
        </p:nvSpPr>
        <p:spPr>
          <a:xfrm>
            <a:off x="6724268" y="1314703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12DA58BE-0EA1-FE8E-AA05-73AA45BCD7AE}"/>
              </a:ext>
            </a:extLst>
          </p:cNvPr>
          <p:cNvSpPr txBox="1"/>
          <p:nvPr/>
        </p:nvSpPr>
        <p:spPr>
          <a:xfrm>
            <a:off x="7103744" y="102057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8" name="object 19">
            <a:extLst>
              <a:ext uri="{FF2B5EF4-FFF2-40B4-BE49-F238E27FC236}">
                <a16:creationId xmlns:a16="http://schemas.microsoft.com/office/drawing/2014/main" id="{E0D3D8E6-180D-BE2C-23FB-892D7034C06B}"/>
              </a:ext>
            </a:extLst>
          </p:cNvPr>
          <p:cNvSpPr txBox="1"/>
          <p:nvPr/>
        </p:nvSpPr>
        <p:spPr>
          <a:xfrm>
            <a:off x="7512557" y="174751"/>
            <a:ext cx="50038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650" b="1" spc="-75" baseline="-25252" dirty="0">
                <a:latin typeface="Times New Roman"/>
                <a:cs typeface="Times New Roman"/>
              </a:rPr>
              <a:t>S</a:t>
            </a:r>
            <a:r>
              <a:rPr sz="1650" b="1" baseline="-25252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solidFill>
                  <a:srgbClr val="C0504D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tabLst>
                <a:tab pos="394970" algn="l"/>
              </a:tabLst>
            </a:pPr>
            <a:r>
              <a:rPr sz="1100" b="1" spc="-50" dirty="0">
                <a:latin typeface="Times New Roman"/>
                <a:cs typeface="Times New Roman"/>
              </a:rPr>
              <a:t>B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solidFill>
                  <a:srgbClr val="C0504D"/>
                </a:solidFill>
                <a:latin typeface="Times New Roman"/>
                <a:cs typeface="Times New Roman"/>
              </a:rPr>
              <a:t>4</a:t>
            </a:r>
            <a:endParaRPr sz="1575" baseline="2645">
              <a:latin typeface="Times New Roman"/>
              <a:cs typeface="Times New Roman"/>
            </a:endParaRPr>
          </a:p>
        </p:txBody>
      </p:sp>
      <p:sp>
        <p:nvSpPr>
          <p:cNvPr id="49" name="object 20">
            <a:extLst>
              <a:ext uri="{FF2B5EF4-FFF2-40B4-BE49-F238E27FC236}">
                <a16:creationId xmlns:a16="http://schemas.microsoft.com/office/drawing/2014/main" id="{78FED0F6-9100-5AFF-A9D8-1FFF2DD45BF2}"/>
              </a:ext>
            </a:extLst>
          </p:cNvPr>
          <p:cNvSpPr txBox="1"/>
          <p:nvPr/>
        </p:nvSpPr>
        <p:spPr>
          <a:xfrm>
            <a:off x="8844788" y="9867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E22DB980-4C75-F422-45D9-5A4B57184ABE}"/>
              </a:ext>
            </a:extLst>
          </p:cNvPr>
          <p:cNvSpPr txBox="1"/>
          <p:nvPr/>
        </p:nvSpPr>
        <p:spPr>
          <a:xfrm>
            <a:off x="7157084" y="1687494"/>
            <a:ext cx="12128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30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22">
            <a:extLst>
              <a:ext uri="{FF2B5EF4-FFF2-40B4-BE49-F238E27FC236}">
                <a16:creationId xmlns:a16="http://schemas.microsoft.com/office/drawing/2014/main" id="{200BF5D0-EFCB-5D6A-B0A6-40B971A738B1}"/>
              </a:ext>
            </a:extLst>
          </p:cNvPr>
          <p:cNvSpPr txBox="1"/>
          <p:nvPr/>
        </p:nvSpPr>
        <p:spPr>
          <a:xfrm>
            <a:off x="6409435" y="1714358"/>
            <a:ext cx="12128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-35" dirty="0">
                <a:solidFill>
                  <a:srgbClr val="C0504D"/>
                </a:solidFill>
                <a:latin typeface="Arial"/>
                <a:cs typeface="Arial"/>
              </a:rPr>
              <a:t>∞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23">
            <a:extLst>
              <a:ext uri="{FF2B5EF4-FFF2-40B4-BE49-F238E27FC236}">
                <a16:creationId xmlns:a16="http://schemas.microsoft.com/office/drawing/2014/main" id="{40074E76-7184-BFAA-DCFF-9ABB939BE1EF}"/>
              </a:ext>
            </a:extLst>
          </p:cNvPr>
          <p:cNvSpPr txBox="1"/>
          <p:nvPr/>
        </p:nvSpPr>
        <p:spPr>
          <a:xfrm>
            <a:off x="7983473" y="1748409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C0504D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3" name="object 24">
            <a:extLst>
              <a:ext uri="{FF2B5EF4-FFF2-40B4-BE49-F238E27FC236}">
                <a16:creationId xmlns:a16="http://schemas.microsoft.com/office/drawing/2014/main" id="{EB3CB831-D734-30B2-243F-9C4AB9DEE81C}"/>
              </a:ext>
            </a:extLst>
          </p:cNvPr>
          <p:cNvSpPr txBox="1"/>
          <p:nvPr/>
        </p:nvSpPr>
        <p:spPr>
          <a:xfrm>
            <a:off x="7278369" y="187855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4" name="object 25">
            <a:extLst>
              <a:ext uri="{FF2B5EF4-FFF2-40B4-BE49-F238E27FC236}">
                <a16:creationId xmlns:a16="http://schemas.microsoft.com/office/drawing/2014/main" id="{B98269BA-3BE2-0908-16F3-6F124529BBAF}"/>
              </a:ext>
            </a:extLst>
          </p:cNvPr>
          <p:cNvSpPr txBox="1"/>
          <p:nvPr/>
        </p:nvSpPr>
        <p:spPr>
          <a:xfrm>
            <a:off x="6616700" y="928192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26">
            <a:extLst>
              <a:ext uri="{FF2B5EF4-FFF2-40B4-BE49-F238E27FC236}">
                <a16:creationId xmlns:a16="http://schemas.microsoft.com/office/drawing/2014/main" id="{B0F2CA0E-A187-DE0D-D671-F5B1D42D77E6}"/>
              </a:ext>
            </a:extLst>
          </p:cNvPr>
          <p:cNvSpPr txBox="1"/>
          <p:nvPr/>
        </p:nvSpPr>
        <p:spPr>
          <a:xfrm>
            <a:off x="5881495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6" name="object 27">
            <a:extLst>
              <a:ext uri="{FF2B5EF4-FFF2-40B4-BE49-F238E27FC236}">
                <a16:creationId xmlns:a16="http://schemas.microsoft.com/office/drawing/2014/main" id="{BE830ADC-D2F5-27E9-AAC1-01ADD0DC9588}"/>
              </a:ext>
            </a:extLst>
          </p:cNvPr>
          <p:cNvSpPr txBox="1"/>
          <p:nvPr/>
        </p:nvSpPr>
        <p:spPr>
          <a:xfrm>
            <a:off x="6609333" y="1685947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7" name="object 28">
            <a:extLst>
              <a:ext uri="{FF2B5EF4-FFF2-40B4-BE49-F238E27FC236}">
                <a16:creationId xmlns:a16="http://schemas.microsoft.com/office/drawing/2014/main" id="{3B8C36E9-7207-6B40-1D9B-FFA6A1836866}"/>
              </a:ext>
            </a:extLst>
          </p:cNvPr>
          <p:cNvSpPr txBox="1"/>
          <p:nvPr/>
        </p:nvSpPr>
        <p:spPr>
          <a:xfrm>
            <a:off x="7376921" y="1699028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8" name="object 29">
            <a:extLst>
              <a:ext uri="{FF2B5EF4-FFF2-40B4-BE49-F238E27FC236}">
                <a16:creationId xmlns:a16="http://schemas.microsoft.com/office/drawing/2014/main" id="{9C233513-0F80-77CF-3C80-702502064548}"/>
              </a:ext>
            </a:extLst>
          </p:cNvPr>
          <p:cNvSpPr txBox="1"/>
          <p:nvPr/>
        </p:nvSpPr>
        <p:spPr>
          <a:xfrm>
            <a:off x="8262364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9" name="object 30">
            <a:extLst>
              <a:ext uri="{FF2B5EF4-FFF2-40B4-BE49-F238E27FC236}">
                <a16:creationId xmlns:a16="http://schemas.microsoft.com/office/drawing/2014/main" id="{DE0306FB-7FE7-8620-C0B0-B8E87AE212DC}"/>
              </a:ext>
            </a:extLst>
          </p:cNvPr>
          <p:cNvSpPr txBox="1"/>
          <p:nvPr/>
        </p:nvSpPr>
        <p:spPr>
          <a:xfrm>
            <a:off x="7376921" y="983129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FF00"/>
                </a:solidFill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1103</Words>
  <Application>Microsoft Macintosh PowerPoint</Application>
  <PresentationFormat>On-screen Show (4:3)</PresentationFormat>
  <Paragraphs>550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Helvetica</vt:lpstr>
      <vt:lpstr>Times New Roman</vt:lpstr>
      <vt:lpstr>Office Theme</vt:lpstr>
      <vt:lpstr>Example search space</vt:lpstr>
      <vt:lpstr>Example search space</vt:lpstr>
      <vt:lpstr>Example search space</vt:lpstr>
      <vt:lpstr>Example search space</vt:lpstr>
      <vt:lpstr>Example search space</vt:lpstr>
      <vt:lpstr>Example search space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Ferraro</dc:creator>
  <cp:lastModifiedBy>Anantaa Kotal</cp:lastModifiedBy>
  <cp:revision>2</cp:revision>
  <dcterms:created xsi:type="dcterms:W3CDTF">2022-09-08T18:44:47Z</dcterms:created>
  <dcterms:modified xsi:type="dcterms:W3CDTF">2022-09-14T16:44:19Z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2022-09-08T00:00:00Z</vt:filetime>
  </property>
</Properties>
</file>