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4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680"/>
  </p:normalViewPr>
  <p:slideViewPr>
    <p:cSldViewPr snapToGrid="0" snapToObjects="1">
      <p:cViewPr varScale="1">
        <p:scale>
          <a:sx n="144" d="100"/>
          <a:sy n="144" d="100"/>
        </p:scale>
        <p:origin x="48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Study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17FE-E559-BDF6-85D8-33D20B60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1E9C-7B83-F4A8-2960-F4534F9B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</a:rPr>
              <a:t>How do you design an intelligent agent?</a:t>
            </a:r>
          </a:p>
          <a:p>
            <a:r>
              <a:rPr lang="en-US" dirty="0">
                <a:latin typeface="Calibri" charset="0"/>
              </a:rPr>
              <a:t>What are rational agents?</a:t>
            </a:r>
          </a:p>
          <a:p>
            <a:r>
              <a:rPr lang="en-US" dirty="0">
                <a:latin typeface="Calibri" charset="0"/>
              </a:rPr>
              <a:t>Agent types</a:t>
            </a:r>
          </a:p>
          <a:p>
            <a:r>
              <a:rPr lang="en-US" spc="-124" dirty="0"/>
              <a:t>Properties</a:t>
            </a:r>
            <a:r>
              <a:rPr lang="en-US" spc="-176" dirty="0"/>
              <a:t> </a:t>
            </a:r>
            <a:r>
              <a:rPr lang="en-US" dirty="0"/>
              <a:t>of</a:t>
            </a:r>
            <a:r>
              <a:rPr lang="en-US" spc="-165" dirty="0"/>
              <a:t> </a:t>
            </a:r>
            <a:r>
              <a:rPr lang="en-US" spc="-150" dirty="0"/>
              <a:t>Environments</a:t>
            </a:r>
            <a:r>
              <a:rPr lang="en-US" spc="-150" dirty="0">
                <a:latin typeface="Calibri" charset="0"/>
              </a:rPr>
              <a:t>: Describe the properties of a given problem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0FB2-7353-346A-1C26-96C61125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946A-E168-25F1-9EC7-A2FA9467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Represent problem as state, action</a:t>
            </a:r>
          </a:p>
          <a:p>
            <a:r>
              <a:rPr lang="en-US" dirty="0"/>
              <a:t>Search Strategies:</a:t>
            </a:r>
          </a:p>
          <a:p>
            <a:pPr lvl="1"/>
            <a:r>
              <a:rPr lang="en-US" dirty="0"/>
              <a:t>Uninformed </a:t>
            </a:r>
          </a:p>
          <a:p>
            <a:pPr lvl="1"/>
            <a:r>
              <a:rPr lang="en-US" dirty="0"/>
              <a:t>Informed</a:t>
            </a:r>
          </a:p>
          <a:p>
            <a:r>
              <a:rPr lang="en-US" spc="-176" dirty="0"/>
              <a:t>Properties of Searching Strategies</a:t>
            </a:r>
          </a:p>
          <a:p>
            <a:r>
              <a:rPr lang="en-US" dirty="0"/>
              <a:t>Cost of path found</a:t>
            </a:r>
          </a:p>
          <a:p>
            <a:r>
              <a:rPr lang="en-US" dirty="0"/>
              <a:t>Heuristics</a:t>
            </a:r>
          </a:p>
          <a:p>
            <a:r>
              <a:rPr lang="en-US" dirty="0"/>
              <a:t>Hill Climbing</a:t>
            </a:r>
          </a:p>
        </p:txBody>
      </p:sp>
    </p:spTree>
    <p:extLst>
      <p:ext uri="{BB962C8B-B14F-4D97-AF65-F5344CB8AC3E}">
        <p14:creationId xmlns:p14="http://schemas.microsoft.com/office/powerpoint/2010/main" val="47654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FFB0-79E5-CD60-5310-3E18A1D8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Search Question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D9D53104-7494-7DD4-5975-56ACD335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52" y="1573619"/>
            <a:ext cx="2261757" cy="298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060D8-2803-19DF-B046-BC323CA740E2}"/>
              </a:ext>
            </a:extLst>
          </p:cNvPr>
          <p:cNvSpPr txBox="1"/>
          <p:nvPr/>
        </p:nvSpPr>
        <p:spPr>
          <a:xfrm>
            <a:off x="4572000" y="1573619"/>
            <a:ext cx="3474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of the following search strategies, give the list of expanded nodes: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Path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heuristic as shown for this graph admissible? Explain why or why not.</a:t>
            </a:r>
          </a:p>
        </p:txBody>
      </p:sp>
    </p:spTree>
    <p:extLst>
      <p:ext uri="{BB962C8B-B14F-4D97-AF65-F5344CB8AC3E}">
        <p14:creationId xmlns:p14="http://schemas.microsoft.com/office/powerpoint/2010/main" val="40656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FFB0-79E5-CD60-5310-3E18A1D8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Search Question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D9D53104-7494-7DD4-5975-56ACD335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52" y="1573619"/>
            <a:ext cx="2261757" cy="298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060D8-2803-19DF-B046-BC323CA740E2}"/>
              </a:ext>
            </a:extLst>
          </p:cNvPr>
          <p:cNvSpPr txBox="1"/>
          <p:nvPr/>
        </p:nvSpPr>
        <p:spPr>
          <a:xfrm>
            <a:off x="4572000" y="1573619"/>
            <a:ext cx="3474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of the following search strategies, give the list of expanded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 </a:t>
            </a:r>
            <a:r>
              <a:rPr lang="en-US" dirty="0">
                <a:solidFill>
                  <a:srgbClr val="FF0000"/>
                </a:solidFill>
              </a:rPr>
              <a:t>: S-B-E-F(-G)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DFID </a:t>
            </a:r>
            <a:r>
              <a:rPr lang="en-US">
                <a:solidFill>
                  <a:srgbClr val="FF0000"/>
                </a:solidFill>
              </a:rPr>
              <a:t>: S-S-B-C-D-S-B-E(-G)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Path returned: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</a:t>
            </a:r>
            <a:r>
              <a:rPr lang="en-US" dirty="0">
                <a:solidFill>
                  <a:srgbClr val="FF0000"/>
                </a:solidFill>
              </a:rPr>
              <a:t>: 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DFID </a:t>
            </a:r>
            <a:r>
              <a:rPr lang="en-US" dirty="0">
                <a:solidFill>
                  <a:srgbClr val="FF0000"/>
                </a:solidFill>
              </a:rPr>
              <a:t>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factor </a:t>
            </a:r>
            <a:r>
              <a:rPr lang="en-US" dirty="0">
                <a:solidFill>
                  <a:srgbClr val="FF0000"/>
                </a:solidFill>
              </a:rPr>
              <a:t>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heuristic as shown for this graph admissible? Explain why or why not. </a:t>
            </a:r>
            <a:r>
              <a:rPr lang="en-US" dirty="0">
                <a:solidFill>
                  <a:srgbClr val="FF0000"/>
                </a:solidFill>
              </a:rPr>
              <a:t>: Yes</a:t>
            </a:r>
          </a:p>
        </p:txBody>
      </p:sp>
    </p:spTree>
    <p:extLst>
      <p:ext uri="{BB962C8B-B14F-4D97-AF65-F5344CB8AC3E}">
        <p14:creationId xmlns:p14="http://schemas.microsoft.com/office/powerpoint/2010/main" val="406154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D5D1-ED52-9DC7-5538-C89E14D3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0F06-BC10-00FD-A126-A53B276E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614" y="1346709"/>
            <a:ext cx="5603358" cy="319573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Problem as Constraint Network</a:t>
            </a:r>
          </a:p>
          <a:p>
            <a:r>
              <a:rPr lang="en-US" sz="7200" dirty="0"/>
              <a:t>CSP strategies:</a:t>
            </a:r>
          </a:p>
          <a:p>
            <a:pPr lvl="1"/>
            <a:r>
              <a:rPr lang="en-US" sz="7200" dirty="0"/>
              <a:t>Backtracking</a:t>
            </a:r>
          </a:p>
          <a:p>
            <a:pPr lvl="1"/>
            <a:r>
              <a:rPr lang="en-US" sz="7200" dirty="0"/>
              <a:t>Forward Checking</a:t>
            </a:r>
          </a:p>
          <a:p>
            <a:pPr lvl="1"/>
            <a:r>
              <a:rPr lang="en-US" sz="7200" dirty="0"/>
              <a:t>Arc Consistency</a:t>
            </a:r>
          </a:p>
          <a:p>
            <a:pPr lvl="1"/>
            <a:r>
              <a:rPr lang="en-US" sz="7200" spc="-60" dirty="0"/>
              <a:t>Most</a:t>
            </a:r>
            <a:r>
              <a:rPr lang="en-US" sz="7200" spc="-120" dirty="0"/>
              <a:t> </a:t>
            </a:r>
            <a:r>
              <a:rPr lang="en-US" sz="7200" spc="-116" dirty="0"/>
              <a:t>constraining</a:t>
            </a:r>
            <a:r>
              <a:rPr lang="en-US" sz="7200" spc="-225" dirty="0"/>
              <a:t> </a:t>
            </a:r>
            <a:r>
              <a:rPr lang="en-US" sz="7200" spc="-86" dirty="0"/>
              <a:t>v</a:t>
            </a:r>
            <a:r>
              <a:rPr lang="en-US" sz="7200" spc="-56" dirty="0"/>
              <a:t>a</a:t>
            </a:r>
            <a:r>
              <a:rPr lang="en-US" sz="7200" spc="-19" dirty="0"/>
              <a:t>ri</a:t>
            </a:r>
            <a:r>
              <a:rPr lang="en-US" sz="7200" spc="-56" dirty="0"/>
              <a:t>a</a:t>
            </a:r>
            <a:r>
              <a:rPr lang="en-US" sz="7200" spc="-45" dirty="0"/>
              <a:t>b</a:t>
            </a:r>
            <a:r>
              <a:rPr lang="en-US" sz="7200" spc="-79" dirty="0"/>
              <a:t>l</a:t>
            </a:r>
            <a:r>
              <a:rPr lang="en-US" sz="7200" spc="-614" dirty="0"/>
              <a:t>e</a:t>
            </a:r>
          </a:p>
          <a:p>
            <a:pPr lvl="1"/>
            <a:r>
              <a:rPr lang="en-US" sz="7200" spc="-229" dirty="0"/>
              <a:t>Least</a:t>
            </a:r>
            <a:r>
              <a:rPr lang="en-US" sz="7200" spc="-135" dirty="0"/>
              <a:t> </a:t>
            </a:r>
            <a:r>
              <a:rPr lang="en-US" sz="7200" spc="-116" dirty="0"/>
              <a:t>constraining</a:t>
            </a:r>
            <a:r>
              <a:rPr lang="en-US" sz="7200" spc="-263" dirty="0"/>
              <a:t> </a:t>
            </a:r>
            <a:r>
              <a:rPr lang="en-US" sz="7200" spc="-94" dirty="0"/>
              <a:t>value</a:t>
            </a:r>
          </a:p>
          <a:p>
            <a:r>
              <a:rPr lang="en-US" sz="7200" spc="-94" dirty="0"/>
              <a:t>Also:</a:t>
            </a:r>
          </a:p>
          <a:p>
            <a:pPr lvl="1"/>
            <a:r>
              <a:rPr lang="en-US" sz="7200" spc="-94" dirty="0"/>
              <a:t>Splitting</a:t>
            </a:r>
          </a:p>
          <a:p>
            <a:pPr lvl="1"/>
            <a:r>
              <a:rPr lang="en-US" sz="7200" spc="-94" dirty="0"/>
              <a:t>Variable Elimination</a:t>
            </a:r>
          </a:p>
          <a:p>
            <a:pPr lvl="1"/>
            <a:r>
              <a:rPr lang="en-US" sz="7200" spc="-94" dirty="0"/>
              <a:t>Local Search</a:t>
            </a:r>
          </a:p>
          <a:p>
            <a:r>
              <a:rPr lang="en-US" sz="7200" spc="-94" dirty="0"/>
              <a:t>Pay attention to how these strategies work</a:t>
            </a:r>
          </a:p>
          <a:p>
            <a:r>
              <a:rPr lang="en-US" sz="7200" spc="-94" dirty="0"/>
              <a:t>Map Coloring Example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EEB-AC37-82D8-1970-29226A6B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Constraint Questions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3A28F6-506A-0006-FFF5-7C06A8AF8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4555"/>
            <a:ext cx="3886200" cy="2819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6EE63-F98E-5AB9-030F-0510704684CF}"/>
              </a:ext>
            </a:extLst>
          </p:cNvPr>
          <p:cNvSpPr txBox="1"/>
          <p:nvPr/>
        </p:nvSpPr>
        <p:spPr>
          <a:xfrm>
            <a:off x="4114800" y="1694555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variables that should be used to set this up as a CSP problem and the domain of possible values for each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constraint graph for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 initial domains of the regions in the map above are given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1={R,G,B}, 2={R,G}, 3={R,G,B}, 4={R}, 5={R,G,B}, and 6={R}</a:t>
            </a:r>
          </a:p>
          <a:p>
            <a:pPr lvl="1"/>
            <a:r>
              <a:rPr lang="en-US" dirty="0"/>
              <a:t>What is the result of applying the Arc Consistency algorithm, AC-3? </a:t>
            </a:r>
          </a:p>
          <a:p>
            <a:pPr lvl="1"/>
            <a:r>
              <a:rPr lang="en-US" dirty="0"/>
              <a:t>Is a solution possible from this state?</a:t>
            </a:r>
          </a:p>
        </p:txBody>
      </p:sp>
    </p:spTree>
    <p:extLst>
      <p:ext uri="{BB962C8B-B14F-4D97-AF65-F5344CB8AC3E}">
        <p14:creationId xmlns:p14="http://schemas.microsoft.com/office/powerpoint/2010/main" val="143332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3D29-DDF1-65A7-D2A4-6C9BE295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Constraint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9EA8-272A-BB07-537D-2A134133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5284381" cy="29844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six variables, which we could name as 1,2,3,4,5,6.</a:t>
            </a:r>
          </a:p>
          <a:p>
            <a:r>
              <a:rPr lang="en-US" dirty="0"/>
              <a:t> The domain of each is {R, G, B}.</a:t>
            </a:r>
          </a:p>
          <a:p>
            <a:r>
              <a:rPr lang="en-US" dirty="0"/>
              <a:t>There are two possible answers: </a:t>
            </a:r>
          </a:p>
          <a:p>
            <a:pPr lvl="1"/>
            <a:r>
              <a:rPr lang="en-US" dirty="0"/>
              <a:t>1={G, B}, 2={G}, 3={R, G, B}, 4={R}, 5={R, B}, 6={}</a:t>
            </a:r>
          </a:p>
          <a:p>
            <a:pPr lvl="1"/>
            <a:r>
              <a:rPr lang="en-US" dirty="0"/>
              <a:t>1={G, B}, 2={G}, 3={R, G, B}, 4={} 5={R, B}, 6={R} </a:t>
            </a:r>
          </a:p>
          <a:p>
            <a:pPr lvl="1"/>
            <a:r>
              <a:rPr lang="en-US" dirty="0"/>
              <a:t>No solution is possible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1CC7A9-B10A-97D7-B3DA-E8B56D7B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35" y="1610179"/>
            <a:ext cx="3327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3686-B3DA-4E21-5522-E6CBE3F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6E5E-F816-8BDB-14AF-0945E958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Knowledge base</a:t>
            </a:r>
          </a:p>
          <a:p>
            <a:pPr lvl="1"/>
            <a:r>
              <a:rPr lang="en-US" dirty="0"/>
              <a:t>Entail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Soundness/Completeness</a:t>
            </a:r>
          </a:p>
          <a:p>
            <a:r>
              <a:rPr lang="en-US" dirty="0"/>
              <a:t>Propositional Logic: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Rules of Inference</a:t>
            </a:r>
          </a:p>
          <a:p>
            <a:pPr lvl="1"/>
            <a:r>
              <a:rPr lang="en-US" dirty="0"/>
              <a:t>Resolution by Refutation</a:t>
            </a:r>
          </a:p>
          <a:p>
            <a:r>
              <a:rPr lang="en-US" dirty="0"/>
              <a:t>FOL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Translating English </a:t>
            </a:r>
            <a:r>
              <a:rPr lang="en-US"/>
              <a:t>to FOL</a:t>
            </a:r>
          </a:p>
        </p:txBody>
      </p:sp>
    </p:spTree>
    <p:extLst>
      <p:ext uri="{BB962C8B-B14F-4D97-AF65-F5344CB8AC3E}">
        <p14:creationId xmlns:p14="http://schemas.microsoft.com/office/powerpoint/2010/main" val="68349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2502</TotalTime>
  <Words>433</Words>
  <Application>Microsoft Macintosh PowerPoint</Application>
  <PresentationFormat>On-screen Show (16:9)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Mid-Term Study Guide</vt:lpstr>
      <vt:lpstr>Agents</vt:lpstr>
      <vt:lpstr>Search</vt:lpstr>
      <vt:lpstr>Sample Search Question</vt:lpstr>
      <vt:lpstr>Sample Search Question</vt:lpstr>
      <vt:lpstr>Constraints</vt:lpstr>
      <vt:lpstr>Sample Constraint Questions</vt:lpstr>
      <vt:lpstr>Sample Constraint Questions</vt:lpstr>
      <vt:lpstr>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Study Guide</dc:title>
  <dc:creator>Anantaa Kotal</dc:creator>
  <cp:lastModifiedBy>Anantaa Kotal</cp:lastModifiedBy>
  <cp:revision>4</cp:revision>
  <dcterms:created xsi:type="dcterms:W3CDTF">2022-10-15T21:50:34Z</dcterms:created>
  <dcterms:modified xsi:type="dcterms:W3CDTF">2022-10-24T19:18:57Z</dcterms:modified>
</cp:coreProperties>
</file>