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4" r:id="rId6"/>
    <p:sldId id="379" r:id="rId7"/>
    <p:sldId id="260" r:id="rId8"/>
    <p:sldId id="380" r:id="rId9"/>
    <p:sldId id="381" r:id="rId10"/>
    <p:sldId id="38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4341-B98F-7B4F-9470-73E3686BE86B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6D8FB-2EC3-EA40-B4B1-1A20D5AB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37365C-46A5-F246-8307-9D26816D36D8}" type="slidenum">
              <a:rPr lang="en-US" sz="1200">
                <a:latin typeface="Calibri"/>
              </a:rPr>
              <a:pPr/>
              <a:t>5</a:t>
            </a:fld>
            <a:endParaRPr lang="en-US" sz="12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Resolution Refutation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49B2-74A9-98F1-0427-C855D30C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6122"/>
            <a:ext cx="8229600" cy="644065"/>
          </a:xfrm>
        </p:spPr>
        <p:txBody>
          <a:bodyPr>
            <a:noAutofit/>
          </a:bodyPr>
          <a:lstStyle/>
          <a:p>
            <a:r>
              <a:rPr lang="en-US" sz="3600" dirty="0"/>
              <a:t>Proof using Resolution Refutation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751966-F63A-9082-B979-21F02BE24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29352"/>
              </p:ext>
            </p:extLst>
          </p:nvPr>
        </p:nvGraphicFramePr>
        <p:xfrm>
          <a:off x="1663262" y="1617005"/>
          <a:ext cx="3536733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63">
                  <a:extLst>
                    <a:ext uri="{9D8B030D-6E8A-4147-A177-3AD203B41FA5}">
                      <a16:colId xmlns:a16="http://schemas.microsoft.com/office/drawing/2014/main" val="565292390"/>
                    </a:ext>
                  </a:extLst>
                </a:gridCol>
                <a:gridCol w="3044970">
                  <a:extLst>
                    <a:ext uri="{9D8B030D-6E8A-4147-A177-3AD203B41FA5}">
                      <a16:colId xmlns:a16="http://schemas.microsoft.com/office/drawing/2014/main" val="1033294090"/>
                    </a:ext>
                  </a:extLst>
                </a:gridCol>
              </a:tblGrid>
              <a:tr h="3230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Base(KB)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Base(KB)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31669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~ swimming ∨ wet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35685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rain ∨ ~ outside ∨ wet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77417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warm ∨ rain ∨ pleasant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77646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wet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44748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69135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00902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1532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8AFB0B-22AB-EAF1-337E-78BC214E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42482"/>
              </p:ext>
            </p:extLst>
          </p:nvPr>
        </p:nvGraphicFramePr>
        <p:xfrm>
          <a:off x="5320861" y="1622842"/>
          <a:ext cx="3720004" cy="1747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2677">
                  <a:extLst>
                    <a:ext uri="{9D8B030D-6E8A-4147-A177-3AD203B41FA5}">
                      <a16:colId xmlns:a16="http://schemas.microsoft.com/office/drawing/2014/main" val="3652094487"/>
                    </a:ext>
                  </a:extLst>
                </a:gridCol>
                <a:gridCol w="2017327">
                  <a:extLst>
                    <a:ext uri="{9D8B030D-6E8A-4147-A177-3AD203B41FA5}">
                      <a16:colId xmlns:a16="http://schemas.microsoft.com/office/drawing/2014/main" val="3545076927"/>
                    </a:ext>
                  </a:extLst>
                </a:gridCol>
              </a:tblGrid>
              <a:tr h="436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26214"/>
                  </a:ext>
                </a:extLst>
              </a:tr>
              <a:tr h="436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Resolve 2,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outside ∨ wet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56141"/>
                  </a:ext>
                </a:extLst>
              </a:tr>
              <a:tr h="436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Resolve 5,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wet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8274"/>
                  </a:ext>
                </a:extLst>
              </a:tr>
              <a:tr h="436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Resolve 4,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⊥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5231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CEEAEB4-8531-A70F-04A1-72C91D37D68F}"/>
              </a:ext>
            </a:extLst>
          </p:cNvPr>
          <p:cNvSpPr/>
          <p:nvPr/>
        </p:nvSpPr>
        <p:spPr>
          <a:xfrm>
            <a:off x="6760122" y="3780285"/>
            <a:ext cx="2183524" cy="938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Hence proved,</a:t>
            </a:r>
          </a:p>
          <a:p>
            <a:pPr algn="ctr"/>
            <a:r>
              <a:rPr lang="en-US" sz="1400" dirty="0"/>
              <a:t> “It is not raining.”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0EF9F-FF38-ABBC-40CF-B074AC5A9951}"/>
              </a:ext>
            </a:extLst>
          </p:cNvPr>
          <p:cNvSpPr/>
          <p:nvPr/>
        </p:nvSpPr>
        <p:spPr>
          <a:xfrm>
            <a:off x="262508" y="4321066"/>
            <a:ext cx="1437290" cy="82243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what we assume.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F3D00-2F2F-9FD1-67B1-742B953F12B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699798" y="4422228"/>
            <a:ext cx="1256236" cy="31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F5263-DD40-CFA3-DEF6-9C6F896CE0AF}"/>
              </a:ext>
            </a:extLst>
          </p:cNvPr>
          <p:cNvCxnSpPr>
            <a:cxnSpLocks/>
          </p:cNvCxnSpPr>
          <p:nvPr/>
        </p:nvCxnSpPr>
        <p:spPr>
          <a:xfrm flipV="1">
            <a:off x="8005598" y="3267670"/>
            <a:ext cx="0" cy="512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5F2C83-42C8-A1FC-0A95-681CA25A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35" y="1190187"/>
            <a:ext cx="7646276" cy="763869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Prove, using resolution that “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It is not raining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”.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D6285-89CD-C314-D0F8-ECC1873C8097}"/>
              </a:ext>
            </a:extLst>
          </p:cNvPr>
          <p:cNvSpPr txBox="1"/>
          <p:nvPr/>
        </p:nvSpPr>
        <p:spPr>
          <a:xfrm>
            <a:off x="103135" y="1676388"/>
            <a:ext cx="1437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</a:rPr>
              <a:t>To proof: </a:t>
            </a:r>
            <a:r>
              <a:rPr lang="en-US" sz="1600" dirty="0">
                <a:solidFill>
                  <a:srgbClr val="333333"/>
                </a:solidFill>
              </a:rPr>
              <a:t>~</a:t>
            </a:r>
            <a:r>
              <a:rPr lang="en-US" sz="1600" dirty="0"/>
              <a:t>rain </a:t>
            </a:r>
          </a:p>
          <a:p>
            <a:r>
              <a:rPr lang="en-US" sz="1600" b="1" dirty="0"/>
              <a:t>Assume: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~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333333"/>
                </a:solidFill>
              </a:rPr>
              <a:t>~</a:t>
            </a:r>
            <a:r>
              <a:rPr lang="en-US" sz="1600" dirty="0"/>
              <a:t>rain) ≡ rain </a:t>
            </a:r>
          </a:p>
        </p:txBody>
      </p:sp>
    </p:spTree>
    <p:extLst>
      <p:ext uri="{BB962C8B-B14F-4D97-AF65-F5344CB8AC3E}">
        <p14:creationId xmlns:p14="http://schemas.microsoft.com/office/powerpoint/2010/main" val="146580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717-F2BE-BBD7-CCC0-58C1351E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380B-2768-E260-E2F4-E0F2F535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Resolution works best when the formula is of the special form:</a:t>
            </a:r>
          </a:p>
          <a:p>
            <a:pPr lvl="1"/>
            <a:r>
              <a:rPr lang="en-US" dirty="0"/>
              <a:t> </a:t>
            </a:r>
            <a:r>
              <a:rPr lang="en-US" sz="3200" dirty="0"/>
              <a:t>it is an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∧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∨</a:t>
            </a:r>
            <a:r>
              <a:rPr lang="en-US" sz="3200" dirty="0"/>
              <a:t>s of (possibly negated,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¬</a:t>
            </a:r>
            <a:r>
              <a:rPr lang="en-US" sz="3200" dirty="0"/>
              <a:t>) variables/literals</a:t>
            </a:r>
          </a:p>
          <a:p>
            <a:r>
              <a:rPr lang="en-US" dirty="0"/>
              <a:t>This form is called a Conjunctive Normal Form, or CNF.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(y </a:t>
            </a:r>
            <a:r>
              <a:rPr lang="en-US" sz="2800" dirty="0">
                <a:solidFill>
                  <a:srgbClr val="92D050"/>
                </a:solidFill>
              </a:rPr>
              <a:t>∨ </a:t>
            </a:r>
            <a:r>
              <a:rPr lang="en-US" sz="2800" spc="-25" dirty="0">
                <a:solidFill>
                  <a:srgbClr val="92D050"/>
                </a:solidFill>
                <a:cs typeface="Menlo"/>
              </a:rPr>
              <a:t>¬z) </a:t>
            </a:r>
            <a:r>
              <a:rPr lang="en-US" sz="2800" spc="-50" dirty="0">
                <a:solidFill>
                  <a:srgbClr val="92D050"/>
                </a:solidFill>
                <a:cs typeface="Menlo"/>
              </a:rPr>
              <a:t>∧ </a:t>
            </a:r>
            <a:r>
              <a:rPr lang="en-US" sz="2800" dirty="0">
                <a:solidFill>
                  <a:srgbClr val="92D050"/>
                </a:solidFill>
                <a:cs typeface="Times New Roman"/>
              </a:rPr>
              <a:t>(</a:t>
            </a:r>
            <a:r>
              <a:rPr lang="en-US" sz="2800" spc="85" dirty="0">
                <a:solidFill>
                  <a:srgbClr val="92D050"/>
                </a:solidFill>
                <a:cs typeface="Menlo"/>
              </a:rPr>
              <a:t>¬y)</a:t>
            </a:r>
            <a:r>
              <a:rPr lang="en-US" spc="85" dirty="0">
                <a:solidFill>
                  <a:srgbClr val="92D050"/>
                </a:solidFill>
                <a:cs typeface="Times New Roman"/>
              </a:rPr>
              <a:t> </a:t>
            </a:r>
            <a:r>
              <a:rPr lang="en-US" sz="2800" spc="-50" dirty="0">
                <a:solidFill>
                  <a:srgbClr val="92D050"/>
                </a:solidFill>
                <a:cs typeface="Menlo"/>
              </a:rPr>
              <a:t>∧</a:t>
            </a:r>
            <a:r>
              <a:rPr lang="en-US" spc="-50" dirty="0">
                <a:solidFill>
                  <a:srgbClr val="92D05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92D050"/>
                </a:solidFill>
                <a:cs typeface="Times New Roman"/>
              </a:rPr>
              <a:t>(</a:t>
            </a:r>
            <a:r>
              <a:rPr lang="en-US" sz="2800" spc="-120" dirty="0">
                <a:solidFill>
                  <a:srgbClr val="92D050"/>
                </a:solidFill>
                <a:cs typeface="Menlo"/>
              </a:rPr>
              <a:t>y</a:t>
            </a:r>
            <a:r>
              <a:rPr lang="en-US" sz="2800" spc="-35" dirty="0">
                <a:solidFill>
                  <a:srgbClr val="92D05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92D050"/>
                </a:solidFill>
                <a:cs typeface="Menlo"/>
              </a:rPr>
              <a:t>∨</a:t>
            </a:r>
            <a:r>
              <a:rPr lang="en-US" spc="-114" dirty="0">
                <a:solidFill>
                  <a:srgbClr val="92D050"/>
                </a:solidFill>
                <a:cs typeface="Times New Roman"/>
              </a:rPr>
              <a:t> z ) </a:t>
            </a:r>
            <a:r>
              <a:rPr lang="en-US" spc="-114" dirty="0">
                <a:cs typeface="Times New Roman"/>
              </a:rPr>
              <a:t>is a CNF.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(x </a:t>
            </a:r>
            <a:r>
              <a:rPr lang="en-US" sz="2800" dirty="0">
                <a:solidFill>
                  <a:srgbClr val="92D050"/>
                </a:solidFill>
              </a:rPr>
              <a:t>∨ </a:t>
            </a:r>
            <a:r>
              <a:rPr lang="en-US" dirty="0">
                <a:solidFill>
                  <a:srgbClr val="92D050"/>
                </a:solidFill>
              </a:rPr>
              <a:t>y </a:t>
            </a:r>
            <a:r>
              <a:rPr lang="en-US" sz="2800" dirty="0">
                <a:solidFill>
                  <a:srgbClr val="92D050"/>
                </a:solidFill>
              </a:rPr>
              <a:t>∨ </a:t>
            </a:r>
            <a:r>
              <a:rPr lang="en-US" sz="2800" spc="-25" dirty="0">
                <a:solidFill>
                  <a:srgbClr val="92D050"/>
                </a:solidFill>
                <a:cs typeface="Menlo"/>
              </a:rPr>
              <a:t>¬z) </a:t>
            </a:r>
            <a:r>
              <a:rPr lang="en-US" sz="2800" spc="-25" dirty="0">
                <a:cs typeface="Menlo"/>
              </a:rPr>
              <a:t>is also a CNF.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(x </a:t>
            </a:r>
            <a:r>
              <a:rPr lang="en-US" sz="2800" spc="-50" dirty="0">
                <a:solidFill>
                  <a:srgbClr val="FF0000"/>
                </a:solidFill>
                <a:cs typeface="Menlo"/>
              </a:rPr>
              <a:t>∧ </a:t>
            </a:r>
            <a:r>
              <a:rPr lang="en-US" dirty="0">
                <a:solidFill>
                  <a:srgbClr val="FF0000"/>
                </a:solidFill>
              </a:rPr>
              <a:t>y </a:t>
            </a:r>
            <a:r>
              <a:rPr lang="en-US" sz="2800" dirty="0">
                <a:solidFill>
                  <a:srgbClr val="FF0000"/>
                </a:solidFill>
              </a:rPr>
              <a:t>∨ </a:t>
            </a:r>
            <a:r>
              <a:rPr lang="en-US" sz="2800" spc="-25" dirty="0">
                <a:solidFill>
                  <a:srgbClr val="FF0000"/>
                </a:solidFill>
                <a:cs typeface="Menlo"/>
              </a:rPr>
              <a:t>¬z)</a:t>
            </a:r>
            <a:r>
              <a:rPr lang="en-US" sz="2800" spc="-25" dirty="0">
                <a:solidFill>
                  <a:srgbClr val="92D050"/>
                </a:solidFill>
                <a:cs typeface="Menlo"/>
              </a:rPr>
              <a:t> </a:t>
            </a:r>
            <a:r>
              <a:rPr lang="en-US" sz="2800" spc="-25" dirty="0">
                <a:cs typeface="Menlo"/>
              </a:rPr>
              <a:t>is </a:t>
            </a:r>
            <a:r>
              <a:rPr lang="en-US" sz="2800" b="1" u="sng" spc="-25" dirty="0">
                <a:cs typeface="Menlo"/>
              </a:rPr>
              <a:t>not</a:t>
            </a:r>
            <a:r>
              <a:rPr lang="en-US" sz="2800" spc="-25" dirty="0">
                <a:cs typeface="Menlo"/>
              </a:rPr>
              <a:t> a CNF.</a:t>
            </a:r>
            <a:endParaRPr lang="en-US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9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3530-2FEF-26B5-888E-FDB767CB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A95C-5F84-E66C-719C-137DF15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statements in Propositional Logic can be converted to CNF.</a:t>
            </a:r>
          </a:p>
          <a:p>
            <a:r>
              <a:rPr lang="en-US" dirty="0"/>
              <a:t>To convert to CNF:</a:t>
            </a:r>
          </a:p>
          <a:p>
            <a:pPr lvl="1"/>
            <a:r>
              <a:rPr lang="en-US" dirty="0"/>
              <a:t>Open up the implications to get ORs.</a:t>
            </a:r>
          </a:p>
          <a:p>
            <a:pPr lvl="2"/>
            <a:r>
              <a:rPr lang="en-US" dirty="0"/>
              <a:t>A -&gt; B ≡ </a:t>
            </a:r>
            <a:r>
              <a:rPr lang="en-US" dirty="0">
                <a:solidFill>
                  <a:srgbClr val="00B050"/>
                </a:solidFill>
              </a:rPr>
              <a:t>¬ A ∨ B </a:t>
            </a:r>
          </a:p>
          <a:p>
            <a:pPr lvl="1"/>
            <a:r>
              <a:rPr lang="en-US" dirty="0"/>
              <a:t>Get rid of double negations. Distribute Negations.</a:t>
            </a:r>
          </a:p>
          <a:p>
            <a:pPr lvl="2"/>
            <a:r>
              <a:rPr lang="en-US" dirty="0"/>
              <a:t>¬ ¬ A ≡ </a:t>
            </a:r>
            <a:r>
              <a:rPr lang="en-US" dirty="0">
                <a:solidFill>
                  <a:srgbClr val="00B050"/>
                </a:solidFill>
              </a:rPr>
              <a:t>A</a:t>
            </a:r>
          </a:p>
          <a:p>
            <a:pPr lvl="2"/>
            <a:r>
              <a:rPr lang="en-US" dirty="0"/>
              <a:t>¬(A V B) ≡</a:t>
            </a:r>
            <a:r>
              <a:rPr lang="en-US" b="1" dirty="0"/>
              <a:t> </a:t>
            </a:r>
            <a:r>
              <a:rPr lang="en-US" dirty="0">
                <a:solidFill>
                  <a:srgbClr val="00B050"/>
                </a:solidFill>
              </a:rPr>
              <a:t>¬A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∧ ¬B</a:t>
            </a:r>
          </a:p>
          <a:p>
            <a:pPr lvl="2"/>
            <a:r>
              <a:rPr lang="en-US" dirty="0"/>
              <a:t>¬(A ∧ B) ≡</a:t>
            </a:r>
            <a:r>
              <a:rPr lang="en-US" b="1" dirty="0"/>
              <a:t> </a:t>
            </a:r>
            <a:r>
              <a:rPr lang="en-US" dirty="0">
                <a:solidFill>
                  <a:srgbClr val="00B050"/>
                </a:solidFill>
              </a:rPr>
              <a:t>¬A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 ¬B</a:t>
            </a:r>
          </a:p>
          <a:p>
            <a:r>
              <a:rPr lang="en-US" dirty="0"/>
              <a:t>– Distribute Or over And: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A∨(B∧C) 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(A∨ B)∧ (A∨C)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2DE4-DD9E-6B40-84FC-F0B17243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to CNF: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3DBD-80D8-6656-A22E-62026AA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A→ ( B ∧ C )</a:t>
            </a:r>
          </a:p>
          <a:p>
            <a:pPr marL="0" indent="0">
              <a:buNone/>
            </a:pPr>
            <a:r>
              <a:rPr lang="en-US" dirty="0"/>
              <a:t>≡ ¬ A∨ (  B∧ C )</a:t>
            </a:r>
          </a:p>
          <a:p>
            <a:pPr marL="0" indent="0">
              <a:buNone/>
            </a:pPr>
            <a:r>
              <a:rPr lang="en-US" dirty="0"/>
              <a:t>≡ </a:t>
            </a:r>
            <a:r>
              <a:rPr lang="en-US" dirty="0">
                <a:solidFill>
                  <a:srgbClr val="00B050"/>
                </a:solidFill>
              </a:rPr>
              <a:t>(¬ A∨ B) ∧ (¬ A∨ C)</a:t>
            </a:r>
          </a:p>
        </p:txBody>
      </p:sp>
    </p:spTree>
    <p:extLst>
      <p:ext uri="{BB962C8B-B14F-4D97-AF65-F5344CB8AC3E}">
        <p14:creationId xmlns:p14="http://schemas.microsoft.com/office/powerpoint/2010/main" val="9231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82" y="483781"/>
            <a:ext cx="6353565" cy="868642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Sound rules of inference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782" y="1283880"/>
            <a:ext cx="7038753" cy="3859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Examples of sound rules of inference</a:t>
            </a:r>
          </a:p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Each can be shown to be sound using a truth table</a:t>
            </a:r>
          </a:p>
          <a:p>
            <a:pPr lvl="1">
              <a:buFontTx/>
              <a:buNone/>
            </a:pPr>
            <a:r>
              <a:rPr lang="en-US" sz="2000" b="1" u="sng" dirty="0">
                <a:ea typeface="ＭＳ Ｐゴシック" charset="0"/>
              </a:rPr>
              <a:t>RULE</a:t>
            </a:r>
            <a:r>
              <a:rPr lang="en-US" sz="2000" u="sng" dirty="0">
                <a:ea typeface="ＭＳ Ｐゴシック" charset="0"/>
              </a:rPr>
              <a:t>				</a:t>
            </a:r>
            <a:r>
              <a:rPr lang="en-US" sz="2000" b="1" u="sng" dirty="0">
                <a:ea typeface="ＭＳ Ｐゴシック" charset="0"/>
              </a:rPr>
              <a:t>PREMISE		CONCLUSION</a:t>
            </a:r>
            <a:endParaRPr lang="en-US" dirty="0"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Modus Ponens	A, A </a:t>
            </a:r>
            <a:r>
              <a:rPr lang="en-US" sz="2400" dirty="0">
                <a:ea typeface="ＭＳ Ｐゴシック" charset="0"/>
                <a:sym typeface="Symbol" charset="0"/>
              </a:rPr>
              <a:t></a:t>
            </a:r>
            <a:r>
              <a:rPr lang="en-US" sz="2400" dirty="0">
                <a:ea typeface="ＭＳ Ｐゴシック" charset="0"/>
              </a:rPr>
              <a:t> B			B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And Introduction	A, B				A 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 B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And Elimination	A 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 B				A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Double Negation	</a:t>
            </a:r>
            <a:r>
              <a:rPr lang="en-US" sz="2400" dirty="0">
                <a:ea typeface="ＭＳ Ｐゴシック" charset="0"/>
                <a:sym typeface="Symbol" charset="0"/>
              </a:rPr>
              <a:t></a:t>
            </a:r>
            <a:r>
              <a:rPr lang="en-US" sz="2400" dirty="0">
                <a:ea typeface="ＭＳ Ｐゴシック" charset="0"/>
              </a:rPr>
              <a:t>A				A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</a:rPr>
              <a:t>Unit Resolution	A </a:t>
            </a:r>
            <a:r>
              <a:rPr lang="en-US" sz="2400" dirty="0">
                <a:ea typeface="ＭＳ Ｐゴシック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 B, </a:t>
            </a: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B			A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Resolution			A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B,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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B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C		A 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  <a:sym typeface="Symbol" charset="0"/>
              </a:rPr>
              <a:t></a:t>
            </a:r>
            <a:r>
              <a:rPr lang="en-US" sz="2400" b="1" dirty="0">
                <a:solidFill>
                  <a:schemeClr val="hlink"/>
                </a:solidFill>
                <a:ea typeface="ＭＳ Ｐゴシック" charset="0"/>
              </a:rPr>
              <a:t> C</a:t>
            </a:r>
            <a:endParaRPr lang="en-US" sz="2100" b="1" dirty="0">
              <a:solidFill>
                <a:schemeClr val="hlink"/>
              </a:solidFill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686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Refutation 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419" y="1346708"/>
            <a:ext cx="6598831" cy="3568191"/>
          </a:xfrm>
        </p:spPr>
        <p:txBody>
          <a:bodyPr>
            <a:normAutofit fontScale="92500" lnSpcReduction="20000"/>
          </a:bodyPr>
          <a:lstStyle/>
          <a:p>
            <a:pPr marL="9525" lvl="1" indent="0">
              <a:buNone/>
            </a:pPr>
            <a:r>
              <a:rPr lang="en-US" sz="2100" dirty="0"/>
              <a:t>Procedure tries to prove a goal </a:t>
            </a:r>
            <a:r>
              <a:rPr lang="en-US" sz="2100" b="1" dirty="0"/>
              <a:t>P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Add negation of goal to the KB, </a:t>
            </a:r>
            <a:r>
              <a:rPr lang="en-US" sz="2100" b="1" dirty="0"/>
              <a:t>~P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Convert all sentences in KB to CNF</a:t>
            </a:r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Find pairs of sentences with complementary literals that have not yet been resolved. </a:t>
            </a:r>
          </a:p>
          <a:p>
            <a:pPr marL="695325" lvl="2" indent="-285750"/>
            <a:r>
              <a:rPr lang="en-US" sz="1700" dirty="0"/>
              <a:t>Resolve using rules of Unit Resolution or Resolution</a:t>
            </a:r>
            <a:endParaRPr lang="en-US" sz="1300" dirty="0"/>
          </a:p>
          <a:p>
            <a:pPr marL="261938" lvl="1" indent="-252413">
              <a:buFont typeface="+mj-lt"/>
              <a:buAutoNum type="arabicPeriod"/>
            </a:pPr>
            <a:r>
              <a:rPr lang="en-US" sz="2100" dirty="0"/>
              <a:t>If there are no pairs stop else resolve each pair, adding the result to the KB and go to 2</a:t>
            </a:r>
          </a:p>
          <a:p>
            <a:r>
              <a:rPr lang="en-US" sz="2100" dirty="0"/>
              <a:t>If we get an empty clause (i.e., a contradiction) then </a:t>
            </a:r>
            <a:r>
              <a:rPr lang="en-US" sz="2100" b="1" dirty="0"/>
              <a:t>P</a:t>
            </a:r>
            <a:r>
              <a:rPr lang="en-US" sz="2100" dirty="0"/>
              <a:t> follows from the KB</a:t>
            </a:r>
          </a:p>
          <a:p>
            <a:pPr lvl="1"/>
            <a:r>
              <a:rPr lang="en-US" sz="1800" dirty="0"/>
              <a:t>e.g., resolving </a:t>
            </a:r>
            <a:r>
              <a:rPr lang="en-US" sz="1800" b="1" dirty="0"/>
              <a:t>X</a:t>
            </a:r>
            <a:r>
              <a:rPr lang="en-US" sz="1800" dirty="0"/>
              <a:t> with </a:t>
            </a:r>
            <a:r>
              <a:rPr lang="en-US" sz="1800" b="1" dirty="0"/>
              <a:t>~X </a:t>
            </a:r>
            <a:r>
              <a:rPr lang="en-US" sz="1800" dirty="0"/>
              <a:t>results in an empty clause</a:t>
            </a:r>
          </a:p>
          <a:p>
            <a:r>
              <a:rPr lang="en-US" sz="2100" dirty="0"/>
              <a:t>If not, conclusion can’t be proved from the KB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100" dirty="0"/>
          </a:p>
          <a:p>
            <a:pPr>
              <a:buFont typeface="+mj-lt"/>
              <a:buAutoNum type="arabicPeriod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8564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C98C-6AAF-7ABA-F2A4-D2A58C4F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Resolution Refutation: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2414-1D1A-5D9F-0AD4-8DB99983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Given the following statements, all of which are assumed to be true: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If you go swimming, you will get wet.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If it is raining and you are outside, then you will get wet.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If it is warm and there is no rain, then it is a pleasant day.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You are not wet.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You are outside.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It is a warm day.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731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DA6D-4FDB-594B-91B2-5D472D58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Convert these statements to propositional expressions.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swimming ⇒ wet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 rain ∧ outside ) ⇒ wet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 warm ∧ ~ rain ) ⇒ pleasant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~ wet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outside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warm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AC27C-CD96-B301-D2FC-C4B3018D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Refutation: Example</a:t>
            </a:r>
          </a:p>
        </p:txBody>
      </p:sp>
    </p:spTree>
    <p:extLst>
      <p:ext uri="{BB962C8B-B14F-4D97-AF65-F5344CB8AC3E}">
        <p14:creationId xmlns:p14="http://schemas.microsoft.com/office/powerpoint/2010/main" val="20862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64BD-9C39-773B-2CE1-BEC94B61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Convert these expressions into a single conjunctive normal form statement.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~ swimming ∨ wet )         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~ rain ∨ ~ outside ∨ wet ) 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~ warm ∨ rain ∨ pleasant ) 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~ wet )			                   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outside )			                   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( warm )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C89B8-5502-6A1E-1D56-EB6EB0E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Refutation: Example</a:t>
            </a:r>
          </a:p>
        </p:txBody>
      </p:sp>
    </p:spTree>
    <p:extLst>
      <p:ext uri="{BB962C8B-B14F-4D97-AF65-F5344CB8AC3E}">
        <p14:creationId xmlns:p14="http://schemas.microsoft.com/office/powerpoint/2010/main" val="67518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723</Words>
  <Application>Microsoft Macintosh PowerPoint</Application>
  <PresentationFormat>On-screen Show (16:9)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CMSC 471</vt:lpstr>
      <vt:lpstr>Conjunctive Normal Form (CNF)</vt:lpstr>
      <vt:lpstr>Convert to CNF</vt:lpstr>
      <vt:lpstr>Convert to CNF: Example</vt:lpstr>
      <vt:lpstr>Sound rules of inference</vt:lpstr>
      <vt:lpstr>Resolution Refutation : Steps</vt:lpstr>
      <vt:lpstr>Resolution Refutation: Example</vt:lpstr>
      <vt:lpstr>Resolution Refutation: Example</vt:lpstr>
      <vt:lpstr>Resolution Refutation: Example</vt:lpstr>
      <vt:lpstr>Proof using Resolution Refutation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</dc:title>
  <dc:creator>Anantaa Kotal</dc:creator>
  <cp:lastModifiedBy>Anantaa Kotal</cp:lastModifiedBy>
  <cp:revision>2</cp:revision>
  <dcterms:created xsi:type="dcterms:W3CDTF">2022-11-03T18:53:41Z</dcterms:created>
  <dcterms:modified xsi:type="dcterms:W3CDTF">2022-11-03T19:41:04Z</dcterms:modified>
</cp:coreProperties>
</file>