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b91e13c8af_2_42:notes"/>
          <p:cNvSpPr txBox="1"/>
          <p:nvPr>
            <p:ph idx="1" type="body"/>
          </p:nvPr>
        </p:nvSpPr>
        <p:spPr>
          <a:xfrm>
            <a:off x="685800" y="4399845"/>
            <a:ext cx="5486400" cy="360115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b91e13c8af_2_42:notes"/>
          <p:cNvSpPr/>
          <p:nvPr>
            <p:ph idx="2" type="sldImg"/>
          </p:nvPr>
        </p:nvSpPr>
        <p:spPr>
          <a:xfrm>
            <a:off x="1885951" y="1143001"/>
            <a:ext cx="3086100" cy="308751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91e13c8af_2_118:notes"/>
          <p:cNvSpPr txBox="1"/>
          <p:nvPr>
            <p:ph idx="1" type="body"/>
          </p:nvPr>
        </p:nvSpPr>
        <p:spPr>
          <a:xfrm>
            <a:off x="685800" y="4399845"/>
            <a:ext cx="5486400" cy="360115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b91e13c8af_2_118:notes"/>
          <p:cNvSpPr/>
          <p:nvPr>
            <p:ph idx="2" type="sldImg"/>
          </p:nvPr>
        </p:nvSpPr>
        <p:spPr>
          <a:xfrm>
            <a:off x="1885951" y="1143001"/>
            <a:ext cx="3086100" cy="308751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91e13c8af_2_57:notes"/>
          <p:cNvSpPr txBox="1"/>
          <p:nvPr>
            <p:ph idx="1" type="body"/>
          </p:nvPr>
        </p:nvSpPr>
        <p:spPr>
          <a:xfrm>
            <a:off x="685800" y="4399845"/>
            <a:ext cx="5486400" cy="360115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b91e13c8af_2_57:notes"/>
          <p:cNvSpPr/>
          <p:nvPr>
            <p:ph idx="2" type="sldImg"/>
          </p:nvPr>
        </p:nvSpPr>
        <p:spPr>
          <a:xfrm>
            <a:off x="1885951" y="1143001"/>
            <a:ext cx="3086100" cy="308751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91e13c8af_2_82:notes"/>
          <p:cNvSpPr txBox="1"/>
          <p:nvPr>
            <p:ph idx="1" type="body"/>
          </p:nvPr>
        </p:nvSpPr>
        <p:spPr>
          <a:xfrm>
            <a:off x="685800" y="4399845"/>
            <a:ext cx="5486400" cy="360115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b91e13c8af_2_82:notes"/>
          <p:cNvSpPr/>
          <p:nvPr>
            <p:ph idx="2" type="sldImg"/>
          </p:nvPr>
        </p:nvSpPr>
        <p:spPr>
          <a:xfrm>
            <a:off x="1885951" y="1143001"/>
            <a:ext cx="3086100" cy="308751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91e13c8af_2_88:notes"/>
          <p:cNvSpPr txBox="1"/>
          <p:nvPr>
            <p:ph idx="1" type="body"/>
          </p:nvPr>
        </p:nvSpPr>
        <p:spPr>
          <a:xfrm>
            <a:off x="685800" y="4399845"/>
            <a:ext cx="5486400" cy="360115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b91e13c8af_2_88:notes"/>
          <p:cNvSpPr/>
          <p:nvPr>
            <p:ph idx="2" type="sldImg"/>
          </p:nvPr>
        </p:nvSpPr>
        <p:spPr>
          <a:xfrm>
            <a:off x="1885951" y="1143001"/>
            <a:ext cx="3086100" cy="308751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97c4d8d0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97c4d8d0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b91e13c8af_2_94:notes"/>
          <p:cNvSpPr txBox="1"/>
          <p:nvPr>
            <p:ph idx="1" type="body"/>
          </p:nvPr>
        </p:nvSpPr>
        <p:spPr>
          <a:xfrm>
            <a:off x="685800" y="4399845"/>
            <a:ext cx="5486400" cy="360115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b91e13c8af_2_94:notes"/>
          <p:cNvSpPr/>
          <p:nvPr>
            <p:ph idx="2" type="sldImg"/>
          </p:nvPr>
        </p:nvSpPr>
        <p:spPr>
          <a:xfrm>
            <a:off x="1885951" y="1143001"/>
            <a:ext cx="3086100" cy="308751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91e13c8af_2_100:notes"/>
          <p:cNvSpPr txBox="1"/>
          <p:nvPr>
            <p:ph idx="1" type="body"/>
          </p:nvPr>
        </p:nvSpPr>
        <p:spPr>
          <a:xfrm>
            <a:off x="685800" y="4399845"/>
            <a:ext cx="5486400" cy="360115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b91e13c8af_2_100:notes"/>
          <p:cNvSpPr/>
          <p:nvPr>
            <p:ph idx="2" type="sldImg"/>
          </p:nvPr>
        </p:nvSpPr>
        <p:spPr>
          <a:xfrm>
            <a:off x="1885951" y="1143001"/>
            <a:ext cx="3086100" cy="308751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5926fb7c8_0_5:notes"/>
          <p:cNvSpPr txBox="1"/>
          <p:nvPr>
            <p:ph idx="1" type="body"/>
          </p:nvPr>
        </p:nvSpPr>
        <p:spPr>
          <a:xfrm>
            <a:off x="685800" y="4399845"/>
            <a:ext cx="5486400" cy="3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b5926fb7c8_0_5:notes"/>
          <p:cNvSpPr/>
          <p:nvPr>
            <p:ph idx="2" type="sldImg"/>
          </p:nvPr>
        </p:nvSpPr>
        <p:spPr>
          <a:xfrm>
            <a:off x="1885951" y="1143001"/>
            <a:ext cx="3086100" cy="308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91e13c8af_2_106:notes"/>
          <p:cNvSpPr txBox="1"/>
          <p:nvPr>
            <p:ph idx="1" type="body"/>
          </p:nvPr>
        </p:nvSpPr>
        <p:spPr>
          <a:xfrm>
            <a:off x="685800" y="4399845"/>
            <a:ext cx="5486400" cy="360115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b91e13c8af_2_106:notes"/>
          <p:cNvSpPr/>
          <p:nvPr>
            <p:ph idx="2" type="sldImg"/>
          </p:nvPr>
        </p:nvSpPr>
        <p:spPr>
          <a:xfrm>
            <a:off x="1885951" y="1143001"/>
            <a:ext cx="3086100" cy="308751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1923796" y="1488693"/>
            <a:ext cx="5296407" cy="5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562187" y="4786985"/>
            <a:ext cx="135128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323748" y="4786985"/>
            <a:ext cx="27516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562187" y="4786985"/>
            <a:ext cx="135128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323748" y="4786985"/>
            <a:ext cx="27516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877481" y="2440381"/>
            <a:ext cx="3389036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562187" y="4786985"/>
            <a:ext cx="135128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323748" y="4786985"/>
            <a:ext cx="27516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2877481" y="2440381"/>
            <a:ext cx="3389036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562187" y="4786985"/>
            <a:ext cx="135128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323748" y="4786985"/>
            <a:ext cx="27516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2877481" y="2440381"/>
            <a:ext cx="3389036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562187" y="4786985"/>
            <a:ext cx="135128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323748" y="4786985"/>
            <a:ext cx="27516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algn="l">
              <a:lnSpc>
                <a:spcPct val="103333"/>
              </a:lnSpc>
              <a:spcBef>
                <a:spcPts val="0"/>
              </a:spcBef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400303" y="562355"/>
            <a:ext cx="8318500" cy="0"/>
          </a:xfrm>
          <a:custGeom>
            <a:rect b="b" l="l" r="r" t="t"/>
            <a:pathLst>
              <a:path extrusionOk="0" h="120000" w="6238875">
                <a:moveTo>
                  <a:pt x="6238621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DFDFD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4139184" y="4719828"/>
            <a:ext cx="369993" cy="277495"/>
          </a:xfrm>
          <a:custGeom>
            <a:rect b="b" l="l" r="r" t="t"/>
            <a:pathLst>
              <a:path extrusionOk="0" h="277495" w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4608576" y="4724400"/>
            <a:ext cx="369993" cy="277495"/>
          </a:xfrm>
          <a:custGeom>
            <a:rect b="b" l="l" r="r" t="t"/>
            <a:pathLst>
              <a:path extrusionOk="0" h="277495" w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4285488" y="4824984"/>
            <a:ext cx="60960" cy="39370"/>
          </a:xfrm>
          <a:custGeom>
            <a:rect b="b" l="l" r="r" t="t"/>
            <a:pathLst>
              <a:path extrusionOk="0" h="39370" w="4572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285488" y="4860035"/>
            <a:ext cx="60960" cy="38100"/>
          </a:xfrm>
          <a:custGeom>
            <a:rect b="b" l="l" r="r" t="t"/>
            <a:pathLst>
              <a:path extrusionOk="0" h="38100" w="4572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767071" y="4856988"/>
            <a:ext cx="60960" cy="39370"/>
          </a:xfrm>
          <a:custGeom>
            <a:rect b="b" l="l" r="r" t="t"/>
            <a:pathLst>
              <a:path extrusionOk="0" h="39370" w="4572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767071" y="4823459"/>
            <a:ext cx="60960" cy="38100"/>
          </a:xfrm>
          <a:custGeom>
            <a:rect b="b" l="l" r="r" t="t"/>
            <a:pathLst>
              <a:path extrusionOk="0" h="38100" w="4572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8164576" y="170687"/>
            <a:ext cx="522223" cy="391667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2877481" y="2440381"/>
            <a:ext cx="3389036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562187" y="4786985"/>
            <a:ext cx="135128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323748" y="4786985"/>
            <a:ext cx="27516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rtl="0" algn="l">
              <a:lnSpc>
                <a:spcPct val="103333"/>
              </a:lnSpc>
              <a:spcBef>
                <a:spcPts val="0"/>
              </a:spcBef>
              <a:buNone/>
              <a:defRPr b="0" i="0" sz="1200" u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562187" y="4748885"/>
            <a:ext cx="1351280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https://dacon.io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4139184" y="4719828"/>
            <a:ext cx="369993" cy="277495"/>
          </a:xfrm>
          <a:custGeom>
            <a:rect b="b" l="l" r="r" t="t"/>
            <a:pathLst>
              <a:path extrusionOk="0" h="277495" w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4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4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4608576" y="4724400"/>
            <a:ext cx="369993" cy="277495"/>
          </a:xfrm>
          <a:custGeom>
            <a:rect b="b" l="l" r="r" t="t"/>
            <a:pathLst>
              <a:path extrusionOk="0" h="277495" w="277495">
                <a:moveTo>
                  <a:pt x="0" y="138684"/>
                </a:moveTo>
                <a:lnTo>
                  <a:pt x="7071" y="94848"/>
                </a:lnTo>
                <a:lnTo>
                  <a:pt x="26761" y="56778"/>
                </a:lnTo>
                <a:lnTo>
                  <a:pt x="56784" y="26757"/>
                </a:lnTo>
                <a:lnTo>
                  <a:pt x="94853" y="7070"/>
                </a:lnTo>
                <a:lnTo>
                  <a:pt x="138683" y="0"/>
                </a:lnTo>
                <a:lnTo>
                  <a:pt x="182514" y="7070"/>
                </a:lnTo>
                <a:lnTo>
                  <a:pt x="220583" y="26757"/>
                </a:lnTo>
                <a:lnTo>
                  <a:pt x="250606" y="56778"/>
                </a:lnTo>
                <a:lnTo>
                  <a:pt x="270296" y="94848"/>
                </a:lnTo>
                <a:lnTo>
                  <a:pt x="277367" y="138684"/>
                </a:lnTo>
                <a:lnTo>
                  <a:pt x="270296" y="182519"/>
                </a:lnTo>
                <a:lnTo>
                  <a:pt x="250606" y="220589"/>
                </a:lnTo>
                <a:lnTo>
                  <a:pt x="220583" y="250610"/>
                </a:lnTo>
                <a:lnTo>
                  <a:pt x="182514" y="270297"/>
                </a:lnTo>
                <a:lnTo>
                  <a:pt x="138683" y="277368"/>
                </a:lnTo>
                <a:lnTo>
                  <a:pt x="94853" y="270297"/>
                </a:lnTo>
                <a:lnTo>
                  <a:pt x="56784" y="250610"/>
                </a:lnTo>
                <a:lnTo>
                  <a:pt x="26761" y="220589"/>
                </a:lnTo>
                <a:lnTo>
                  <a:pt x="7071" y="182519"/>
                </a:lnTo>
                <a:lnTo>
                  <a:pt x="0" y="138684"/>
                </a:lnTo>
                <a:close/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4285488" y="4824984"/>
            <a:ext cx="60960" cy="39370"/>
          </a:xfrm>
          <a:custGeom>
            <a:rect b="b" l="l" r="r" t="t"/>
            <a:pathLst>
              <a:path extrusionOk="0" h="39370" w="45720">
                <a:moveTo>
                  <a:pt x="0" y="38912"/>
                </a:moveTo>
                <a:lnTo>
                  <a:pt x="45719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4285488" y="4860035"/>
            <a:ext cx="60960" cy="38100"/>
          </a:xfrm>
          <a:custGeom>
            <a:rect b="b" l="l" r="r" t="t"/>
            <a:pathLst>
              <a:path extrusionOk="0" h="38100" w="45720">
                <a:moveTo>
                  <a:pt x="0" y="0"/>
                </a:moveTo>
                <a:lnTo>
                  <a:pt x="45719" y="38087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4767071" y="4856988"/>
            <a:ext cx="60960" cy="39370"/>
          </a:xfrm>
          <a:custGeom>
            <a:rect b="b" l="l" r="r" t="t"/>
            <a:pathLst>
              <a:path extrusionOk="0" h="39370" w="45720">
                <a:moveTo>
                  <a:pt x="45720" y="0"/>
                </a:moveTo>
                <a:lnTo>
                  <a:pt x="0" y="38912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4767071" y="4823459"/>
            <a:ext cx="60960" cy="38100"/>
          </a:xfrm>
          <a:custGeom>
            <a:rect b="b" l="l" r="r" t="t"/>
            <a:pathLst>
              <a:path extrusionOk="0" h="38100" w="45720">
                <a:moveTo>
                  <a:pt x="45720" y="38087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7E7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8170719" y="212158"/>
            <a:ext cx="509936" cy="30872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300736" y="498348"/>
            <a:ext cx="8542866" cy="338455"/>
          </a:xfrm>
          <a:custGeom>
            <a:rect b="b" l="l" r="r" t="t"/>
            <a:pathLst>
              <a:path extrusionOk="0" h="338455" w="6407150">
                <a:moveTo>
                  <a:pt x="0" y="338327"/>
                </a:moveTo>
                <a:lnTo>
                  <a:pt x="6406896" y="338327"/>
                </a:lnTo>
                <a:lnTo>
                  <a:pt x="6406896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 txBox="1"/>
          <p:nvPr>
            <p:ph type="ctrTitle"/>
          </p:nvPr>
        </p:nvSpPr>
        <p:spPr>
          <a:xfrm>
            <a:off x="659943" y="1004757"/>
            <a:ext cx="8020712" cy="1490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397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태양</a:t>
            </a:r>
            <a:r>
              <a:rPr lang="en"/>
              <a:t>광 발전량</a:t>
            </a:r>
            <a:r>
              <a:rPr lang="en"/>
              <a:t> 예측 경진대회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635551" y="2849115"/>
            <a:ext cx="18729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tacomaster</a:t>
            </a:r>
            <a:endParaRPr b="1" sz="200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/>
        </p:nvSpPr>
        <p:spPr>
          <a:xfrm>
            <a:off x="430919" y="182956"/>
            <a:ext cx="1340273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sz="1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28"/>
          <p:cNvSpPr txBox="1"/>
          <p:nvPr>
            <p:ph type="title"/>
          </p:nvPr>
        </p:nvSpPr>
        <p:spPr>
          <a:xfrm>
            <a:off x="2877481" y="2440381"/>
            <a:ext cx="3389036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5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2981499" y="1187505"/>
            <a:ext cx="3064996" cy="1203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8"/>
          <p:cNvSpPr txBox="1"/>
          <p:nvPr>
            <p:ph idx="11" type="ftr"/>
          </p:nvPr>
        </p:nvSpPr>
        <p:spPr>
          <a:xfrm>
            <a:off x="562187" y="4786985"/>
            <a:ext cx="135128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https://dacon.io</a:t>
            </a:r>
            <a:endParaRPr/>
          </a:p>
        </p:txBody>
      </p:sp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323748" y="4786985"/>
            <a:ext cx="27516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430919" y="181432"/>
            <a:ext cx="480907" cy="2400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542544" y="946403"/>
            <a:ext cx="667173" cy="500380"/>
          </a:xfrm>
          <a:custGeom>
            <a:rect b="b" l="l" r="r" t="t"/>
            <a:pathLst>
              <a:path extrusionOk="0" h="500380" w="500380">
                <a:moveTo>
                  <a:pt x="0" y="249936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2" y="249936"/>
                </a:lnTo>
                <a:lnTo>
                  <a:pt x="495845" y="294865"/>
                </a:lnTo>
                <a:lnTo>
                  <a:pt x="484235" y="337152"/>
                </a:lnTo>
                <a:lnTo>
                  <a:pt x="465748" y="376089"/>
                </a:lnTo>
                <a:lnTo>
                  <a:pt x="441090" y="410971"/>
                </a:lnTo>
                <a:lnTo>
                  <a:pt x="410966" y="441094"/>
                </a:lnTo>
                <a:lnTo>
                  <a:pt x="376083" y="465751"/>
                </a:lnTo>
                <a:lnTo>
                  <a:pt x="337146" y="484236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6"/>
                </a:lnTo>
                <a:lnTo>
                  <a:pt x="123788" y="465751"/>
                </a:lnTo>
                <a:lnTo>
                  <a:pt x="88905" y="441094"/>
                </a:lnTo>
                <a:lnTo>
                  <a:pt x="58781" y="410972"/>
                </a:lnTo>
                <a:lnTo>
                  <a:pt x="34123" y="376089"/>
                </a:lnTo>
                <a:lnTo>
                  <a:pt x="15636" y="337152"/>
                </a:lnTo>
                <a:lnTo>
                  <a:pt x="4026" y="294865"/>
                </a:lnTo>
                <a:lnTo>
                  <a:pt x="0" y="249936"/>
                </a:lnTo>
                <a:close/>
              </a:path>
            </a:pathLst>
          </a:custGeom>
          <a:noFill/>
          <a:ln cap="flat" cmpd="sng" w="9525">
            <a:solidFill>
              <a:srgbClr val="0177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786112" y="1063878"/>
            <a:ext cx="179493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562864" y="2322576"/>
            <a:ext cx="667173" cy="498475"/>
          </a:xfrm>
          <a:custGeom>
            <a:rect b="b" l="l" r="r" t="t"/>
            <a:pathLst>
              <a:path extrusionOk="0" h="498475" w="500380">
                <a:moveTo>
                  <a:pt x="0" y="249174"/>
                </a:moveTo>
                <a:lnTo>
                  <a:pt x="4026" y="204370"/>
                </a:lnTo>
                <a:lnTo>
                  <a:pt x="15636" y="162207"/>
                </a:lnTo>
                <a:lnTo>
                  <a:pt x="34123" y="123387"/>
                </a:lnTo>
                <a:lnTo>
                  <a:pt x="58781" y="88612"/>
                </a:lnTo>
                <a:lnTo>
                  <a:pt x="88905" y="58585"/>
                </a:lnTo>
                <a:lnTo>
                  <a:pt x="123788" y="34007"/>
                </a:lnTo>
                <a:lnTo>
                  <a:pt x="162725" y="15582"/>
                </a:lnTo>
                <a:lnTo>
                  <a:pt x="205009" y="4012"/>
                </a:lnTo>
                <a:lnTo>
                  <a:pt x="249936" y="0"/>
                </a:lnTo>
                <a:lnTo>
                  <a:pt x="294862" y="4012"/>
                </a:lnTo>
                <a:lnTo>
                  <a:pt x="337146" y="15582"/>
                </a:lnTo>
                <a:lnTo>
                  <a:pt x="376083" y="34007"/>
                </a:lnTo>
                <a:lnTo>
                  <a:pt x="410966" y="58585"/>
                </a:lnTo>
                <a:lnTo>
                  <a:pt x="441090" y="88612"/>
                </a:lnTo>
                <a:lnTo>
                  <a:pt x="465748" y="123387"/>
                </a:lnTo>
                <a:lnTo>
                  <a:pt x="484235" y="162207"/>
                </a:lnTo>
                <a:lnTo>
                  <a:pt x="495845" y="204370"/>
                </a:lnTo>
                <a:lnTo>
                  <a:pt x="499871" y="249174"/>
                </a:lnTo>
                <a:lnTo>
                  <a:pt x="495845" y="293977"/>
                </a:lnTo>
                <a:lnTo>
                  <a:pt x="484235" y="336140"/>
                </a:lnTo>
                <a:lnTo>
                  <a:pt x="465748" y="374960"/>
                </a:lnTo>
                <a:lnTo>
                  <a:pt x="441090" y="409735"/>
                </a:lnTo>
                <a:lnTo>
                  <a:pt x="410966" y="439762"/>
                </a:lnTo>
                <a:lnTo>
                  <a:pt x="376083" y="464340"/>
                </a:lnTo>
                <a:lnTo>
                  <a:pt x="337146" y="482765"/>
                </a:lnTo>
                <a:lnTo>
                  <a:pt x="294862" y="494335"/>
                </a:lnTo>
                <a:lnTo>
                  <a:pt x="249936" y="498348"/>
                </a:lnTo>
                <a:lnTo>
                  <a:pt x="205009" y="494335"/>
                </a:lnTo>
                <a:lnTo>
                  <a:pt x="162725" y="482765"/>
                </a:lnTo>
                <a:lnTo>
                  <a:pt x="123788" y="464340"/>
                </a:lnTo>
                <a:lnTo>
                  <a:pt x="88905" y="439762"/>
                </a:lnTo>
                <a:lnTo>
                  <a:pt x="58781" y="409735"/>
                </a:lnTo>
                <a:lnTo>
                  <a:pt x="34123" y="374960"/>
                </a:lnTo>
                <a:lnTo>
                  <a:pt x="15636" y="336140"/>
                </a:lnTo>
                <a:lnTo>
                  <a:pt x="4026" y="293977"/>
                </a:lnTo>
                <a:lnTo>
                  <a:pt x="0" y="249174"/>
                </a:lnTo>
                <a:close/>
              </a:path>
            </a:pathLst>
          </a:custGeom>
          <a:noFill/>
          <a:ln cap="flat" cmpd="sng" w="9525">
            <a:solidFill>
              <a:srgbClr val="0187D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806839" y="2439416"/>
            <a:ext cx="179493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562864" y="3697223"/>
            <a:ext cx="667173" cy="500380"/>
          </a:xfrm>
          <a:custGeom>
            <a:rect b="b" l="l" r="r" t="t"/>
            <a:pathLst>
              <a:path extrusionOk="0" h="500379" w="500380">
                <a:moveTo>
                  <a:pt x="0" y="249935"/>
                </a:moveTo>
                <a:lnTo>
                  <a:pt x="4026" y="205006"/>
                </a:lnTo>
                <a:lnTo>
                  <a:pt x="15636" y="162719"/>
                </a:lnTo>
                <a:lnTo>
                  <a:pt x="34123" y="123782"/>
                </a:lnTo>
                <a:lnTo>
                  <a:pt x="58781" y="88900"/>
                </a:lnTo>
                <a:lnTo>
                  <a:pt x="88905" y="58777"/>
                </a:lnTo>
                <a:lnTo>
                  <a:pt x="123788" y="34120"/>
                </a:lnTo>
                <a:lnTo>
                  <a:pt x="162725" y="15635"/>
                </a:lnTo>
                <a:lnTo>
                  <a:pt x="205009" y="4026"/>
                </a:lnTo>
                <a:lnTo>
                  <a:pt x="249936" y="0"/>
                </a:lnTo>
                <a:lnTo>
                  <a:pt x="294862" y="4026"/>
                </a:lnTo>
                <a:lnTo>
                  <a:pt x="337146" y="15635"/>
                </a:lnTo>
                <a:lnTo>
                  <a:pt x="376083" y="34120"/>
                </a:lnTo>
                <a:lnTo>
                  <a:pt x="410966" y="58777"/>
                </a:lnTo>
                <a:lnTo>
                  <a:pt x="441090" y="88900"/>
                </a:lnTo>
                <a:lnTo>
                  <a:pt x="465748" y="123782"/>
                </a:lnTo>
                <a:lnTo>
                  <a:pt x="484235" y="162719"/>
                </a:lnTo>
                <a:lnTo>
                  <a:pt x="495845" y="205006"/>
                </a:lnTo>
                <a:lnTo>
                  <a:pt x="499871" y="249935"/>
                </a:lnTo>
                <a:lnTo>
                  <a:pt x="495845" y="294862"/>
                </a:lnTo>
                <a:lnTo>
                  <a:pt x="484235" y="337146"/>
                </a:lnTo>
                <a:lnTo>
                  <a:pt x="465748" y="376083"/>
                </a:lnTo>
                <a:lnTo>
                  <a:pt x="441090" y="410966"/>
                </a:lnTo>
                <a:lnTo>
                  <a:pt x="410966" y="441090"/>
                </a:lnTo>
                <a:lnTo>
                  <a:pt x="376083" y="465748"/>
                </a:lnTo>
                <a:lnTo>
                  <a:pt x="337146" y="484235"/>
                </a:lnTo>
                <a:lnTo>
                  <a:pt x="294862" y="495845"/>
                </a:lnTo>
                <a:lnTo>
                  <a:pt x="249936" y="499872"/>
                </a:lnTo>
                <a:lnTo>
                  <a:pt x="205009" y="495845"/>
                </a:lnTo>
                <a:lnTo>
                  <a:pt x="162725" y="484235"/>
                </a:lnTo>
                <a:lnTo>
                  <a:pt x="123788" y="465748"/>
                </a:lnTo>
                <a:lnTo>
                  <a:pt x="88905" y="441090"/>
                </a:lnTo>
                <a:lnTo>
                  <a:pt x="58781" y="410966"/>
                </a:lnTo>
                <a:lnTo>
                  <a:pt x="34123" y="376083"/>
                </a:lnTo>
                <a:lnTo>
                  <a:pt x="15636" y="337146"/>
                </a:lnTo>
                <a:lnTo>
                  <a:pt x="4026" y="294862"/>
                </a:lnTo>
                <a:lnTo>
                  <a:pt x="0" y="249935"/>
                </a:lnTo>
                <a:close/>
              </a:path>
            </a:pathLst>
          </a:custGeom>
          <a:noFill/>
          <a:ln cap="flat" cmpd="sng" w="9525">
            <a:solidFill>
              <a:srgbClr val="039BE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806839" y="3814978"/>
            <a:ext cx="179493" cy="23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sz="1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4986528" y="591312"/>
            <a:ext cx="3228848" cy="432816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089820" y="1086992"/>
            <a:ext cx="674793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STEP 1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089820" y="2471420"/>
            <a:ext cx="674793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STEP 2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089820" y="3855516"/>
            <a:ext cx="675640" cy="208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STEP 3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20"/>
          <p:cNvSpPr txBox="1"/>
          <p:nvPr>
            <p:ph idx="11" type="ftr"/>
          </p:nvPr>
        </p:nvSpPr>
        <p:spPr>
          <a:xfrm>
            <a:off x="562187" y="4786985"/>
            <a:ext cx="135128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https://dacon.io</a:t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323748" y="4786985"/>
            <a:ext cx="27516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6146780" y="865204"/>
            <a:ext cx="19587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데이터 전처리 &amp; EDA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6222802" y="2321359"/>
            <a:ext cx="16413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모델 구축 &amp; 검증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6445250" y="3943557"/>
            <a:ext cx="11964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결과 및 결</a:t>
            </a:r>
            <a:r>
              <a:rPr b="1" lang="en" sz="1200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언</a:t>
            </a:r>
            <a:endParaRPr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478872" y="1047571"/>
            <a:ext cx="2559795" cy="38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전처리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474012" y="2438146"/>
            <a:ext cx="2559795" cy="38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 구축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504205" y="3821671"/>
            <a:ext cx="2559795" cy="38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결과 (성능)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222727" y="2640396"/>
            <a:ext cx="1641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71450" lvl="0" marL="184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1F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RandomForest</a:t>
            </a:r>
            <a:endParaRPr/>
          </a:p>
          <a:p>
            <a:pPr indent="-171450" lvl="0" marL="1841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1F1F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LSTM &amp; RNN</a:t>
            </a:r>
            <a:endParaRPr/>
          </a:p>
          <a:p>
            <a:pPr indent="-171450" lvl="0" marL="1841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1F1F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LGBM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222727" y="3787901"/>
            <a:ext cx="1641299" cy="8194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222727" y="1204810"/>
            <a:ext cx="1641300" cy="8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171450" lvl="0" marL="184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1F1F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데이터 분석</a:t>
            </a:r>
            <a:endParaRPr/>
          </a:p>
          <a:p>
            <a:pPr indent="-171450" lvl="0" marL="1841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1F1F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특성간 상관관계 도출</a:t>
            </a:r>
            <a:endParaRPr/>
          </a:p>
          <a:p>
            <a:pPr indent="-171450" lvl="0" marL="18415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F1F1F1"/>
              </a:buClr>
              <a:buSzPts val="1100"/>
              <a:buFont typeface="Arial"/>
              <a:buChar char="•"/>
            </a:pPr>
            <a:r>
              <a:rPr b="1" lang="en" sz="1100">
                <a:solidFill>
                  <a:srgbClr val="F1F1F1"/>
                </a:solidFill>
                <a:latin typeface="Trebuchet MS"/>
                <a:ea typeface="Trebuchet MS"/>
                <a:cs typeface="Trebuchet MS"/>
                <a:sym typeface="Trebuchet MS"/>
              </a:rPr>
              <a:t>데이터 전처리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562187" y="4786985"/>
            <a:ext cx="135128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https://dacon.io</a:t>
            </a:r>
            <a:endParaRPr/>
          </a:p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323748" y="4786985"/>
            <a:ext cx="27516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633568" y="196018"/>
            <a:ext cx="3532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데이터 전처리 (데이터 분석)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810400" y="1942775"/>
            <a:ext cx="73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293525" y="852600"/>
            <a:ext cx="32985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503175" y="768725"/>
            <a:ext cx="5129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read_csv()</a:t>
            </a:r>
            <a:r>
              <a:rPr lang="en" sz="1700">
                <a:latin typeface="Calibri"/>
                <a:ea typeface="Calibri"/>
                <a:cs typeface="Calibri"/>
                <a:sym typeface="Calibri"/>
              </a:rPr>
              <a:t> 이용 train, testset _  csv 파일 불러오기 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75" y="1245463"/>
            <a:ext cx="2750200" cy="227806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574675" y="3523525"/>
            <a:ext cx="22368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train.info()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→    null값 여부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        dtype 확인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4699450" y="1245475"/>
            <a:ext cx="3773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train.shape()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→    (52560, 9)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test.shape() : 각 테스트 데이터셋에 대하여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→    (336, 9)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1" type="ftr"/>
          </p:nvPr>
        </p:nvSpPr>
        <p:spPr>
          <a:xfrm>
            <a:off x="562187" y="4786985"/>
            <a:ext cx="135128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https://dacon.io</a:t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323748" y="4786985"/>
            <a:ext cx="27516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633577" y="196025"/>
            <a:ext cx="446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데이터 전처리 (특성간 상관관계 도출)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00" y="628950"/>
            <a:ext cx="3320574" cy="220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0800" y="638038"/>
            <a:ext cx="3320576" cy="219016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 txBox="1"/>
          <p:nvPr/>
        </p:nvSpPr>
        <p:spPr>
          <a:xfrm>
            <a:off x="6121875" y="3574400"/>
            <a:ext cx="2306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DHI: 수평면 산란 일사량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RH: 상대습도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T: 기온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TARGET: 태양광 발전량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7631400" y="638050"/>
            <a:ext cx="1512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T-TARGET: 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비례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관계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기온 높아질수록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Target값의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극댓값 두드러지게 높아짐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10161200" y="1579400"/>
            <a:ext cx="7335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3273400" y="638050"/>
            <a:ext cx="1217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TARGET-DHI: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비례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관계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Target값이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커질수록 DHI폭이 커짐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400" y="2744325"/>
            <a:ext cx="3320575" cy="21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3382400" y="2809350"/>
            <a:ext cx="1285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TARGET-RH: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반비례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관계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상대습도 증가할수록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발전량 감소 경향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/>
        </p:nvSpPr>
        <p:spPr>
          <a:xfrm>
            <a:off x="517150" y="209650"/>
            <a:ext cx="30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데이터 전처리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181825" y="671350"/>
            <a:ext cx="6499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기존의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DHI, RH, T, TARGET </a:t>
            </a: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값 사용해서 전처리 사용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preprocess( ) :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ind 96 (2일 기준) 부터 len(dataset)-96까지 48(1일 치) 기준으로 인덱스 부여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data</a:t>
            </a:r>
            <a:endParaRPr sz="15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부여한 인덱스 + 96 →  present target을 위한 인덱스 변환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- labels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특성을 받아들이는 과정에서 np.ravel를 사용하여 1D의 형태로 변환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모델에 맞는 input을 유도해내기 위해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data (feature array) 와 labels (현재 기준 TARGET)으로 나눠 전처리 진행 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325" y="1802700"/>
            <a:ext cx="3629500" cy="22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idx="11" type="ftr"/>
          </p:nvPr>
        </p:nvSpPr>
        <p:spPr>
          <a:xfrm>
            <a:off x="562187" y="4786985"/>
            <a:ext cx="135128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https://dacon.io</a:t>
            </a:r>
            <a:endParaRPr/>
          </a:p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323748" y="4786985"/>
            <a:ext cx="27516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633568" y="196018"/>
            <a:ext cx="3532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모델구축 &amp; 검증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800" y="641550"/>
            <a:ext cx="3978957" cy="246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513" y="3335725"/>
            <a:ext cx="4079526" cy="121369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442725" y="565350"/>
            <a:ext cx="30000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Model: Random Forest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Tree: 1300개 생성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Max_features: 5개 구성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Max_Depth: 20단 깊이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Verbosity Control: True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N_jobs: Parallel 연산 모두 실행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Evaluate: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81개의 Test 파일 이용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0.95704%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Ranking: 4위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리더보드 제출점수:  1.99835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리더보드 제출점수:  1.85276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idx="11" type="ftr"/>
          </p:nvPr>
        </p:nvSpPr>
        <p:spPr>
          <a:xfrm>
            <a:off x="562187" y="4786985"/>
            <a:ext cx="135128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https://dacon.io</a:t>
            </a:r>
            <a:endParaRPr/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323748" y="4786985"/>
            <a:ext cx="27516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633568" y="196018"/>
            <a:ext cx="3532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모델구축 &amp; 검증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442725" y="565350"/>
            <a:ext cx="30000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Model: LSTM RNN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Layer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2개 생성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Activation Function: ReLU 사용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Neuron: 24개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Verbosity Control: True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Bias 사용 여부: False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Evaluate: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81개의 Test 파일 이용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Pinball Loss per epoch: 1.17 ~ 3.19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리더보드 제출점수: 2.3826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0100" y="3148375"/>
            <a:ext cx="2776800" cy="14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0100" y="661225"/>
            <a:ext cx="3948924" cy="23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1" type="ftr"/>
          </p:nvPr>
        </p:nvSpPr>
        <p:spPr>
          <a:xfrm>
            <a:off x="562187" y="4786985"/>
            <a:ext cx="135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https://dacon.io</a:t>
            </a:r>
            <a:endParaRPr/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323748" y="4786985"/>
            <a:ext cx="275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6"/>
          <p:cNvSpPr txBox="1"/>
          <p:nvPr/>
        </p:nvSpPr>
        <p:spPr>
          <a:xfrm>
            <a:off x="633568" y="196018"/>
            <a:ext cx="35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모델구축 &amp; 검증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42725" y="565350"/>
            <a:ext cx="30000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Model: LGBM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Max_depth: 10단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Num_leaves: 2의 10승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Estimator: 10000개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Learning_rate = 0.027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Evaluate: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81개의 Test 파일 이용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Pinball Loss per epoch: 1.17 ~ 3.19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리더보드 제출 점수: 4.13544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125" y="3019225"/>
            <a:ext cx="1615650" cy="74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125" y="815818"/>
            <a:ext cx="5396474" cy="1996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idx="11" type="ftr"/>
          </p:nvPr>
        </p:nvSpPr>
        <p:spPr>
          <a:xfrm>
            <a:off x="562187" y="4786985"/>
            <a:ext cx="1351280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https://dacon.io</a:t>
            </a:r>
            <a:endParaRPr/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8323748" y="4786985"/>
            <a:ext cx="275167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633568" y="196018"/>
            <a:ext cx="35320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결과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412500" y="796375"/>
            <a:ext cx="82158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태양광 발전량 에너지 데이터를 다양한 모델들에 적용해본 결과, RandomForest Model이 pinball loss를 기준으로 하였을 때 가장 적합한 결과값을 도출하여 최종적으로 사용하게 되었습니다. 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모델에 맞게 주어진 Training Set들을 전처리하여 Test Set Target 값들과 비교, 분석하였을 때는 들어가는 특성의 묶음에 따라 예측되는 결과값의 정확도와 효율성이 달라짐을 확인 할 수 있었습니다.  특성들간의 상관관계를 고려하여  </a:t>
            </a: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DHI, RH, T, 와 TARGET 값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의 묶음을 변수로 최종모델에 활용하게 되었습니다 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이 외에 RandomForest Model의 hyperparameter를 변경해나가며 모델을 보다 더 효율적으로 발전시킬 수 있었습니다.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