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avail_bev\part-00000-392bd745-1df9-4e06-a8b1-328a9da99a3a-c0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totalSalesByBranch\part-00000-34dae612-23ce-402b-bf11-59452d33c7bd-c0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Annual Beverage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'part-00000-392bd745-1df9-4e06-a'!$B$1</c:f>
              <c:strCache>
                <c:ptCount val="1"/>
                <c:pt idx="0">
                  <c:v>count(c.beverage)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'part-00000-392bd745-1df9-4e06-a'!$A$2:$A$10</c:f>
              <c:strCache>
                <c:ptCount val="9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  <c:pt idx="4">
                  <c:v>Branch5</c:v>
                </c:pt>
                <c:pt idx="5">
                  <c:v>Branch6</c:v>
                </c:pt>
                <c:pt idx="6">
                  <c:v>Branch7</c:v>
                </c:pt>
                <c:pt idx="7">
                  <c:v>Branch8</c:v>
                </c:pt>
                <c:pt idx="8">
                  <c:v>Branch9</c:v>
                </c:pt>
              </c:strCache>
            </c:strRef>
          </c:cat>
          <c:val>
            <c:numRef>
              <c:f>'part-00000-392bd745-1df9-4e06-a'!$B$2:$B$10</c:f>
              <c:numCache>
                <c:formatCode>General</c:formatCode>
                <c:ptCount val="9"/>
                <c:pt idx="0">
                  <c:v>2096</c:v>
                </c:pt>
                <c:pt idx="1">
                  <c:v>9613</c:v>
                </c:pt>
                <c:pt idx="2">
                  <c:v>4859</c:v>
                </c:pt>
                <c:pt idx="3">
                  <c:v>7429</c:v>
                </c:pt>
                <c:pt idx="4">
                  <c:v>7430</c:v>
                </c:pt>
                <c:pt idx="5">
                  <c:v>15156</c:v>
                </c:pt>
                <c:pt idx="6">
                  <c:v>12385</c:v>
                </c:pt>
                <c:pt idx="7">
                  <c:v>4855</c:v>
                </c:pt>
                <c:pt idx="8">
                  <c:v>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8-428D-AC43-BDB484CDA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2383872"/>
        <c:axId val="1402377632"/>
      </c:barChart>
      <c:catAx>
        <c:axId val="140238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branch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77632"/>
        <c:crosses val="autoZero"/>
        <c:auto val="1"/>
        <c:lblAlgn val="ctr"/>
        <c:lblOffset val="100"/>
        <c:noMultiLvlLbl val="0"/>
      </c:catAx>
      <c:valAx>
        <c:axId val="14023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Annual</a:t>
            </a:r>
            <a:r>
              <a:rPr lang="en-US" sz="1600" baseline="0"/>
              <a:t> </a:t>
            </a:r>
            <a:r>
              <a:rPr lang="en-US" sz="1600"/>
              <a:t>Beverage Sales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'part-00000-34dae612-23ce-402b-b'!$B$1</c:f>
              <c:strCache>
                <c:ptCount val="1"/>
                <c:pt idx="0">
                  <c:v>Branch1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'part-00000-34dae612-23ce-402b-b'!$B$2:$B$55</c:f>
              <c:numCache>
                <c:formatCode>General</c:formatCode>
                <c:ptCount val="54"/>
                <c:pt idx="2">
                  <c:v>95</c:v>
                </c:pt>
                <c:pt idx="3">
                  <c:v>96</c:v>
                </c:pt>
                <c:pt idx="7">
                  <c:v>95</c:v>
                </c:pt>
                <c:pt idx="10">
                  <c:v>96</c:v>
                </c:pt>
                <c:pt idx="13">
                  <c:v>96</c:v>
                </c:pt>
                <c:pt idx="16">
                  <c:v>94</c:v>
                </c:pt>
                <c:pt idx="19">
                  <c:v>96</c:v>
                </c:pt>
                <c:pt idx="23">
                  <c:v>190</c:v>
                </c:pt>
                <c:pt idx="26">
                  <c:v>95</c:v>
                </c:pt>
                <c:pt idx="28">
                  <c:v>96</c:v>
                </c:pt>
                <c:pt idx="32">
                  <c:v>96</c:v>
                </c:pt>
                <c:pt idx="33">
                  <c:v>95</c:v>
                </c:pt>
                <c:pt idx="37">
                  <c:v>95</c:v>
                </c:pt>
                <c:pt idx="38">
                  <c:v>95</c:v>
                </c:pt>
                <c:pt idx="40">
                  <c:v>95</c:v>
                </c:pt>
                <c:pt idx="42">
                  <c:v>96</c:v>
                </c:pt>
                <c:pt idx="43">
                  <c:v>94</c:v>
                </c:pt>
                <c:pt idx="47">
                  <c:v>190</c:v>
                </c:pt>
                <c:pt idx="50">
                  <c:v>96</c:v>
                </c:pt>
                <c:pt idx="5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8-4DD9-BB79-5EC2E9532E91}"/>
            </c:ext>
          </c:extLst>
        </c:ser>
        <c:ser>
          <c:idx val="1"/>
          <c:order val="1"/>
          <c:tx>
            <c:strRef>
              <c:f>'part-00000-34dae612-23ce-402b-b'!$C$1</c:f>
              <c:strCache>
                <c:ptCount val="1"/>
                <c:pt idx="0">
                  <c:v>Branch2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'part-00000-34dae612-23ce-402b-b'!$C$2:$C$55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192</c:v>
                </c:pt>
                <c:pt idx="4">
                  <c:v>94</c:v>
                </c:pt>
                <c:pt idx="5">
                  <c:v>573</c:v>
                </c:pt>
                <c:pt idx="6">
                  <c:v>95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190</c:v>
                </c:pt>
                <c:pt idx="15">
                  <c:v>96</c:v>
                </c:pt>
                <c:pt idx="16">
                  <c:v>188</c:v>
                </c:pt>
                <c:pt idx="17">
                  <c:v>380</c:v>
                </c:pt>
                <c:pt idx="18">
                  <c:v>95</c:v>
                </c:pt>
                <c:pt idx="19">
                  <c:v>192</c:v>
                </c:pt>
                <c:pt idx="20">
                  <c:v>188</c:v>
                </c:pt>
                <c:pt idx="22">
                  <c:v>190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573</c:v>
                </c:pt>
                <c:pt idx="30">
                  <c:v>96</c:v>
                </c:pt>
                <c:pt idx="31">
                  <c:v>94</c:v>
                </c:pt>
                <c:pt idx="33">
                  <c:v>190</c:v>
                </c:pt>
                <c:pt idx="34">
                  <c:v>96</c:v>
                </c:pt>
                <c:pt idx="35">
                  <c:v>570</c:v>
                </c:pt>
                <c:pt idx="36">
                  <c:v>96</c:v>
                </c:pt>
                <c:pt idx="37">
                  <c:v>95</c:v>
                </c:pt>
                <c:pt idx="38">
                  <c:v>190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8-4DD9-BB79-5EC2E9532E91}"/>
            </c:ext>
          </c:extLst>
        </c:ser>
        <c:ser>
          <c:idx val="2"/>
          <c:order val="2"/>
          <c:tx>
            <c:strRef>
              <c:f>'part-00000-34dae612-23ce-402b-b'!$D$1</c:f>
              <c:strCache>
                <c:ptCount val="1"/>
                <c:pt idx="0">
                  <c:v>Branch3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'part-00000-34dae612-23ce-402b-b'!$D$2:$D$55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4">
                  <c:v>94</c:v>
                </c:pt>
                <c:pt idx="5">
                  <c:v>191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192</c:v>
                </c:pt>
                <c:pt idx="13">
                  <c:v>96</c:v>
                </c:pt>
                <c:pt idx="14">
                  <c:v>95</c:v>
                </c:pt>
                <c:pt idx="16">
                  <c:v>94</c:v>
                </c:pt>
                <c:pt idx="17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190</c:v>
                </c:pt>
                <c:pt idx="36">
                  <c:v>96</c:v>
                </c:pt>
                <c:pt idx="39">
                  <c:v>95</c:v>
                </c:pt>
                <c:pt idx="41">
                  <c:v>382</c:v>
                </c:pt>
                <c:pt idx="42">
                  <c:v>96</c:v>
                </c:pt>
                <c:pt idx="44">
                  <c:v>96</c:v>
                </c:pt>
                <c:pt idx="45">
                  <c:v>98</c:v>
                </c:pt>
                <c:pt idx="47">
                  <c:v>380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8-4DD9-BB79-5EC2E9532E91}"/>
            </c:ext>
          </c:extLst>
        </c:ser>
        <c:ser>
          <c:idx val="3"/>
          <c:order val="3"/>
          <c:tx>
            <c:strRef>
              <c:f>'part-00000-34dae612-23ce-402b-b'!$E$1</c:f>
              <c:strCache>
                <c:ptCount val="1"/>
                <c:pt idx="0">
                  <c:v>Branch4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'part-00000-34dae612-23ce-402b-b'!$E$2:$E$55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2">
                  <c:v>95</c:v>
                </c:pt>
                <c:pt idx="3">
                  <c:v>96</c:v>
                </c:pt>
                <c:pt idx="4">
                  <c:v>94</c:v>
                </c:pt>
                <c:pt idx="5">
                  <c:v>382</c:v>
                </c:pt>
                <c:pt idx="6">
                  <c:v>95</c:v>
                </c:pt>
                <c:pt idx="7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382</c:v>
                </c:pt>
                <c:pt idx="30">
                  <c:v>96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8-4DD9-BB79-5EC2E9532E91}"/>
            </c:ext>
          </c:extLst>
        </c:ser>
        <c:ser>
          <c:idx val="4"/>
          <c:order val="4"/>
          <c:tx>
            <c:strRef>
              <c:f>'part-00000-34dae612-23ce-402b-b'!$F$1</c:f>
              <c:strCache>
                <c:ptCount val="1"/>
                <c:pt idx="0">
                  <c:v>Branch5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'part-00000-34dae612-23ce-402b-b'!$F$2:$F$55</c:f>
              <c:numCache>
                <c:formatCode>General</c:formatCode>
                <c:ptCount val="54"/>
                <c:pt idx="0">
                  <c:v>188</c:v>
                </c:pt>
                <c:pt idx="1">
                  <c:v>96</c:v>
                </c:pt>
                <c:pt idx="3">
                  <c:v>96</c:v>
                </c:pt>
                <c:pt idx="5">
                  <c:v>764</c:v>
                </c:pt>
                <c:pt idx="7">
                  <c:v>95</c:v>
                </c:pt>
                <c:pt idx="8">
                  <c:v>95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9">
                  <c:v>96</c:v>
                </c:pt>
                <c:pt idx="20">
                  <c:v>188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192</c:v>
                </c:pt>
                <c:pt idx="31">
                  <c:v>94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8">
                  <c:v>95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4">
                  <c:v>192</c:v>
                </c:pt>
                <c:pt idx="45">
                  <c:v>98</c:v>
                </c:pt>
                <c:pt idx="46">
                  <c:v>190</c:v>
                </c:pt>
                <c:pt idx="47">
                  <c:v>190</c:v>
                </c:pt>
                <c:pt idx="48">
                  <c:v>192</c:v>
                </c:pt>
                <c:pt idx="49">
                  <c:v>94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8-4DD9-BB79-5EC2E9532E91}"/>
            </c:ext>
          </c:extLst>
        </c:ser>
        <c:ser>
          <c:idx val="5"/>
          <c:order val="5"/>
          <c:tx>
            <c:strRef>
              <c:f>'part-00000-34dae612-23ce-402b-b'!$G$1</c:f>
              <c:strCache>
                <c:ptCount val="1"/>
                <c:pt idx="0">
                  <c:v>Branch6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'part-00000-34dae612-23ce-402b-b'!$G$2:$G$55</c:f>
              <c:numCache>
                <c:formatCode>General</c:formatCode>
                <c:ptCount val="54"/>
                <c:pt idx="0">
                  <c:v>94</c:v>
                </c:pt>
                <c:pt idx="1">
                  <c:v>288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764</c:v>
                </c:pt>
                <c:pt idx="6">
                  <c:v>285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1152</c:v>
                </c:pt>
                <c:pt idx="12">
                  <c:v>190</c:v>
                </c:pt>
                <c:pt idx="13">
                  <c:v>192</c:v>
                </c:pt>
                <c:pt idx="14">
                  <c:v>190</c:v>
                </c:pt>
                <c:pt idx="15">
                  <c:v>192</c:v>
                </c:pt>
                <c:pt idx="16">
                  <c:v>188</c:v>
                </c:pt>
                <c:pt idx="17">
                  <c:v>760</c:v>
                </c:pt>
                <c:pt idx="18">
                  <c:v>190</c:v>
                </c:pt>
                <c:pt idx="20">
                  <c:v>188</c:v>
                </c:pt>
                <c:pt idx="21">
                  <c:v>288</c:v>
                </c:pt>
                <c:pt idx="22">
                  <c:v>95</c:v>
                </c:pt>
                <c:pt idx="23">
                  <c:v>760</c:v>
                </c:pt>
                <c:pt idx="24">
                  <c:v>282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955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190</c:v>
                </c:pt>
                <c:pt idx="34">
                  <c:v>192</c:v>
                </c:pt>
                <c:pt idx="35">
                  <c:v>570</c:v>
                </c:pt>
                <c:pt idx="36">
                  <c:v>288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955</c:v>
                </c:pt>
                <c:pt idx="42">
                  <c:v>192</c:v>
                </c:pt>
                <c:pt idx="43">
                  <c:v>188</c:v>
                </c:pt>
                <c:pt idx="45">
                  <c:v>490</c:v>
                </c:pt>
                <c:pt idx="46">
                  <c:v>95</c:v>
                </c:pt>
                <c:pt idx="47">
                  <c:v>950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8-4DD9-BB79-5EC2E9532E91}"/>
            </c:ext>
          </c:extLst>
        </c:ser>
        <c:ser>
          <c:idx val="6"/>
          <c:order val="6"/>
          <c:tx>
            <c:strRef>
              <c:f>'part-00000-34dae612-23ce-402b-b'!$H$1</c:f>
              <c:strCache>
                <c:ptCount val="1"/>
                <c:pt idx="0">
                  <c:v>Branch7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'part-00000-34dae612-23ce-402b-b'!$H$2:$H$55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573</c:v>
                </c:pt>
                <c:pt idx="6">
                  <c:v>190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768</c:v>
                </c:pt>
                <c:pt idx="12">
                  <c:v>190</c:v>
                </c:pt>
                <c:pt idx="13">
                  <c:v>96</c:v>
                </c:pt>
                <c:pt idx="14">
                  <c:v>190</c:v>
                </c:pt>
                <c:pt idx="15">
                  <c:v>192</c:v>
                </c:pt>
                <c:pt idx="16">
                  <c:v>94</c:v>
                </c:pt>
                <c:pt idx="17">
                  <c:v>380</c:v>
                </c:pt>
                <c:pt idx="18">
                  <c:v>190</c:v>
                </c:pt>
                <c:pt idx="19">
                  <c:v>192</c:v>
                </c:pt>
                <c:pt idx="20">
                  <c:v>94</c:v>
                </c:pt>
                <c:pt idx="21">
                  <c:v>192</c:v>
                </c:pt>
                <c:pt idx="22">
                  <c:v>95</c:v>
                </c:pt>
                <c:pt idx="23">
                  <c:v>760</c:v>
                </c:pt>
                <c:pt idx="24">
                  <c:v>188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764</c:v>
                </c:pt>
                <c:pt idx="30">
                  <c:v>192</c:v>
                </c:pt>
                <c:pt idx="31">
                  <c:v>94</c:v>
                </c:pt>
                <c:pt idx="32">
                  <c:v>192</c:v>
                </c:pt>
                <c:pt idx="33">
                  <c:v>190</c:v>
                </c:pt>
                <c:pt idx="34">
                  <c:v>96</c:v>
                </c:pt>
                <c:pt idx="35">
                  <c:v>760</c:v>
                </c:pt>
                <c:pt idx="36">
                  <c:v>192</c:v>
                </c:pt>
                <c:pt idx="37">
                  <c:v>190</c:v>
                </c:pt>
                <c:pt idx="38">
                  <c:v>190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570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8-4DD9-BB79-5EC2E9532E91}"/>
            </c:ext>
          </c:extLst>
        </c:ser>
        <c:ser>
          <c:idx val="7"/>
          <c:order val="7"/>
          <c:tx>
            <c:strRef>
              <c:f>'part-00000-34dae612-23ce-402b-b'!$I$1</c:f>
              <c:strCache>
                <c:ptCount val="1"/>
                <c:pt idx="0">
                  <c:v>Branch8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'part-00000-34dae612-23ce-402b-b'!$I$2:$I$55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96</c:v>
                </c:pt>
                <c:pt idx="5">
                  <c:v>191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10">
                  <c:v>96</c:v>
                </c:pt>
                <c:pt idx="11">
                  <c:v>192</c:v>
                </c:pt>
                <c:pt idx="12">
                  <c:v>95</c:v>
                </c:pt>
                <c:pt idx="15">
                  <c:v>96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96</c:v>
                </c:pt>
                <c:pt idx="31">
                  <c:v>94</c:v>
                </c:pt>
                <c:pt idx="35">
                  <c:v>380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190</c:v>
                </c:pt>
                <c:pt idx="48">
                  <c:v>96</c:v>
                </c:pt>
                <c:pt idx="49">
                  <c:v>94</c:v>
                </c:pt>
                <c:pt idx="51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8-4DD9-BB79-5EC2E9532E91}"/>
            </c:ext>
          </c:extLst>
        </c:ser>
        <c:ser>
          <c:idx val="8"/>
          <c:order val="8"/>
          <c:tx>
            <c:strRef>
              <c:f>'part-00000-34dae612-23ce-402b-b'!$J$1</c:f>
              <c:strCache>
                <c:ptCount val="1"/>
                <c:pt idx="0">
                  <c:v>Branch9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'part-00000-34dae612-23ce-402b-b'!$J$2:$J$55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95</c:v>
                </c:pt>
                <c:pt idx="3">
                  <c:v>96</c:v>
                </c:pt>
                <c:pt idx="4">
                  <c:v>188</c:v>
                </c:pt>
                <c:pt idx="5">
                  <c:v>382</c:v>
                </c:pt>
                <c:pt idx="6">
                  <c:v>95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576</c:v>
                </c:pt>
                <c:pt idx="12">
                  <c:v>190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8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570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192</c:v>
                </c:pt>
                <c:pt idx="29">
                  <c:v>382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95</c:v>
                </c:pt>
                <c:pt idx="34">
                  <c:v>192</c:v>
                </c:pt>
                <c:pt idx="35">
                  <c:v>380</c:v>
                </c:pt>
                <c:pt idx="36">
                  <c:v>96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188</c:v>
                </c:pt>
                <c:pt idx="50">
                  <c:v>96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8-4DD9-BB79-5EC2E95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94608"/>
        <c:axId val="1466792112"/>
      </c:barChart>
      <c:catAx>
        <c:axId val="146679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Beverage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2112"/>
        <c:crosses val="autoZero"/>
        <c:auto val="1"/>
        <c:lblAlgn val="ctr"/>
        <c:lblOffset val="100"/>
        <c:noMultiLvlLbl val="0"/>
      </c:catAx>
      <c:valAx>
        <c:axId val="1466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A49-D55B-49BC-9DD8-E2E684B5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3088-CDCF-4520-A0A6-ED43D5EA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508-3883-4CFB-987F-D8836AE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4AFF-A8EF-4DBF-96EA-343FAE66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0-FBC7-40CF-AFAE-CCC39C8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BB3-D46B-4E7F-8E05-0B71796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8B66-3AA9-4599-9E04-46B7C358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C51F-38BD-4CB5-A554-917C224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095D-7004-4015-84EC-08D1B59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989B-EDA4-4A5B-B442-70B4FEE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09CA6-8FBF-414C-8EBE-A4DCC996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2B7D-51A8-4396-8AA2-61653B9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BE4E-AD18-4153-9C65-6A3A120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BEA-865B-474B-B350-71220F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6B3-8BA7-4275-95D1-5F7F59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48B-23B9-4398-A180-F48ED0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7605-DFC2-49F8-9414-3F712B2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2810-7B8C-4C4F-934F-E233F6A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C6F-AC08-45A8-A83F-F7BBE15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CDC-FCC2-4844-987B-EEDD9D4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9A8-A5D3-4673-8A93-581DEF5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001F-C8BC-411F-9A70-D80DA89E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12B5-0B55-44D8-88AF-D642AE8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B17-1DD9-4D8A-A14F-20B87C19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CF45-9ABC-4316-BAAF-A950751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D02-01E4-4569-BBDB-12F81860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30BF-6535-473F-8797-A1446871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E544-F3F6-4879-9198-2918D20C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279D-C1CB-406B-8772-DA0426FF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475B-94A7-4FA2-93DA-9995D83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696A-DFA1-4C31-BFB3-BB06EA9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3BF-F2F8-4CD7-A931-4E92660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F888-52AC-4D96-BCBB-BDF834FE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549B-4DB5-4DE2-8F30-8024B97E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332-3088-46CC-A3FA-096BE0BA4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33EF-02D1-4A26-A48A-ED4C80BC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45F9-9BDA-48B8-8887-AB7035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A5B9-7020-43BF-AB20-79C07A8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BA03-C2BB-494E-9659-2897910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7E5-035D-4CF9-85BE-84E92AC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72F0-9836-478D-8B9B-CA179F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26ED-7B82-477F-95A7-EBBCE40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EE1C-C39A-4BD5-A476-6831F2F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CB23-444B-43C3-BE41-A5AF2C7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E5D9D-C2B9-4931-A4D0-D53919C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4CA-6ACC-467C-84D9-733745D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14-BFFB-42E0-A953-8E9782C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69C-B763-42E6-A07E-89EF480C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22A1-1B11-4524-9AB7-93A4DC39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DE6-CEE4-4DBA-8458-D9F582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CCB-55DF-4E13-808F-E14850A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3F8-B828-4B66-9732-D80FA4A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97B-EF61-4F0B-96C7-6008DBB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E0EB-74F5-4473-95D6-7021485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48C4-3C10-4671-87D0-86EE2CC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BA-49B7-43C1-9864-7321895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150C-E890-4217-BA25-711A84C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5FAE-B6B5-4682-88CE-FF52C46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6D84-2C83-490D-831A-ABDFAB7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D614-8FBC-4CE0-971F-571B4A1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C71-A9A7-4AF9-AB10-340F32DB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BF-3673-494B-AA67-AA5B878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E298-903B-45D8-9EB4-A3123DB43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97A7-25FF-44CA-A510-1A941C58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1 -Coffee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55AE-B8CE-4746-BC7A-DDF4FFF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Jacob </a:t>
            </a:r>
            <a:r>
              <a:rPr lang="en-US" sz="2000" dirty="0"/>
              <a:t>Nottingham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BC090A1-7D1B-488D-A138-1B5354F2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7" b="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Scala version 2.11.12</a:t>
            </a:r>
          </a:p>
          <a:p>
            <a:r>
              <a:rPr lang="en-US" sz="1800" dirty="0"/>
              <a:t>JRE/JDK version 8.0.311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Spark-core 2.4.8 </a:t>
            </a:r>
          </a:p>
          <a:p>
            <a:r>
              <a:rPr lang="en-US" sz="1800" dirty="0"/>
              <a:t>Spark-</a:t>
            </a:r>
            <a:r>
              <a:rPr lang="en-US" sz="1800" dirty="0" err="1"/>
              <a:t>SQLl</a:t>
            </a:r>
            <a:r>
              <a:rPr lang="en-US" sz="1800" dirty="0"/>
              <a:t> 2.4.8</a:t>
            </a:r>
          </a:p>
          <a:p>
            <a:r>
              <a:rPr lang="en-US" sz="1800" dirty="0"/>
              <a:t>Spark-Hive 2.4.8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/>
              <a:t>IntelliJ Community Edition 2021.3.1</a:t>
            </a:r>
          </a:p>
        </p:txBody>
      </p:sp>
    </p:spTree>
    <p:extLst>
      <p:ext uri="{BB962C8B-B14F-4D97-AF65-F5344CB8AC3E}">
        <p14:creationId xmlns:p14="http://schemas.microsoft.com/office/powerpoint/2010/main" val="324546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Source Material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Programming guidance</a:t>
            </a:r>
          </a:p>
          <a:p>
            <a:r>
              <a:rPr lang="en-US" sz="1100" dirty="0"/>
              <a:t>Alvin Alexander – connect MySQL to IntelliJ &amp; linking .</a:t>
            </a:r>
            <a:r>
              <a:rPr lang="en-US" sz="1100" dirty="0" err="1"/>
              <a:t>scala</a:t>
            </a:r>
            <a:r>
              <a:rPr lang="en-US" sz="1100" dirty="0"/>
              <a:t> files that share the same package</a:t>
            </a:r>
          </a:p>
          <a:p>
            <a:r>
              <a:rPr lang="en-US" sz="1100" dirty="0"/>
              <a:t>Geeks For Geeks – Recursive function calling</a:t>
            </a:r>
          </a:p>
          <a:p>
            <a:r>
              <a:rPr lang="en-US" sz="1100" dirty="0" err="1"/>
              <a:t>FreeCodeCamp</a:t>
            </a:r>
            <a:r>
              <a:rPr lang="en-US" sz="1100" dirty="0"/>
              <a:t> – Useful MySQL functions</a:t>
            </a:r>
          </a:p>
          <a:p>
            <a:r>
              <a:rPr lang="en-US" sz="1100" dirty="0"/>
              <a:t>Stack Overflow – Conditionally checking SQL statements in Scala and Regex</a:t>
            </a:r>
          </a:p>
          <a:p>
            <a:r>
              <a:rPr lang="en-US" sz="1100" dirty="0" err="1"/>
              <a:t>Github</a:t>
            </a:r>
            <a:r>
              <a:rPr lang="en-US" sz="1100" dirty="0"/>
              <a:t> – Scala &amp; SQL syntax </a:t>
            </a:r>
            <a:r>
              <a:rPr lang="en-US" sz="1100" dirty="0" err="1"/>
              <a:t>guidence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Data Sources</a:t>
            </a:r>
          </a:p>
          <a:p>
            <a:r>
              <a:rPr lang="en-US" sz="1100" dirty="0"/>
              <a:t>Used existing data provided</a:t>
            </a:r>
          </a:p>
          <a:p>
            <a:r>
              <a:rPr lang="en-US" sz="1100" dirty="0"/>
              <a:t>Output from queries -&gt; .csv format for Excel Use</a:t>
            </a:r>
          </a:p>
        </p:txBody>
      </p:sp>
    </p:spTree>
    <p:extLst>
      <p:ext uri="{BB962C8B-B14F-4D97-AF65-F5344CB8AC3E}">
        <p14:creationId xmlns:p14="http://schemas.microsoft.com/office/powerpoint/2010/main" val="324976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Purpose: “Given a set of data, how does beverage availability &amp; variety relate to the sales performance &amp; popularity of each branch?”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Method/Queries: 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All-time maximum  consumer sales per beverage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Total number of beverages over full region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consumer sales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availability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beverage sales per branch</a:t>
            </a:r>
          </a:p>
          <a:p>
            <a:pP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Findings: 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In this example of an annual report, availability/variety is directly correlated to performance of a branch.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 6 is the top performer, with the most popularity and availability of drinks sold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is underperforming, likely due to either being in a location of less demand or due to a supply issue hindering availability of drinks to sell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br>
              <a:rPr lang="en-US" sz="1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would need to invest in more supplies &amp; equipment to meet demand, or invest in a marketing campaign to attract more business.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761F72-AE5C-47B1-848B-74661782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45683"/>
              </p:ext>
            </p:extLst>
          </p:nvPr>
        </p:nvGraphicFramePr>
        <p:xfrm>
          <a:off x="643128" y="1122852"/>
          <a:ext cx="4995339" cy="41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466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E63D60-FBA0-4A95-BFA7-6AAAC081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6F315-01A9-45A0-A3DF-44BD826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05552F-F81C-489A-8E2F-73696E616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607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77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SCL Tech 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3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87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1 -Coffee Shop Analysis</vt:lpstr>
      <vt:lpstr>Tech Stack Used</vt:lpstr>
      <vt:lpstr>Source Material</vt:lpstr>
      <vt:lpstr>Summary of Future Analysis</vt:lpstr>
      <vt:lpstr>Summary of Future Analysis</vt:lpstr>
      <vt:lpstr>PowerPoint Presentation</vt:lpstr>
      <vt:lpstr>SCL Tech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Credential Logger (SCL)</dc:title>
  <dc:creator>Jacob Nottingham</dc:creator>
  <cp:lastModifiedBy>Jacob Nottingham</cp:lastModifiedBy>
  <cp:revision>2</cp:revision>
  <dcterms:created xsi:type="dcterms:W3CDTF">2022-01-27T10:31:14Z</dcterms:created>
  <dcterms:modified xsi:type="dcterms:W3CDTF">2022-02-11T13:22:30Z</dcterms:modified>
</cp:coreProperties>
</file>