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5"/>
  </p:notesMasterIdLst>
  <p:sldIdLst>
    <p:sldId id="256" r:id="rId2"/>
    <p:sldId id="286" r:id="rId3"/>
    <p:sldId id="257" r:id="rId4"/>
    <p:sldId id="260" r:id="rId5"/>
    <p:sldId id="258" r:id="rId6"/>
    <p:sldId id="262" r:id="rId7"/>
    <p:sldId id="263" r:id="rId8"/>
    <p:sldId id="265" r:id="rId9"/>
    <p:sldId id="266" r:id="rId10"/>
    <p:sldId id="268" r:id="rId11"/>
    <p:sldId id="287" r:id="rId12"/>
    <p:sldId id="269" r:id="rId13"/>
    <p:sldId id="271" r:id="rId14"/>
    <p:sldId id="272" r:id="rId15"/>
    <p:sldId id="274" r:id="rId16"/>
    <p:sldId id="275" r:id="rId17"/>
    <p:sldId id="277" r:id="rId18"/>
    <p:sldId id="278" r:id="rId19"/>
    <p:sldId id="280" r:id="rId20"/>
    <p:sldId id="281"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2" autoAdjust="0"/>
    <p:restoredTop sz="94660"/>
  </p:normalViewPr>
  <p:slideViewPr>
    <p:cSldViewPr snapToGrid="0">
      <p:cViewPr varScale="1">
        <p:scale>
          <a:sx n="88" d="100"/>
          <a:sy n="88" d="100"/>
        </p:scale>
        <p:origin x="314" y="29"/>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B7BBC-E1AB-4E31-BAE6-65E33B187AD7}" type="datetimeFigureOut">
              <a:rPr lang="en-NZ" smtClean="0"/>
              <a:t>9/09/2022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91781-25C4-4CFA-ADA8-F0409BF665AF}" type="slidenum">
              <a:rPr lang="en-NZ" smtClean="0"/>
              <a:t>‹#›</a:t>
            </a:fld>
            <a:endParaRPr lang="en-NZ"/>
          </a:p>
        </p:txBody>
      </p:sp>
    </p:spTree>
    <p:extLst>
      <p:ext uri="{BB962C8B-B14F-4D97-AF65-F5344CB8AC3E}">
        <p14:creationId xmlns:p14="http://schemas.microsoft.com/office/powerpoint/2010/main" val="537013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Welcome.</a:t>
            </a:r>
          </a:p>
          <a:p>
            <a:endParaRPr lang="en-NZ" dirty="0"/>
          </a:p>
        </p:txBody>
      </p:sp>
      <p:sp>
        <p:nvSpPr>
          <p:cNvPr id="4" name="Slide Number Placeholder 3"/>
          <p:cNvSpPr>
            <a:spLocks noGrp="1"/>
          </p:cNvSpPr>
          <p:nvPr>
            <p:ph type="sldNum" sz="quarter" idx="5"/>
          </p:nvPr>
        </p:nvSpPr>
        <p:spPr/>
        <p:txBody>
          <a:bodyPr/>
          <a:lstStyle/>
          <a:p>
            <a:fld id="{A0391781-25C4-4CFA-ADA8-F0409BF665AF}" type="slidenum">
              <a:rPr lang="en-NZ" smtClean="0"/>
              <a:t>1</a:t>
            </a:fld>
            <a:endParaRPr lang="en-NZ"/>
          </a:p>
        </p:txBody>
      </p:sp>
    </p:spTree>
    <p:extLst>
      <p:ext uri="{BB962C8B-B14F-4D97-AF65-F5344CB8AC3E}">
        <p14:creationId xmlns:p14="http://schemas.microsoft.com/office/powerpoint/2010/main" val="196015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Frameworks are like tools.</a:t>
            </a:r>
          </a:p>
          <a:p>
            <a:endParaRPr lang="en-NZ" dirty="0"/>
          </a:p>
          <a:p>
            <a:endParaRPr lang="en-NZ" dirty="0"/>
          </a:p>
        </p:txBody>
      </p:sp>
      <p:sp>
        <p:nvSpPr>
          <p:cNvPr id="4" name="Slide Number Placeholder 3"/>
          <p:cNvSpPr>
            <a:spLocks noGrp="1"/>
          </p:cNvSpPr>
          <p:nvPr>
            <p:ph type="sldNum" sz="quarter" idx="5"/>
          </p:nvPr>
        </p:nvSpPr>
        <p:spPr/>
        <p:txBody>
          <a:bodyPr/>
          <a:lstStyle/>
          <a:p>
            <a:fld id="{A0391781-25C4-4CFA-ADA8-F0409BF665AF}" type="slidenum">
              <a:rPr lang="en-NZ" smtClean="0"/>
              <a:t>2</a:t>
            </a:fld>
            <a:endParaRPr lang="en-NZ"/>
          </a:p>
        </p:txBody>
      </p:sp>
    </p:spTree>
    <p:extLst>
      <p:ext uri="{BB962C8B-B14F-4D97-AF65-F5344CB8AC3E}">
        <p14:creationId xmlns:p14="http://schemas.microsoft.com/office/powerpoint/2010/main" val="178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0391781-25C4-4CFA-ADA8-F0409BF665AF}" type="slidenum">
              <a:rPr lang="en-NZ" smtClean="0"/>
              <a:t>5</a:t>
            </a:fld>
            <a:endParaRPr lang="en-NZ"/>
          </a:p>
        </p:txBody>
      </p:sp>
    </p:spTree>
    <p:extLst>
      <p:ext uri="{BB962C8B-B14F-4D97-AF65-F5344CB8AC3E}">
        <p14:creationId xmlns:p14="http://schemas.microsoft.com/office/powerpoint/2010/main" val="1967845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5097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97977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05433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3423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905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3317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1089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3960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6031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212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9/9/2022</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1059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9/9/2022</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412015330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003242-5A6E-DB29-2D70-3893D6C6A290}"/>
              </a:ext>
            </a:extLst>
          </p:cNvPr>
          <p:cNvPicPr>
            <a:picLocks noChangeAspect="1"/>
          </p:cNvPicPr>
          <p:nvPr/>
        </p:nvPicPr>
        <p:blipFill rotWithShape="1">
          <a:blip r:embed="rId3"/>
          <a:srcRect t="39419" b="4331"/>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07E42C-7F73-A422-225B-F418E824ED35}"/>
              </a:ext>
            </a:extLst>
          </p:cNvPr>
          <p:cNvSpPr>
            <a:spLocks noGrp="1"/>
          </p:cNvSpPr>
          <p:nvPr>
            <p:ph type="ctrTitle"/>
          </p:nvPr>
        </p:nvSpPr>
        <p:spPr>
          <a:xfrm>
            <a:off x="4521389" y="1826096"/>
            <a:ext cx="3149221" cy="2142699"/>
          </a:xfrm>
        </p:spPr>
        <p:txBody>
          <a:bodyPr anchor="b">
            <a:normAutofit/>
          </a:bodyPr>
          <a:lstStyle/>
          <a:p>
            <a:pPr algn="ctr"/>
            <a:r>
              <a:rPr lang="en-NZ" sz="3700" dirty="0">
                <a:solidFill>
                  <a:srgbClr val="FFFFFF"/>
                </a:solidFill>
              </a:rPr>
              <a:t>Django </a:t>
            </a:r>
            <a:br>
              <a:rPr lang="en-NZ" sz="3700" dirty="0">
                <a:solidFill>
                  <a:srgbClr val="FFFFFF"/>
                </a:solidFill>
              </a:rPr>
            </a:br>
            <a:r>
              <a:rPr lang="en-NZ" sz="3700" dirty="0">
                <a:solidFill>
                  <a:srgbClr val="FFFFFF"/>
                </a:solidFill>
              </a:rPr>
              <a:t>Vs </a:t>
            </a:r>
            <a:br>
              <a:rPr lang="en-NZ" sz="3700" dirty="0">
                <a:solidFill>
                  <a:srgbClr val="FFFFFF"/>
                </a:solidFill>
              </a:rPr>
            </a:br>
            <a:r>
              <a:rPr lang="en-NZ" sz="3700" dirty="0">
                <a:solidFill>
                  <a:srgbClr val="FFFFFF"/>
                </a:solidFill>
              </a:rPr>
              <a:t>Flask</a:t>
            </a:r>
          </a:p>
        </p:txBody>
      </p:sp>
      <p:sp>
        <p:nvSpPr>
          <p:cNvPr id="3" name="Subtitle 2">
            <a:extLst>
              <a:ext uri="{FF2B5EF4-FFF2-40B4-BE49-F238E27FC236}">
                <a16:creationId xmlns:a16="http://schemas.microsoft.com/office/drawing/2014/main" id="{A8EAA5B2-087D-7F35-EAA4-EDB09E9D3143}"/>
              </a:ext>
            </a:extLst>
          </p:cNvPr>
          <p:cNvSpPr>
            <a:spLocks noGrp="1"/>
          </p:cNvSpPr>
          <p:nvPr>
            <p:ph type="subTitle" idx="1"/>
          </p:nvPr>
        </p:nvSpPr>
        <p:spPr>
          <a:xfrm>
            <a:off x="4642513" y="4196605"/>
            <a:ext cx="2906973" cy="948601"/>
          </a:xfrm>
        </p:spPr>
        <p:txBody>
          <a:bodyPr anchor="t">
            <a:normAutofit fontScale="92500" lnSpcReduction="20000"/>
          </a:bodyPr>
          <a:lstStyle/>
          <a:p>
            <a:pPr algn="ctr"/>
            <a:r>
              <a:rPr lang="en-NZ" dirty="0">
                <a:solidFill>
                  <a:srgbClr val="FFFFFF"/>
                </a:solidFill>
              </a:rPr>
              <a:t>An entry level look into web frameworks</a:t>
            </a:r>
          </a:p>
        </p:txBody>
      </p:sp>
    </p:spTree>
    <p:extLst>
      <p:ext uri="{BB962C8B-B14F-4D97-AF65-F5344CB8AC3E}">
        <p14:creationId xmlns:p14="http://schemas.microsoft.com/office/powerpoint/2010/main" val="404390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871-FB4B-F627-2A11-AF1C04C15DBC}"/>
              </a:ext>
            </a:extLst>
          </p:cNvPr>
          <p:cNvSpPr>
            <a:spLocks noGrp="1"/>
          </p:cNvSpPr>
          <p:nvPr>
            <p:ph type="title"/>
          </p:nvPr>
        </p:nvSpPr>
        <p:spPr>
          <a:xfrm>
            <a:off x="181553" y="139609"/>
            <a:ext cx="9076329" cy="1064277"/>
          </a:xfrm>
        </p:spPr>
        <p:txBody>
          <a:bodyPr>
            <a:normAutofit/>
          </a:bodyPr>
          <a:lstStyle/>
          <a:p>
            <a:r>
              <a:rPr lang="en-NZ" dirty="0"/>
              <a:t>Learning Curve:</a:t>
            </a:r>
            <a:endParaRPr lang="en-NZ" dirty="0">
              <a:solidFill>
                <a:srgbClr val="FF0000"/>
              </a:solidFill>
            </a:endParaRPr>
          </a:p>
        </p:txBody>
      </p:sp>
      <p:sp>
        <p:nvSpPr>
          <p:cNvPr id="3" name="TextBox 2">
            <a:extLst>
              <a:ext uri="{FF2B5EF4-FFF2-40B4-BE49-F238E27FC236}">
                <a16:creationId xmlns:a16="http://schemas.microsoft.com/office/drawing/2014/main" id="{24A4EFD9-0574-E887-4C31-F961A15EE128}"/>
              </a:ext>
            </a:extLst>
          </p:cNvPr>
          <p:cNvSpPr txBox="1"/>
          <p:nvPr/>
        </p:nvSpPr>
        <p:spPr>
          <a:xfrm>
            <a:off x="308113" y="1446144"/>
            <a:ext cx="4751840" cy="4247317"/>
          </a:xfrm>
          <a:prstGeom prst="rect">
            <a:avLst/>
          </a:prstGeom>
          <a:noFill/>
        </p:spPr>
        <p:txBody>
          <a:bodyPr wrap="square" rtlCol="0">
            <a:spAutoFit/>
          </a:bodyPr>
          <a:lstStyle/>
          <a:p>
            <a:r>
              <a:rPr lang="en-NZ" dirty="0"/>
              <a:t>Django:</a:t>
            </a:r>
          </a:p>
          <a:p>
            <a:pPr marL="285750" indent="-285750">
              <a:buFont typeface="Arial" panose="020B0604020202020204" pitchFamily="34" charset="0"/>
              <a:buChar char="•"/>
            </a:pPr>
            <a:r>
              <a:rPr lang="en-NZ" dirty="0">
                <a:solidFill>
                  <a:srgbClr val="00B050"/>
                </a:solidFill>
              </a:rPr>
              <a:t>+ General</a:t>
            </a:r>
          </a:p>
          <a:p>
            <a:pPr marL="285750" indent="-285750">
              <a:buFont typeface="Arial" panose="020B0604020202020204" pitchFamily="34" charset="0"/>
              <a:buChar char="•"/>
            </a:pPr>
            <a:r>
              <a:rPr lang="en-NZ" dirty="0"/>
              <a:t>Great documentation to reference.</a:t>
            </a:r>
          </a:p>
          <a:p>
            <a:pPr marL="285750" indent="-285750">
              <a:buFont typeface="Arial" panose="020B0604020202020204" pitchFamily="34" charset="0"/>
              <a:buChar char="•"/>
            </a:pPr>
            <a:r>
              <a:rPr lang="en-NZ" dirty="0"/>
              <a:t>A range of tutorials to assist with learning the framework.</a:t>
            </a:r>
          </a:p>
          <a:p>
            <a:pPr marL="285750" indent="-285750">
              <a:buFont typeface="Arial" panose="020B0604020202020204" pitchFamily="34" charset="0"/>
              <a:buChar char="•"/>
            </a:pPr>
            <a:r>
              <a:rPr lang="en-NZ" dirty="0"/>
              <a:t>Active community, able to field questions.</a:t>
            </a:r>
          </a:p>
          <a:p>
            <a:pPr marL="285750" indent="-285750">
              <a:buFont typeface="Arial" panose="020B0604020202020204" pitchFamily="34" charset="0"/>
              <a:buChar char="•"/>
            </a:pPr>
            <a:r>
              <a:rPr lang="en-NZ" dirty="0">
                <a:solidFill>
                  <a:srgbClr val="FF0000"/>
                </a:solidFill>
              </a:rPr>
              <a:t>- Teams</a:t>
            </a:r>
          </a:p>
          <a:p>
            <a:pPr marL="285750" indent="-285750">
              <a:buFont typeface="Arial" panose="020B0604020202020204" pitchFamily="34" charset="0"/>
              <a:buChar char="•"/>
            </a:pPr>
            <a:r>
              <a:rPr lang="en-NZ" dirty="0"/>
              <a:t>Due to the larger nature of Django project it can be much harder to wrap your head around.</a:t>
            </a: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Some aspects of Django can be quite complex and hard to understand without prior experience in Python.</a:t>
            </a:r>
          </a:p>
          <a:p>
            <a:pPr marL="285750" indent="-285750">
              <a:buFont typeface="Arial" panose="020B0604020202020204" pitchFamily="34" charset="0"/>
              <a:buChar char="•"/>
            </a:pPr>
            <a:r>
              <a:rPr lang="en-NZ" dirty="0"/>
              <a:t>Commands are issued via the .\manage.py file which can be confusing for beginners.</a:t>
            </a:r>
          </a:p>
        </p:txBody>
      </p:sp>
      <p:sp>
        <p:nvSpPr>
          <p:cNvPr id="4" name="TextBox 3">
            <a:extLst>
              <a:ext uri="{FF2B5EF4-FFF2-40B4-BE49-F238E27FC236}">
                <a16:creationId xmlns:a16="http://schemas.microsoft.com/office/drawing/2014/main" id="{69E05443-E6D9-1A74-DD89-1888D734D3B3}"/>
              </a:ext>
            </a:extLst>
          </p:cNvPr>
          <p:cNvSpPr txBox="1"/>
          <p:nvPr/>
        </p:nvSpPr>
        <p:spPr>
          <a:xfrm>
            <a:off x="5482299" y="1446144"/>
            <a:ext cx="4283119" cy="5078313"/>
          </a:xfrm>
          <a:prstGeom prst="rect">
            <a:avLst/>
          </a:prstGeom>
          <a:noFill/>
        </p:spPr>
        <p:txBody>
          <a:bodyPr wrap="square" rtlCol="0">
            <a:spAutoFit/>
          </a:bodyPr>
          <a:lstStyle/>
          <a:p>
            <a:r>
              <a:rPr lang="en-NZ" dirty="0"/>
              <a:t>Flask:</a:t>
            </a:r>
          </a:p>
          <a:p>
            <a:pPr marL="285750" indent="-285750">
              <a:buFont typeface="Arial" panose="020B0604020202020204" pitchFamily="34" charset="0"/>
              <a:buChar char="•"/>
            </a:pPr>
            <a:r>
              <a:rPr lang="en-NZ" dirty="0">
                <a:solidFill>
                  <a:srgbClr val="00B050"/>
                </a:solidFill>
              </a:rPr>
              <a:t>+ General</a:t>
            </a:r>
          </a:p>
          <a:p>
            <a:pPr marL="285750" indent="-285750">
              <a:buFont typeface="Arial" panose="020B0604020202020204" pitchFamily="34" charset="0"/>
              <a:buChar char="•"/>
            </a:pPr>
            <a:r>
              <a:rPr lang="en-NZ" dirty="0"/>
              <a:t>Shallowest learning curve among python frameworks.</a:t>
            </a:r>
          </a:p>
          <a:p>
            <a:pPr marL="285750" indent="-285750">
              <a:buFont typeface="Arial" panose="020B0604020202020204" pitchFamily="34" charset="0"/>
              <a:buChar char="•"/>
            </a:pPr>
            <a:r>
              <a:rPr lang="en-NZ" dirty="0"/>
              <a:t>Basics can be picked up in a few hours with subjects like Auth, ORM and restful taking a few days.</a:t>
            </a:r>
          </a:p>
          <a:p>
            <a:pPr marL="285750" indent="-285750">
              <a:buFont typeface="Arial" panose="020B0604020202020204" pitchFamily="34" charset="0"/>
              <a:buChar char="•"/>
            </a:pPr>
            <a:r>
              <a:rPr lang="en-NZ" dirty="0"/>
              <a:t>Easy to follow tutorials to cover setting up initial project and learning the basics, this project can also easily be converted to your own personal project with little effort.</a:t>
            </a:r>
          </a:p>
          <a:p>
            <a:pPr marL="285750" indent="-285750">
              <a:buFont typeface="Arial" panose="020B0604020202020204" pitchFamily="34" charset="0"/>
              <a:buChar char="•"/>
            </a:pPr>
            <a:r>
              <a:rPr lang="en-NZ" dirty="0">
                <a:solidFill>
                  <a:srgbClr val="00B050"/>
                </a:solidFill>
              </a:rPr>
              <a:t>+ Teams</a:t>
            </a:r>
          </a:p>
          <a:p>
            <a:pPr marL="285750" indent="-285750">
              <a:buFont typeface="Arial" panose="020B0604020202020204" pitchFamily="34" charset="0"/>
              <a:buChar char="•"/>
            </a:pPr>
            <a:r>
              <a:rPr lang="en-NZ" dirty="0"/>
              <a:t>Filesystem is easy to follow and intuitive when coming onto a project.</a:t>
            </a: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Extensions must be studied to develop a comprehensive application.</a:t>
            </a:r>
          </a:p>
        </p:txBody>
      </p:sp>
    </p:spTree>
    <p:extLst>
      <p:ext uri="{BB962C8B-B14F-4D97-AF65-F5344CB8AC3E}">
        <p14:creationId xmlns:p14="http://schemas.microsoft.com/office/powerpoint/2010/main" val="397901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7213-B7B2-75E4-9A99-095AB5B50684}"/>
              </a:ext>
            </a:extLst>
          </p:cNvPr>
          <p:cNvSpPr>
            <a:spLocks noGrp="1"/>
          </p:cNvSpPr>
          <p:nvPr>
            <p:ph type="title"/>
          </p:nvPr>
        </p:nvSpPr>
        <p:spPr>
          <a:xfrm>
            <a:off x="92100" y="140031"/>
            <a:ext cx="9076329" cy="1064277"/>
          </a:xfrm>
        </p:spPr>
        <p:txBody>
          <a:bodyPr/>
          <a:lstStyle/>
          <a:p>
            <a:r>
              <a:rPr lang="en-NZ" dirty="0"/>
              <a:t>Hello World!:</a:t>
            </a:r>
            <a:endParaRPr lang="en-NZ" dirty="0">
              <a:solidFill>
                <a:srgbClr val="FF0000"/>
              </a:solidFill>
            </a:endParaRPr>
          </a:p>
        </p:txBody>
      </p:sp>
      <p:sp>
        <p:nvSpPr>
          <p:cNvPr id="7" name="TextBox 6">
            <a:extLst>
              <a:ext uri="{FF2B5EF4-FFF2-40B4-BE49-F238E27FC236}">
                <a16:creationId xmlns:a16="http://schemas.microsoft.com/office/drawing/2014/main" id="{53DF93A1-04FC-89FC-725F-68CDBBA0F05D}"/>
              </a:ext>
            </a:extLst>
          </p:cNvPr>
          <p:cNvSpPr txBox="1"/>
          <p:nvPr/>
        </p:nvSpPr>
        <p:spPr>
          <a:xfrm>
            <a:off x="92100" y="2369379"/>
            <a:ext cx="2062370" cy="369332"/>
          </a:xfrm>
          <a:prstGeom prst="rect">
            <a:avLst/>
          </a:prstGeom>
          <a:noFill/>
        </p:spPr>
        <p:txBody>
          <a:bodyPr wrap="square" rtlCol="0">
            <a:spAutoFit/>
          </a:bodyPr>
          <a:lstStyle/>
          <a:p>
            <a:r>
              <a:rPr lang="en-NZ" dirty="0"/>
              <a:t>Django:</a:t>
            </a:r>
          </a:p>
        </p:txBody>
      </p:sp>
      <p:sp>
        <p:nvSpPr>
          <p:cNvPr id="10" name="TextBox 9">
            <a:extLst>
              <a:ext uri="{FF2B5EF4-FFF2-40B4-BE49-F238E27FC236}">
                <a16:creationId xmlns:a16="http://schemas.microsoft.com/office/drawing/2014/main" id="{6439EE4A-D190-986D-3D27-62470899B3FC}"/>
              </a:ext>
            </a:extLst>
          </p:cNvPr>
          <p:cNvSpPr txBox="1"/>
          <p:nvPr/>
        </p:nvSpPr>
        <p:spPr>
          <a:xfrm>
            <a:off x="5452214" y="2237480"/>
            <a:ext cx="2062370" cy="369332"/>
          </a:xfrm>
          <a:prstGeom prst="rect">
            <a:avLst/>
          </a:prstGeom>
          <a:noFill/>
        </p:spPr>
        <p:txBody>
          <a:bodyPr wrap="square" rtlCol="0">
            <a:spAutoFit/>
          </a:bodyPr>
          <a:lstStyle/>
          <a:p>
            <a:r>
              <a:rPr lang="en-NZ" dirty="0"/>
              <a:t>Flask:</a:t>
            </a:r>
          </a:p>
        </p:txBody>
      </p:sp>
      <p:sp>
        <p:nvSpPr>
          <p:cNvPr id="5" name="TextBox 4">
            <a:extLst>
              <a:ext uri="{FF2B5EF4-FFF2-40B4-BE49-F238E27FC236}">
                <a16:creationId xmlns:a16="http://schemas.microsoft.com/office/drawing/2014/main" id="{6D200139-1040-A9CC-F62D-EEC2570D729C}"/>
              </a:ext>
            </a:extLst>
          </p:cNvPr>
          <p:cNvSpPr txBox="1"/>
          <p:nvPr/>
        </p:nvSpPr>
        <p:spPr>
          <a:xfrm>
            <a:off x="266700" y="1058333"/>
            <a:ext cx="7751233" cy="1200329"/>
          </a:xfrm>
          <a:prstGeom prst="rect">
            <a:avLst/>
          </a:prstGeom>
          <a:noFill/>
        </p:spPr>
        <p:txBody>
          <a:bodyPr wrap="square" rtlCol="0">
            <a:spAutoFit/>
          </a:bodyPr>
          <a:lstStyle/>
          <a:p>
            <a:r>
              <a:rPr lang="en-NZ" dirty="0"/>
              <a:t>The first milestone of any software project is the classic Hello World example, showing that you can log, write, post or present an output of your application. The below files show how large of a codebase you need to present a simple web application with each of the frameworks.</a:t>
            </a:r>
          </a:p>
        </p:txBody>
      </p:sp>
      <p:pic>
        <p:nvPicPr>
          <p:cNvPr id="11" name="Picture 10" descr="Graphical user interface, application&#10;&#10;Description automatically generated">
            <a:extLst>
              <a:ext uri="{FF2B5EF4-FFF2-40B4-BE49-F238E27FC236}">
                <a16:creationId xmlns:a16="http://schemas.microsoft.com/office/drawing/2014/main" id="{CAAEB763-590E-2C7F-D3A2-538494EB6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214" y="2606811"/>
            <a:ext cx="2154118" cy="2799848"/>
          </a:xfrm>
          <a:prstGeom prst="rect">
            <a:avLst/>
          </a:prstGeom>
        </p:spPr>
      </p:pic>
      <p:pic>
        <p:nvPicPr>
          <p:cNvPr id="4" name="Picture 3" descr="Graphical user interface&#10;&#10;Description automatically generated">
            <a:extLst>
              <a:ext uri="{FF2B5EF4-FFF2-40B4-BE49-F238E27FC236}">
                <a16:creationId xmlns:a16="http://schemas.microsoft.com/office/drawing/2014/main" id="{795A99A9-7C7F-CE5F-B67C-13A1DEFD5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 y="2794678"/>
            <a:ext cx="1791725" cy="2811894"/>
          </a:xfrm>
          <a:prstGeom prst="rect">
            <a:avLst/>
          </a:prstGeom>
        </p:spPr>
      </p:pic>
      <p:sp>
        <p:nvSpPr>
          <p:cNvPr id="8" name="TextBox 7">
            <a:extLst>
              <a:ext uri="{FF2B5EF4-FFF2-40B4-BE49-F238E27FC236}">
                <a16:creationId xmlns:a16="http://schemas.microsoft.com/office/drawing/2014/main" id="{1589047E-6241-F229-4F94-747652A5ED9F}"/>
              </a:ext>
            </a:extLst>
          </p:cNvPr>
          <p:cNvSpPr txBox="1"/>
          <p:nvPr/>
        </p:nvSpPr>
        <p:spPr>
          <a:xfrm>
            <a:off x="5452214" y="5596427"/>
            <a:ext cx="2154118" cy="646331"/>
          </a:xfrm>
          <a:prstGeom prst="rect">
            <a:avLst/>
          </a:prstGeom>
          <a:noFill/>
        </p:spPr>
        <p:txBody>
          <a:bodyPr wrap="square" rtlCol="0">
            <a:spAutoFit/>
          </a:bodyPr>
          <a:lstStyle/>
          <a:p>
            <a:r>
              <a:rPr lang="en-NZ" dirty="0"/>
              <a:t>5 Minute project:</a:t>
            </a:r>
          </a:p>
          <a:p>
            <a:r>
              <a:rPr lang="en-NZ" dirty="0"/>
              <a:t>3 pages</a:t>
            </a:r>
          </a:p>
        </p:txBody>
      </p:sp>
      <p:sp>
        <p:nvSpPr>
          <p:cNvPr id="9" name="TextBox 8">
            <a:extLst>
              <a:ext uri="{FF2B5EF4-FFF2-40B4-BE49-F238E27FC236}">
                <a16:creationId xmlns:a16="http://schemas.microsoft.com/office/drawing/2014/main" id="{64C01A28-6D03-46E4-84F1-0051F78F808F}"/>
              </a:ext>
            </a:extLst>
          </p:cNvPr>
          <p:cNvSpPr txBox="1"/>
          <p:nvPr/>
        </p:nvSpPr>
        <p:spPr>
          <a:xfrm>
            <a:off x="266698" y="5822637"/>
            <a:ext cx="2004949" cy="646331"/>
          </a:xfrm>
          <a:prstGeom prst="rect">
            <a:avLst/>
          </a:prstGeom>
          <a:noFill/>
        </p:spPr>
        <p:txBody>
          <a:bodyPr wrap="square" rtlCol="0">
            <a:spAutoFit/>
          </a:bodyPr>
          <a:lstStyle/>
          <a:p>
            <a:r>
              <a:rPr lang="en-NZ" dirty="0"/>
              <a:t>15 Minute Project:</a:t>
            </a:r>
          </a:p>
          <a:p>
            <a:r>
              <a:rPr lang="en-NZ" dirty="0"/>
              <a:t>Single landing page</a:t>
            </a:r>
          </a:p>
        </p:txBody>
      </p:sp>
      <p:pic>
        <p:nvPicPr>
          <p:cNvPr id="13" name="Picture 12" descr="A screenshot of a computer&#10;&#10;Description automatically generated with medium confidence">
            <a:extLst>
              <a:ext uri="{FF2B5EF4-FFF2-40B4-BE49-F238E27FC236}">
                <a16:creationId xmlns:a16="http://schemas.microsoft.com/office/drawing/2014/main" id="{0CFFBCA9-FB30-617F-6365-EBAB0D67E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6332" y="2606810"/>
            <a:ext cx="3604572" cy="4267570"/>
          </a:xfrm>
          <a:prstGeom prst="rect">
            <a:avLst/>
          </a:prstGeom>
        </p:spPr>
      </p:pic>
    </p:spTree>
    <p:extLst>
      <p:ext uri="{BB962C8B-B14F-4D97-AF65-F5344CB8AC3E}">
        <p14:creationId xmlns:p14="http://schemas.microsoft.com/office/powerpoint/2010/main" val="220013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16D6-617F-592B-A50A-0D8F98D9CED6}"/>
              </a:ext>
            </a:extLst>
          </p:cNvPr>
          <p:cNvSpPr>
            <a:spLocks noGrp="1"/>
          </p:cNvSpPr>
          <p:nvPr>
            <p:ph type="title"/>
          </p:nvPr>
        </p:nvSpPr>
        <p:spPr>
          <a:xfrm>
            <a:off x="126888" y="129669"/>
            <a:ext cx="9076329" cy="1064277"/>
          </a:xfrm>
        </p:spPr>
        <p:txBody>
          <a:bodyPr/>
          <a:lstStyle/>
          <a:p>
            <a:r>
              <a:rPr lang="en-NZ" dirty="0"/>
              <a:t>Plug Ins:</a:t>
            </a:r>
          </a:p>
        </p:txBody>
      </p:sp>
      <p:sp>
        <p:nvSpPr>
          <p:cNvPr id="3" name="TextBox 2">
            <a:extLst>
              <a:ext uri="{FF2B5EF4-FFF2-40B4-BE49-F238E27FC236}">
                <a16:creationId xmlns:a16="http://schemas.microsoft.com/office/drawing/2014/main" id="{9652A71D-1063-6131-D579-8E7605A3726E}"/>
              </a:ext>
            </a:extLst>
          </p:cNvPr>
          <p:cNvSpPr txBox="1"/>
          <p:nvPr/>
        </p:nvSpPr>
        <p:spPr>
          <a:xfrm>
            <a:off x="126888" y="1021995"/>
            <a:ext cx="9076329" cy="923330"/>
          </a:xfrm>
          <a:prstGeom prst="rect">
            <a:avLst/>
          </a:prstGeom>
          <a:noFill/>
        </p:spPr>
        <p:txBody>
          <a:bodyPr wrap="square" rtlCol="0">
            <a:spAutoFit/>
          </a:bodyPr>
          <a:lstStyle/>
          <a:p>
            <a:r>
              <a:rPr lang="en-NZ" dirty="0"/>
              <a:t>Plug ins are essential for tailoring your systems and projects to your needs. A good framework is the first step to creating your application however plugins are what will allow your application to thrive.</a:t>
            </a:r>
          </a:p>
        </p:txBody>
      </p:sp>
      <p:pic>
        <p:nvPicPr>
          <p:cNvPr id="5" name="Picture 4" descr="Diagram&#10;&#10;Description automatically generated">
            <a:extLst>
              <a:ext uri="{FF2B5EF4-FFF2-40B4-BE49-F238E27FC236}">
                <a16:creationId xmlns:a16="http://schemas.microsoft.com/office/drawing/2014/main" id="{1C1A8428-AA6D-5DC8-5803-E4A676CD92C0}"/>
              </a:ext>
            </a:extLst>
          </p:cNvPr>
          <p:cNvPicPr>
            <a:picLocks noChangeAspect="1"/>
          </p:cNvPicPr>
          <p:nvPr/>
        </p:nvPicPr>
        <p:blipFill>
          <a:blip r:embed="rId2">
            <a:alphaModFix amt="21000"/>
            <a:extLst>
              <a:ext uri="{28A0092B-C50C-407E-A947-70E740481C1C}">
                <a14:useLocalDpi xmlns:a14="http://schemas.microsoft.com/office/drawing/2010/main" val="0"/>
              </a:ext>
            </a:extLst>
          </a:blip>
          <a:stretch>
            <a:fillRect/>
          </a:stretch>
        </p:blipFill>
        <p:spPr>
          <a:xfrm>
            <a:off x="0" y="0"/>
            <a:ext cx="11415091" cy="6849055"/>
          </a:xfrm>
          <a:prstGeom prst="rect">
            <a:avLst/>
          </a:prstGeom>
        </p:spPr>
      </p:pic>
    </p:spTree>
    <p:extLst>
      <p:ext uri="{BB962C8B-B14F-4D97-AF65-F5344CB8AC3E}">
        <p14:creationId xmlns:p14="http://schemas.microsoft.com/office/powerpoint/2010/main" val="189476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A9BF-E375-AA51-4A4A-E5730AF67D26}"/>
              </a:ext>
            </a:extLst>
          </p:cNvPr>
          <p:cNvSpPr>
            <a:spLocks noGrp="1"/>
          </p:cNvSpPr>
          <p:nvPr>
            <p:ph type="title"/>
          </p:nvPr>
        </p:nvSpPr>
        <p:spPr>
          <a:xfrm>
            <a:off x="92100" y="88687"/>
            <a:ext cx="9076329" cy="1064277"/>
          </a:xfrm>
        </p:spPr>
        <p:txBody>
          <a:bodyPr/>
          <a:lstStyle/>
          <a:p>
            <a:r>
              <a:rPr lang="en-NZ" dirty="0"/>
              <a:t>Plug Ins:</a:t>
            </a:r>
            <a:endParaRPr lang="en-NZ" dirty="0">
              <a:solidFill>
                <a:srgbClr val="FF0000"/>
              </a:solidFill>
            </a:endParaRPr>
          </a:p>
        </p:txBody>
      </p:sp>
      <p:sp>
        <p:nvSpPr>
          <p:cNvPr id="3" name="TextBox 2">
            <a:extLst>
              <a:ext uri="{FF2B5EF4-FFF2-40B4-BE49-F238E27FC236}">
                <a16:creationId xmlns:a16="http://schemas.microsoft.com/office/drawing/2014/main" id="{AA299972-C59C-688D-4E02-5B6BF1B03E2B}"/>
              </a:ext>
            </a:extLst>
          </p:cNvPr>
          <p:cNvSpPr txBox="1"/>
          <p:nvPr/>
        </p:nvSpPr>
        <p:spPr>
          <a:xfrm>
            <a:off x="1185403" y="1170272"/>
            <a:ext cx="5458906" cy="2862322"/>
          </a:xfrm>
          <a:prstGeom prst="rect">
            <a:avLst/>
          </a:prstGeom>
          <a:noFill/>
        </p:spPr>
        <p:txBody>
          <a:bodyPr wrap="square" rtlCol="0">
            <a:spAutoFit/>
          </a:bodyPr>
          <a:lstStyle/>
          <a:p>
            <a:r>
              <a:rPr lang="en-NZ" dirty="0"/>
              <a:t>Django:</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A massive range of available plugins.</a:t>
            </a:r>
          </a:p>
          <a:p>
            <a:pPr marL="285750" indent="-285750">
              <a:buFont typeface="Arial" panose="020B0604020202020204" pitchFamily="34" charset="0"/>
              <a:buChar char="•"/>
            </a:pPr>
            <a:r>
              <a:rPr lang="en-NZ" dirty="0"/>
              <a:t>Larger dev population means that a lot of plugins have accurate and helpful reviews.</a:t>
            </a: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Can be harder to find a diamond in the rough when looking for a plugin functionality.</a:t>
            </a:r>
          </a:p>
          <a:p>
            <a:pPr marL="285750" indent="-285750">
              <a:buFont typeface="Arial" panose="020B0604020202020204" pitchFamily="34" charset="0"/>
              <a:buChar char="•"/>
            </a:pPr>
            <a:r>
              <a:rPr lang="en-NZ" dirty="0"/>
              <a:t>Bigger learning curve when installing and utilising plugins.</a:t>
            </a:r>
          </a:p>
        </p:txBody>
      </p:sp>
      <p:sp>
        <p:nvSpPr>
          <p:cNvPr id="4" name="TextBox 3">
            <a:extLst>
              <a:ext uri="{FF2B5EF4-FFF2-40B4-BE49-F238E27FC236}">
                <a16:creationId xmlns:a16="http://schemas.microsoft.com/office/drawing/2014/main" id="{A856FC3A-93A8-9B92-B2CC-6095D9C54349}"/>
              </a:ext>
            </a:extLst>
          </p:cNvPr>
          <p:cNvSpPr txBox="1"/>
          <p:nvPr/>
        </p:nvSpPr>
        <p:spPr>
          <a:xfrm>
            <a:off x="6905425" y="1170272"/>
            <a:ext cx="3652630" cy="4524315"/>
          </a:xfrm>
          <a:prstGeom prst="rect">
            <a:avLst/>
          </a:prstGeom>
          <a:noFill/>
        </p:spPr>
        <p:txBody>
          <a:bodyPr wrap="square" rtlCol="0">
            <a:spAutoFit/>
          </a:bodyPr>
          <a:lstStyle/>
          <a:p>
            <a:r>
              <a:rPr lang="en-NZ" dirty="0"/>
              <a:t>Flask:</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Wide range of available extensions.</a:t>
            </a:r>
          </a:p>
          <a:p>
            <a:pPr marL="285750" indent="-285750">
              <a:buFont typeface="Arial" panose="020B0604020202020204" pitchFamily="34" charset="0"/>
              <a:buChar char="•"/>
            </a:pPr>
            <a:r>
              <a:rPr lang="en-NZ" dirty="0"/>
              <a:t>Community driven lists that assist in finding the right plugins to achieve your goal.</a:t>
            </a:r>
          </a:p>
          <a:p>
            <a:pPr marL="285750" indent="-285750">
              <a:buFont typeface="Arial" panose="020B0604020202020204" pitchFamily="34" charset="0"/>
              <a:buChar char="•"/>
            </a:pPr>
            <a:r>
              <a:rPr lang="en-NZ" dirty="0"/>
              <a:t>Easy to develop extension templates that can be added to a new project.</a:t>
            </a:r>
          </a:p>
          <a:p>
            <a:pPr marL="285750" indent="-285750">
              <a:buFont typeface="Arial" panose="020B0604020202020204" pitchFamily="34" charset="0"/>
              <a:buChar char="•"/>
            </a:pPr>
            <a:r>
              <a:rPr lang="en-NZ" dirty="0"/>
              <a:t>Same process as installing Python libraries so easier to work with initially.</a:t>
            </a: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Less developers so less modules have been thoroughly tested and documented.</a:t>
            </a:r>
          </a:p>
        </p:txBody>
      </p:sp>
      <p:pic>
        <p:nvPicPr>
          <p:cNvPr id="8" name="Picture 7" descr="Graphical user interface, text, application&#10;&#10;Description automatically generated">
            <a:extLst>
              <a:ext uri="{FF2B5EF4-FFF2-40B4-BE49-F238E27FC236}">
                <a16:creationId xmlns:a16="http://schemas.microsoft.com/office/drawing/2014/main" id="{C81EC0BB-F160-EE15-E0EC-64BF5614E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0" y="4446670"/>
            <a:ext cx="1901145" cy="1119289"/>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6F36EE3B-8920-4B2C-45FF-98F88644A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0" y="5648386"/>
            <a:ext cx="3523882" cy="819671"/>
          </a:xfrm>
          <a:prstGeom prst="rect">
            <a:avLst/>
          </a:prstGeom>
        </p:spPr>
      </p:pic>
      <p:pic>
        <p:nvPicPr>
          <p:cNvPr id="11" name="Picture 10" descr="Graphical user interface, text&#10;&#10;Description automatically generated with medium confidence">
            <a:extLst>
              <a:ext uri="{FF2B5EF4-FFF2-40B4-BE49-F238E27FC236}">
                <a16:creationId xmlns:a16="http://schemas.microsoft.com/office/drawing/2014/main" id="{7BADE042-C3F2-4B29-D8B3-3257A6544B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476" y="5711098"/>
            <a:ext cx="3256938" cy="640598"/>
          </a:xfrm>
          <a:prstGeom prst="rect">
            <a:avLst/>
          </a:prstGeom>
        </p:spPr>
      </p:pic>
      <p:pic>
        <p:nvPicPr>
          <p:cNvPr id="13" name="Picture 12" descr="Text&#10;&#10;Description automatically generated">
            <a:extLst>
              <a:ext uri="{FF2B5EF4-FFF2-40B4-BE49-F238E27FC236}">
                <a16:creationId xmlns:a16="http://schemas.microsoft.com/office/drawing/2014/main" id="{FC800CF2-71B6-7A82-E28B-8B7385D2C4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2945" y="4773847"/>
            <a:ext cx="1493889" cy="361981"/>
          </a:xfrm>
          <a:prstGeom prst="rect">
            <a:avLst/>
          </a:prstGeom>
        </p:spPr>
      </p:pic>
    </p:spTree>
    <p:extLst>
      <p:ext uri="{BB962C8B-B14F-4D97-AF65-F5344CB8AC3E}">
        <p14:creationId xmlns:p14="http://schemas.microsoft.com/office/powerpoint/2010/main" val="8888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275B-ACFC-F629-B3B7-DFF82EDF522D}"/>
              </a:ext>
            </a:extLst>
          </p:cNvPr>
          <p:cNvSpPr>
            <a:spLocks noGrp="1"/>
          </p:cNvSpPr>
          <p:nvPr>
            <p:ph type="title"/>
          </p:nvPr>
        </p:nvSpPr>
        <p:spPr>
          <a:xfrm>
            <a:off x="121918" y="149548"/>
            <a:ext cx="9076329" cy="1064277"/>
          </a:xfrm>
        </p:spPr>
        <p:txBody>
          <a:bodyPr/>
          <a:lstStyle/>
          <a:p>
            <a:r>
              <a:rPr lang="en-NZ" dirty="0"/>
              <a:t>Scalability:</a:t>
            </a:r>
          </a:p>
        </p:txBody>
      </p:sp>
      <p:sp>
        <p:nvSpPr>
          <p:cNvPr id="3" name="TextBox 2">
            <a:extLst>
              <a:ext uri="{FF2B5EF4-FFF2-40B4-BE49-F238E27FC236}">
                <a16:creationId xmlns:a16="http://schemas.microsoft.com/office/drawing/2014/main" id="{6FC43E70-EDF6-171A-9430-0D40A6C677A9}"/>
              </a:ext>
            </a:extLst>
          </p:cNvPr>
          <p:cNvSpPr txBox="1"/>
          <p:nvPr/>
        </p:nvSpPr>
        <p:spPr>
          <a:xfrm>
            <a:off x="121917" y="1174763"/>
            <a:ext cx="9076329" cy="923330"/>
          </a:xfrm>
          <a:prstGeom prst="rect">
            <a:avLst/>
          </a:prstGeom>
          <a:noFill/>
        </p:spPr>
        <p:txBody>
          <a:bodyPr wrap="square" rtlCol="0">
            <a:spAutoFit/>
          </a:bodyPr>
          <a:lstStyle/>
          <a:p>
            <a:r>
              <a:rPr lang="en-NZ" dirty="0"/>
              <a:t>Scalability is essential for any project that you hope to spread to the masses. Basing your application off of a framework that lacks scalability could mean having to completely re-develop your application for a larger launch.</a:t>
            </a:r>
          </a:p>
        </p:txBody>
      </p:sp>
      <p:pic>
        <p:nvPicPr>
          <p:cNvPr id="5" name="Picture 4" descr="A person writing on a blackboard&#10;&#10;Description automatically generated with low confidence">
            <a:extLst>
              <a:ext uri="{FF2B5EF4-FFF2-40B4-BE49-F238E27FC236}">
                <a16:creationId xmlns:a16="http://schemas.microsoft.com/office/drawing/2014/main" id="{678C3882-22BE-0C63-0B08-01802681A167}"/>
              </a:ext>
            </a:extLst>
          </p:cNvPr>
          <p:cNvPicPr>
            <a:picLocks noChangeAspect="1"/>
          </p:cNvPicPr>
          <p:nvPr/>
        </p:nvPicPr>
        <p:blipFill>
          <a:blip r:embed="rId2">
            <a:alphaModFix amt="24000"/>
            <a:extLst>
              <a:ext uri="{28A0092B-C50C-407E-A947-70E740481C1C}">
                <a14:useLocalDpi xmlns:a14="http://schemas.microsoft.com/office/drawing/2010/main" val="0"/>
              </a:ext>
            </a:extLst>
          </a:blip>
          <a:stretch>
            <a:fillRect/>
          </a:stretch>
        </p:blipFill>
        <p:spPr>
          <a:xfrm>
            <a:off x="0" y="-1"/>
            <a:ext cx="12202340" cy="6858001"/>
          </a:xfrm>
          <a:prstGeom prst="rect">
            <a:avLst/>
          </a:prstGeom>
        </p:spPr>
      </p:pic>
    </p:spTree>
    <p:extLst>
      <p:ext uri="{BB962C8B-B14F-4D97-AF65-F5344CB8AC3E}">
        <p14:creationId xmlns:p14="http://schemas.microsoft.com/office/powerpoint/2010/main" val="279779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E29B-DA47-3A6C-4715-585233EDA61D}"/>
              </a:ext>
            </a:extLst>
          </p:cNvPr>
          <p:cNvSpPr>
            <a:spLocks noGrp="1"/>
          </p:cNvSpPr>
          <p:nvPr>
            <p:ph type="title"/>
          </p:nvPr>
        </p:nvSpPr>
        <p:spPr>
          <a:xfrm>
            <a:off x="191492" y="0"/>
            <a:ext cx="9076329" cy="1064277"/>
          </a:xfrm>
        </p:spPr>
        <p:txBody>
          <a:bodyPr>
            <a:normAutofit/>
          </a:bodyPr>
          <a:lstStyle/>
          <a:p>
            <a:r>
              <a:rPr lang="en-NZ" dirty="0"/>
              <a:t>Scalability: </a:t>
            </a:r>
            <a:endParaRPr lang="en-NZ" dirty="0">
              <a:solidFill>
                <a:srgbClr val="FF0000"/>
              </a:solidFill>
            </a:endParaRPr>
          </a:p>
        </p:txBody>
      </p:sp>
      <p:sp>
        <p:nvSpPr>
          <p:cNvPr id="3" name="TextBox 2">
            <a:extLst>
              <a:ext uri="{FF2B5EF4-FFF2-40B4-BE49-F238E27FC236}">
                <a16:creationId xmlns:a16="http://schemas.microsoft.com/office/drawing/2014/main" id="{28EFF1B2-707A-B84F-21EB-1021A3C7FD26}"/>
              </a:ext>
            </a:extLst>
          </p:cNvPr>
          <p:cNvSpPr txBox="1"/>
          <p:nvPr/>
        </p:nvSpPr>
        <p:spPr>
          <a:xfrm>
            <a:off x="191491" y="800101"/>
            <a:ext cx="5294909" cy="5632311"/>
          </a:xfrm>
          <a:prstGeom prst="rect">
            <a:avLst/>
          </a:prstGeom>
          <a:noFill/>
        </p:spPr>
        <p:txBody>
          <a:bodyPr wrap="square" rtlCol="0">
            <a:spAutoFit/>
          </a:bodyPr>
          <a:lstStyle/>
          <a:p>
            <a:r>
              <a:rPr lang="en-NZ" dirty="0"/>
              <a:t>Django:</a:t>
            </a:r>
          </a:p>
          <a:p>
            <a:r>
              <a:rPr lang="en-NZ" dirty="0"/>
              <a:t>Vertical:</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Scaling vertically entails adding more resources to the server as is standard. </a:t>
            </a: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With the scale of most Django projects vertical scaling is less effective.</a:t>
            </a:r>
          </a:p>
          <a:p>
            <a:pPr marL="285750" indent="-285750">
              <a:buFont typeface="Arial" panose="020B0604020202020204" pitchFamily="34" charset="0"/>
              <a:buChar char="•"/>
            </a:pPr>
            <a:endParaRPr lang="en-NZ" dirty="0"/>
          </a:p>
          <a:p>
            <a:r>
              <a:rPr lang="en-NZ" dirty="0"/>
              <a:t>Horizontal:</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Able to be made stateless by caching backend which can greatly increase the number of requests the application can handle.</a:t>
            </a:r>
          </a:p>
          <a:p>
            <a:pPr marL="285750" indent="-285750">
              <a:buFont typeface="Arial" panose="020B0604020202020204" pitchFamily="34" charset="0"/>
              <a:buChar char="•"/>
            </a:pPr>
            <a:r>
              <a:rPr lang="en-NZ" dirty="0"/>
              <a:t>Can accommodate Millions of requests, Instagram currently has </a:t>
            </a:r>
            <a:r>
              <a:rPr lang="en-NZ" dirty="0">
                <a:solidFill>
                  <a:srgbClr val="00B050"/>
                </a:solidFill>
              </a:rPr>
              <a:t>1.44 Billion </a:t>
            </a:r>
            <a:r>
              <a:rPr lang="en-NZ" dirty="0"/>
              <a:t>users.</a:t>
            </a:r>
            <a:endParaRPr lang="en-NZ" dirty="0">
              <a:solidFill>
                <a:srgbClr val="00B050"/>
              </a:solidFill>
            </a:endParaRP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Splitting application between differing services is required, leading to extra costs.</a:t>
            </a:r>
          </a:p>
          <a:p>
            <a:endParaRPr lang="en-NZ" dirty="0"/>
          </a:p>
        </p:txBody>
      </p:sp>
      <p:sp>
        <p:nvSpPr>
          <p:cNvPr id="4" name="TextBox 3">
            <a:extLst>
              <a:ext uri="{FF2B5EF4-FFF2-40B4-BE49-F238E27FC236}">
                <a16:creationId xmlns:a16="http://schemas.microsoft.com/office/drawing/2014/main" id="{EFE9C46E-2846-E581-3DBC-C88C16E44A15}"/>
              </a:ext>
            </a:extLst>
          </p:cNvPr>
          <p:cNvSpPr txBox="1"/>
          <p:nvPr/>
        </p:nvSpPr>
        <p:spPr>
          <a:xfrm>
            <a:off x="6490253" y="800101"/>
            <a:ext cx="4202847" cy="5355312"/>
          </a:xfrm>
          <a:prstGeom prst="rect">
            <a:avLst/>
          </a:prstGeom>
          <a:noFill/>
        </p:spPr>
        <p:txBody>
          <a:bodyPr wrap="square" rtlCol="0">
            <a:spAutoFit/>
          </a:bodyPr>
          <a:lstStyle/>
          <a:p>
            <a:r>
              <a:rPr lang="en-NZ" dirty="0"/>
              <a:t>Flask:</a:t>
            </a:r>
          </a:p>
          <a:p>
            <a:r>
              <a:rPr lang="en-NZ" dirty="0"/>
              <a:t>Vertical:</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Standard vertical scaling similar to Django.</a:t>
            </a:r>
          </a:p>
          <a:p>
            <a:pPr marL="285750" indent="-285750">
              <a:buFont typeface="Arial" panose="020B0604020202020204" pitchFamily="34" charset="0"/>
              <a:buChar char="•"/>
            </a:pPr>
            <a:r>
              <a:rPr lang="en-NZ" dirty="0"/>
              <a:t>More effective as projects are generally smaller.</a:t>
            </a:r>
          </a:p>
          <a:p>
            <a:pPr marL="285750" indent="-285750">
              <a:buFont typeface="Arial" panose="020B0604020202020204" pitchFamily="34" charset="0"/>
              <a:buChar char="•"/>
            </a:pPr>
            <a:endParaRPr lang="en-NZ" dirty="0"/>
          </a:p>
          <a:p>
            <a:r>
              <a:rPr lang="en-NZ" dirty="0"/>
              <a:t>Horizontal:</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Easier to deploy instances across a multitude of servers.</a:t>
            </a:r>
          </a:p>
          <a:p>
            <a:pPr marL="285750" indent="-285750">
              <a:buFont typeface="Arial" panose="020B0604020202020204" pitchFamily="34" charset="0"/>
              <a:buChar char="•"/>
            </a:pPr>
            <a:r>
              <a:rPr lang="en-NZ" dirty="0"/>
              <a:t>Can also accommodate millions of requests, currently used by Netflix with </a:t>
            </a:r>
            <a:r>
              <a:rPr lang="en-NZ" dirty="0">
                <a:solidFill>
                  <a:srgbClr val="00B050"/>
                </a:solidFill>
              </a:rPr>
              <a:t>220 Million </a:t>
            </a:r>
            <a:r>
              <a:rPr lang="en-NZ" dirty="0"/>
              <a:t>active users.</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Modularising your application may cost you performance.</a:t>
            </a:r>
          </a:p>
        </p:txBody>
      </p:sp>
    </p:spTree>
    <p:extLst>
      <p:ext uri="{BB962C8B-B14F-4D97-AF65-F5344CB8AC3E}">
        <p14:creationId xmlns:p14="http://schemas.microsoft.com/office/powerpoint/2010/main" val="44555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20AC-4290-23A4-F362-FECE614B7D87}"/>
              </a:ext>
            </a:extLst>
          </p:cNvPr>
          <p:cNvSpPr>
            <a:spLocks noGrp="1"/>
          </p:cNvSpPr>
          <p:nvPr>
            <p:ph type="title"/>
          </p:nvPr>
        </p:nvSpPr>
        <p:spPr>
          <a:xfrm>
            <a:off x="116948" y="84944"/>
            <a:ext cx="9076329" cy="1064277"/>
          </a:xfrm>
        </p:spPr>
        <p:txBody>
          <a:bodyPr/>
          <a:lstStyle/>
          <a:p>
            <a:r>
              <a:rPr lang="en-NZ"/>
              <a:t>Security:</a:t>
            </a:r>
            <a:endParaRPr lang="en-NZ" dirty="0"/>
          </a:p>
        </p:txBody>
      </p:sp>
      <p:sp>
        <p:nvSpPr>
          <p:cNvPr id="3" name="TextBox 2">
            <a:extLst>
              <a:ext uri="{FF2B5EF4-FFF2-40B4-BE49-F238E27FC236}">
                <a16:creationId xmlns:a16="http://schemas.microsoft.com/office/drawing/2014/main" id="{4DEC9EFE-E6D3-07C0-2854-B6D4C631559D}"/>
              </a:ext>
            </a:extLst>
          </p:cNvPr>
          <p:cNvSpPr txBox="1"/>
          <p:nvPr/>
        </p:nvSpPr>
        <p:spPr>
          <a:xfrm>
            <a:off x="116948" y="1149221"/>
            <a:ext cx="9076329" cy="923330"/>
          </a:xfrm>
          <a:prstGeom prst="rect">
            <a:avLst/>
          </a:prstGeom>
          <a:noFill/>
        </p:spPr>
        <p:txBody>
          <a:bodyPr wrap="square" rtlCol="0">
            <a:spAutoFit/>
          </a:bodyPr>
          <a:lstStyle/>
          <a:p>
            <a:r>
              <a:rPr lang="en-NZ"/>
              <a:t>Now more than ever security is needed when developing web applications and the need will only continue to increase. To this end, a framework that helps alleviate some of the issues and roadblocks encountered when developing a secure application is always a huge bonus.</a:t>
            </a:r>
            <a:endParaRPr lang="en-NZ" dirty="0"/>
          </a:p>
        </p:txBody>
      </p:sp>
      <p:pic>
        <p:nvPicPr>
          <p:cNvPr id="5" name="Picture 4">
            <a:extLst>
              <a:ext uri="{FF2B5EF4-FFF2-40B4-BE49-F238E27FC236}">
                <a16:creationId xmlns:a16="http://schemas.microsoft.com/office/drawing/2014/main" id="{925451DC-5CF7-49A0-D0DC-40441244496E}"/>
              </a:ext>
            </a:extLst>
          </p:cNvPr>
          <p:cNvPicPr>
            <a:picLocks noChangeAspect="1"/>
          </p:cNvPicPr>
          <p:nvPr/>
        </p:nvPicPr>
        <p:blipFill>
          <a:blip r:embed="rId2">
            <a:alphaModFix amt="21000"/>
            <a:extLst>
              <a:ext uri="{28A0092B-C50C-407E-A947-70E740481C1C}">
                <a14:useLocalDpi xmlns:a14="http://schemas.microsoft.com/office/drawing/2010/main" val="0"/>
              </a:ext>
            </a:extLst>
          </a:blip>
          <a:stretch>
            <a:fillRect/>
          </a:stretch>
        </p:blipFill>
        <p:spPr>
          <a:xfrm>
            <a:off x="0" y="651"/>
            <a:ext cx="12192000" cy="6856698"/>
          </a:xfrm>
          <a:prstGeom prst="rect">
            <a:avLst/>
          </a:prstGeom>
        </p:spPr>
      </p:pic>
    </p:spTree>
    <p:extLst>
      <p:ext uri="{BB962C8B-B14F-4D97-AF65-F5344CB8AC3E}">
        <p14:creationId xmlns:p14="http://schemas.microsoft.com/office/powerpoint/2010/main" val="169555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2EF9-291F-49ED-A221-D538BA6746B5}"/>
              </a:ext>
            </a:extLst>
          </p:cNvPr>
          <p:cNvSpPr>
            <a:spLocks noGrp="1"/>
          </p:cNvSpPr>
          <p:nvPr>
            <p:ph type="title"/>
          </p:nvPr>
        </p:nvSpPr>
        <p:spPr>
          <a:xfrm>
            <a:off x="62283" y="139609"/>
            <a:ext cx="9076329" cy="1064277"/>
          </a:xfrm>
        </p:spPr>
        <p:txBody>
          <a:bodyPr>
            <a:normAutofit/>
          </a:bodyPr>
          <a:lstStyle/>
          <a:p>
            <a:r>
              <a:rPr lang="en-NZ" dirty="0"/>
              <a:t>Security:</a:t>
            </a:r>
            <a:endParaRPr lang="en-NZ" dirty="0">
              <a:solidFill>
                <a:srgbClr val="FF0000"/>
              </a:solidFill>
            </a:endParaRPr>
          </a:p>
        </p:txBody>
      </p:sp>
      <p:sp>
        <p:nvSpPr>
          <p:cNvPr id="3" name="TextBox 2">
            <a:extLst>
              <a:ext uri="{FF2B5EF4-FFF2-40B4-BE49-F238E27FC236}">
                <a16:creationId xmlns:a16="http://schemas.microsoft.com/office/drawing/2014/main" id="{C30268BC-0613-2065-3956-EF45F35BE501}"/>
              </a:ext>
            </a:extLst>
          </p:cNvPr>
          <p:cNvSpPr txBox="1"/>
          <p:nvPr/>
        </p:nvSpPr>
        <p:spPr>
          <a:xfrm>
            <a:off x="178903" y="1203886"/>
            <a:ext cx="4467639" cy="3416320"/>
          </a:xfrm>
          <a:prstGeom prst="rect">
            <a:avLst/>
          </a:prstGeom>
          <a:noFill/>
        </p:spPr>
        <p:txBody>
          <a:bodyPr wrap="square" rtlCol="0">
            <a:spAutoFit/>
          </a:bodyPr>
          <a:lstStyle/>
          <a:p>
            <a:r>
              <a:rPr lang="en-NZ" dirty="0"/>
              <a:t>Django:</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Inherently protects against a range of common threats:</a:t>
            </a:r>
          </a:p>
          <a:p>
            <a:pPr marL="742950" lvl="1" indent="-285750">
              <a:buFont typeface="Arial" panose="020B0604020202020204" pitchFamily="34" charset="0"/>
              <a:buChar char="•"/>
            </a:pPr>
            <a:r>
              <a:rPr lang="en-NZ" dirty="0"/>
              <a:t>Cross site scripting</a:t>
            </a:r>
          </a:p>
          <a:p>
            <a:pPr marL="742950" lvl="1" indent="-285750">
              <a:buFont typeface="Arial" panose="020B0604020202020204" pitchFamily="34" charset="0"/>
              <a:buChar char="•"/>
            </a:pPr>
            <a:r>
              <a:rPr lang="en-NZ" dirty="0"/>
              <a:t>SQL injection</a:t>
            </a:r>
          </a:p>
          <a:p>
            <a:pPr marL="742950" lvl="1" indent="-285750">
              <a:buFont typeface="Arial" panose="020B0604020202020204" pitchFamily="34" charset="0"/>
              <a:buChar char="•"/>
            </a:pPr>
            <a:r>
              <a:rPr lang="en-NZ" dirty="0"/>
              <a:t>Clickjacking</a:t>
            </a:r>
          </a:p>
          <a:p>
            <a:pPr marL="285750" indent="-285750">
              <a:buFont typeface="Arial" panose="020B0604020202020204" pitchFamily="34" charset="0"/>
              <a:buChar char="•"/>
            </a:pPr>
            <a:r>
              <a:rPr lang="en-NZ" dirty="0"/>
              <a:t>Inbuilt admin functionality.</a:t>
            </a: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Some functions within Django still provide work arounds to SQL injection.</a:t>
            </a:r>
          </a:p>
          <a:p>
            <a:pPr marL="285750" indent="-285750">
              <a:buFont typeface="Arial" panose="020B0604020202020204" pitchFamily="34" charset="0"/>
              <a:buChar char="•"/>
            </a:pPr>
            <a:r>
              <a:rPr lang="en-NZ" dirty="0"/>
              <a:t>Django logging can be extremely confusing.</a:t>
            </a:r>
          </a:p>
        </p:txBody>
      </p:sp>
      <p:sp>
        <p:nvSpPr>
          <p:cNvPr id="4" name="TextBox 3">
            <a:extLst>
              <a:ext uri="{FF2B5EF4-FFF2-40B4-BE49-F238E27FC236}">
                <a16:creationId xmlns:a16="http://schemas.microsoft.com/office/drawing/2014/main" id="{BB23080E-5E84-F3DF-2FB9-E668CAF1D28B}"/>
              </a:ext>
            </a:extLst>
          </p:cNvPr>
          <p:cNvSpPr txBox="1"/>
          <p:nvPr/>
        </p:nvSpPr>
        <p:spPr>
          <a:xfrm>
            <a:off x="4765813" y="1258551"/>
            <a:ext cx="3652630" cy="3139321"/>
          </a:xfrm>
          <a:prstGeom prst="rect">
            <a:avLst/>
          </a:prstGeom>
          <a:noFill/>
        </p:spPr>
        <p:txBody>
          <a:bodyPr wrap="square" rtlCol="0">
            <a:spAutoFit/>
          </a:bodyPr>
          <a:lstStyle/>
          <a:p>
            <a:r>
              <a:rPr lang="en-NZ" dirty="0"/>
              <a:t>Flask:</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A range of extensions available that provide security for your application and API’s.</a:t>
            </a:r>
          </a:p>
          <a:p>
            <a:pPr marL="285750" indent="-285750">
              <a:buFont typeface="Arial" panose="020B0604020202020204" pitchFamily="34" charset="0"/>
              <a:buChar char="•"/>
            </a:pPr>
            <a:r>
              <a:rPr lang="en-NZ" dirty="0"/>
              <a:t>Great extensions for token authentication.</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Does not come with native security solutions</a:t>
            </a:r>
          </a:p>
        </p:txBody>
      </p:sp>
      <p:pic>
        <p:nvPicPr>
          <p:cNvPr id="6" name="Picture 5" descr="Text&#10;&#10;Description automatically generated">
            <a:extLst>
              <a:ext uri="{FF2B5EF4-FFF2-40B4-BE49-F238E27FC236}">
                <a16:creationId xmlns:a16="http://schemas.microsoft.com/office/drawing/2014/main" id="{8D617B56-D741-2BB7-1868-6318C2A2C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0722"/>
            <a:ext cx="4406896" cy="800100"/>
          </a:xfrm>
          <a:prstGeom prst="rect">
            <a:avLst/>
          </a:prstGeom>
        </p:spPr>
      </p:pic>
    </p:spTree>
    <p:extLst>
      <p:ext uri="{BB962C8B-B14F-4D97-AF65-F5344CB8AC3E}">
        <p14:creationId xmlns:p14="http://schemas.microsoft.com/office/powerpoint/2010/main" val="227814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F5A8-F51A-FF02-235B-DC9519382E22}"/>
              </a:ext>
            </a:extLst>
          </p:cNvPr>
          <p:cNvSpPr>
            <a:spLocks noGrp="1"/>
          </p:cNvSpPr>
          <p:nvPr>
            <p:ph type="title"/>
          </p:nvPr>
        </p:nvSpPr>
        <p:spPr>
          <a:xfrm>
            <a:off x="131857" y="79974"/>
            <a:ext cx="9076329" cy="1064277"/>
          </a:xfrm>
        </p:spPr>
        <p:txBody>
          <a:bodyPr/>
          <a:lstStyle/>
          <a:p>
            <a:r>
              <a:rPr lang="en-NZ" dirty="0"/>
              <a:t>Codebase-Size:</a:t>
            </a:r>
          </a:p>
        </p:txBody>
      </p:sp>
      <p:sp>
        <p:nvSpPr>
          <p:cNvPr id="3" name="TextBox 2">
            <a:extLst>
              <a:ext uri="{FF2B5EF4-FFF2-40B4-BE49-F238E27FC236}">
                <a16:creationId xmlns:a16="http://schemas.microsoft.com/office/drawing/2014/main" id="{F334EE17-F143-E129-E547-84E592B22605}"/>
              </a:ext>
            </a:extLst>
          </p:cNvPr>
          <p:cNvSpPr txBox="1"/>
          <p:nvPr/>
        </p:nvSpPr>
        <p:spPr>
          <a:xfrm>
            <a:off x="352839" y="1192696"/>
            <a:ext cx="8661952" cy="646331"/>
          </a:xfrm>
          <a:prstGeom prst="rect">
            <a:avLst/>
          </a:prstGeom>
          <a:noFill/>
        </p:spPr>
        <p:txBody>
          <a:bodyPr wrap="square" rtlCol="0">
            <a:spAutoFit/>
          </a:bodyPr>
          <a:lstStyle/>
          <a:p>
            <a:r>
              <a:rPr lang="en-NZ" dirty="0"/>
              <a:t>An application containing too much unnecessary code will become sluggish, especially when learning a new system and installing items to experiment. </a:t>
            </a:r>
          </a:p>
        </p:txBody>
      </p:sp>
      <p:pic>
        <p:nvPicPr>
          <p:cNvPr id="5" name="Picture 4" descr="A person standing next to a stack of books&#10;&#10;Description automatically generated with low confidence">
            <a:extLst>
              <a:ext uri="{FF2B5EF4-FFF2-40B4-BE49-F238E27FC236}">
                <a16:creationId xmlns:a16="http://schemas.microsoft.com/office/drawing/2014/main" id="{E66E41D0-F50F-F02D-8605-5ED72252A3ED}"/>
              </a:ext>
            </a:extLst>
          </p:cNvPr>
          <p:cNvPicPr>
            <a:picLocks noChangeAspect="1"/>
          </p:cNvPicPr>
          <p:nvPr/>
        </p:nvPicPr>
        <p:blipFill>
          <a:blip r:embed="rId2">
            <a:alphaModFix amt="22000"/>
            <a:extLst>
              <a:ext uri="{28A0092B-C50C-407E-A947-70E740481C1C}">
                <a14:useLocalDpi xmlns:a14="http://schemas.microsoft.com/office/drawing/2010/main" val="0"/>
              </a:ext>
            </a:extLst>
          </a:blip>
          <a:stretch>
            <a:fillRect/>
          </a:stretch>
        </p:blipFill>
        <p:spPr>
          <a:xfrm>
            <a:off x="0" y="-1"/>
            <a:ext cx="12192001" cy="6832601"/>
          </a:xfrm>
          <a:prstGeom prst="rect">
            <a:avLst/>
          </a:prstGeom>
        </p:spPr>
      </p:pic>
    </p:spTree>
    <p:extLst>
      <p:ext uri="{BB962C8B-B14F-4D97-AF65-F5344CB8AC3E}">
        <p14:creationId xmlns:p14="http://schemas.microsoft.com/office/powerpoint/2010/main" val="241135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C31A-AAAD-AFFD-4C20-D68917A4D7CF}"/>
              </a:ext>
            </a:extLst>
          </p:cNvPr>
          <p:cNvSpPr>
            <a:spLocks noGrp="1"/>
          </p:cNvSpPr>
          <p:nvPr>
            <p:ph type="title"/>
          </p:nvPr>
        </p:nvSpPr>
        <p:spPr>
          <a:xfrm>
            <a:off x="92100" y="94883"/>
            <a:ext cx="9076329" cy="1064277"/>
          </a:xfrm>
        </p:spPr>
        <p:txBody>
          <a:bodyPr>
            <a:normAutofit/>
          </a:bodyPr>
          <a:lstStyle/>
          <a:p>
            <a:r>
              <a:rPr lang="en-NZ" dirty="0"/>
              <a:t>Codebase-Size:</a:t>
            </a:r>
            <a:endParaRPr lang="en-NZ" dirty="0">
              <a:solidFill>
                <a:srgbClr val="FF0000"/>
              </a:solidFill>
            </a:endParaRPr>
          </a:p>
        </p:txBody>
      </p:sp>
      <p:sp>
        <p:nvSpPr>
          <p:cNvPr id="3" name="TextBox 2">
            <a:extLst>
              <a:ext uri="{FF2B5EF4-FFF2-40B4-BE49-F238E27FC236}">
                <a16:creationId xmlns:a16="http://schemas.microsoft.com/office/drawing/2014/main" id="{199C0390-B435-E495-927D-BCE2C50F76C4}"/>
              </a:ext>
            </a:extLst>
          </p:cNvPr>
          <p:cNvSpPr txBox="1"/>
          <p:nvPr/>
        </p:nvSpPr>
        <p:spPr>
          <a:xfrm>
            <a:off x="163995" y="1003852"/>
            <a:ext cx="3071192" cy="5355312"/>
          </a:xfrm>
          <a:prstGeom prst="rect">
            <a:avLst/>
          </a:prstGeom>
          <a:noFill/>
        </p:spPr>
        <p:txBody>
          <a:bodyPr wrap="square" rtlCol="0">
            <a:spAutoFit/>
          </a:bodyPr>
          <a:lstStyle/>
          <a:p>
            <a:r>
              <a:rPr lang="en-NZ" dirty="0"/>
              <a:t>Django:</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Codebase is broken down into more easily manageable Django “Apps”, designed to represent a single aspect of an application. Sort of like an abstraction of Object Oriented Programming. </a:t>
            </a:r>
          </a:p>
          <a:p>
            <a:pPr marL="285750" indent="-285750">
              <a:buFont typeface="Arial" panose="020B0604020202020204" pitchFamily="34" charset="0"/>
              <a:buChar char="•"/>
            </a:pPr>
            <a:r>
              <a:rPr lang="en-NZ" dirty="0"/>
              <a:t>Basic hello world application </a:t>
            </a:r>
            <a:r>
              <a:rPr lang="en-NZ" dirty="0">
                <a:solidFill>
                  <a:srgbClr val="FF0000"/>
                </a:solidFill>
              </a:rPr>
              <a:t>44.4 </a:t>
            </a:r>
            <a:r>
              <a:rPr lang="en-NZ" dirty="0"/>
              <a:t>mb when packed.</a:t>
            </a: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A large codebase for a project may mean getting lost or confused to somebody learning the framework or being onboarded onto a project.</a:t>
            </a:r>
          </a:p>
        </p:txBody>
      </p:sp>
      <p:sp>
        <p:nvSpPr>
          <p:cNvPr id="4" name="TextBox 3">
            <a:extLst>
              <a:ext uri="{FF2B5EF4-FFF2-40B4-BE49-F238E27FC236}">
                <a16:creationId xmlns:a16="http://schemas.microsoft.com/office/drawing/2014/main" id="{5BD3391F-906D-5BF4-541C-9B982E013A11}"/>
              </a:ext>
            </a:extLst>
          </p:cNvPr>
          <p:cNvSpPr txBox="1"/>
          <p:nvPr/>
        </p:nvSpPr>
        <p:spPr>
          <a:xfrm>
            <a:off x="4025347" y="1003852"/>
            <a:ext cx="7359927" cy="4801314"/>
          </a:xfrm>
          <a:prstGeom prst="rect">
            <a:avLst/>
          </a:prstGeom>
          <a:noFill/>
        </p:spPr>
        <p:txBody>
          <a:bodyPr wrap="square" rtlCol="0">
            <a:spAutoFit/>
          </a:bodyPr>
          <a:lstStyle/>
          <a:p>
            <a:r>
              <a:rPr lang="en-NZ" dirty="0"/>
              <a:t>Flask:</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Codebase is easy to setup and can be achieved with a simple checklist of:</a:t>
            </a:r>
          </a:p>
          <a:p>
            <a:pPr marL="742950" lvl="1" indent="-285750">
              <a:buFont typeface="Arial" panose="020B0604020202020204" pitchFamily="34" charset="0"/>
              <a:buChar char="•"/>
            </a:pPr>
            <a:r>
              <a:rPr lang="en-NZ" dirty="0"/>
              <a:t>Create a project environment (Best practice)</a:t>
            </a:r>
          </a:p>
          <a:p>
            <a:pPr marL="742950" lvl="1" indent="-285750">
              <a:buFont typeface="Arial" panose="020B0604020202020204" pitchFamily="34" charset="0"/>
              <a:buChar char="•"/>
            </a:pPr>
            <a:r>
              <a:rPr lang="en-NZ" dirty="0"/>
              <a:t>Cd into project</a:t>
            </a:r>
          </a:p>
          <a:p>
            <a:pPr marL="742950" lvl="1" indent="-285750">
              <a:buFont typeface="Arial" panose="020B0604020202020204" pitchFamily="34" charset="0"/>
              <a:buChar char="•"/>
            </a:pPr>
            <a:r>
              <a:rPr lang="en-NZ" dirty="0"/>
              <a:t>Pip install flask</a:t>
            </a:r>
          </a:p>
          <a:p>
            <a:pPr marL="742950" lvl="1" indent="-285750">
              <a:buFont typeface="Arial" panose="020B0604020202020204" pitchFamily="34" charset="0"/>
              <a:buChar char="•"/>
            </a:pPr>
            <a:r>
              <a:rPr lang="en-NZ" dirty="0"/>
              <a:t>Create a python file for your application</a:t>
            </a:r>
          </a:p>
          <a:p>
            <a:pPr lvl="1"/>
            <a:endParaRPr lang="en-NZ" dirty="0"/>
          </a:p>
          <a:p>
            <a:pPr marL="285750" lvl="1" indent="-285750">
              <a:buFont typeface="Arial" panose="020B0604020202020204" pitchFamily="34" charset="0"/>
              <a:buChar char="•"/>
            </a:pPr>
            <a:r>
              <a:rPr lang="en-NZ" dirty="0"/>
              <a:t>This checklist will enable the creation of a basic web application that can be built upon.</a:t>
            </a:r>
          </a:p>
          <a:p>
            <a:pPr marL="285750" lvl="1" indent="-285750">
              <a:buFont typeface="Arial" panose="020B0604020202020204" pitchFamily="34" charset="0"/>
              <a:buChar char="•"/>
            </a:pPr>
            <a:r>
              <a:rPr lang="en-NZ" dirty="0"/>
              <a:t>Because of the minimal nature of Flask the codebase is relatively clean without too much bloat that would impact performance.</a:t>
            </a:r>
          </a:p>
          <a:p>
            <a:pPr marL="285750" lvl="1" indent="-285750">
              <a:buFont typeface="Arial" panose="020B0604020202020204" pitchFamily="34" charset="0"/>
              <a:buChar char="•"/>
            </a:pPr>
            <a:r>
              <a:rPr lang="en-NZ" dirty="0"/>
              <a:t>Basic hello world application </a:t>
            </a:r>
            <a:r>
              <a:rPr lang="en-NZ" dirty="0">
                <a:solidFill>
                  <a:srgbClr val="00B050"/>
                </a:solidFill>
              </a:rPr>
              <a:t>18.1</a:t>
            </a:r>
            <a:r>
              <a:rPr lang="en-NZ" dirty="0"/>
              <a:t> mb when packed</a:t>
            </a:r>
          </a:p>
          <a:p>
            <a:pPr marL="742950" lvl="1"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Because of the limited initial codebase you will have to research on what you can add and how to add it to the project. </a:t>
            </a:r>
          </a:p>
        </p:txBody>
      </p:sp>
    </p:spTree>
    <p:extLst>
      <p:ext uri="{BB962C8B-B14F-4D97-AF65-F5344CB8AC3E}">
        <p14:creationId xmlns:p14="http://schemas.microsoft.com/office/powerpoint/2010/main" val="234481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5C8-2A10-08DA-177D-E29F9EFADD95}"/>
              </a:ext>
            </a:extLst>
          </p:cNvPr>
          <p:cNvSpPr>
            <a:spLocks noGrp="1"/>
          </p:cNvSpPr>
          <p:nvPr>
            <p:ph type="title"/>
          </p:nvPr>
        </p:nvSpPr>
        <p:spPr>
          <a:xfrm>
            <a:off x="141796" y="119730"/>
            <a:ext cx="9076329" cy="1064277"/>
          </a:xfrm>
        </p:spPr>
        <p:txBody>
          <a:bodyPr>
            <a:normAutofit/>
          </a:bodyPr>
          <a:lstStyle/>
          <a:p>
            <a:r>
              <a:rPr lang="en-NZ" dirty="0"/>
              <a:t>Introduction to Frameworks:</a:t>
            </a:r>
          </a:p>
        </p:txBody>
      </p:sp>
      <p:sp>
        <p:nvSpPr>
          <p:cNvPr id="3" name="TextBox 2">
            <a:extLst>
              <a:ext uri="{FF2B5EF4-FFF2-40B4-BE49-F238E27FC236}">
                <a16:creationId xmlns:a16="http://schemas.microsoft.com/office/drawing/2014/main" id="{420EFBE8-361C-61A3-06E6-2CF20D365E8D}"/>
              </a:ext>
            </a:extLst>
          </p:cNvPr>
          <p:cNvSpPr txBox="1"/>
          <p:nvPr/>
        </p:nvSpPr>
        <p:spPr>
          <a:xfrm>
            <a:off x="141796" y="1038639"/>
            <a:ext cx="4623512" cy="3970318"/>
          </a:xfrm>
          <a:prstGeom prst="rect">
            <a:avLst/>
          </a:prstGeom>
          <a:noFill/>
        </p:spPr>
        <p:txBody>
          <a:bodyPr wrap="square" rtlCol="0">
            <a:spAutoFit/>
          </a:bodyPr>
          <a:lstStyle/>
          <a:p>
            <a:pPr marL="285750" indent="-285750">
              <a:buFont typeface="Arial" panose="020B0604020202020204" pitchFamily="34" charset="0"/>
              <a:buChar char="•"/>
            </a:pPr>
            <a:r>
              <a:rPr lang="en-NZ" dirty="0"/>
              <a:t>Frameworks are the foundation of any web application.</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Frameworks provide the developer with functionalities to assist in the building of an application instead of creating one from scratch.</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No one size fits all option.</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A variety of options for every coding language.</a:t>
            </a:r>
          </a:p>
          <a:p>
            <a:endParaRPr lang="en-NZ" dirty="0"/>
          </a:p>
          <a:p>
            <a:endParaRPr lang="en-NZ" dirty="0"/>
          </a:p>
        </p:txBody>
      </p:sp>
      <p:pic>
        <p:nvPicPr>
          <p:cNvPr id="6" name="Picture 5">
            <a:extLst>
              <a:ext uri="{FF2B5EF4-FFF2-40B4-BE49-F238E27FC236}">
                <a16:creationId xmlns:a16="http://schemas.microsoft.com/office/drawing/2014/main" id="{8374D093-DB3E-4680-2D5B-651FE6FD7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2770"/>
            <a:ext cx="8709495" cy="934829"/>
          </a:xfrm>
          <a:prstGeom prst="rect">
            <a:avLst/>
          </a:prstGeom>
        </p:spPr>
      </p:pic>
    </p:spTree>
    <p:extLst>
      <p:ext uri="{BB962C8B-B14F-4D97-AF65-F5344CB8AC3E}">
        <p14:creationId xmlns:p14="http://schemas.microsoft.com/office/powerpoint/2010/main" val="4068661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7308E-356E-C250-ACA0-ABC140A6983D}"/>
              </a:ext>
            </a:extLst>
          </p:cNvPr>
          <p:cNvSpPr>
            <a:spLocks noGrp="1"/>
          </p:cNvSpPr>
          <p:nvPr>
            <p:ph type="title"/>
          </p:nvPr>
        </p:nvSpPr>
        <p:spPr>
          <a:xfrm>
            <a:off x="131857" y="159487"/>
            <a:ext cx="9076329" cy="1064277"/>
          </a:xfrm>
        </p:spPr>
        <p:txBody>
          <a:bodyPr/>
          <a:lstStyle/>
          <a:p>
            <a:r>
              <a:rPr lang="en-NZ"/>
              <a:t>Community:</a:t>
            </a:r>
            <a:endParaRPr lang="en-NZ" dirty="0"/>
          </a:p>
        </p:txBody>
      </p:sp>
      <p:sp>
        <p:nvSpPr>
          <p:cNvPr id="4" name="TextBox 3">
            <a:extLst>
              <a:ext uri="{FF2B5EF4-FFF2-40B4-BE49-F238E27FC236}">
                <a16:creationId xmlns:a16="http://schemas.microsoft.com/office/drawing/2014/main" id="{692445A8-8EE8-2844-CA90-9DBB9FFE02D6}"/>
              </a:ext>
            </a:extLst>
          </p:cNvPr>
          <p:cNvSpPr txBox="1"/>
          <p:nvPr/>
        </p:nvSpPr>
        <p:spPr>
          <a:xfrm>
            <a:off x="183874" y="1525657"/>
            <a:ext cx="9024312" cy="923330"/>
          </a:xfrm>
          <a:prstGeom prst="rect">
            <a:avLst/>
          </a:prstGeom>
          <a:noFill/>
        </p:spPr>
        <p:txBody>
          <a:bodyPr wrap="square" rtlCol="0">
            <a:spAutoFit/>
          </a:bodyPr>
          <a:lstStyle/>
          <a:p>
            <a:r>
              <a:rPr lang="en-NZ" dirty="0"/>
              <a:t>Community is a key aspect of any software but can be exceptionally helpful when learning a new skill. Key aspects that influence a community are the number of developers, the age of a community and the atmosphere that is promoted within it. </a:t>
            </a:r>
          </a:p>
        </p:txBody>
      </p:sp>
      <p:pic>
        <p:nvPicPr>
          <p:cNvPr id="6" name="Picture 5">
            <a:extLst>
              <a:ext uri="{FF2B5EF4-FFF2-40B4-BE49-F238E27FC236}">
                <a16:creationId xmlns:a16="http://schemas.microsoft.com/office/drawing/2014/main" id="{5BDA2535-31BF-48E2-F5E0-F518A01D7849}"/>
              </a:ext>
            </a:extLst>
          </p:cNvPr>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500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38DA-128F-0FBA-3A88-600A9BC3D8B7}"/>
              </a:ext>
            </a:extLst>
          </p:cNvPr>
          <p:cNvSpPr>
            <a:spLocks noGrp="1"/>
          </p:cNvSpPr>
          <p:nvPr>
            <p:ph type="title"/>
          </p:nvPr>
        </p:nvSpPr>
        <p:spPr>
          <a:xfrm>
            <a:off x="111979" y="84944"/>
            <a:ext cx="9076329" cy="1064277"/>
          </a:xfrm>
        </p:spPr>
        <p:txBody>
          <a:bodyPr>
            <a:normAutofit/>
          </a:bodyPr>
          <a:lstStyle/>
          <a:p>
            <a:r>
              <a:rPr lang="en-NZ" dirty="0"/>
              <a:t>Community:</a:t>
            </a:r>
            <a:endParaRPr lang="en-NZ" dirty="0">
              <a:solidFill>
                <a:srgbClr val="FF0000"/>
              </a:solidFill>
            </a:endParaRPr>
          </a:p>
        </p:txBody>
      </p:sp>
      <p:sp>
        <p:nvSpPr>
          <p:cNvPr id="3" name="TextBox 2">
            <a:extLst>
              <a:ext uri="{FF2B5EF4-FFF2-40B4-BE49-F238E27FC236}">
                <a16:creationId xmlns:a16="http://schemas.microsoft.com/office/drawing/2014/main" id="{BCBEC976-318B-F442-2490-EBA5243A17BD}"/>
              </a:ext>
            </a:extLst>
          </p:cNvPr>
          <p:cNvSpPr txBox="1"/>
          <p:nvPr/>
        </p:nvSpPr>
        <p:spPr>
          <a:xfrm>
            <a:off x="238538" y="1391479"/>
            <a:ext cx="5857461" cy="3693319"/>
          </a:xfrm>
          <a:prstGeom prst="rect">
            <a:avLst/>
          </a:prstGeom>
          <a:noFill/>
        </p:spPr>
        <p:txBody>
          <a:bodyPr wrap="square" rtlCol="0">
            <a:spAutoFit/>
          </a:bodyPr>
          <a:lstStyle/>
          <a:p>
            <a:r>
              <a:rPr lang="en-NZ" dirty="0"/>
              <a:t>Django:</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Because it is one of the biggest frameworks built with one of the most popular coding languages there are a great number of people within the community.</a:t>
            </a:r>
          </a:p>
          <a:p>
            <a:pPr marL="285750" indent="-285750">
              <a:buFont typeface="Arial" panose="020B0604020202020204" pitchFamily="34" charset="0"/>
              <a:buChar char="•"/>
            </a:pPr>
            <a:r>
              <a:rPr lang="en-NZ" dirty="0"/>
              <a:t>A large portion of experienced developers to discuss with and assist with questions.</a:t>
            </a:r>
          </a:p>
          <a:p>
            <a:pPr marL="285750" indent="-285750">
              <a:buFont typeface="Arial" panose="020B0604020202020204" pitchFamily="34" charset="0"/>
              <a:buChar char="•"/>
            </a:pPr>
            <a:r>
              <a:rPr lang="en-NZ" dirty="0"/>
              <a:t>A number of open source tutorials and projects that can be viewed to learn the framework.</a:t>
            </a: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Community can be daunting to engage with.</a:t>
            </a:r>
          </a:p>
          <a:p>
            <a:pPr marL="285750" indent="-285750">
              <a:buFont typeface="Arial" panose="020B0604020202020204" pitchFamily="34" charset="0"/>
              <a:buChar char="•"/>
            </a:pPr>
            <a:r>
              <a:rPr lang="en-NZ" dirty="0"/>
              <a:t>Just like any community, has some bad eggs that would rather insult people than help.</a:t>
            </a:r>
          </a:p>
        </p:txBody>
      </p:sp>
      <p:sp>
        <p:nvSpPr>
          <p:cNvPr id="4" name="TextBox 3">
            <a:extLst>
              <a:ext uri="{FF2B5EF4-FFF2-40B4-BE49-F238E27FC236}">
                <a16:creationId xmlns:a16="http://schemas.microsoft.com/office/drawing/2014/main" id="{1112DFC0-B10C-C73F-FA9A-501145A4BAD7}"/>
              </a:ext>
            </a:extLst>
          </p:cNvPr>
          <p:cNvSpPr txBox="1"/>
          <p:nvPr/>
        </p:nvSpPr>
        <p:spPr>
          <a:xfrm>
            <a:off x="6515101" y="1391479"/>
            <a:ext cx="3652630" cy="2585323"/>
          </a:xfrm>
          <a:prstGeom prst="rect">
            <a:avLst/>
          </a:prstGeom>
          <a:noFill/>
        </p:spPr>
        <p:txBody>
          <a:bodyPr wrap="square" rtlCol="0">
            <a:spAutoFit/>
          </a:bodyPr>
          <a:lstStyle/>
          <a:p>
            <a:r>
              <a:rPr lang="en-NZ" dirty="0"/>
              <a:t>Flask:</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A great interactive community.</a:t>
            </a:r>
          </a:p>
          <a:p>
            <a:pPr marL="285750" indent="-285750">
              <a:buFont typeface="Arial" panose="020B0604020202020204" pitchFamily="34" charset="0"/>
              <a:buChar char="•"/>
            </a:pPr>
            <a:r>
              <a:rPr lang="en-NZ" dirty="0"/>
              <a:t> A great number of exceptional tutorials.</a:t>
            </a:r>
          </a:p>
          <a:p>
            <a:pPr marL="285750" indent="-285750">
              <a:buFont typeface="Arial" panose="020B0604020202020204" pitchFamily="34" charset="0"/>
              <a:buChar char="•"/>
            </a:pPr>
            <a:r>
              <a:rPr lang="en-NZ" dirty="0"/>
              <a:t>Many problems encountered when using flask have been solved by the community.</a:t>
            </a:r>
          </a:p>
          <a:p>
            <a:endParaRPr lang="en-NZ" dirty="0">
              <a:solidFill>
                <a:srgbClr val="FF0000"/>
              </a:solidFill>
            </a:endParaRPr>
          </a:p>
        </p:txBody>
      </p:sp>
      <p:pic>
        <p:nvPicPr>
          <p:cNvPr id="6" name="Picture 5">
            <a:extLst>
              <a:ext uri="{FF2B5EF4-FFF2-40B4-BE49-F238E27FC236}">
                <a16:creationId xmlns:a16="http://schemas.microsoft.com/office/drawing/2014/main" id="{8EC285CE-729B-B0ED-6398-F64AA77FC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38" y="6421716"/>
            <a:ext cx="4534293" cy="449619"/>
          </a:xfrm>
          <a:prstGeom prst="rect">
            <a:avLst/>
          </a:prstGeom>
        </p:spPr>
      </p:pic>
      <p:pic>
        <p:nvPicPr>
          <p:cNvPr id="8" name="Picture 7">
            <a:extLst>
              <a:ext uri="{FF2B5EF4-FFF2-40B4-BE49-F238E27FC236}">
                <a16:creationId xmlns:a16="http://schemas.microsoft.com/office/drawing/2014/main" id="{02034D93-27E8-94D7-DAF3-5F10E4A92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101" y="6421716"/>
            <a:ext cx="4515241" cy="422947"/>
          </a:xfrm>
          <a:prstGeom prst="rect">
            <a:avLst/>
          </a:prstGeom>
        </p:spPr>
      </p:pic>
      <p:sp>
        <p:nvSpPr>
          <p:cNvPr id="9" name="TextBox 8">
            <a:extLst>
              <a:ext uri="{FF2B5EF4-FFF2-40B4-BE49-F238E27FC236}">
                <a16:creationId xmlns:a16="http://schemas.microsoft.com/office/drawing/2014/main" id="{196FB86C-75AD-5E57-22C8-0D0358AEF1B5}"/>
              </a:ext>
            </a:extLst>
          </p:cNvPr>
          <p:cNvSpPr txBox="1"/>
          <p:nvPr/>
        </p:nvSpPr>
        <p:spPr>
          <a:xfrm>
            <a:off x="249501" y="6052384"/>
            <a:ext cx="1673721" cy="369332"/>
          </a:xfrm>
          <a:prstGeom prst="rect">
            <a:avLst/>
          </a:prstGeom>
          <a:noFill/>
        </p:spPr>
        <p:txBody>
          <a:bodyPr wrap="square" rtlCol="0">
            <a:spAutoFit/>
          </a:bodyPr>
          <a:lstStyle/>
          <a:p>
            <a:r>
              <a:rPr lang="en-NZ" dirty="0"/>
              <a:t>Django </a:t>
            </a:r>
            <a:r>
              <a:rPr lang="en-NZ" dirty="0" err="1"/>
              <a:t>Github</a:t>
            </a:r>
            <a:endParaRPr lang="en-NZ" dirty="0"/>
          </a:p>
        </p:txBody>
      </p:sp>
      <p:sp>
        <p:nvSpPr>
          <p:cNvPr id="10" name="TextBox 9">
            <a:extLst>
              <a:ext uri="{FF2B5EF4-FFF2-40B4-BE49-F238E27FC236}">
                <a16:creationId xmlns:a16="http://schemas.microsoft.com/office/drawing/2014/main" id="{24CDE137-F2D1-3E2E-28B1-44DBF3F59F3E}"/>
              </a:ext>
            </a:extLst>
          </p:cNvPr>
          <p:cNvSpPr txBox="1"/>
          <p:nvPr/>
        </p:nvSpPr>
        <p:spPr>
          <a:xfrm>
            <a:off x="6515101" y="6052384"/>
            <a:ext cx="1673721" cy="369332"/>
          </a:xfrm>
          <a:prstGeom prst="rect">
            <a:avLst/>
          </a:prstGeom>
          <a:noFill/>
        </p:spPr>
        <p:txBody>
          <a:bodyPr wrap="square" rtlCol="0">
            <a:spAutoFit/>
          </a:bodyPr>
          <a:lstStyle/>
          <a:p>
            <a:r>
              <a:rPr lang="en-NZ" dirty="0"/>
              <a:t>Flask </a:t>
            </a:r>
            <a:r>
              <a:rPr lang="en-NZ" dirty="0" err="1"/>
              <a:t>Github</a:t>
            </a:r>
            <a:endParaRPr lang="en-NZ" dirty="0"/>
          </a:p>
        </p:txBody>
      </p:sp>
    </p:spTree>
    <p:extLst>
      <p:ext uri="{BB962C8B-B14F-4D97-AF65-F5344CB8AC3E}">
        <p14:creationId xmlns:p14="http://schemas.microsoft.com/office/powerpoint/2010/main" val="3970624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A3B1-13F1-2F57-873A-082C97FECA99}"/>
              </a:ext>
            </a:extLst>
          </p:cNvPr>
          <p:cNvSpPr>
            <a:spLocks noGrp="1"/>
          </p:cNvSpPr>
          <p:nvPr>
            <p:ph type="title"/>
          </p:nvPr>
        </p:nvSpPr>
        <p:spPr>
          <a:xfrm>
            <a:off x="206401" y="190813"/>
            <a:ext cx="9076329" cy="1064277"/>
          </a:xfrm>
        </p:spPr>
        <p:txBody>
          <a:bodyPr/>
          <a:lstStyle/>
          <a:p>
            <a:r>
              <a:rPr lang="en-NZ" dirty="0"/>
              <a:t>Personal Opinions:</a:t>
            </a:r>
          </a:p>
        </p:txBody>
      </p:sp>
      <p:sp>
        <p:nvSpPr>
          <p:cNvPr id="3" name="TextBox 2">
            <a:extLst>
              <a:ext uri="{FF2B5EF4-FFF2-40B4-BE49-F238E27FC236}">
                <a16:creationId xmlns:a16="http://schemas.microsoft.com/office/drawing/2014/main" id="{515697A9-BBEF-4328-A07D-DF9DFBDF4943}"/>
              </a:ext>
            </a:extLst>
          </p:cNvPr>
          <p:cNvSpPr txBox="1"/>
          <p:nvPr/>
        </p:nvSpPr>
        <p:spPr>
          <a:xfrm>
            <a:off x="206401" y="1157909"/>
            <a:ext cx="8959708" cy="3139321"/>
          </a:xfrm>
          <a:prstGeom prst="rect">
            <a:avLst/>
          </a:prstGeom>
          <a:noFill/>
        </p:spPr>
        <p:txBody>
          <a:bodyPr wrap="square" rtlCol="0">
            <a:spAutoFit/>
          </a:bodyPr>
          <a:lstStyle/>
          <a:p>
            <a:pPr marL="285750" indent="-285750">
              <a:buFont typeface="Arial" panose="020B0604020202020204" pitchFamily="34" charset="0"/>
              <a:buChar char="•"/>
            </a:pPr>
            <a:r>
              <a:rPr lang="en-NZ" dirty="0"/>
              <a:t>Django is a great framework to have as part of your toolkit as it is widely used within the industry.</a:t>
            </a:r>
          </a:p>
          <a:p>
            <a:pPr marL="285750" indent="-285750">
              <a:buFont typeface="Arial" panose="020B0604020202020204" pitchFamily="34" charset="0"/>
              <a:buChar char="•"/>
            </a:pPr>
            <a:r>
              <a:rPr lang="en-NZ" dirty="0"/>
              <a:t>You can do a lot with the basic install of Django. </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Flask is a minimalistic framework that provides a sturdy foundation that can be built on</a:t>
            </a:r>
          </a:p>
          <a:p>
            <a:pPr marL="285750" indent="-285750">
              <a:buFont typeface="Arial" panose="020B0604020202020204" pitchFamily="34" charset="0"/>
              <a:buChar char="•"/>
            </a:pPr>
            <a:r>
              <a:rPr lang="en-NZ" dirty="0"/>
              <a:t>Flask is amazing if you want to chop and change aspects of your application throughout development.</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Overall I feel most drawn to learning and developing my skills in Flask as the minimal aspect and ability to have a web application evolve over time really works towards my philosophy when programming.</a:t>
            </a:r>
          </a:p>
        </p:txBody>
      </p:sp>
      <p:sp>
        <p:nvSpPr>
          <p:cNvPr id="6" name="TextBox 5">
            <a:extLst>
              <a:ext uri="{FF2B5EF4-FFF2-40B4-BE49-F238E27FC236}">
                <a16:creationId xmlns:a16="http://schemas.microsoft.com/office/drawing/2014/main" id="{044AA52C-6CC4-ED5A-BD58-724A7AB7BD2B}"/>
              </a:ext>
            </a:extLst>
          </p:cNvPr>
          <p:cNvSpPr txBox="1"/>
          <p:nvPr/>
        </p:nvSpPr>
        <p:spPr>
          <a:xfrm>
            <a:off x="0" y="5700091"/>
            <a:ext cx="7136296" cy="1200329"/>
          </a:xfrm>
          <a:prstGeom prst="rect">
            <a:avLst/>
          </a:prstGeom>
          <a:noFill/>
        </p:spPr>
        <p:txBody>
          <a:bodyPr wrap="square" rtlCol="0">
            <a:spAutoFit/>
          </a:bodyPr>
          <a:lstStyle/>
          <a:p>
            <a:r>
              <a:rPr lang="en-NZ" dirty="0"/>
              <a:t>“When Vue’s user count reached a certain volume, it became a community. Suddenly all these people were counting on me: contributors, users, educators, students… It became bigger than I ever thought it could be.” – Evan You, Creator of Vue</a:t>
            </a:r>
          </a:p>
        </p:txBody>
      </p:sp>
      <p:pic>
        <p:nvPicPr>
          <p:cNvPr id="5" name="Picture 4" descr="Icon&#10;&#10;Description automatically generated">
            <a:extLst>
              <a:ext uri="{FF2B5EF4-FFF2-40B4-BE49-F238E27FC236}">
                <a16:creationId xmlns:a16="http://schemas.microsoft.com/office/drawing/2014/main" id="{A7F26D26-D357-B589-8102-8464F575309B}"/>
              </a:ext>
            </a:extLst>
          </p:cNvPr>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a:off x="11005930" y="3039457"/>
            <a:ext cx="1246536" cy="779085"/>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C260078C-0032-4E0B-9FC4-078BBD73CB98}"/>
              </a:ext>
            </a:extLst>
          </p:cNvPr>
          <p:cNvPicPr>
            <a:picLocks noChangeAspect="1"/>
          </p:cNvPicPr>
          <p:nvPr/>
        </p:nvPicPr>
        <p:blipFill>
          <a:blip r:embed="rId3">
            <a:alphaModFix amt="19000"/>
            <a:extLst>
              <a:ext uri="{28A0092B-C50C-407E-A947-70E740481C1C}">
                <a14:useLocalDpi xmlns:a14="http://schemas.microsoft.com/office/drawing/2010/main" val="0"/>
              </a:ext>
            </a:extLst>
          </a:blip>
          <a:stretch>
            <a:fillRect/>
          </a:stretch>
        </p:blipFill>
        <p:spPr>
          <a:xfrm>
            <a:off x="9844708" y="190813"/>
            <a:ext cx="1306996" cy="1367786"/>
          </a:xfrm>
          <a:prstGeom prst="rect">
            <a:avLst/>
          </a:prstGeom>
        </p:spPr>
      </p:pic>
    </p:spTree>
    <p:extLst>
      <p:ext uri="{BB962C8B-B14F-4D97-AF65-F5344CB8AC3E}">
        <p14:creationId xmlns:p14="http://schemas.microsoft.com/office/powerpoint/2010/main" val="3199419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A116-6E4E-576E-827B-04C2656ADC2C}"/>
              </a:ext>
            </a:extLst>
          </p:cNvPr>
          <p:cNvSpPr>
            <a:spLocks noGrp="1"/>
          </p:cNvSpPr>
          <p:nvPr>
            <p:ph type="title"/>
          </p:nvPr>
        </p:nvSpPr>
        <p:spPr/>
        <p:txBody>
          <a:bodyPr/>
          <a:lstStyle/>
          <a:p>
            <a:r>
              <a:rPr lang="en-NZ" dirty="0"/>
              <a:t>Conclusion:</a:t>
            </a:r>
          </a:p>
        </p:txBody>
      </p:sp>
      <p:sp>
        <p:nvSpPr>
          <p:cNvPr id="3" name="TextBox 2">
            <a:extLst>
              <a:ext uri="{FF2B5EF4-FFF2-40B4-BE49-F238E27FC236}">
                <a16:creationId xmlns:a16="http://schemas.microsoft.com/office/drawing/2014/main" id="{4C12C61F-B4FE-7CBC-A204-EB4F35986C32}"/>
              </a:ext>
            </a:extLst>
          </p:cNvPr>
          <p:cNvSpPr txBox="1"/>
          <p:nvPr/>
        </p:nvSpPr>
        <p:spPr>
          <a:xfrm>
            <a:off x="966744" y="1779616"/>
            <a:ext cx="8869270" cy="3970318"/>
          </a:xfrm>
          <a:prstGeom prst="rect">
            <a:avLst/>
          </a:prstGeom>
          <a:noFill/>
        </p:spPr>
        <p:txBody>
          <a:bodyPr wrap="square" rtlCol="0">
            <a:spAutoFit/>
          </a:bodyPr>
          <a:lstStyle/>
          <a:p>
            <a:pPr marL="285750" indent="-285750">
              <a:buFont typeface="Arial" panose="020B0604020202020204" pitchFamily="34" charset="0"/>
              <a:buChar char="•"/>
            </a:pPr>
            <a:r>
              <a:rPr lang="en-NZ" dirty="0"/>
              <a:t>No Framework is perfect for every project.</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solidFill>
                  <a:srgbClr val="00B050"/>
                </a:solidFill>
              </a:rPr>
              <a:t>Django</a:t>
            </a:r>
            <a:r>
              <a:rPr lang="en-NZ" dirty="0"/>
              <a:t> is great for large scale projects.</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solidFill>
                  <a:srgbClr val="00B050"/>
                </a:solidFill>
              </a:rPr>
              <a:t>Flask</a:t>
            </a:r>
            <a:r>
              <a:rPr lang="en-NZ" dirty="0"/>
              <a:t> is great for prototyping and developing, publishing applications at speed.</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solidFill>
                  <a:srgbClr val="FF0000"/>
                </a:solidFill>
              </a:rPr>
              <a:t>Django</a:t>
            </a:r>
            <a:r>
              <a:rPr lang="en-NZ" dirty="0"/>
              <a:t> is ill suited for small or simple projects.</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solidFill>
                  <a:srgbClr val="FF0000"/>
                </a:solidFill>
              </a:rPr>
              <a:t>Flask</a:t>
            </a:r>
            <a:r>
              <a:rPr lang="en-NZ" dirty="0"/>
              <a:t> can provide you with too many options for projects which can get you lost.</a:t>
            </a:r>
          </a:p>
          <a:p>
            <a:pPr marL="285750" indent="-285750">
              <a:buFont typeface="Arial" panose="020B0604020202020204" pitchFamily="34" charset="0"/>
              <a:buChar char="•"/>
            </a:pPr>
            <a:endParaRPr lang="en-NZ" dirty="0"/>
          </a:p>
          <a:p>
            <a:pPr marL="285750" indent="-285750">
              <a:buFont typeface="Arial" panose="020B0604020202020204" pitchFamily="34" charset="0"/>
              <a:buChar char="•"/>
            </a:pPr>
            <a:r>
              <a:rPr lang="en-NZ" dirty="0"/>
              <a:t>Final Thoughts:</a:t>
            </a:r>
          </a:p>
          <a:p>
            <a:r>
              <a:rPr lang="en-NZ" dirty="0"/>
              <a:t>My recommendation would be to learn the basics of each so that no matter what kind of project you embark on you will have the necessary tools to help make the foundations of the project strong enough for the future.</a:t>
            </a:r>
          </a:p>
        </p:txBody>
      </p:sp>
    </p:spTree>
    <p:extLst>
      <p:ext uri="{BB962C8B-B14F-4D97-AF65-F5344CB8AC3E}">
        <p14:creationId xmlns:p14="http://schemas.microsoft.com/office/powerpoint/2010/main" val="276150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9" name="Freeform: Shape 8">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4" name="Rectangle 13">
            <a:extLst>
              <a:ext uri="{FF2B5EF4-FFF2-40B4-BE49-F238E27FC236}">
                <a16:creationId xmlns:a16="http://schemas.microsoft.com/office/drawing/2014/main" id="{651590EC-32F3-D145-ADCB-AB64BFBA9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76D62A91-A1D3-724A-9229-3E87CACCB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0"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F9C6AAB-50FD-D642-8262-6C96BF0A0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7"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656B3B-7BFB-2EE6-0BC7-ECF27D46AC9B}"/>
              </a:ext>
            </a:extLst>
          </p:cNvPr>
          <p:cNvSpPr>
            <a:spLocks noGrp="1"/>
          </p:cNvSpPr>
          <p:nvPr>
            <p:ph type="title"/>
          </p:nvPr>
        </p:nvSpPr>
        <p:spPr>
          <a:xfrm>
            <a:off x="4439277" y="1774071"/>
            <a:ext cx="3313444" cy="605512"/>
          </a:xfrm>
        </p:spPr>
        <p:txBody>
          <a:bodyPr vert="horz" lIns="91440" tIns="45720" rIns="91440" bIns="45720" rtlCol="0" anchor="b">
            <a:normAutofit fontScale="90000"/>
          </a:bodyPr>
          <a:lstStyle/>
          <a:p>
            <a:pPr algn="ctr"/>
            <a:r>
              <a:rPr lang="en-US" sz="4000" dirty="0"/>
              <a:t>Django</a:t>
            </a:r>
          </a:p>
        </p:txBody>
      </p:sp>
      <p:sp>
        <p:nvSpPr>
          <p:cNvPr id="3" name="Text Placeholder 2">
            <a:extLst>
              <a:ext uri="{FF2B5EF4-FFF2-40B4-BE49-F238E27FC236}">
                <a16:creationId xmlns:a16="http://schemas.microsoft.com/office/drawing/2014/main" id="{BD7F0410-3AB3-0CB8-5E6B-6870DFDE3B29}"/>
              </a:ext>
            </a:extLst>
          </p:cNvPr>
          <p:cNvSpPr>
            <a:spLocks noGrp="1"/>
          </p:cNvSpPr>
          <p:nvPr>
            <p:ph type="body" idx="1"/>
          </p:nvPr>
        </p:nvSpPr>
        <p:spPr>
          <a:xfrm>
            <a:off x="4510643" y="2379583"/>
            <a:ext cx="3170712" cy="1158783"/>
          </a:xfrm>
        </p:spPr>
        <p:txBody>
          <a:bodyPr vert="horz" lIns="91440" tIns="45720" rIns="91440" bIns="45720" rtlCol="0">
            <a:normAutofit/>
          </a:bodyPr>
          <a:lstStyle/>
          <a:p>
            <a:pPr algn="ctr">
              <a:lnSpc>
                <a:spcPct val="100000"/>
              </a:lnSpc>
            </a:pPr>
            <a:r>
              <a:rPr lang="en-US" sz="1400" cap="all" spc="300" dirty="0"/>
              <a:t>“Django makes it easier to build better web apps more quickly and with less code” – Django home page</a:t>
            </a:r>
          </a:p>
        </p:txBody>
      </p:sp>
      <p:sp>
        <p:nvSpPr>
          <p:cNvPr id="4" name="TextBox 3">
            <a:extLst>
              <a:ext uri="{FF2B5EF4-FFF2-40B4-BE49-F238E27FC236}">
                <a16:creationId xmlns:a16="http://schemas.microsoft.com/office/drawing/2014/main" id="{B09EB960-100E-8B9A-4500-69A25D550D49}"/>
              </a:ext>
            </a:extLst>
          </p:cNvPr>
          <p:cNvSpPr txBox="1"/>
          <p:nvPr/>
        </p:nvSpPr>
        <p:spPr>
          <a:xfrm>
            <a:off x="4510643" y="4471414"/>
            <a:ext cx="3170712" cy="646331"/>
          </a:xfrm>
          <a:prstGeom prst="rect">
            <a:avLst/>
          </a:prstGeom>
          <a:noFill/>
        </p:spPr>
        <p:txBody>
          <a:bodyPr wrap="square" rtlCol="0">
            <a:spAutoFit/>
          </a:bodyPr>
          <a:lstStyle/>
          <a:p>
            <a:pPr algn="ctr"/>
            <a:r>
              <a:rPr lang="en-NZ" dirty="0"/>
              <a:t>Python Web Development Framework</a:t>
            </a:r>
          </a:p>
        </p:txBody>
      </p:sp>
      <p:pic>
        <p:nvPicPr>
          <p:cNvPr id="6" name="Picture 5" descr="Icon&#10;&#10;Description automatically generated">
            <a:extLst>
              <a:ext uri="{FF2B5EF4-FFF2-40B4-BE49-F238E27FC236}">
                <a16:creationId xmlns:a16="http://schemas.microsoft.com/office/drawing/2014/main" id="{A5607FB1-90A8-0544-9F03-8C4BD9C89FBB}"/>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Tree>
    <p:extLst>
      <p:ext uri="{BB962C8B-B14F-4D97-AF65-F5344CB8AC3E}">
        <p14:creationId xmlns:p14="http://schemas.microsoft.com/office/powerpoint/2010/main" val="84655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9" name="Freeform: Shape 8">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4" name="Rectangle 13">
            <a:extLst>
              <a:ext uri="{FF2B5EF4-FFF2-40B4-BE49-F238E27FC236}">
                <a16:creationId xmlns:a16="http://schemas.microsoft.com/office/drawing/2014/main" id="{651590EC-32F3-D145-ADCB-AB64BFBA9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76D62A91-A1D3-724A-9229-3E87CACCB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0"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F9C6AAB-50FD-D642-8262-6C96BF0A0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7"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656B3B-7BFB-2EE6-0BC7-ECF27D46AC9B}"/>
              </a:ext>
            </a:extLst>
          </p:cNvPr>
          <p:cNvSpPr>
            <a:spLocks noGrp="1"/>
          </p:cNvSpPr>
          <p:nvPr>
            <p:ph type="title"/>
          </p:nvPr>
        </p:nvSpPr>
        <p:spPr>
          <a:xfrm>
            <a:off x="4439277" y="1774071"/>
            <a:ext cx="3313444" cy="605512"/>
          </a:xfrm>
        </p:spPr>
        <p:txBody>
          <a:bodyPr vert="horz" lIns="91440" tIns="45720" rIns="91440" bIns="45720" rtlCol="0" anchor="b">
            <a:normAutofit fontScale="90000"/>
          </a:bodyPr>
          <a:lstStyle/>
          <a:p>
            <a:pPr algn="ctr"/>
            <a:r>
              <a:rPr lang="en-US" sz="4000" dirty="0"/>
              <a:t>Flask</a:t>
            </a:r>
          </a:p>
        </p:txBody>
      </p:sp>
      <p:sp>
        <p:nvSpPr>
          <p:cNvPr id="3" name="Text Placeholder 2">
            <a:extLst>
              <a:ext uri="{FF2B5EF4-FFF2-40B4-BE49-F238E27FC236}">
                <a16:creationId xmlns:a16="http://schemas.microsoft.com/office/drawing/2014/main" id="{BD7F0410-3AB3-0CB8-5E6B-6870DFDE3B29}"/>
              </a:ext>
            </a:extLst>
          </p:cNvPr>
          <p:cNvSpPr>
            <a:spLocks noGrp="1"/>
          </p:cNvSpPr>
          <p:nvPr>
            <p:ph type="body" idx="1"/>
          </p:nvPr>
        </p:nvSpPr>
        <p:spPr>
          <a:xfrm>
            <a:off x="4510643" y="2379583"/>
            <a:ext cx="3170712" cy="1158783"/>
          </a:xfrm>
        </p:spPr>
        <p:txBody>
          <a:bodyPr vert="horz" lIns="91440" tIns="45720" rIns="91440" bIns="45720" rtlCol="0">
            <a:normAutofit/>
          </a:bodyPr>
          <a:lstStyle/>
          <a:p>
            <a:pPr algn="ctr">
              <a:lnSpc>
                <a:spcPct val="100000"/>
              </a:lnSpc>
            </a:pPr>
            <a:r>
              <a:rPr lang="en-US" sz="1400" cap="all" spc="300" dirty="0"/>
              <a:t>“Designed to get started quick and easy with the ability to scale” – Flask Project Page</a:t>
            </a:r>
          </a:p>
        </p:txBody>
      </p:sp>
      <p:sp>
        <p:nvSpPr>
          <p:cNvPr id="4" name="TextBox 3">
            <a:extLst>
              <a:ext uri="{FF2B5EF4-FFF2-40B4-BE49-F238E27FC236}">
                <a16:creationId xmlns:a16="http://schemas.microsoft.com/office/drawing/2014/main" id="{B09EB960-100E-8B9A-4500-69A25D550D49}"/>
              </a:ext>
            </a:extLst>
          </p:cNvPr>
          <p:cNvSpPr txBox="1"/>
          <p:nvPr/>
        </p:nvSpPr>
        <p:spPr>
          <a:xfrm>
            <a:off x="4510643" y="4471414"/>
            <a:ext cx="3170712" cy="646331"/>
          </a:xfrm>
          <a:prstGeom prst="rect">
            <a:avLst/>
          </a:prstGeom>
          <a:noFill/>
        </p:spPr>
        <p:txBody>
          <a:bodyPr wrap="square" rtlCol="0">
            <a:spAutoFit/>
          </a:bodyPr>
          <a:lstStyle/>
          <a:p>
            <a:pPr algn="ctr"/>
            <a:r>
              <a:rPr lang="en-NZ" dirty="0"/>
              <a:t>Python Web Development Framework</a:t>
            </a:r>
          </a:p>
        </p:txBody>
      </p:sp>
      <p:pic>
        <p:nvPicPr>
          <p:cNvPr id="7" name="Picture 6" descr="A picture containing text&#10;&#10;Description automatically generated">
            <a:extLst>
              <a:ext uri="{FF2B5EF4-FFF2-40B4-BE49-F238E27FC236}">
                <a16:creationId xmlns:a16="http://schemas.microsoft.com/office/drawing/2014/main" id="{240D19CA-6A4E-3790-5C72-C61D6BC48D48}"/>
              </a:ext>
            </a:extLst>
          </p:cNvPr>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a:off x="2819400" y="0"/>
            <a:ext cx="6553200" cy="6858000"/>
          </a:xfrm>
          <a:prstGeom prst="rect">
            <a:avLst/>
          </a:prstGeom>
        </p:spPr>
      </p:pic>
    </p:spTree>
    <p:extLst>
      <p:ext uri="{BB962C8B-B14F-4D97-AF65-F5344CB8AC3E}">
        <p14:creationId xmlns:p14="http://schemas.microsoft.com/office/powerpoint/2010/main" val="86559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5607-0F9B-DBCD-8B16-E0801DC8310D}"/>
              </a:ext>
            </a:extLst>
          </p:cNvPr>
          <p:cNvSpPr>
            <a:spLocks noGrp="1"/>
          </p:cNvSpPr>
          <p:nvPr>
            <p:ph type="title"/>
          </p:nvPr>
        </p:nvSpPr>
        <p:spPr>
          <a:xfrm>
            <a:off x="102039" y="144578"/>
            <a:ext cx="9076329" cy="1064277"/>
          </a:xfrm>
        </p:spPr>
        <p:txBody>
          <a:bodyPr>
            <a:normAutofit/>
          </a:bodyPr>
          <a:lstStyle/>
          <a:p>
            <a:r>
              <a:rPr lang="en-NZ" dirty="0"/>
              <a:t>Project Types:</a:t>
            </a:r>
            <a:endParaRPr lang="en-NZ" dirty="0">
              <a:solidFill>
                <a:srgbClr val="FF0000"/>
              </a:solidFill>
            </a:endParaRPr>
          </a:p>
        </p:txBody>
      </p:sp>
      <p:sp>
        <p:nvSpPr>
          <p:cNvPr id="3" name="TextBox 2">
            <a:extLst>
              <a:ext uri="{FF2B5EF4-FFF2-40B4-BE49-F238E27FC236}">
                <a16:creationId xmlns:a16="http://schemas.microsoft.com/office/drawing/2014/main" id="{9F84201B-3F92-44ED-E4A5-62E7A2F01E66}"/>
              </a:ext>
            </a:extLst>
          </p:cNvPr>
          <p:cNvSpPr txBox="1"/>
          <p:nvPr/>
        </p:nvSpPr>
        <p:spPr>
          <a:xfrm>
            <a:off x="102039" y="1208855"/>
            <a:ext cx="5231961" cy="1754326"/>
          </a:xfrm>
          <a:prstGeom prst="rect">
            <a:avLst/>
          </a:prstGeom>
          <a:noFill/>
        </p:spPr>
        <p:txBody>
          <a:bodyPr wrap="square" rtlCol="0">
            <a:spAutoFit/>
          </a:bodyPr>
          <a:lstStyle/>
          <a:p>
            <a:r>
              <a:rPr lang="en-NZ"/>
              <a:t>Large or small, business or personal, no two projects are the same. </a:t>
            </a:r>
          </a:p>
          <a:p>
            <a:r>
              <a:rPr lang="en-NZ"/>
              <a:t>What works exceptionally well for one may cause nightmares on the next. </a:t>
            </a:r>
          </a:p>
          <a:p>
            <a:r>
              <a:rPr lang="en-NZ"/>
              <a:t>To this end it is essential to have a variety of frameworks to choose from. </a:t>
            </a:r>
            <a:endParaRPr lang="en-NZ" dirty="0"/>
          </a:p>
        </p:txBody>
      </p:sp>
      <p:sp>
        <p:nvSpPr>
          <p:cNvPr id="4" name="TextBox 3">
            <a:extLst>
              <a:ext uri="{FF2B5EF4-FFF2-40B4-BE49-F238E27FC236}">
                <a16:creationId xmlns:a16="http://schemas.microsoft.com/office/drawing/2014/main" id="{5D2768FF-078A-3647-E342-45E24C5862B0}"/>
              </a:ext>
            </a:extLst>
          </p:cNvPr>
          <p:cNvSpPr txBox="1"/>
          <p:nvPr/>
        </p:nvSpPr>
        <p:spPr>
          <a:xfrm>
            <a:off x="102039" y="5879617"/>
            <a:ext cx="5231961" cy="923330"/>
          </a:xfrm>
          <a:prstGeom prst="rect">
            <a:avLst/>
          </a:prstGeom>
          <a:noFill/>
        </p:spPr>
        <p:txBody>
          <a:bodyPr wrap="square" rtlCol="0">
            <a:spAutoFit/>
          </a:bodyPr>
          <a:lstStyle/>
          <a:p>
            <a:r>
              <a:rPr lang="en-NZ"/>
              <a:t>“You must accept that if the computer is a tool, it is the job of the tool user to know what to use it for” – Peter Drucker</a:t>
            </a:r>
            <a:endParaRPr lang="en-NZ" dirty="0"/>
          </a:p>
        </p:txBody>
      </p:sp>
      <p:pic>
        <p:nvPicPr>
          <p:cNvPr id="17" name="Picture 16" descr="A person holding a bottle&#10;&#10;Description automatically generated with low confidence">
            <a:extLst>
              <a:ext uri="{FF2B5EF4-FFF2-40B4-BE49-F238E27FC236}">
                <a16:creationId xmlns:a16="http://schemas.microsoft.com/office/drawing/2014/main" id="{FEB6DDFA-A4EB-00A7-C016-9AE3B08639E4}"/>
              </a:ext>
            </a:extLst>
          </p:cNvPr>
          <p:cNvPicPr>
            <a:picLocks noChangeAspect="1"/>
          </p:cNvPicPr>
          <p:nvPr/>
        </p:nvPicPr>
        <p:blipFill>
          <a:blip r:embed="rId3">
            <a:alphaModFix amt="19000"/>
            <a:extLst>
              <a:ext uri="{28A0092B-C50C-407E-A947-70E740481C1C}">
                <a14:useLocalDpi xmlns:a14="http://schemas.microsoft.com/office/drawing/2010/main" val="0"/>
              </a:ext>
            </a:extLst>
          </a:blip>
          <a:stretch>
            <a:fillRect/>
          </a:stretch>
        </p:blipFill>
        <p:spPr>
          <a:xfrm>
            <a:off x="5334000" y="0"/>
            <a:ext cx="6858000" cy="6858000"/>
          </a:xfrm>
          <a:prstGeom prst="rect">
            <a:avLst/>
          </a:prstGeom>
          <a:noFill/>
        </p:spPr>
      </p:pic>
    </p:spTree>
    <p:extLst>
      <p:ext uri="{BB962C8B-B14F-4D97-AF65-F5344CB8AC3E}">
        <p14:creationId xmlns:p14="http://schemas.microsoft.com/office/powerpoint/2010/main" val="423898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97CC-C082-716F-2F61-F8365D37733E}"/>
              </a:ext>
            </a:extLst>
          </p:cNvPr>
          <p:cNvSpPr>
            <a:spLocks noGrp="1"/>
          </p:cNvSpPr>
          <p:nvPr>
            <p:ph type="title"/>
          </p:nvPr>
        </p:nvSpPr>
        <p:spPr>
          <a:xfrm>
            <a:off x="121918" y="149548"/>
            <a:ext cx="9076329" cy="1064277"/>
          </a:xfrm>
        </p:spPr>
        <p:txBody>
          <a:bodyPr>
            <a:normAutofit/>
          </a:bodyPr>
          <a:lstStyle/>
          <a:p>
            <a:r>
              <a:rPr lang="en-NZ" dirty="0"/>
              <a:t>Project Types:</a:t>
            </a:r>
            <a:endParaRPr lang="en-NZ" dirty="0">
              <a:solidFill>
                <a:srgbClr val="FF0000"/>
              </a:solidFill>
            </a:endParaRPr>
          </a:p>
        </p:txBody>
      </p:sp>
      <p:sp>
        <p:nvSpPr>
          <p:cNvPr id="3" name="TextBox 2">
            <a:extLst>
              <a:ext uri="{FF2B5EF4-FFF2-40B4-BE49-F238E27FC236}">
                <a16:creationId xmlns:a16="http://schemas.microsoft.com/office/drawing/2014/main" id="{0D6844C8-9787-FA15-188A-AA4C31764B8F}"/>
              </a:ext>
            </a:extLst>
          </p:cNvPr>
          <p:cNvSpPr txBox="1"/>
          <p:nvPr/>
        </p:nvSpPr>
        <p:spPr>
          <a:xfrm>
            <a:off x="121917" y="984556"/>
            <a:ext cx="4867943" cy="4524315"/>
          </a:xfrm>
          <a:prstGeom prst="rect">
            <a:avLst/>
          </a:prstGeom>
          <a:noFill/>
        </p:spPr>
        <p:txBody>
          <a:bodyPr wrap="square" rtlCol="0">
            <a:spAutoFit/>
          </a:bodyPr>
          <a:lstStyle/>
          <a:p>
            <a:r>
              <a:rPr lang="en-NZ" dirty="0"/>
              <a:t>Django:</a:t>
            </a:r>
          </a:p>
          <a:p>
            <a:pPr marL="285750" indent="-285750">
              <a:buFont typeface="Arial" panose="020B0604020202020204" pitchFamily="34" charset="0"/>
              <a:buChar char="•"/>
            </a:pPr>
            <a:r>
              <a:rPr lang="en-NZ" dirty="0">
                <a:solidFill>
                  <a:srgbClr val="00B050"/>
                </a:solidFill>
              </a:rPr>
              <a:t>+ Large Scale:</a:t>
            </a:r>
          </a:p>
          <a:p>
            <a:pPr marL="285750" indent="-285750">
              <a:buFont typeface="Arial" panose="020B0604020202020204" pitchFamily="34" charset="0"/>
              <a:buChar char="•"/>
            </a:pPr>
            <a:r>
              <a:rPr lang="en-NZ" dirty="0"/>
              <a:t>Great for large scale projects or projects that you wish to scale in the future.</a:t>
            </a:r>
          </a:p>
          <a:p>
            <a:pPr marL="285750" indent="-285750">
              <a:buFont typeface="Arial" panose="020B0604020202020204" pitchFamily="34" charset="0"/>
              <a:buChar char="•"/>
            </a:pPr>
            <a:r>
              <a:rPr lang="en-NZ" dirty="0"/>
              <a:t>Great base for secure applications.</a:t>
            </a:r>
          </a:p>
          <a:p>
            <a:pPr marL="285750" indent="-285750">
              <a:buFont typeface="Arial" panose="020B0604020202020204" pitchFamily="34" charset="0"/>
              <a:buChar char="•"/>
            </a:pPr>
            <a:r>
              <a:rPr lang="en-NZ" dirty="0"/>
              <a:t>Inbuilt Admin functionality.</a:t>
            </a:r>
          </a:p>
          <a:p>
            <a:pPr marL="285750" indent="-285750">
              <a:buFont typeface="Arial" panose="020B0604020202020204" pitchFamily="34" charset="0"/>
              <a:buChar char="•"/>
            </a:pPr>
            <a:r>
              <a:rPr lang="en-NZ" dirty="0"/>
              <a:t>Built for stability and uniformity.</a:t>
            </a:r>
          </a:p>
          <a:p>
            <a:pPr marL="285750" indent="-285750">
              <a:buFont typeface="Arial" panose="020B0604020202020204" pitchFamily="34" charset="0"/>
              <a:buChar char="•"/>
            </a:pPr>
            <a:r>
              <a:rPr lang="en-NZ" dirty="0"/>
              <a:t>Supports Dynamic HTML Pages</a:t>
            </a:r>
          </a:p>
          <a:p>
            <a:endParaRPr lang="en-NZ" dirty="0"/>
          </a:p>
          <a:p>
            <a:pPr marL="285750" indent="-285750">
              <a:buFont typeface="Arial" panose="020B0604020202020204" pitchFamily="34" charset="0"/>
              <a:buChar char="•"/>
            </a:pPr>
            <a:r>
              <a:rPr lang="en-NZ" dirty="0">
                <a:solidFill>
                  <a:srgbClr val="FF0000"/>
                </a:solidFill>
              </a:rPr>
              <a:t>- Small Scale, Entry Level:</a:t>
            </a:r>
          </a:p>
          <a:p>
            <a:pPr marL="285750" indent="-285750">
              <a:buFont typeface="Arial" panose="020B0604020202020204" pitchFamily="34" charset="0"/>
              <a:buChar char="•"/>
            </a:pPr>
            <a:r>
              <a:rPr lang="en-NZ" dirty="0"/>
              <a:t>Amount of coding needed for an application makes this framework ill suited to smaller projects.</a:t>
            </a:r>
          </a:p>
          <a:p>
            <a:pPr marL="285750" indent="-285750">
              <a:buFont typeface="Arial" panose="020B0604020202020204" pitchFamily="34" charset="0"/>
              <a:buChar char="•"/>
            </a:pPr>
            <a:r>
              <a:rPr lang="en-NZ" dirty="0"/>
              <a:t>The learning process is deemed as a “one way only” deal and deviating without knowing can break or inhibit your application.</a:t>
            </a:r>
          </a:p>
        </p:txBody>
      </p:sp>
      <p:sp>
        <p:nvSpPr>
          <p:cNvPr id="4" name="TextBox 3">
            <a:extLst>
              <a:ext uri="{FF2B5EF4-FFF2-40B4-BE49-F238E27FC236}">
                <a16:creationId xmlns:a16="http://schemas.microsoft.com/office/drawing/2014/main" id="{47298F15-339E-CD10-E9DE-62D24B8F5477}"/>
              </a:ext>
            </a:extLst>
          </p:cNvPr>
          <p:cNvSpPr txBox="1"/>
          <p:nvPr/>
        </p:nvSpPr>
        <p:spPr>
          <a:xfrm>
            <a:off x="5267738" y="984556"/>
            <a:ext cx="5317435" cy="5355312"/>
          </a:xfrm>
          <a:prstGeom prst="rect">
            <a:avLst/>
          </a:prstGeom>
          <a:noFill/>
        </p:spPr>
        <p:txBody>
          <a:bodyPr wrap="square" rtlCol="0">
            <a:spAutoFit/>
          </a:bodyPr>
          <a:lstStyle/>
          <a:p>
            <a:r>
              <a:rPr lang="en-NZ" dirty="0"/>
              <a:t>Flask:</a:t>
            </a:r>
          </a:p>
          <a:p>
            <a:pPr marL="285750" indent="-285750">
              <a:buFont typeface="Arial" panose="020B0604020202020204" pitchFamily="34" charset="0"/>
              <a:buChar char="•"/>
            </a:pPr>
            <a:r>
              <a:rPr lang="en-NZ" dirty="0">
                <a:solidFill>
                  <a:srgbClr val="00B050"/>
                </a:solidFill>
              </a:rPr>
              <a:t>+ Small to Medium Scale</a:t>
            </a:r>
          </a:p>
          <a:p>
            <a:pPr marL="285750" indent="-285750">
              <a:buFont typeface="Arial" panose="020B0604020202020204" pitchFamily="34" charset="0"/>
              <a:buChar char="•"/>
            </a:pPr>
            <a:r>
              <a:rPr lang="en-NZ" dirty="0"/>
              <a:t>Progressive, allowing for the application to grow as it’s needed preventing unneeded bloat which adds increased usability to smaller scale projects, the progressive approach also leaves room for the application to grow into a mid sized application. </a:t>
            </a:r>
          </a:p>
          <a:p>
            <a:pPr marL="285750" indent="-285750">
              <a:buFont typeface="Arial" panose="020B0604020202020204" pitchFamily="34" charset="0"/>
              <a:buChar char="•"/>
            </a:pPr>
            <a:r>
              <a:rPr lang="en-NZ" dirty="0"/>
              <a:t>Works extremely well for projects where you may need to experiment with new technologies, architectures or libraries.</a:t>
            </a:r>
          </a:p>
          <a:p>
            <a:pPr marL="285750" indent="-285750">
              <a:buFont typeface="Arial" panose="020B0604020202020204" pitchFamily="34" charset="0"/>
              <a:buChar char="•"/>
            </a:pPr>
            <a:r>
              <a:rPr lang="en-NZ" dirty="0"/>
              <a:t>Great for prototyping applications.</a:t>
            </a:r>
          </a:p>
          <a:p>
            <a:pPr marL="285750" indent="-285750">
              <a:buFont typeface="Arial" panose="020B0604020202020204" pitchFamily="34" charset="0"/>
              <a:buChar char="•"/>
            </a:pPr>
            <a:r>
              <a:rPr lang="en-NZ" dirty="0"/>
              <a:t>Supports API development</a:t>
            </a:r>
          </a:p>
          <a:p>
            <a:endParaRPr lang="en-NZ" dirty="0"/>
          </a:p>
          <a:p>
            <a:pPr marL="285750" indent="-285750">
              <a:buFont typeface="Arial" panose="020B0604020202020204" pitchFamily="34" charset="0"/>
              <a:buChar char="•"/>
            </a:pPr>
            <a:r>
              <a:rPr lang="en-NZ" dirty="0">
                <a:solidFill>
                  <a:srgbClr val="FF0000"/>
                </a:solidFill>
              </a:rPr>
              <a:t>- Large Scale, Complex:</a:t>
            </a:r>
          </a:p>
          <a:p>
            <a:pPr marL="285750" indent="-285750">
              <a:buFont typeface="Arial" panose="020B0604020202020204" pitchFamily="34" charset="0"/>
              <a:buChar char="•"/>
            </a:pPr>
            <a:r>
              <a:rPr lang="en-NZ" dirty="0"/>
              <a:t>No admin functionality.</a:t>
            </a:r>
          </a:p>
          <a:p>
            <a:pPr marL="285750" indent="-285750">
              <a:buFont typeface="Arial" panose="020B0604020202020204" pitchFamily="34" charset="0"/>
              <a:buChar char="•"/>
            </a:pPr>
            <a:r>
              <a:rPr lang="en-NZ" dirty="0"/>
              <a:t>Less stable than Django.</a:t>
            </a:r>
          </a:p>
          <a:p>
            <a:pPr marL="285750" indent="-285750">
              <a:buFont typeface="Arial" panose="020B0604020202020204" pitchFamily="34" charset="0"/>
              <a:buChar char="•"/>
            </a:pPr>
            <a:r>
              <a:rPr lang="en-NZ" dirty="0"/>
              <a:t>Expensive for complex projects. </a:t>
            </a:r>
          </a:p>
          <a:p>
            <a:pPr marL="285750" indent="-285750">
              <a:buFont typeface="Arial" panose="020B0604020202020204" pitchFamily="34" charset="0"/>
              <a:buChar char="•"/>
            </a:pPr>
            <a:r>
              <a:rPr lang="en-NZ" dirty="0"/>
              <a:t>Flask has a singular source which means it will handle requests in turn. Increasing wait times.</a:t>
            </a:r>
          </a:p>
        </p:txBody>
      </p:sp>
    </p:spTree>
    <p:extLst>
      <p:ext uri="{BB962C8B-B14F-4D97-AF65-F5344CB8AC3E}">
        <p14:creationId xmlns:p14="http://schemas.microsoft.com/office/powerpoint/2010/main" val="351809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099A-8272-3775-E7FE-F8018BD26290}"/>
              </a:ext>
            </a:extLst>
          </p:cNvPr>
          <p:cNvSpPr>
            <a:spLocks noGrp="1"/>
          </p:cNvSpPr>
          <p:nvPr>
            <p:ph type="title"/>
          </p:nvPr>
        </p:nvSpPr>
        <p:spPr>
          <a:xfrm>
            <a:off x="92101" y="75004"/>
            <a:ext cx="9076329" cy="1064277"/>
          </a:xfrm>
        </p:spPr>
        <p:txBody>
          <a:bodyPr>
            <a:normAutofit/>
          </a:bodyPr>
          <a:lstStyle/>
          <a:p>
            <a:r>
              <a:rPr lang="en-NZ" dirty="0"/>
              <a:t>Execution Speed:</a:t>
            </a:r>
            <a:endParaRPr lang="en-NZ" dirty="0">
              <a:solidFill>
                <a:srgbClr val="FF0000"/>
              </a:solidFill>
            </a:endParaRPr>
          </a:p>
        </p:txBody>
      </p:sp>
      <p:sp>
        <p:nvSpPr>
          <p:cNvPr id="4" name="TextBox 3">
            <a:extLst>
              <a:ext uri="{FF2B5EF4-FFF2-40B4-BE49-F238E27FC236}">
                <a16:creationId xmlns:a16="http://schemas.microsoft.com/office/drawing/2014/main" id="{6102058B-91E2-8D41-FCC4-4FF5092ED7A6}"/>
              </a:ext>
            </a:extLst>
          </p:cNvPr>
          <p:cNvSpPr txBox="1"/>
          <p:nvPr/>
        </p:nvSpPr>
        <p:spPr>
          <a:xfrm>
            <a:off x="160710" y="1379646"/>
            <a:ext cx="6927134" cy="1200329"/>
          </a:xfrm>
          <a:prstGeom prst="rect">
            <a:avLst/>
          </a:prstGeom>
          <a:noFill/>
        </p:spPr>
        <p:txBody>
          <a:bodyPr wrap="square" rtlCol="0">
            <a:spAutoFit/>
          </a:bodyPr>
          <a:lstStyle/>
          <a:p>
            <a:r>
              <a:rPr lang="en-NZ" dirty="0"/>
              <a:t>Execution speed is an essential element in any project. If you’re presenting something to your consumers then you want them to receive the best, users inconvenienced by long wait times will be more likely to go somewhere else.</a:t>
            </a:r>
          </a:p>
        </p:txBody>
      </p:sp>
      <p:pic>
        <p:nvPicPr>
          <p:cNvPr id="8" name="Picture 7" descr="A picture containing text, track and field&#10;&#10;Description automatically generated">
            <a:extLst>
              <a:ext uri="{FF2B5EF4-FFF2-40B4-BE49-F238E27FC236}">
                <a16:creationId xmlns:a16="http://schemas.microsoft.com/office/drawing/2014/main" id="{F8E8CFF9-3111-BCE0-00FB-4FF7EA68A7CC}"/>
              </a:ext>
            </a:extLst>
          </p:cNvPr>
          <p:cNvPicPr>
            <a:picLocks noChangeAspect="1"/>
          </p:cNvPicPr>
          <p:nvPr/>
        </p:nvPicPr>
        <p:blipFill>
          <a:blip r:embed="rId2">
            <a:alphaModFix amt="38000"/>
            <a:extLst>
              <a:ext uri="{28A0092B-C50C-407E-A947-70E740481C1C}">
                <a14:useLocalDpi xmlns:a14="http://schemas.microsoft.com/office/drawing/2010/main" val="0"/>
              </a:ext>
            </a:extLst>
          </a:blip>
          <a:stretch>
            <a:fillRect/>
          </a:stretch>
        </p:blipFill>
        <p:spPr>
          <a:xfrm>
            <a:off x="7087843" y="0"/>
            <a:ext cx="5104157" cy="7205869"/>
          </a:xfrm>
          <a:prstGeom prst="rect">
            <a:avLst/>
          </a:prstGeom>
        </p:spPr>
      </p:pic>
    </p:spTree>
    <p:extLst>
      <p:ext uri="{BB962C8B-B14F-4D97-AF65-F5344CB8AC3E}">
        <p14:creationId xmlns:p14="http://schemas.microsoft.com/office/powerpoint/2010/main" val="251760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34CA-5704-848E-7810-7112D89F87A5}"/>
              </a:ext>
            </a:extLst>
          </p:cNvPr>
          <p:cNvSpPr>
            <a:spLocks noGrp="1"/>
          </p:cNvSpPr>
          <p:nvPr>
            <p:ph type="title"/>
          </p:nvPr>
        </p:nvSpPr>
        <p:spPr>
          <a:xfrm>
            <a:off x="92100" y="70035"/>
            <a:ext cx="9076329" cy="1064277"/>
          </a:xfrm>
        </p:spPr>
        <p:txBody>
          <a:bodyPr>
            <a:normAutofit/>
          </a:bodyPr>
          <a:lstStyle/>
          <a:p>
            <a:r>
              <a:rPr lang="en-NZ" dirty="0"/>
              <a:t>Execution Speed:</a:t>
            </a:r>
            <a:endParaRPr lang="en-NZ" dirty="0">
              <a:solidFill>
                <a:srgbClr val="FF0000"/>
              </a:solidFill>
            </a:endParaRPr>
          </a:p>
        </p:txBody>
      </p:sp>
      <p:sp>
        <p:nvSpPr>
          <p:cNvPr id="3" name="TextBox 2">
            <a:extLst>
              <a:ext uri="{FF2B5EF4-FFF2-40B4-BE49-F238E27FC236}">
                <a16:creationId xmlns:a16="http://schemas.microsoft.com/office/drawing/2014/main" id="{CCA2A9FE-7449-1BEB-CCCE-66DC490842E7}"/>
              </a:ext>
            </a:extLst>
          </p:cNvPr>
          <p:cNvSpPr txBox="1"/>
          <p:nvPr/>
        </p:nvSpPr>
        <p:spPr>
          <a:xfrm>
            <a:off x="218659" y="1376570"/>
            <a:ext cx="5436705" cy="4247317"/>
          </a:xfrm>
          <a:prstGeom prst="rect">
            <a:avLst/>
          </a:prstGeom>
          <a:noFill/>
        </p:spPr>
        <p:txBody>
          <a:bodyPr wrap="square" rtlCol="0">
            <a:spAutoFit/>
          </a:bodyPr>
          <a:lstStyle/>
          <a:p>
            <a:r>
              <a:rPr lang="en-NZ" dirty="0"/>
              <a:t>Django:</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Generates pages server side which assists with initial load time.</a:t>
            </a:r>
          </a:p>
          <a:p>
            <a:pPr marL="285750" indent="-285750">
              <a:buFont typeface="Arial" panose="020B0604020202020204" pitchFamily="34" charset="0"/>
              <a:buChar char="•"/>
            </a:pPr>
            <a:r>
              <a:rPr lang="en-NZ" dirty="0"/>
              <a:t>Many guides on code optimization.</a:t>
            </a: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Because of server side generation navigating pages can have decreased performance due to network latency. </a:t>
            </a:r>
          </a:p>
          <a:p>
            <a:pPr marL="285750" indent="-285750">
              <a:buFont typeface="Arial" panose="020B0604020202020204" pitchFamily="34" charset="0"/>
              <a:buChar char="•"/>
            </a:pPr>
            <a:r>
              <a:rPr lang="en-NZ" dirty="0"/>
              <a:t>Takes extra time when running requests through middleware.</a:t>
            </a:r>
          </a:p>
          <a:p>
            <a:pPr marL="285750" indent="-285750">
              <a:buFont typeface="Arial" panose="020B0604020202020204" pitchFamily="34" charset="0"/>
              <a:buChar char="•"/>
            </a:pPr>
            <a:r>
              <a:rPr lang="en-NZ" dirty="0"/>
              <a:t>Framework is “Heavier” when installed, may cause bloat.</a:t>
            </a:r>
          </a:p>
          <a:p>
            <a:pPr marL="285750" indent="-285750">
              <a:buFont typeface="Arial" panose="020B0604020202020204" pitchFamily="34" charset="0"/>
              <a:buChar char="•"/>
            </a:pPr>
            <a:r>
              <a:rPr lang="en-NZ" dirty="0"/>
              <a:t>Query sets are lazy, meaning they are not evaluated until you actually need the data, subsequent data requests for additional data will need to run again.</a:t>
            </a:r>
          </a:p>
        </p:txBody>
      </p:sp>
      <p:sp>
        <p:nvSpPr>
          <p:cNvPr id="4" name="TextBox 3">
            <a:extLst>
              <a:ext uri="{FF2B5EF4-FFF2-40B4-BE49-F238E27FC236}">
                <a16:creationId xmlns:a16="http://schemas.microsoft.com/office/drawing/2014/main" id="{BA82BD65-31CE-65DB-CAB2-7B42D8A69792}"/>
              </a:ext>
            </a:extLst>
          </p:cNvPr>
          <p:cNvSpPr txBox="1"/>
          <p:nvPr/>
        </p:nvSpPr>
        <p:spPr>
          <a:xfrm>
            <a:off x="5814391" y="1376570"/>
            <a:ext cx="3652630" cy="3693319"/>
          </a:xfrm>
          <a:prstGeom prst="rect">
            <a:avLst/>
          </a:prstGeom>
          <a:noFill/>
        </p:spPr>
        <p:txBody>
          <a:bodyPr wrap="square" rtlCol="0">
            <a:spAutoFit/>
          </a:bodyPr>
          <a:lstStyle/>
          <a:p>
            <a:r>
              <a:rPr lang="en-NZ" dirty="0"/>
              <a:t>Flask:</a:t>
            </a:r>
          </a:p>
          <a:p>
            <a:pPr marL="285750" indent="-285750">
              <a:buFont typeface="Arial" panose="020B0604020202020204" pitchFamily="34" charset="0"/>
              <a:buChar char="•"/>
            </a:pPr>
            <a:r>
              <a:rPr lang="en-NZ" dirty="0">
                <a:solidFill>
                  <a:srgbClr val="00B050"/>
                </a:solidFill>
              </a:rPr>
              <a:t>+</a:t>
            </a:r>
          </a:p>
          <a:p>
            <a:pPr marL="285750" indent="-285750">
              <a:buFont typeface="Arial" panose="020B0604020202020204" pitchFamily="34" charset="0"/>
              <a:buChar char="•"/>
            </a:pPr>
            <a:r>
              <a:rPr lang="en-NZ" dirty="0"/>
              <a:t>Designed from the ground up to offer a less bloated environment.</a:t>
            </a:r>
          </a:p>
          <a:p>
            <a:pPr marL="285750" indent="-285750">
              <a:buFont typeface="Arial" panose="020B0604020202020204" pitchFamily="34" charset="0"/>
              <a:buChar char="•"/>
            </a:pPr>
            <a:r>
              <a:rPr lang="en-NZ" dirty="0"/>
              <a:t>Guides contained in documentation to help optimise performance.</a:t>
            </a:r>
          </a:p>
          <a:p>
            <a:pPr marL="285750" indent="-285750">
              <a:buFont typeface="Arial" panose="020B0604020202020204" pitchFamily="34" charset="0"/>
              <a:buChar char="•"/>
            </a:pPr>
            <a:r>
              <a:rPr lang="en-NZ" dirty="0">
                <a:solidFill>
                  <a:srgbClr val="00B050"/>
                </a:solidFill>
              </a:rPr>
              <a:t>2.5x</a:t>
            </a:r>
            <a:r>
              <a:rPr lang="en-NZ" dirty="0"/>
              <a:t> smaller framework than Django.</a:t>
            </a:r>
          </a:p>
          <a:p>
            <a:pPr marL="285750" indent="-285750">
              <a:buFont typeface="Arial" panose="020B0604020202020204" pitchFamily="34" charset="0"/>
              <a:buChar char="•"/>
            </a:pPr>
            <a:r>
              <a:rPr lang="en-NZ" dirty="0"/>
              <a:t>Marginally faster.</a:t>
            </a:r>
          </a:p>
          <a:p>
            <a:pPr marL="285750" indent="-285750">
              <a:buFont typeface="Arial" panose="020B0604020202020204" pitchFamily="34" charset="0"/>
              <a:buChar char="•"/>
            </a:pPr>
            <a:r>
              <a:rPr lang="en-NZ" dirty="0">
                <a:solidFill>
                  <a:srgbClr val="FF0000"/>
                </a:solidFill>
              </a:rPr>
              <a:t>-</a:t>
            </a:r>
          </a:p>
          <a:p>
            <a:pPr marL="285750" indent="-285750">
              <a:buFont typeface="Arial" panose="020B0604020202020204" pitchFamily="34" charset="0"/>
              <a:buChar char="•"/>
            </a:pPr>
            <a:r>
              <a:rPr lang="en-NZ" dirty="0"/>
              <a:t>Struggles with CPU intensive computing</a:t>
            </a:r>
          </a:p>
        </p:txBody>
      </p:sp>
    </p:spTree>
    <p:extLst>
      <p:ext uri="{BB962C8B-B14F-4D97-AF65-F5344CB8AC3E}">
        <p14:creationId xmlns:p14="http://schemas.microsoft.com/office/powerpoint/2010/main" val="361378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35BF-EA71-068B-9728-4FA603D58F86}"/>
              </a:ext>
            </a:extLst>
          </p:cNvPr>
          <p:cNvSpPr>
            <a:spLocks noGrp="1"/>
          </p:cNvSpPr>
          <p:nvPr>
            <p:ph type="title"/>
          </p:nvPr>
        </p:nvSpPr>
        <p:spPr>
          <a:xfrm>
            <a:off x="126887" y="139609"/>
            <a:ext cx="9076329" cy="1064277"/>
          </a:xfrm>
        </p:spPr>
        <p:txBody>
          <a:bodyPr/>
          <a:lstStyle/>
          <a:p>
            <a:r>
              <a:rPr lang="en-NZ" dirty="0"/>
              <a:t>Learning Curve:</a:t>
            </a:r>
          </a:p>
        </p:txBody>
      </p:sp>
      <p:sp>
        <p:nvSpPr>
          <p:cNvPr id="3" name="TextBox 2">
            <a:extLst>
              <a:ext uri="{FF2B5EF4-FFF2-40B4-BE49-F238E27FC236}">
                <a16:creationId xmlns:a16="http://schemas.microsoft.com/office/drawing/2014/main" id="{EBA654EF-F0AA-8426-BF30-90ED1CD37498}"/>
              </a:ext>
            </a:extLst>
          </p:cNvPr>
          <p:cNvSpPr txBox="1"/>
          <p:nvPr/>
        </p:nvSpPr>
        <p:spPr>
          <a:xfrm>
            <a:off x="126887" y="1294270"/>
            <a:ext cx="8969016" cy="923330"/>
          </a:xfrm>
          <a:prstGeom prst="rect">
            <a:avLst/>
          </a:prstGeom>
          <a:noFill/>
        </p:spPr>
        <p:txBody>
          <a:bodyPr wrap="square" rtlCol="0">
            <a:spAutoFit/>
          </a:bodyPr>
          <a:lstStyle/>
          <a:p>
            <a:r>
              <a:rPr lang="en-NZ" dirty="0"/>
              <a:t>Everybody has to start somewhere, you can’t master something if you never start. However some things are easier to pick up than others. A steep learning curve can deter new people from learning new things. </a:t>
            </a:r>
          </a:p>
        </p:txBody>
      </p:sp>
      <p:pic>
        <p:nvPicPr>
          <p:cNvPr id="5" name="Picture 4" descr="Diagram&#10;&#10;Description automatically generated">
            <a:extLst>
              <a:ext uri="{FF2B5EF4-FFF2-40B4-BE49-F238E27FC236}">
                <a16:creationId xmlns:a16="http://schemas.microsoft.com/office/drawing/2014/main" id="{703C56F5-EE3E-D109-9B86-6F33ABA3B071}"/>
              </a:ext>
            </a:extLst>
          </p:cNvPr>
          <p:cNvPicPr>
            <a:picLocks noChangeAspect="1"/>
          </p:cNvPicPr>
          <p:nvPr/>
        </p:nvPicPr>
        <p:blipFill rotWithShape="1">
          <a:blip r:embed="rId2">
            <a:alphaModFix amt="88000"/>
            <a:extLst>
              <a:ext uri="{28A0092B-C50C-407E-A947-70E740481C1C}">
                <a14:useLocalDpi xmlns:a14="http://schemas.microsoft.com/office/drawing/2010/main" val="0"/>
              </a:ext>
            </a:extLst>
          </a:blip>
          <a:srcRect t="12651" b="6467"/>
          <a:stretch/>
        </p:blipFill>
        <p:spPr>
          <a:xfrm>
            <a:off x="2112064" y="2217600"/>
            <a:ext cx="6458265" cy="3366405"/>
          </a:xfrm>
          <a:prstGeom prst="rect">
            <a:avLst/>
          </a:prstGeom>
        </p:spPr>
      </p:pic>
    </p:spTree>
    <p:extLst>
      <p:ext uri="{BB962C8B-B14F-4D97-AF65-F5344CB8AC3E}">
        <p14:creationId xmlns:p14="http://schemas.microsoft.com/office/powerpoint/2010/main" val="2397456632"/>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243841"/>
      </a:dk2>
      <a:lt2>
        <a:srgbClr val="E8E5E2"/>
      </a:lt2>
      <a:accent1>
        <a:srgbClr val="8DA6C2"/>
      </a:accent1>
      <a:accent2>
        <a:srgbClr val="7F82BA"/>
      </a:accent2>
      <a:accent3>
        <a:srgbClr val="A896C6"/>
      </a:accent3>
      <a:accent4>
        <a:srgbClr val="AD7FBA"/>
      </a:accent4>
      <a:accent5>
        <a:srgbClr val="C493BB"/>
      </a:accent5>
      <a:accent6>
        <a:srgbClr val="BA7F96"/>
      </a:accent6>
      <a:hlink>
        <a:srgbClr val="9A7E5D"/>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12929</TotalTime>
  <Words>1967</Words>
  <Application>Microsoft Office PowerPoint</Application>
  <PresentationFormat>Widescreen</PresentationFormat>
  <Paragraphs>230</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Goudy Old Style</vt:lpstr>
      <vt:lpstr>MarrakeshVTI</vt:lpstr>
      <vt:lpstr>Django  Vs  Flask</vt:lpstr>
      <vt:lpstr>Introduction to Frameworks:</vt:lpstr>
      <vt:lpstr>Django</vt:lpstr>
      <vt:lpstr>Flask</vt:lpstr>
      <vt:lpstr>Project Types:</vt:lpstr>
      <vt:lpstr>Project Types:</vt:lpstr>
      <vt:lpstr>Execution Speed:</vt:lpstr>
      <vt:lpstr>Execution Speed:</vt:lpstr>
      <vt:lpstr>Learning Curve:</vt:lpstr>
      <vt:lpstr>Learning Curve:</vt:lpstr>
      <vt:lpstr>Hello World!:</vt:lpstr>
      <vt:lpstr>Plug Ins:</vt:lpstr>
      <vt:lpstr>Plug Ins:</vt:lpstr>
      <vt:lpstr>Scalability:</vt:lpstr>
      <vt:lpstr>Scalability: </vt:lpstr>
      <vt:lpstr>Security:</vt:lpstr>
      <vt:lpstr>Security:</vt:lpstr>
      <vt:lpstr>Codebase-Size:</vt:lpstr>
      <vt:lpstr>Codebase-Size:</vt:lpstr>
      <vt:lpstr>Community:</vt:lpstr>
      <vt:lpstr>Community:</vt:lpstr>
      <vt:lpstr>Personal Opinions: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Vs  Node Js Express</dc:title>
  <dc:creator>C Strix</dc:creator>
  <cp:lastModifiedBy>C Strix</cp:lastModifiedBy>
  <cp:revision>29</cp:revision>
  <dcterms:created xsi:type="dcterms:W3CDTF">2022-08-24T22:36:12Z</dcterms:created>
  <dcterms:modified xsi:type="dcterms:W3CDTF">2022-09-09T01:38:13Z</dcterms:modified>
</cp:coreProperties>
</file>