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0" r:id="rId1"/>
  </p:sldMasterIdLst>
  <p:notesMasterIdLst>
    <p:notesMasterId r:id="rId12"/>
  </p:notesMasterIdLst>
  <p:sldIdLst>
    <p:sldId id="256" r:id="rId2"/>
    <p:sldId id="257" r:id="rId3"/>
    <p:sldId id="264" r:id="rId4"/>
    <p:sldId id="258" r:id="rId5"/>
    <p:sldId id="259" r:id="rId6"/>
    <p:sldId id="260" r:id="rId7"/>
    <p:sldId id="265" r:id="rId8"/>
    <p:sldId id="261" r:id="rId9"/>
    <p:sldId id="262" r:id="rId10"/>
    <p:sldId id="263"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50" d="100"/>
          <a:sy n="50" d="100"/>
        </p:scale>
        <p:origin x="1934" y="89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D6ADA1-0C23-4623-9239-29091FB145B1}" type="datetimeFigureOut">
              <a:rPr lang="en-IN" smtClean="0"/>
              <a:pPr/>
              <a:t>23-04-2023</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E2F74A-9E17-43A9-BFAC-601B17957844}" type="slidenum">
              <a:rPr lang="en-IN" smtClean="0"/>
              <a:pPr/>
              <a:t>‹#›</a:t>
            </a:fld>
            <a:endParaRPr lang="en-IN" dirty="0"/>
          </a:p>
        </p:txBody>
      </p:sp>
    </p:spTree>
    <p:extLst>
      <p:ext uri="{BB962C8B-B14F-4D97-AF65-F5344CB8AC3E}">
        <p14:creationId xmlns:p14="http://schemas.microsoft.com/office/powerpoint/2010/main" val="14121242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ADE8718-E0DE-48E9-850A-2E7F52044918}" type="datetime1">
              <a:rPr lang="en-US" smtClean="0"/>
              <a:pPr/>
              <a:t>4/23/2023</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r>
              <a:rPr lang="en-US"/>
              <a:t>                                                     </a:t>
            </a:r>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D57F1E4F-1CFF-5643-939E-217C01CDF565}" type="slidenum">
              <a:rPr lang="en-US" smtClean="0"/>
              <a:pPr/>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074791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D2E2F2-EABC-4FFF-A106-E79FFEF28AEF}" type="datetime1">
              <a:rPr lang="en-US" smtClean="0"/>
              <a:pPr/>
              <a:t>4/23/2023</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880982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2AB1CF5-D904-40EA-83D1-00B6680808D1}" type="datetime1">
              <a:rPr lang="en-US" smtClean="0"/>
              <a:pPr/>
              <a:t>4/23/2023</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352180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65C58D-740D-4B36-A1A6-6DB367983BF6}" type="datetime1">
              <a:rPr lang="en-US" smtClean="0"/>
              <a:pPr/>
              <a:t>4/23/2023</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smtClean="0"/>
              <a:pPr/>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211454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3EA9F33-4DCD-4F50-93E8-207332CDB8A9}" type="datetime1">
              <a:rPr lang="en-US" smtClean="0"/>
              <a:pPr/>
              <a:t>4/23/2023</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34366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0D3AAF7-7A18-4A4A-BB5E-60523C30E23B}" type="datetime1">
              <a:rPr lang="en-US" smtClean="0"/>
              <a:pPr/>
              <a:t>4/23/2023</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smtClean="0"/>
              <a:pPr/>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388659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DC17BDE-1E7E-463A-A58F-F66DF11B30E5}" type="datetime1">
              <a:rPr lang="en-US" smtClean="0"/>
              <a:pPr/>
              <a:t>4/23/2023</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815880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BFFD749-99E7-4AB3-AE6D-2C6D1563C1AC}" type="datetime1">
              <a:rPr lang="en-US" smtClean="0"/>
              <a:pPr/>
              <a:t>4/23/2023</a:t>
            </a:fld>
            <a:endParaRPr lang="en-US" dirty="0"/>
          </a:p>
        </p:txBody>
      </p:sp>
      <p:sp>
        <p:nvSpPr>
          <p:cNvPr id="4" name="Footer Placeholder 3"/>
          <p:cNvSpPr>
            <a:spLocks noGrp="1"/>
          </p:cNvSpPr>
          <p:nvPr>
            <p:ph type="ftr" sz="quarter" idx="11"/>
          </p:nvPr>
        </p:nvSpPr>
        <p:spPr/>
        <p:txBody>
          <a:bodyPr/>
          <a:lstStyle/>
          <a:p>
            <a:r>
              <a:rPr lang="en-US"/>
              <a:t>                                                     </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131056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D59ECA-BB86-4F35-AEA0-706060B9F981}" type="datetime1">
              <a:rPr lang="en-US" smtClean="0"/>
              <a:pPr/>
              <a:t>4/23/2023</a:t>
            </a:fld>
            <a:endParaRPr lang="en-US" dirty="0"/>
          </a:p>
        </p:txBody>
      </p:sp>
      <p:sp>
        <p:nvSpPr>
          <p:cNvPr id="3" name="Footer Placeholder 2"/>
          <p:cNvSpPr>
            <a:spLocks noGrp="1"/>
          </p:cNvSpPr>
          <p:nvPr>
            <p:ph type="ftr" sz="quarter" idx="11"/>
          </p:nvPr>
        </p:nvSpPr>
        <p:spPr/>
        <p:txBody>
          <a:bodyPr/>
          <a:lstStyle/>
          <a:p>
            <a:r>
              <a:rPr lang="en-US"/>
              <a:t>                                                     </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316288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F1DF604-B3C1-45D3-985E-DE9E8785C877}" type="datetime1">
              <a:rPr lang="en-US" smtClean="0"/>
              <a:pPr/>
              <a:t>4/23/2023</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83795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9D1CCE9A-D860-42C2-B0D6-B58CA184E92B}" type="datetime1">
              <a:rPr lang="en-US" smtClean="0"/>
              <a:pPr/>
              <a:t>4/23/2023</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954473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2ABEEA5B-9FF1-4F59-9393-6A1B7F739090}" type="datetime1">
              <a:rPr lang="en-US" smtClean="0"/>
              <a:pPr/>
              <a:t>4/23/2023</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a:t>                                                     </a:t>
            </a:r>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D57F1E4F-1CFF-5643-939E-217C01CDF565}" type="slidenum">
              <a:rPr lang="en-US" smtClean="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2898406"/>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Lst>
  <p:hf sldNum="0"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 name="Rectangle 43">
            <a:extLst>
              <a:ext uri="{FF2B5EF4-FFF2-40B4-BE49-F238E27FC236}">
                <a16:creationId xmlns:a16="http://schemas.microsoft.com/office/drawing/2014/main" id="{1CE580D1-F917-4567-AFB4-99AA9B52AD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46" name="Picture 45">
            <a:extLst>
              <a:ext uri="{FF2B5EF4-FFF2-40B4-BE49-F238E27FC236}">
                <a16:creationId xmlns:a16="http://schemas.microsoft.com/office/drawing/2014/main" id="{1F5620B8-A2D8-4568-B566-F0453A0D916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48" name="Straight Connector 47">
            <a:extLst>
              <a:ext uri="{FF2B5EF4-FFF2-40B4-BE49-F238E27FC236}">
                <a16:creationId xmlns:a16="http://schemas.microsoft.com/office/drawing/2014/main" id="{1C7D2BA4-4B7A-4596-8BCC-5CF7154238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C9D4B225-18E9-4C5B-94D8-2ABE6D161E4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52" name="Rectangle 51">
            <a:extLst>
              <a:ext uri="{FF2B5EF4-FFF2-40B4-BE49-F238E27FC236}">
                <a16:creationId xmlns:a16="http://schemas.microsoft.com/office/drawing/2014/main" id="{C6870151-9189-4C3A-8379-EF3D95827A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777C766E-F052-4D9E-AF0D-ED76815D093B}"/>
              </a:ext>
            </a:extLst>
          </p:cNvPr>
          <p:cNvPicPr>
            <a:picLocks noChangeAspect="1"/>
          </p:cNvPicPr>
          <p:nvPr/>
        </p:nvPicPr>
        <p:blipFill rotWithShape="1">
          <a:blip r:embed="rId3">
            <a:alphaModFix amt="50000"/>
          </a:blip>
          <a:srcRect l="11113"/>
          <a:stretch/>
        </p:blipFill>
        <p:spPr>
          <a:xfrm>
            <a:off x="305" y="10"/>
            <a:ext cx="12191695" cy="6857990"/>
          </a:xfrm>
          <a:prstGeom prst="rect">
            <a:avLst/>
          </a:prstGeom>
        </p:spPr>
      </p:pic>
      <p:sp>
        <p:nvSpPr>
          <p:cNvPr id="54" name="Slide Number Placeholder 7">
            <a:extLst>
              <a:ext uri="{FF2B5EF4-FFF2-40B4-BE49-F238E27FC236}">
                <a16:creationId xmlns:a16="http://schemas.microsoft.com/office/drawing/2014/main" id="{123EA69C-102A-4DD0-9547-05DCD271D159}"/>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12301" y="443732"/>
            <a:ext cx="811019" cy="503578"/>
          </a:xfrm>
          <a:prstGeom prst="rect">
            <a:avLst/>
          </a:prstGeom>
        </p:spPr>
        <p:txBody>
          <a:bodyPr vert="horz" lIns="91440" tIns="45720" rIns="91440" bIns="45720" rtlCol="0" anchor="t"/>
          <a:lstStyle>
            <a:defPPr>
              <a:defRPr lang="en-US"/>
            </a:defPPr>
            <a:lvl1pPr marL="0" algn="r" defTabSz="457200" rtl="0" eaLnBrk="1" latinLnBrk="0" hangingPunct="1">
              <a:defRPr sz="28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sp>
        <p:nvSpPr>
          <p:cNvPr id="56" name="Footer Placeholder 6">
            <a:extLst>
              <a:ext uri="{FF2B5EF4-FFF2-40B4-BE49-F238E27FC236}">
                <a16:creationId xmlns:a16="http://schemas.microsoft.com/office/drawing/2014/main" id="{6A862265-5CA3-4C40-8582-7534C3B03C2A}"/>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76636" y="540921"/>
            <a:ext cx="4973915" cy="309201"/>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solidFill>
                <a:schemeClr val="tx1"/>
              </a:solidFill>
            </a:endParaRPr>
          </a:p>
        </p:txBody>
      </p:sp>
      <p:sp>
        <p:nvSpPr>
          <p:cNvPr id="58" name="Rectangle 57">
            <a:extLst>
              <a:ext uri="{FF2B5EF4-FFF2-40B4-BE49-F238E27FC236}">
                <a16:creationId xmlns:a16="http://schemas.microsoft.com/office/drawing/2014/main" id="{600EF80B-0391-4082-9AF5-F15B091B4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93800"/>
            <a:ext cx="12192000" cy="5664199"/>
          </a:xfrm>
          <a:prstGeom prst="rect">
            <a:avLst/>
          </a:prstGeom>
          <a:gradFill flip="none" rotWithShape="1">
            <a:gsLst>
              <a:gs pos="0">
                <a:schemeClr val="bg2">
                  <a:lumMod val="87000"/>
                  <a:alpha val="4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2FBA6D91-9561-4EC7-88DB-A4FD819C3DB2}"/>
              </a:ext>
            </a:extLst>
          </p:cNvPr>
          <p:cNvSpPr>
            <a:spLocks noGrp="1"/>
          </p:cNvSpPr>
          <p:nvPr>
            <p:ph type="ctrTitle"/>
          </p:nvPr>
        </p:nvSpPr>
        <p:spPr>
          <a:xfrm>
            <a:off x="1130271" y="1193800"/>
            <a:ext cx="3193050" cy="4699000"/>
          </a:xfrm>
        </p:spPr>
        <p:txBody>
          <a:bodyPr vert="horz" lIns="91440" tIns="45720" rIns="91440" bIns="45720" rtlCol="0" anchor="ctr">
            <a:normAutofit/>
          </a:bodyPr>
          <a:lstStyle/>
          <a:p>
            <a:r>
              <a:rPr lang="en-US" sz="3200" dirty="0"/>
              <a:t>TITLE OF THE PROJECT: QUIZZO</a:t>
            </a:r>
          </a:p>
        </p:txBody>
      </p:sp>
      <p:cxnSp>
        <p:nvCxnSpPr>
          <p:cNvPr id="60" name="Straight Connector 59">
            <a:extLst>
              <a:ext uri="{FF2B5EF4-FFF2-40B4-BE49-F238E27FC236}">
                <a16:creationId xmlns:a16="http://schemas.microsoft.com/office/drawing/2014/main" id="{D33AC32D-5F44-45F7-A0BD-7C11A86BE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600200"/>
            <a:ext cx="0" cy="3657600"/>
          </a:xfrm>
          <a:prstGeom prst="line">
            <a:avLst/>
          </a:prstGeom>
          <a:ln w="31750">
            <a:solidFill>
              <a:schemeClr val="tx1">
                <a:alpha val="80000"/>
              </a:schemeClr>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1782669E-479B-478D-A0C6-DB8DB901A990}"/>
              </a:ext>
            </a:extLst>
          </p:cNvPr>
          <p:cNvSpPr>
            <a:spLocks noGrp="1"/>
          </p:cNvSpPr>
          <p:nvPr>
            <p:ph type="subTitle" idx="1"/>
          </p:nvPr>
        </p:nvSpPr>
        <p:spPr>
          <a:xfrm>
            <a:off x="4976636" y="1193800"/>
            <a:ext cx="6085091" cy="4699000"/>
          </a:xfrm>
        </p:spPr>
        <p:txBody>
          <a:bodyPr vert="horz" lIns="91440" tIns="45720" rIns="91440" bIns="45720" rtlCol="0" anchor="ctr">
            <a:normAutofit/>
          </a:bodyPr>
          <a:lstStyle/>
          <a:p>
            <a:pPr indent="-228600">
              <a:buFont typeface="Arial" panose="020B0604020202020204" pitchFamily="34" charset="0"/>
              <a:buChar char="•"/>
            </a:pPr>
            <a:r>
              <a:rPr lang="en-US" dirty="0"/>
              <a:t>TEAM Name : AATIQUICK</a:t>
            </a:r>
          </a:p>
          <a:p>
            <a:pPr indent="-228600">
              <a:buFont typeface="Arial" panose="020B0604020202020204" pitchFamily="34" charset="0"/>
              <a:buChar char="•"/>
            </a:pPr>
            <a:r>
              <a:rPr lang="en-US" dirty="0"/>
              <a:t>Harshita Raghuvanshi (E21cseu0334)</a:t>
            </a:r>
          </a:p>
          <a:p>
            <a:pPr indent="-228600">
              <a:buFont typeface="Arial" panose="020B0604020202020204" pitchFamily="34" charset="0"/>
              <a:buChar char="•"/>
            </a:pPr>
            <a:r>
              <a:rPr lang="en-US" dirty="0"/>
              <a:t>Sakshi Nagar (E21CSEU0545)</a:t>
            </a:r>
          </a:p>
          <a:p>
            <a:pPr indent="-228600">
              <a:buFont typeface="Arial" panose="020B0604020202020204" pitchFamily="34" charset="0"/>
              <a:buChar char="•"/>
            </a:pPr>
            <a:r>
              <a:rPr lang="en-US" dirty="0"/>
              <a:t>HAMISH KATYLA (E21CSEU0317)</a:t>
            </a:r>
          </a:p>
          <a:p>
            <a:pPr indent="-228600">
              <a:buFont typeface="Arial" panose="020B0604020202020204" pitchFamily="34" charset="0"/>
              <a:buChar char="•"/>
            </a:pPr>
            <a:r>
              <a:rPr lang="en-US" dirty="0"/>
              <a:t>ISHAN RANA (E21CSEU0343)</a:t>
            </a:r>
          </a:p>
          <a:p>
            <a:pPr indent="-228600">
              <a:buFont typeface="Arial" panose="020B0604020202020204" pitchFamily="34" charset="0"/>
              <a:buChar char="•"/>
            </a:pPr>
            <a:r>
              <a:rPr lang="en-US" dirty="0"/>
              <a:t>MEHAK VERMA (E21CSEU0457)</a:t>
            </a:r>
          </a:p>
          <a:p>
            <a:pPr indent="-228600">
              <a:buFont typeface="Arial" panose="020B0604020202020204" pitchFamily="34" charset="0"/>
              <a:buChar char="•"/>
            </a:pPr>
            <a:r>
              <a:rPr lang="en-US" dirty="0"/>
              <a:t>Subject- Computer Networks (CSET207)</a:t>
            </a:r>
          </a:p>
          <a:p>
            <a:pPr indent="-228600">
              <a:buFont typeface="Arial" panose="020B0604020202020204" pitchFamily="34" charset="0"/>
              <a:buChar char="•"/>
            </a:pPr>
            <a:endParaRPr lang="en-US" dirty="0"/>
          </a:p>
          <a:p>
            <a:pPr indent="-228600">
              <a:buFont typeface="Arial" panose="020B0604020202020204" pitchFamily="34" charset="0"/>
              <a:buChar char="•"/>
            </a:pPr>
            <a:endParaRPr lang="en-US" dirty="0"/>
          </a:p>
        </p:txBody>
      </p:sp>
      <p:sp>
        <p:nvSpPr>
          <p:cNvPr id="62" name="Date Placeholder 1">
            <a:extLst>
              <a:ext uri="{FF2B5EF4-FFF2-40B4-BE49-F238E27FC236}">
                <a16:creationId xmlns:a16="http://schemas.microsoft.com/office/drawing/2014/main" id="{3FBF03E8-C602-4192-9C52-F84B29FDCC88}"/>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23229" y="6007878"/>
            <a:ext cx="3500715" cy="309201"/>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solidFill>
                <a:schemeClr val="tx1"/>
              </a:solidFill>
            </a:endParaRPr>
          </a:p>
        </p:txBody>
      </p:sp>
      <p:sp>
        <p:nvSpPr>
          <p:cNvPr id="6" name="TextBox 5">
            <a:extLst>
              <a:ext uri="{FF2B5EF4-FFF2-40B4-BE49-F238E27FC236}">
                <a16:creationId xmlns:a16="http://schemas.microsoft.com/office/drawing/2014/main" id="{9CF2135B-2F95-477C-A023-9C40C3274C55}"/>
              </a:ext>
            </a:extLst>
          </p:cNvPr>
          <p:cNvSpPr txBox="1"/>
          <p:nvPr/>
        </p:nvSpPr>
        <p:spPr>
          <a:xfrm>
            <a:off x="10281920" y="6474600"/>
            <a:ext cx="1881152" cy="369332"/>
          </a:xfrm>
          <a:prstGeom prst="rect">
            <a:avLst/>
          </a:prstGeom>
          <a:noFill/>
        </p:spPr>
        <p:txBody>
          <a:bodyPr wrap="square" rtlCol="0">
            <a:spAutoFit/>
          </a:bodyPr>
          <a:lstStyle/>
          <a:p>
            <a:pPr>
              <a:spcAft>
                <a:spcPts val="600"/>
              </a:spcAft>
            </a:pPr>
            <a:r>
              <a:rPr lang="en-IN" dirty="0"/>
              <a:t>Date –22/04/2023</a:t>
            </a:r>
          </a:p>
        </p:txBody>
      </p:sp>
      <p:sp>
        <p:nvSpPr>
          <p:cNvPr id="39" name="Subtitle 2">
            <a:extLst>
              <a:ext uri="{FF2B5EF4-FFF2-40B4-BE49-F238E27FC236}">
                <a16:creationId xmlns:a16="http://schemas.microsoft.com/office/drawing/2014/main" id="{08B16DB7-D310-42A8-A3F1-360E43CC53BF}"/>
              </a:ext>
            </a:extLst>
          </p:cNvPr>
          <p:cNvSpPr txBox="1">
            <a:spLocks/>
          </p:cNvSpPr>
          <p:nvPr/>
        </p:nvSpPr>
        <p:spPr>
          <a:xfrm>
            <a:off x="4654296" y="6214533"/>
            <a:ext cx="5854248" cy="629399"/>
          </a:xfrm>
          <a:prstGeom prst="rect">
            <a:avLst/>
          </a:prstGeom>
        </p:spPr>
        <p:txBody>
          <a:bodyPr vert="horz" lIns="91440" tIns="91440" rIns="91440" bIns="91440" rtlCol="0">
            <a:normAutofit fontScale="92500" lnSpcReduction="20000"/>
          </a:bodyPr>
          <a:lstStyle>
            <a:lvl1pPr marL="0" indent="0" algn="l" defTabSz="914400" rtl="0" eaLnBrk="1" latinLnBrk="0" hangingPunct="1">
              <a:lnSpc>
                <a:spcPct val="120000"/>
              </a:lnSpc>
              <a:spcBef>
                <a:spcPts val="1000"/>
              </a:spcBef>
              <a:buClr>
                <a:schemeClr val="accent1"/>
              </a:buClr>
              <a:buSzPct val="100000"/>
              <a:buFont typeface="Arial" panose="020B0604020202020204" pitchFamily="34" charset="0"/>
              <a:buNone/>
              <a:defRPr sz="1800" b="0" kern="1200" cap="all" baseline="0">
                <a:solidFill>
                  <a:schemeClr val="tx1"/>
                </a:solidFill>
                <a:effectLst/>
                <a:latin typeface="+mn-lt"/>
                <a:ea typeface="+mn-ea"/>
                <a:cs typeface="+mn-cs"/>
              </a:defRPr>
            </a:lvl1pPr>
            <a:lvl2pPr marL="4572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800" kern="1200" cap="none" baseline="0">
                <a:solidFill>
                  <a:schemeClr val="tx1"/>
                </a:solidFill>
                <a:effectLst/>
                <a:latin typeface="+mn-lt"/>
                <a:ea typeface="+mn-ea"/>
                <a:cs typeface="+mn-cs"/>
              </a:defRPr>
            </a:lvl2pPr>
            <a:lvl3pPr marL="9144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800" kern="1200">
                <a:solidFill>
                  <a:schemeClr val="tx1"/>
                </a:solidFill>
                <a:effectLst/>
                <a:latin typeface="+mn-lt"/>
                <a:ea typeface="+mn-ea"/>
                <a:cs typeface="+mn-cs"/>
              </a:defRPr>
            </a:lvl3pPr>
            <a:lvl4pPr marL="13716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cap="none" baseline="0">
                <a:solidFill>
                  <a:schemeClr val="tx1"/>
                </a:solidFill>
                <a:effectLst/>
                <a:latin typeface="+mn-lt"/>
                <a:ea typeface="+mn-ea"/>
                <a:cs typeface="+mn-cs"/>
              </a:defRPr>
            </a:lvl4pPr>
            <a:lvl5pPr marL="18288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solidFill>
                <a:effectLst/>
                <a:latin typeface="+mn-lt"/>
                <a:ea typeface="+mn-ea"/>
                <a:cs typeface="+mn-cs"/>
              </a:defRPr>
            </a:lvl5pPr>
            <a:lvl6pPr marL="22860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solidFill>
                <a:effectLst/>
                <a:latin typeface="+mn-lt"/>
                <a:ea typeface="+mn-ea"/>
                <a:cs typeface="+mn-cs"/>
              </a:defRPr>
            </a:lvl6pPr>
            <a:lvl7pPr marL="27432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solidFill>
                <a:effectLst/>
                <a:latin typeface="+mn-lt"/>
                <a:ea typeface="+mn-ea"/>
                <a:cs typeface="+mn-cs"/>
              </a:defRPr>
            </a:lvl7pPr>
            <a:lvl8pPr marL="32004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baseline="0">
                <a:solidFill>
                  <a:schemeClr val="tx1"/>
                </a:solidFill>
                <a:effectLst/>
                <a:latin typeface="+mn-lt"/>
                <a:ea typeface="+mn-ea"/>
                <a:cs typeface="+mn-cs"/>
              </a:defRPr>
            </a:lvl8pPr>
            <a:lvl9pPr marL="36576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baseline="0">
                <a:solidFill>
                  <a:schemeClr val="tx1"/>
                </a:solidFill>
                <a:effectLst/>
                <a:latin typeface="+mn-lt"/>
                <a:ea typeface="+mn-ea"/>
                <a:cs typeface="+mn-cs"/>
              </a:defRPr>
            </a:lvl9pPr>
          </a:lstStyle>
          <a:p>
            <a:pPr algn="ctr">
              <a:lnSpc>
                <a:spcPct val="100000"/>
              </a:lnSpc>
            </a:pPr>
            <a:r>
              <a:rPr lang="en-IN" sz="1300" b="1" dirty="0">
                <a:solidFill>
                  <a:srgbClr val="FFFFFF"/>
                </a:solidFill>
              </a:rPr>
              <a:t>School of Computer Science Engineering and Technology</a:t>
            </a:r>
          </a:p>
          <a:p>
            <a:pPr algn="ctr">
              <a:lnSpc>
                <a:spcPct val="100000"/>
              </a:lnSpc>
            </a:pPr>
            <a:r>
              <a:rPr lang="en-IN" sz="1300" b="1" dirty="0">
                <a:solidFill>
                  <a:srgbClr val="FFFFFF"/>
                </a:solidFill>
              </a:rPr>
              <a:t>Bennett University, Greater Noida, U.P.</a:t>
            </a:r>
          </a:p>
          <a:p>
            <a:pPr>
              <a:lnSpc>
                <a:spcPct val="100000"/>
              </a:lnSpc>
            </a:pPr>
            <a:endParaRPr lang="en-IN" sz="1300" b="1" dirty="0">
              <a:solidFill>
                <a:srgbClr val="FFFFFF"/>
              </a:solidFill>
            </a:endParaRPr>
          </a:p>
          <a:p>
            <a:pPr>
              <a:lnSpc>
                <a:spcPct val="100000"/>
              </a:lnSpc>
            </a:pPr>
            <a:endParaRPr lang="en-IN" sz="1300" dirty="0">
              <a:solidFill>
                <a:srgbClr val="FFFFFF"/>
              </a:solidFill>
            </a:endParaRPr>
          </a:p>
        </p:txBody>
      </p:sp>
    </p:spTree>
    <p:extLst>
      <p:ext uri="{BB962C8B-B14F-4D97-AF65-F5344CB8AC3E}">
        <p14:creationId xmlns:p14="http://schemas.microsoft.com/office/powerpoint/2010/main" val="2168973853"/>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3522FE7-5A29-4EF6-B1EF-2CA55748A7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6" name="Picture 15">
            <a:extLst>
              <a:ext uri="{FF2B5EF4-FFF2-40B4-BE49-F238E27FC236}">
                <a16:creationId xmlns:a16="http://schemas.microsoft.com/office/drawing/2014/main" id="{C2192E09-EBC7-416C-B887-DFF915D7F43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8" name="Straight Connector 17">
            <a:extLst>
              <a:ext uri="{FF2B5EF4-FFF2-40B4-BE49-F238E27FC236}">
                <a16:creationId xmlns:a16="http://schemas.microsoft.com/office/drawing/2014/main" id="{2924498D-E084-44BE-A196-CFCE355643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BBC7667-C352-4842-9AFD-E5C16AD002F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22" name="Rectangle 21">
            <a:extLst>
              <a:ext uri="{FF2B5EF4-FFF2-40B4-BE49-F238E27FC236}">
                <a16:creationId xmlns:a16="http://schemas.microsoft.com/office/drawing/2014/main" id="{2FDF9410-E530-4E71-A2C0-4C24B48964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8">
            <a:extLst>
              <a:ext uri="{FF2B5EF4-FFF2-40B4-BE49-F238E27FC236}">
                <a16:creationId xmlns:a16="http://schemas.microsoft.com/office/drawing/2014/main" id="{FB32C701-CBC7-4DF2-B3F5-A8F9DEEB2552}"/>
              </a:ext>
            </a:extLst>
          </p:cNvPr>
          <p:cNvSpPr>
            <a:spLocks noGrp="1"/>
          </p:cNvSpPr>
          <p:nvPr>
            <p:ph type="title"/>
          </p:nvPr>
        </p:nvSpPr>
        <p:spPr>
          <a:xfrm>
            <a:off x="1752966" y="1427304"/>
            <a:ext cx="8686800" cy="3241515"/>
          </a:xfrm>
        </p:spPr>
        <p:txBody>
          <a:bodyPr vert="horz" lIns="91440" tIns="45720" rIns="91440" bIns="0" rtlCol="0" anchor="ctr">
            <a:normAutofit/>
          </a:bodyPr>
          <a:lstStyle/>
          <a:p>
            <a:r>
              <a:rPr lang="en-US" sz="5400"/>
              <a:t>Thank You</a:t>
            </a:r>
          </a:p>
        </p:txBody>
      </p:sp>
      <p:cxnSp>
        <p:nvCxnSpPr>
          <p:cNvPr id="24" name="Straight Connector 23">
            <a:extLst>
              <a:ext uri="{FF2B5EF4-FFF2-40B4-BE49-F238E27FC236}">
                <a16:creationId xmlns:a16="http://schemas.microsoft.com/office/drawing/2014/main" id="{53268B1E-8861-4702-9529-5A8FB23A618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752966" y="1094758"/>
            <a:ext cx="8686800" cy="0"/>
          </a:xfrm>
          <a:prstGeom prst="line">
            <a:avLst/>
          </a:prstGeom>
          <a:ln w="31750"/>
        </p:spPr>
        <p:style>
          <a:lnRef idx="3">
            <a:schemeClr val="accent1"/>
          </a:lnRef>
          <a:fillRef idx="0">
            <a:schemeClr val="accent1"/>
          </a:fillRef>
          <a:effectRef idx="2">
            <a:schemeClr val="accent1"/>
          </a:effectRef>
          <a:fontRef idx="minor">
            <a:schemeClr val="tx1"/>
          </a:fontRef>
        </p:style>
      </p:cxnSp>
      <p:cxnSp>
        <p:nvCxnSpPr>
          <p:cNvPr id="26" name="Straight Connector 25">
            <a:extLst>
              <a:ext uri="{FF2B5EF4-FFF2-40B4-BE49-F238E27FC236}">
                <a16:creationId xmlns:a16="http://schemas.microsoft.com/office/drawing/2014/main" id="{BC6646AE-8FD6-411E-8640-6CCB250D54F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752966" y="4923706"/>
            <a:ext cx="868680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666286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0216D9FD-860F-4F5C-8D9B-CE7002071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64C281-5885-4D2C-A18F-D7BA2001CFC7}"/>
              </a:ext>
            </a:extLst>
          </p:cNvPr>
          <p:cNvSpPr>
            <a:spLocks noGrp="1"/>
          </p:cNvSpPr>
          <p:nvPr>
            <p:ph type="title"/>
          </p:nvPr>
        </p:nvSpPr>
        <p:spPr>
          <a:xfrm>
            <a:off x="882651" y="977028"/>
            <a:ext cx="3333410" cy="5237503"/>
          </a:xfrm>
        </p:spPr>
        <p:txBody>
          <a:bodyPr anchor="ctr">
            <a:normAutofit/>
          </a:bodyPr>
          <a:lstStyle/>
          <a:p>
            <a:r>
              <a:rPr lang="en-IN" sz="2700" b="1"/>
              <a:t>Introduction</a:t>
            </a:r>
          </a:p>
        </p:txBody>
      </p:sp>
      <p:sp>
        <p:nvSpPr>
          <p:cNvPr id="17" name="Rectangle 16">
            <a:extLst>
              <a:ext uri="{FF2B5EF4-FFF2-40B4-BE49-F238E27FC236}">
                <a16:creationId xmlns:a16="http://schemas.microsoft.com/office/drawing/2014/main" id="{8D074069-7026-466C-B495-20FB9578CF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3993" y="0"/>
            <a:ext cx="7538007" cy="6858000"/>
          </a:xfrm>
          <a:prstGeom prst="rect">
            <a:avLst/>
          </a:prstGeom>
          <a:solidFill>
            <a:schemeClr val="tx2"/>
          </a:solidFill>
          <a:ln w="6350">
            <a:noFill/>
          </a:ln>
          <a:effectLst/>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C1685D80-4D5A-471F-9215-651424F475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3787" y="0"/>
            <a:ext cx="164592" cy="6858000"/>
          </a:xfrm>
          <a:prstGeom prst="rect">
            <a:avLst/>
          </a:prstGeom>
          <a:solidFill>
            <a:schemeClr val="accent2"/>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18E5476-7C93-42E5-BFA2-53641CE0F421}"/>
              </a:ext>
            </a:extLst>
          </p:cNvPr>
          <p:cNvSpPr>
            <a:spLocks noGrp="1"/>
          </p:cNvSpPr>
          <p:nvPr>
            <p:ph idx="1"/>
          </p:nvPr>
        </p:nvSpPr>
        <p:spPr>
          <a:xfrm>
            <a:off x="5791954" y="106681"/>
            <a:ext cx="5428789" cy="6107852"/>
          </a:xfrm>
        </p:spPr>
        <p:txBody>
          <a:bodyPr anchor="ctr">
            <a:normAutofit/>
          </a:bodyPr>
          <a:lstStyle/>
          <a:p>
            <a:r>
              <a:rPr lang="en-US" dirty="0"/>
              <a:t>The quiz application system project aims to create a user-friendly platform for conducting quizzes.</a:t>
            </a:r>
          </a:p>
          <a:p>
            <a:r>
              <a:rPr lang="en-US" dirty="0"/>
              <a:t>This system was designed to suit the needs of educational institutions, businesses, and organizations seeking a stable and effective online assessment platform. The multithreaded online quiz system is a straightforward platform that is available at any time and from any location.</a:t>
            </a:r>
          </a:p>
          <a:p>
            <a:r>
              <a:rPr lang="en-US" dirty="0"/>
              <a:t>It can manage a large number of users and reply quickly, making it an excellent tool for testing and analyzing knowledge and abilities.</a:t>
            </a:r>
          </a:p>
        </p:txBody>
      </p:sp>
    </p:spTree>
    <p:extLst>
      <p:ext uri="{BB962C8B-B14F-4D97-AF65-F5344CB8AC3E}">
        <p14:creationId xmlns:p14="http://schemas.microsoft.com/office/powerpoint/2010/main" val="2269124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0216D9FD-860F-4F5C-8D9B-CE7002071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64C281-5885-4D2C-A18F-D7BA2001CFC7}"/>
              </a:ext>
            </a:extLst>
          </p:cNvPr>
          <p:cNvSpPr>
            <a:spLocks noGrp="1"/>
          </p:cNvSpPr>
          <p:nvPr>
            <p:ph type="title"/>
          </p:nvPr>
        </p:nvSpPr>
        <p:spPr>
          <a:xfrm>
            <a:off x="882651" y="977028"/>
            <a:ext cx="3333410" cy="5237503"/>
          </a:xfrm>
        </p:spPr>
        <p:txBody>
          <a:bodyPr anchor="ctr">
            <a:normAutofit/>
          </a:bodyPr>
          <a:lstStyle/>
          <a:p>
            <a:r>
              <a:rPr lang="en-IN" b="1"/>
              <a:t>Objectives</a:t>
            </a:r>
          </a:p>
        </p:txBody>
      </p:sp>
      <p:sp>
        <p:nvSpPr>
          <p:cNvPr id="24" name="Rectangle 23">
            <a:extLst>
              <a:ext uri="{FF2B5EF4-FFF2-40B4-BE49-F238E27FC236}">
                <a16:creationId xmlns:a16="http://schemas.microsoft.com/office/drawing/2014/main" id="{8D074069-7026-466C-B495-20FB9578CF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3993" y="0"/>
            <a:ext cx="7538007" cy="6858000"/>
          </a:xfrm>
          <a:prstGeom prst="rect">
            <a:avLst/>
          </a:prstGeom>
          <a:solidFill>
            <a:schemeClr val="tx2"/>
          </a:solidFill>
          <a:ln w="6350">
            <a:noFill/>
          </a:ln>
          <a:effectLst/>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C1685D80-4D5A-471F-9215-651424F475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3787" y="0"/>
            <a:ext cx="164592" cy="6858000"/>
          </a:xfrm>
          <a:prstGeom prst="rect">
            <a:avLst/>
          </a:prstGeom>
          <a:solidFill>
            <a:schemeClr val="accent2"/>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18E5476-7C93-42E5-BFA2-53641CE0F421}"/>
              </a:ext>
            </a:extLst>
          </p:cNvPr>
          <p:cNvSpPr>
            <a:spLocks noGrp="1"/>
          </p:cNvSpPr>
          <p:nvPr>
            <p:ph idx="1"/>
          </p:nvPr>
        </p:nvSpPr>
        <p:spPr>
          <a:xfrm>
            <a:off x="5791954" y="977029"/>
            <a:ext cx="5428789" cy="5237503"/>
          </a:xfrm>
        </p:spPr>
        <p:txBody>
          <a:bodyPr anchor="ctr">
            <a:normAutofit/>
          </a:bodyPr>
          <a:lstStyle/>
          <a:p>
            <a:r>
              <a:rPr lang="en-US" dirty="0"/>
              <a:t>Our project aims to develop a user-friendly quiz application with a high level of security, scalability, and performance. Our target is to reach 10,000 active users within the first six months of launch.</a:t>
            </a:r>
          </a:p>
        </p:txBody>
      </p:sp>
    </p:spTree>
    <p:extLst>
      <p:ext uri="{BB962C8B-B14F-4D97-AF65-F5344CB8AC3E}">
        <p14:creationId xmlns:p14="http://schemas.microsoft.com/office/powerpoint/2010/main" val="1914547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0216D9FD-860F-4F5C-8D9B-CE7002071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64C281-5885-4D2C-A18F-D7BA2001CFC7}"/>
              </a:ext>
            </a:extLst>
          </p:cNvPr>
          <p:cNvSpPr>
            <a:spLocks noGrp="1"/>
          </p:cNvSpPr>
          <p:nvPr>
            <p:ph type="title"/>
          </p:nvPr>
        </p:nvSpPr>
        <p:spPr>
          <a:xfrm>
            <a:off x="882651" y="977028"/>
            <a:ext cx="3333410" cy="5237503"/>
          </a:xfrm>
        </p:spPr>
        <p:txBody>
          <a:bodyPr anchor="ctr">
            <a:normAutofit/>
          </a:bodyPr>
          <a:lstStyle/>
          <a:p>
            <a:r>
              <a:rPr lang="en-IN" b="1"/>
              <a:t>Data </a:t>
            </a:r>
            <a:r>
              <a:rPr lang="en-IN" b="1" err="1"/>
              <a:t>resoUrces</a:t>
            </a:r>
            <a:r>
              <a:rPr lang="en-IN" b="1"/>
              <a:t> Used</a:t>
            </a:r>
          </a:p>
        </p:txBody>
      </p:sp>
      <p:sp>
        <p:nvSpPr>
          <p:cNvPr id="17" name="Rectangle 16">
            <a:extLst>
              <a:ext uri="{FF2B5EF4-FFF2-40B4-BE49-F238E27FC236}">
                <a16:creationId xmlns:a16="http://schemas.microsoft.com/office/drawing/2014/main" id="{8D074069-7026-466C-B495-20FB9578CF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3993" y="0"/>
            <a:ext cx="7538007" cy="6858000"/>
          </a:xfrm>
          <a:prstGeom prst="rect">
            <a:avLst/>
          </a:prstGeom>
          <a:solidFill>
            <a:schemeClr val="tx2"/>
          </a:solidFill>
          <a:ln w="6350">
            <a:noFill/>
          </a:ln>
          <a:effectLst/>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p:nvSpPr>
          <p:cNvPr id="22" name="Rectangle 18">
            <a:extLst>
              <a:ext uri="{FF2B5EF4-FFF2-40B4-BE49-F238E27FC236}">
                <a16:creationId xmlns:a16="http://schemas.microsoft.com/office/drawing/2014/main" id="{C1685D80-4D5A-471F-9215-651424F475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3787" y="0"/>
            <a:ext cx="164592" cy="6858000"/>
          </a:xfrm>
          <a:prstGeom prst="rect">
            <a:avLst/>
          </a:prstGeom>
          <a:solidFill>
            <a:schemeClr val="accent2"/>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18E5476-7C93-42E5-BFA2-53641CE0F421}"/>
              </a:ext>
            </a:extLst>
          </p:cNvPr>
          <p:cNvSpPr>
            <a:spLocks noGrp="1"/>
          </p:cNvSpPr>
          <p:nvPr>
            <p:ph idx="1"/>
          </p:nvPr>
        </p:nvSpPr>
        <p:spPr>
          <a:xfrm>
            <a:off x="5791954" y="977029"/>
            <a:ext cx="5428789" cy="5237503"/>
          </a:xfrm>
        </p:spPr>
        <p:txBody>
          <a:bodyPr anchor="ctr">
            <a:normAutofit/>
          </a:bodyPr>
          <a:lstStyle/>
          <a:p>
            <a:pPr marL="0" indent="0">
              <a:buNone/>
            </a:pPr>
            <a:r>
              <a:rPr lang="en-US" dirty="0"/>
              <a:t>System Architecture</a:t>
            </a:r>
          </a:p>
          <a:p>
            <a:r>
              <a:rPr lang="en-US" dirty="0"/>
              <a:t>The quiz app system architecture consists of a database to store questions, an API to communicate between front-end and back-end, and a web/mobile interface for users to access.</a:t>
            </a:r>
          </a:p>
        </p:txBody>
      </p:sp>
    </p:spTree>
    <p:extLst>
      <p:ext uri="{BB962C8B-B14F-4D97-AF65-F5344CB8AC3E}">
        <p14:creationId xmlns:p14="http://schemas.microsoft.com/office/powerpoint/2010/main" val="19000794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0216D9FD-860F-4F5C-8D9B-CE7002071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64C281-5885-4D2C-A18F-D7BA2001CFC7}"/>
              </a:ext>
            </a:extLst>
          </p:cNvPr>
          <p:cNvSpPr>
            <a:spLocks noGrp="1"/>
          </p:cNvSpPr>
          <p:nvPr>
            <p:ph type="title"/>
          </p:nvPr>
        </p:nvSpPr>
        <p:spPr>
          <a:xfrm>
            <a:off x="882651" y="977028"/>
            <a:ext cx="3333410" cy="5237503"/>
          </a:xfrm>
        </p:spPr>
        <p:txBody>
          <a:bodyPr anchor="ctr">
            <a:normAutofit/>
          </a:bodyPr>
          <a:lstStyle/>
          <a:p>
            <a:r>
              <a:rPr lang="en-IN" sz="2700" b="1"/>
              <a:t>Methodology </a:t>
            </a:r>
          </a:p>
        </p:txBody>
      </p:sp>
      <p:sp>
        <p:nvSpPr>
          <p:cNvPr id="18" name="Rectangle 17">
            <a:extLst>
              <a:ext uri="{FF2B5EF4-FFF2-40B4-BE49-F238E27FC236}">
                <a16:creationId xmlns:a16="http://schemas.microsoft.com/office/drawing/2014/main" id="{8D074069-7026-466C-B495-20FB9578CF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3993" y="0"/>
            <a:ext cx="7538007" cy="6858000"/>
          </a:xfrm>
          <a:prstGeom prst="rect">
            <a:avLst/>
          </a:prstGeom>
          <a:solidFill>
            <a:schemeClr val="tx2"/>
          </a:solidFill>
          <a:ln w="6350">
            <a:noFill/>
          </a:ln>
          <a:effectLst/>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C1685D80-4D5A-471F-9215-651424F475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3787" y="0"/>
            <a:ext cx="164592" cy="6858000"/>
          </a:xfrm>
          <a:prstGeom prst="rect">
            <a:avLst/>
          </a:prstGeom>
          <a:solidFill>
            <a:schemeClr val="accent2"/>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DD9A59B5-E618-4E77-9E22-61BF02B1C499}"/>
              </a:ext>
            </a:extLst>
          </p:cNvPr>
          <p:cNvSpPr>
            <a:spLocks noGrp="1"/>
          </p:cNvSpPr>
          <p:nvPr>
            <p:ph idx="1"/>
          </p:nvPr>
        </p:nvSpPr>
        <p:spPr>
          <a:xfrm>
            <a:off x="5791954" y="977029"/>
            <a:ext cx="5428789" cy="5237503"/>
          </a:xfrm>
        </p:spPr>
        <p:txBody>
          <a:bodyPr anchor="ctr">
            <a:normAutofit/>
          </a:bodyPr>
          <a:lstStyle/>
          <a:p>
            <a:r>
              <a:rPr lang="en-US" dirty="0">
                <a:solidFill>
                  <a:srgbClr val="D1D5DB"/>
                </a:solidFill>
                <a:latin typeface="Söhne"/>
              </a:rPr>
              <a:t>A</a:t>
            </a:r>
            <a:r>
              <a:rPr lang="en-US" b="0" i="0" dirty="0">
                <a:solidFill>
                  <a:srgbClr val="D1D5DB"/>
                </a:solidFill>
                <a:effectLst/>
                <a:latin typeface="Söhne"/>
              </a:rPr>
              <a:t> multithreaded online test framework was made to supply a precise environment for giving online tests. This framework was developed utilizing multithreading innovation to guarantee that each user's communication with the framework is taken care of independently and quickly.</a:t>
            </a:r>
          </a:p>
          <a:p>
            <a:r>
              <a:rPr lang="en-US" b="0" i="0" dirty="0">
                <a:solidFill>
                  <a:srgbClr val="D1D5DB"/>
                </a:solidFill>
                <a:effectLst/>
                <a:latin typeface="Söhne"/>
              </a:rPr>
              <a:t>This approach gives a large-scale, secure stage to test and convey real-time input to a huge number of people.</a:t>
            </a:r>
          </a:p>
          <a:p>
            <a:r>
              <a:rPr lang="en-US" b="0" i="0" dirty="0">
                <a:solidFill>
                  <a:srgbClr val="D1D5DB"/>
                </a:solidFill>
                <a:effectLst/>
                <a:latin typeface="Söhne"/>
              </a:rPr>
              <a:t>Waterfall methodology was used as a software framework</a:t>
            </a:r>
          </a:p>
        </p:txBody>
      </p:sp>
    </p:spTree>
    <p:extLst>
      <p:ext uri="{BB962C8B-B14F-4D97-AF65-F5344CB8AC3E}">
        <p14:creationId xmlns:p14="http://schemas.microsoft.com/office/powerpoint/2010/main" val="37422516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0216D9FD-860F-4F5C-8D9B-CE7002071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64C281-5885-4D2C-A18F-D7BA2001CFC7}"/>
              </a:ext>
            </a:extLst>
          </p:cNvPr>
          <p:cNvSpPr>
            <a:spLocks noGrp="1"/>
          </p:cNvSpPr>
          <p:nvPr>
            <p:ph type="title"/>
          </p:nvPr>
        </p:nvSpPr>
        <p:spPr>
          <a:xfrm>
            <a:off x="882651" y="977028"/>
            <a:ext cx="3333410" cy="5237503"/>
          </a:xfrm>
        </p:spPr>
        <p:txBody>
          <a:bodyPr anchor="ctr">
            <a:normAutofit/>
          </a:bodyPr>
          <a:lstStyle/>
          <a:p>
            <a:r>
              <a:rPr lang="en-IN" b="1"/>
              <a:t>Results Achieved</a:t>
            </a:r>
          </a:p>
        </p:txBody>
      </p:sp>
      <p:sp>
        <p:nvSpPr>
          <p:cNvPr id="18" name="Rectangle 17">
            <a:extLst>
              <a:ext uri="{FF2B5EF4-FFF2-40B4-BE49-F238E27FC236}">
                <a16:creationId xmlns:a16="http://schemas.microsoft.com/office/drawing/2014/main" id="{8D074069-7026-466C-B495-20FB9578CF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3993" y="0"/>
            <a:ext cx="7538007" cy="6858000"/>
          </a:xfrm>
          <a:prstGeom prst="rect">
            <a:avLst/>
          </a:prstGeom>
          <a:solidFill>
            <a:schemeClr val="tx2"/>
          </a:solidFill>
          <a:ln w="6350">
            <a:noFill/>
          </a:ln>
          <a:effectLst/>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C1685D80-4D5A-471F-9215-651424F475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3787" y="0"/>
            <a:ext cx="164592" cy="6858000"/>
          </a:xfrm>
          <a:prstGeom prst="rect">
            <a:avLst/>
          </a:prstGeom>
          <a:solidFill>
            <a:schemeClr val="accent2"/>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77DB16C2-53E1-4516-A2EA-39A9CBCCA27C}"/>
              </a:ext>
            </a:extLst>
          </p:cNvPr>
          <p:cNvSpPr>
            <a:spLocks noGrp="1"/>
          </p:cNvSpPr>
          <p:nvPr>
            <p:ph idx="1"/>
          </p:nvPr>
        </p:nvSpPr>
        <p:spPr>
          <a:xfrm>
            <a:off x="5791954" y="977029"/>
            <a:ext cx="5428789" cy="5237503"/>
          </a:xfrm>
        </p:spPr>
        <p:txBody>
          <a:bodyPr anchor="ctr">
            <a:normAutofit/>
          </a:bodyPr>
          <a:lstStyle/>
          <a:p>
            <a:r>
              <a:rPr lang="en-US" b="0" i="0" dirty="0">
                <a:solidFill>
                  <a:srgbClr val="D1D5DB"/>
                </a:solidFill>
                <a:effectLst/>
                <a:latin typeface="Söhne"/>
              </a:rPr>
              <a:t>A high-quality quiz application system that is efficient, scalable, and user-friendly. </a:t>
            </a:r>
          </a:p>
          <a:p>
            <a:r>
              <a:rPr lang="en-US" dirty="0">
                <a:solidFill>
                  <a:srgbClr val="D1D5DB"/>
                </a:solidFill>
                <a:latin typeface="Söhne"/>
              </a:rPr>
              <a:t>W</a:t>
            </a:r>
            <a:r>
              <a:rPr lang="en-US" b="0" i="0" dirty="0">
                <a:solidFill>
                  <a:srgbClr val="D1D5DB"/>
                </a:solidFill>
                <a:effectLst/>
                <a:latin typeface="Söhne"/>
              </a:rPr>
              <a:t>e have effectively created an internet quiz system utilizing C language.</a:t>
            </a:r>
          </a:p>
          <a:p>
            <a:r>
              <a:rPr lang="en-US" b="0" i="0" dirty="0">
                <a:solidFill>
                  <a:srgbClr val="D1D5DB"/>
                </a:solidFill>
                <a:effectLst/>
                <a:latin typeface="Söhne"/>
              </a:rPr>
              <a:t> The system was outlined to be user-friendly, versatile, and solid. We utilized a client-server design to guarantee that the system could handle an expansive number of clients at the same time whereas keeping up great execution.</a:t>
            </a:r>
            <a:endParaRPr lang="en-IN" dirty="0">
              <a:solidFill>
                <a:schemeClr val="bg1"/>
              </a:solidFill>
            </a:endParaRPr>
          </a:p>
        </p:txBody>
      </p:sp>
    </p:spTree>
    <p:extLst>
      <p:ext uri="{BB962C8B-B14F-4D97-AF65-F5344CB8AC3E}">
        <p14:creationId xmlns:p14="http://schemas.microsoft.com/office/powerpoint/2010/main" val="27242785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0216D9FD-860F-4F5C-8D9B-CE7002071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64C281-5885-4D2C-A18F-D7BA2001CFC7}"/>
              </a:ext>
            </a:extLst>
          </p:cNvPr>
          <p:cNvSpPr>
            <a:spLocks noGrp="1"/>
          </p:cNvSpPr>
          <p:nvPr>
            <p:ph type="title"/>
          </p:nvPr>
        </p:nvSpPr>
        <p:spPr>
          <a:xfrm>
            <a:off x="882651" y="977028"/>
            <a:ext cx="3333410" cy="5237503"/>
          </a:xfrm>
        </p:spPr>
        <p:txBody>
          <a:bodyPr anchor="ctr">
            <a:normAutofit/>
          </a:bodyPr>
          <a:lstStyle/>
          <a:p>
            <a:r>
              <a:rPr lang="en-IN" sz="3000" b="1"/>
              <a:t>Performance evaluation</a:t>
            </a:r>
          </a:p>
        </p:txBody>
      </p:sp>
      <p:sp>
        <p:nvSpPr>
          <p:cNvPr id="25" name="Rectangle 24">
            <a:extLst>
              <a:ext uri="{FF2B5EF4-FFF2-40B4-BE49-F238E27FC236}">
                <a16:creationId xmlns:a16="http://schemas.microsoft.com/office/drawing/2014/main" id="{8D074069-7026-466C-B495-20FB9578CF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3993" y="0"/>
            <a:ext cx="7538007" cy="6858000"/>
          </a:xfrm>
          <a:prstGeom prst="rect">
            <a:avLst/>
          </a:prstGeom>
          <a:solidFill>
            <a:schemeClr val="tx2"/>
          </a:solidFill>
          <a:ln w="6350">
            <a:noFill/>
          </a:ln>
          <a:effectLst/>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C1685D80-4D5A-471F-9215-651424F475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3787" y="0"/>
            <a:ext cx="164592" cy="6858000"/>
          </a:xfrm>
          <a:prstGeom prst="rect">
            <a:avLst/>
          </a:prstGeom>
          <a:solidFill>
            <a:schemeClr val="accent2"/>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77DB16C2-53E1-4516-A2EA-39A9CBCCA27C}"/>
              </a:ext>
            </a:extLst>
          </p:cNvPr>
          <p:cNvSpPr>
            <a:spLocks noGrp="1"/>
          </p:cNvSpPr>
          <p:nvPr>
            <p:ph idx="1"/>
          </p:nvPr>
        </p:nvSpPr>
        <p:spPr>
          <a:xfrm>
            <a:off x="5791954" y="977029"/>
            <a:ext cx="5428789" cy="5237503"/>
          </a:xfrm>
        </p:spPr>
        <p:txBody>
          <a:bodyPr anchor="ctr">
            <a:normAutofit/>
          </a:bodyPr>
          <a:lstStyle/>
          <a:p>
            <a:pPr marL="0" indent="0">
              <a:buNone/>
            </a:pPr>
            <a:r>
              <a:rPr lang="en-US" dirty="0"/>
              <a:t>Key Features</a:t>
            </a:r>
          </a:p>
          <a:p>
            <a:r>
              <a:rPr lang="en-US" dirty="0"/>
              <a:t>User authentication and authorization.</a:t>
            </a:r>
          </a:p>
          <a:p>
            <a:r>
              <a:rPr lang="en-US" dirty="0"/>
              <a:t>Create, modify, and delete quizzes.</a:t>
            </a:r>
          </a:p>
          <a:p>
            <a:r>
              <a:rPr lang="en-US" dirty="0"/>
              <a:t>Multiple choice and true/false question types.</a:t>
            </a:r>
          </a:p>
          <a:p>
            <a:endParaRPr lang="en-IN" dirty="0">
              <a:solidFill>
                <a:schemeClr val="bg1"/>
              </a:solidFill>
            </a:endParaRPr>
          </a:p>
        </p:txBody>
      </p:sp>
    </p:spTree>
    <p:extLst>
      <p:ext uri="{BB962C8B-B14F-4D97-AF65-F5344CB8AC3E}">
        <p14:creationId xmlns:p14="http://schemas.microsoft.com/office/powerpoint/2010/main" val="37998110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84C75E2B-CACA-478C-B26B-182AF87A18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9" name="Picture 18">
            <a:extLst>
              <a:ext uri="{FF2B5EF4-FFF2-40B4-BE49-F238E27FC236}">
                <a16:creationId xmlns:a16="http://schemas.microsoft.com/office/drawing/2014/main" id="{50FF2874-547C-4D14-9E18-28B19002FB8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1" name="Straight Connector 20">
            <a:extLst>
              <a:ext uri="{FF2B5EF4-FFF2-40B4-BE49-F238E27FC236}">
                <a16:creationId xmlns:a16="http://schemas.microsoft.com/office/drawing/2014/main" id="{36CF827D-A163-47F7-BD87-34EB4FA7D6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299D9A9-1DA8-433D-A9BC-FB48D93D421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25" name="Rectangle 24">
            <a:extLst>
              <a:ext uri="{FF2B5EF4-FFF2-40B4-BE49-F238E27FC236}">
                <a16:creationId xmlns:a16="http://schemas.microsoft.com/office/drawing/2014/main" id="{3F9C0852-4C70-4A1E-A857-A7AA58559D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B2CEB096-638F-4BA7-AB38-E3BBE9FB10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pic>
        <p:nvPicPr>
          <p:cNvPr id="14" name="Graphic 13" descr="Gavel">
            <a:extLst>
              <a:ext uri="{FF2B5EF4-FFF2-40B4-BE49-F238E27FC236}">
                <a16:creationId xmlns:a16="http://schemas.microsoft.com/office/drawing/2014/main" id="{1C47ED4B-3A5A-48CF-807F-15BAC59BB1F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79869" y="805583"/>
            <a:ext cx="4660762" cy="4660762"/>
          </a:xfrm>
          <a:prstGeom prst="rect">
            <a:avLst/>
          </a:prstGeom>
        </p:spPr>
      </p:pic>
      <p:pic>
        <p:nvPicPr>
          <p:cNvPr id="29" name="Picture 28">
            <a:extLst>
              <a:ext uri="{FF2B5EF4-FFF2-40B4-BE49-F238E27FC236}">
                <a16:creationId xmlns:a16="http://schemas.microsoft.com/office/drawing/2014/main" id="{1A6223F3-0478-4201-A1A2-8DB0865B0A7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1" name="Straight Connector 30">
            <a:extLst>
              <a:ext uri="{FF2B5EF4-FFF2-40B4-BE49-F238E27FC236}">
                <a16:creationId xmlns:a16="http://schemas.microsoft.com/office/drawing/2014/main" id="{966D68AF-E970-43B2-B8F0-2A72DE72AFF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5" name="Rectangle 3">
            <a:extLst>
              <a:ext uri="{FF2B5EF4-FFF2-40B4-BE49-F238E27FC236}">
                <a16:creationId xmlns:a16="http://schemas.microsoft.com/office/drawing/2014/main" id="{79D46C58-2D89-E1EE-719F-825DCF1C59E8}"/>
              </a:ext>
            </a:extLst>
          </p:cNvPr>
          <p:cNvSpPr>
            <a:spLocks noGrp="1" noChangeArrowheads="1"/>
          </p:cNvSpPr>
          <p:nvPr>
            <p:ph type="title"/>
          </p:nvPr>
        </p:nvSpPr>
        <p:spPr bwMode="auto">
          <a:xfrm rot="10800000" flipV="1">
            <a:off x="5638800" y="612844"/>
            <a:ext cx="6242460"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r>
              <a:rPr kumimoji="0" lang="en-US" altLang="en-US" sz="3600" b="0" i="0" u="none" strike="noStrike" cap="none" normalizeH="0" baseline="0" dirty="0">
                <a:ln>
                  <a:noFill/>
                </a:ln>
                <a:solidFill>
                  <a:schemeClr val="tx1"/>
                </a:solidFill>
                <a:effectLst/>
                <a:latin typeface="Söhne"/>
              </a:rPr>
              <a:t>Conclusion</a:t>
            </a:r>
            <a:br>
              <a:rPr kumimoji="0" lang="en-US" altLang="en-US" sz="1800" b="0" i="0" u="none" strike="noStrike" cap="none" normalizeH="0" baseline="0" dirty="0">
                <a:ln>
                  <a:noFill/>
                </a:ln>
                <a:solidFill>
                  <a:schemeClr val="tx1"/>
                </a:solidFill>
                <a:effectLst/>
                <a:latin typeface="Söhne"/>
              </a:rPr>
            </a:br>
            <a:br>
              <a:rPr kumimoji="0" lang="en-US" altLang="en-US" sz="1800" b="0" i="0" u="none" strike="noStrike" cap="none" normalizeH="0" baseline="0" dirty="0">
                <a:ln>
                  <a:noFill/>
                </a:ln>
                <a:solidFill>
                  <a:schemeClr val="tx1"/>
                </a:solidFill>
                <a:effectLst/>
                <a:latin typeface="Söhne"/>
              </a:rPr>
            </a:br>
            <a:r>
              <a:rPr kumimoji="0" lang="en-US" altLang="en-US" sz="1800" b="0" i="0" u="none" strike="noStrike" cap="none" normalizeH="0" baseline="0" dirty="0">
                <a:ln>
                  <a:noFill/>
                </a:ln>
                <a:solidFill>
                  <a:schemeClr val="tx1"/>
                </a:solidFill>
                <a:effectLst/>
                <a:latin typeface="Söhne"/>
              </a:rPr>
              <a:t>The project timeline for our CN project spanned the entire semester. </a:t>
            </a:r>
            <a:br>
              <a:rPr kumimoji="0" lang="en-US" altLang="en-US" sz="1800" b="0" i="0" u="none" strike="noStrike" cap="none" normalizeH="0" baseline="0" dirty="0">
                <a:ln>
                  <a:noFill/>
                </a:ln>
                <a:solidFill>
                  <a:schemeClr val="tx1"/>
                </a:solidFill>
                <a:effectLst/>
                <a:latin typeface="Söhne"/>
              </a:rPr>
            </a:br>
            <a:br>
              <a:rPr kumimoji="0" lang="en-US" altLang="en-US" sz="1800" b="0" i="0" u="none" strike="noStrike" cap="none" normalizeH="0" baseline="0" dirty="0">
                <a:ln>
                  <a:noFill/>
                </a:ln>
                <a:solidFill>
                  <a:schemeClr val="tx1"/>
                </a:solidFill>
                <a:effectLst/>
                <a:latin typeface="Söhne"/>
              </a:rPr>
            </a:br>
            <a:r>
              <a:rPr kumimoji="0" lang="en-US" altLang="en-US" sz="1800" b="0" i="0" u="none" strike="noStrike" cap="none" normalizeH="0" baseline="0" dirty="0">
                <a:ln>
                  <a:noFill/>
                </a:ln>
                <a:solidFill>
                  <a:schemeClr val="tx1"/>
                </a:solidFill>
                <a:effectLst/>
                <a:latin typeface="Söhne"/>
              </a:rPr>
              <a:t>We divided the project into multiple phases, with each phase having specific deliverables and deadlines. </a:t>
            </a:r>
            <a:br>
              <a:rPr kumimoji="0" lang="en-US" altLang="en-US" sz="1800" b="0" i="0" u="none" strike="noStrike" cap="none" normalizeH="0" baseline="0" dirty="0">
                <a:ln>
                  <a:noFill/>
                </a:ln>
                <a:solidFill>
                  <a:schemeClr val="tx1"/>
                </a:solidFill>
                <a:effectLst/>
                <a:latin typeface="Söhne"/>
              </a:rPr>
            </a:br>
            <a:br>
              <a:rPr kumimoji="0" lang="en-US" altLang="en-US" sz="1800" b="0" i="0" u="none" strike="noStrike" cap="none" normalizeH="0" baseline="0" dirty="0">
                <a:ln>
                  <a:noFill/>
                </a:ln>
                <a:solidFill>
                  <a:schemeClr val="tx1"/>
                </a:solidFill>
                <a:effectLst/>
                <a:latin typeface="Söhne"/>
              </a:rPr>
            </a:br>
            <a:r>
              <a:rPr kumimoji="0" lang="en-US" altLang="en-US" sz="1800" b="0" i="0" u="none" strike="noStrike" cap="none" normalizeH="0" baseline="0" dirty="0">
                <a:ln>
                  <a:noFill/>
                </a:ln>
                <a:solidFill>
                  <a:schemeClr val="tx1"/>
                </a:solidFill>
                <a:effectLst/>
                <a:latin typeface="Söhne"/>
              </a:rPr>
              <a:t>We have effectively created an internet quiz system utilizing C language. The system was outlined to be user-friendly, versatile, and solid.</a:t>
            </a:r>
            <a:br>
              <a:rPr kumimoji="0" lang="en-US" altLang="en-US" sz="1800" b="0" i="0" u="none" strike="noStrike" cap="none" normalizeH="0" baseline="0" dirty="0">
                <a:ln>
                  <a:noFill/>
                </a:ln>
                <a:solidFill>
                  <a:schemeClr val="tx1"/>
                </a:solidFill>
                <a:effectLst/>
                <a:latin typeface="Söhne"/>
              </a:rPr>
            </a:br>
            <a:br>
              <a:rPr kumimoji="0" lang="en-US" altLang="en-US" sz="1800" b="0" i="0" u="none" strike="noStrike" cap="none" normalizeH="0" baseline="0" dirty="0">
                <a:ln>
                  <a:noFill/>
                </a:ln>
                <a:solidFill>
                  <a:schemeClr val="tx1"/>
                </a:solidFill>
                <a:effectLst/>
                <a:latin typeface="Söhne"/>
              </a:rPr>
            </a:br>
            <a:r>
              <a:rPr kumimoji="0" lang="en-US" altLang="en-US" sz="1800" b="0" i="0" u="none" strike="noStrike" cap="none" normalizeH="0" baseline="0" dirty="0">
                <a:ln>
                  <a:noFill/>
                </a:ln>
                <a:solidFill>
                  <a:schemeClr val="tx1"/>
                </a:solidFill>
                <a:effectLst/>
                <a:latin typeface="Söhne"/>
              </a:rPr>
              <a:t> We utilized a client-server design to guarantee that the system could handle an expansive number of clients at the same time whereas keeping up great execution.</a:t>
            </a:r>
            <a:br>
              <a:rPr kumimoji="0" lang="en-US" altLang="en-US" sz="1800" b="0" i="0" u="none" strike="noStrike" cap="none" normalizeH="0" baseline="0" dirty="0">
                <a:ln>
                  <a:noFill/>
                </a:ln>
                <a:solidFill>
                  <a:schemeClr val="tx1"/>
                </a:solidFill>
                <a:effectLst/>
                <a:latin typeface="Söhne"/>
              </a:rPr>
            </a:br>
            <a:br>
              <a:rPr kumimoji="0" lang="en-US" altLang="en-US" sz="1800" b="0" i="0" u="none" strike="noStrike" cap="none" normalizeH="0" baseline="0" dirty="0">
                <a:ln>
                  <a:noFill/>
                </a:ln>
                <a:solidFill>
                  <a:schemeClr val="tx1"/>
                </a:solidFill>
                <a:effectLst/>
                <a:latin typeface="Söhne"/>
              </a:rPr>
            </a:br>
            <a:r>
              <a:rPr kumimoji="0" lang="en-US" altLang="en-US" sz="1800" b="0" i="0" u="none" strike="noStrike" cap="none" normalizeH="0" baseline="0" dirty="0">
                <a:ln>
                  <a:noFill/>
                </a:ln>
                <a:solidFill>
                  <a:schemeClr val="tx1"/>
                </a:solidFill>
                <a:effectLst/>
                <a:latin typeface="Söhne"/>
              </a:rPr>
              <a:t>Our testing appeared that the framework performed well in terms of reaction time, versatility, and unwavering quality. </a:t>
            </a:r>
            <a:br>
              <a:rPr kumimoji="0" lang="en-US" altLang="en-US" sz="1800" b="0" i="0" u="none" strike="noStrike" cap="none" normalizeH="0" baseline="0" dirty="0">
                <a:ln>
                  <a:noFill/>
                </a:ln>
                <a:solidFill>
                  <a:schemeClr val="tx1"/>
                </a:solidFill>
                <a:effectLst/>
                <a:latin typeface="Söhne"/>
              </a:rPr>
            </a:br>
            <a:endParaRPr kumimoji="0" lang="en-US" altLang="en-US" sz="1800" b="0" i="0" u="none" strike="noStrike" cap="none" normalizeH="0" baseline="0" dirty="0">
              <a:ln>
                <a:noFill/>
              </a:ln>
              <a:solidFill>
                <a:schemeClr val="tx1"/>
              </a:solidFill>
              <a:effectLst/>
              <a:latin typeface="Söhne"/>
            </a:endParaRPr>
          </a:p>
        </p:txBody>
      </p:sp>
    </p:spTree>
    <p:extLst>
      <p:ext uri="{BB962C8B-B14F-4D97-AF65-F5344CB8AC3E}">
        <p14:creationId xmlns:p14="http://schemas.microsoft.com/office/powerpoint/2010/main" val="7140931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63C748C-967B-4A7B-A90F-3EDD0F485A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0143637-4934-44E4-B909-BAF1E7B27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4062127"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64C281-5885-4D2C-A18F-D7BA2001CFC7}"/>
              </a:ext>
            </a:extLst>
          </p:cNvPr>
          <p:cNvSpPr>
            <a:spLocks noGrp="1"/>
          </p:cNvSpPr>
          <p:nvPr>
            <p:ph type="title"/>
          </p:nvPr>
        </p:nvSpPr>
        <p:spPr>
          <a:xfrm>
            <a:off x="849683" y="1240076"/>
            <a:ext cx="2727813" cy="4584527"/>
          </a:xfrm>
        </p:spPr>
        <p:txBody>
          <a:bodyPr>
            <a:normAutofit/>
          </a:bodyPr>
          <a:lstStyle/>
          <a:p>
            <a:r>
              <a:rPr lang="en-IN" sz="2700" b="1">
                <a:solidFill>
                  <a:srgbClr val="FFFFFF"/>
                </a:solidFill>
              </a:rPr>
              <a:t>References</a:t>
            </a:r>
          </a:p>
        </p:txBody>
      </p:sp>
      <p:sp>
        <p:nvSpPr>
          <p:cNvPr id="5" name="Content Placeholder 4">
            <a:extLst>
              <a:ext uri="{FF2B5EF4-FFF2-40B4-BE49-F238E27FC236}">
                <a16:creationId xmlns:a16="http://schemas.microsoft.com/office/drawing/2014/main" id="{23788AAF-8FBA-4394-A1D5-EDEF76297B4E}"/>
              </a:ext>
            </a:extLst>
          </p:cNvPr>
          <p:cNvSpPr>
            <a:spLocks noGrp="1"/>
          </p:cNvSpPr>
          <p:nvPr>
            <p:ph idx="1"/>
          </p:nvPr>
        </p:nvSpPr>
        <p:spPr>
          <a:xfrm>
            <a:off x="5307490" y="1240076"/>
            <a:ext cx="6034827" cy="4916465"/>
          </a:xfrm>
        </p:spPr>
        <p:txBody>
          <a:bodyPr anchor="t">
            <a:normAutofit/>
          </a:bodyPr>
          <a:lstStyle/>
          <a:p>
            <a:endParaRPr lang="en-IN" dirty="0"/>
          </a:p>
          <a:p>
            <a:endParaRPr lang="en-IN" dirty="0"/>
          </a:p>
        </p:txBody>
      </p:sp>
      <p:sp>
        <p:nvSpPr>
          <p:cNvPr id="3" name="TextBox 2">
            <a:extLst>
              <a:ext uri="{FF2B5EF4-FFF2-40B4-BE49-F238E27FC236}">
                <a16:creationId xmlns:a16="http://schemas.microsoft.com/office/drawing/2014/main" id="{E5CD1352-5692-A628-6053-4B7FC690AF08}"/>
              </a:ext>
            </a:extLst>
          </p:cNvPr>
          <p:cNvSpPr txBox="1"/>
          <p:nvPr/>
        </p:nvSpPr>
        <p:spPr>
          <a:xfrm>
            <a:off x="4663440" y="716280"/>
            <a:ext cx="6678877" cy="5632311"/>
          </a:xfrm>
          <a:prstGeom prst="rect">
            <a:avLst/>
          </a:prstGeom>
          <a:noFill/>
        </p:spPr>
        <p:txBody>
          <a:bodyPr wrap="square" rtlCol="0">
            <a:spAutoFit/>
          </a:bodyPr>
          <a:lstStyle/>
          <a:p>
            <a:pPr marL="285750" indent="-285750">
              <a:buFont typeface="Arial" panose="020B0604020202020204" pitchFamily="34" charset="0"/>
              <a:buChar char="•"/>
            </a:pPr>
            <a:r>
              <a:rPr lang="en-IN" sz="1800" dirty="0">
                <a:solidFill>
                  <a:srgbClr val="000000"/>
                </a:solidFill>
                <a:effectLst/>
                <a:latin typeface="Calibri" panose="020F0502020204030204" pitchFamily="34" charset="0"/>
                <a:ea typeface="Calibri" panose="020F0502020204030204" pitchFamily="34" charset="0"/>
              </a:rPr>
              <a:t>The design and development of an online quiz system using PHP and MySQL were explored by Hasan and Rahman (2020). </a:t>
            </a:r>
          </a:p>
          <a:p>
            <a:pPr marL="285750" indent="-285750">
              <a:buFont typeface="Arial" panose="020B0604020202020204" pitchFamily="34" charset="0"/>
              <a:buChar char="•"/>
            </a:pPr>
            <a:r>
              <a:rPr lang="en-IN" sz="1800" dirty="0">
                <a:solidFill>
                  <a:srgbClr val="000000"/>
                </a:solidFill>
                <a:effectLst/>
                <a:latin typeface="Calibri" panose="020F0502020204030204" pitchFamily="34" charset="0"/>
                <a:ea typeface="Calibri" panose="020F0502020204030204" pitchFamily="34" charset="0"/>
              </a:rPr>
              <a:t>In their study, they discuss the implementation of various features such as user registration, question management, and point calculation. </a:t>
            </a:r>
          </a:p>
          <a:p>
            <a:pPr marL="285750" indent="-285750">
              <a:buFont typeface="Arial" panose="020B0604020202020204" pitchFamily="34" charset="0"/>
              <a:buChar char="•"/>
            </a:pPr>
            <a:r>
              <a:rPr lang="en-IN" sz="1800" dirty="0">
                <a:solidFill>
                  <a:srgbClr val="000000"/>
                </a:solidFill>
                <a:effectLst/>
                <a:latin typeface="Calibri" panose="020F0502020204030204" pitchFamily="34" charset="0"/>
                <a:ea typeface="Calibri" panose="020F0502020204030204" pitchFamily="34" charset="0"/>
              </a:rPr>
              <a:t>Their research provides valuable insights for the creation of similar systems. In a comparative study conducted by Garg and Goyal (2017), they evaluated the effectiveness of online examination systems. </a:t>
            </a:r>
          </a:p>
          <a:p>
            <a:pPr marL="285750" indent="-285750">
              <a:buFont typeface="Arial" panose="020B0604020202020204" pitchFamily="34" charset="0"/>
              <a:buChar char="•"/>
            </a:pPr>
            <a:r>
              <a:rPr lang="en-IN" sz="1800" dirty="0">
                <a:solidFill>
                  <a:srgbClr val="000000"/>
                </a:solidFill>
                <a:effectLst/>
                <a:latin typeface="Calibri" panose="020F0502020204030204" pitchFamily="34" charset="0"/>
                <a:ea typeface="Calibri" panose="020F0502020204030204" pitchFamily="34" charset="0"/>
              </a:rPr>
              <a:t>They found that such systems have the potential to decrease administrative burdens and enhance security protocols. </a:t>
            </a:r>
          </a:p>
          <a:p>
            <a:pPr marL="285750" indent="-285750">
              <a:buFont typeface="Arial" panose="020B0604020202020204" pitchFamily="34" charset="0"/>
              <a:buChar char="•"/>
            </a:pPr>
            <a:r>
              <a:rPr lang="en-IN" sz="1800" dirty="0">
                <a:solidFill>
                  <a:srgbClr val="000000"/>
                </a:solidFill>
                <a:effectLst/>
                <a:latin typeface="Calibri" panose="020F0502020204030204" pitchFamily="34" charset="0"/>
                <a:ea typeface="Calibri" panose="020F0502020204030204" pitchFamily="34" charset="0"/>
              </a:rPr>
              <a:t>Another study by </a:t>
            </a:r>
            <a:r>
              <a:rPr lang="en-IN" sz="1800" dirty="0" err="1">
                <a:solidFill>
                  <a:srgbClr val="000000"/>
                </a:solidFill>
                <a:effectLst/>
                <a:latin typeface="Calibri" panose="020F0502020204030204" pitchFamily="34" charset="0"/>
                <a:ea typeface="Calibri" panose="020F0502020204030204" pitchFamily="34" charset="0"/>
              </a:rPr>
              <a:t>Alvi</a:t>
            </a:r>
            <a:r>
              <a:rPr lang="en-IN" sz="1800" dirty="0">
                <a:solidFill>
                  <a:srgbClr val="000000"/>
                </a:solidFill>
                <a:effectLst/>
                <a:latin typeface="Calibri" panose="020F0502020204030204" pitchFamily="34" charset="0"/>
                <a:ea typeface="Calibri" panose="020F0502020204030204" pitchFamily="34" charset="0"/>
              </a:rPr>
              <a:t>, Aslam, and Sarfraz (2018) focused on designing and developing an efficient online examination system, highlighting its importance in improving accessibility for students from remote areas.</a:t>
            </a:r>
          </a:p>
          <a:p>
            <a:pPr marL="285750" indent="-285750">
              <a:buFont typeface="Arial" panose="020B0604020202020204" pitchFamily="34" charset="0"/>
              <a:buChar char="•"/>
            </a:pPr>
            <a:r>
              <a:rPr lang="en-IN" sz="1800" dirty="0">
                <a:solidFill>
                  <a:srgbClr val="000000"/>
                </a:solidFill>
                <a:effectLst/>
                <a:latin typeface="Calibri" panose="020F0502020204030204" pitchFamily="34" charset="0"/>
                <a:ea typeface="Calibri" panose="020F0502020204030204" pitchFamily="34" charset="0"/>
              </a:rPr>
              <a:t>Relevant literature such as those found in the (2019) Journal of Information and Communication Technologies, which delves into designing, developing, and evaluating similar systems, provides valuable insights for current projects involving online quiz management.</a:t>
            </a:r>
          </a:p>
        </p:txBody>
      </p:sp>
    </p:spTree>
    <p:extLst>
      <p:ext uri="{BB962C8B-B14F-4D97-AF65-F5344CB8AC3E}">
        <p14:creationId xmlns:p14="http://schemas.microsoft.com/office/powerpoint/2010/main" val="1281766237"/>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TotalTime>
  <Words>677</Words>
  <Application>Microsoft Office PowerPoint</Application>
  <PresentationFormat>Widescreen</PresentationFormat>
  <Paragraphs>42</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Gill Sans MT</vt:lpstr>
      <vt:lpstr>Söhne</vt:lpstr>
      <vt:lpstr>Gallery</vt:lpstr>
      <vt:lpstr>TITLE OF THE PROJECT: QUIZZO</vt:lpstr>
      <vt:lpstr>Introduction</vt:lpstr>
      <vt:lpstr>Objectives</vt:lpstr>
      <vt:lpstr>Data resoUrces Used</vt:lpstr>
      <vt:lpstr>Methodology </vt:lpstr>
      <vt:lpstr>Results Achieved</vt:lpstr>
      <vt:lpstr>Performance evaluation</vt:lpstr>
      <vt:lpstr>Conclusion  The project timeline for our CN project spanned the entire semester.   We divided the project into multiple phases, with each phase having specific deliverables and deadlines.   We have effectively created an internet quiz system utilizing C language. The system was outlined to be user-friendly, versatile, and solid.   We utilized a client-server design to guarantee that the system could handle an expansive number of clients at the same time whereas keeping up great execution.  Our testing appeared that the framework performed well in terms of reaction time, versatility, and unwavering quality.  </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THE PROJECT</dc:title>
  <dc:creator>Kuldeep</dc:creator>
  <cp:lastModifiedBy>Harshita Raghuvanshi</cp:lastModifiedBy>
  <cp:revision>11</cp:revision>
  <dcterms:created xsi:type="dcterms:W3CDTF">2020-05-20T08:26:36Z</dcterms:created>
  <dcterms:modified xsi:type="dcterms:W3CDTF">2023-04-23T16:59:49Z</dcterms:modified>
</cp:coreProperties>
</file>