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8C8F1-C712-4F4A-8849-0DC5E4B1308C}" v="408" dt="2024-03-10T10:15:50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2" autoAdjust="0"/>
    <p:restoredTop sz="94660"/>
  </p:normalViewPr>
  <p:slideViewPr>
    <p:cSldViewPr snapToGrid="0">
      <p:cViewPr>
        <p:scale>
          <a:sx n="89" d="100"/>
          <a:sy n="89" d="100"/>
        </p:scale>
        <p:origin x="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CA42-A66D-23F6-6859-1026B8871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2F9C-778D-3993-4EE5-4C693935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1384E-BF33-D339-D2A4-ED09381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4624E-2FCC-64E2-8BB5-52A94B16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1F15-E3C5-12E8-B70C-76F51306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2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E1BD-88BB-7C6A-631C-BEDCA4C9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E6CB4-B437-D187-2172-9684F799E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AF01-8F95-3C3D-B4E7-EECCEADF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7A119-D9B8-857F-1A2A-B646BFE7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C55E-B182-3797-6E13-5EE4274A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AD1C3-CDAD-6167-604B-CFFF92CA9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E7C60-0E47-067F-7044-65F93289E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F7EA-F00A-98EC-44B8-BE52F656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C705-F5C5-D9ED-A0F1-043D99E8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0A47-7EA8-1457-568E-FDE46078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C60D-7CED-553E-58F8-6D20C75E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CE51-A83E-4951-F89A-E9CB4741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CF6F-8556-B976-3A1C-4C98551D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D0D2-6F45-DFBE-B8FF-F53BC0FF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E279B-67F6-2177-113A-17C75724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3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ED00-C112-4129-D577-58F45D19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2FBD-1BB3-4C58-B696-16326E19E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C1B5-AC4F-DB5E-7B8A-4F57285A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3EB3-0770-F9F4-F4B9-9034D718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2F9E-BD4F-C727-422B-6BC319F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07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C456-79C7-383E-EBB5-D08FD7CF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433A-B29F-6F31-E590-404649E8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F4594-7B4E-2541-D9E0-E54E0E32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79D0C-DA4A-C4AD-8438-45FA715B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7F49F-22FB-0E18-357E-1636A463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AA09A-D9D0-941E-7974-A6F672F0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CAFC-00EA-1DA0-8D8C-4C3F6660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DA3B-A721-8BF9-3A20-CB12FDFD1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E7B09-E395-C68A-CC25-DA4930C72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9EE49-1CDF-1F3D-38ED-95344716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F049B-0392-1881-ADF3-171B4B6F3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85C24-8385-E74C-15C7-33496B6F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CD7BD-BD20-DBF4-83FF-84683509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CC1FC-D02C-FE36-C023-C0B7FB03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7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F7C3-DA71-A32D-DFAF-968172D4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4E88-1CD9-6AC7-EE34-FCD25217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48BC1-10BA-F77C-C537-111AFD87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09474-8B48-61B9-E31A-21A4187CA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9E84A-6A76-5B23-48EA-0F228F80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6ECED-66A1-8F91-A9C8-2A4D8AD5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B2BE3-CD48-2209-A1DF-76EF6C3C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0614-DB12-3A99-419D-6028018C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317A-D1A2-A928-3F63-13BE58DC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99021-0DD6-EF97-C383-C8189027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7F129-ADD2-59C0-2DCB-F9F0B88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3B67-925B-1025-D337-D3EA005B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384A-48C5-722C-A105-AB431F7F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9FE5-20EA-9103-A381-A869CD12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773D4-1A70-ACF1-BDBE-F54A0D269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4B222-9B5C-A5E7-F508-43063457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C92A1-1991-39C8-971D-6A9EE449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92A04-352B-FD84-E515-9EED9215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9F5DC-EBF0-34D9-954F-ED771DA6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FDD80-90FF-1BBA-46FF-7F6EFF3A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4A1C4-DF03-199B-402F-DE7D73F1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727B-DCB5-4813-8981-F557D6405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AE034-41CF-B388-2C67-F231C1D7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7313-A99A-C625-5EE3-932222762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live-well/healthy-weight/managing-your-weight/tips-to-help-you-lose-weight/" TargetMode="External"/><Relationship Id="rId2" Type="http://schemas.openxmlformats.org/officeDocument/2006/relationships/hyperlink" Target="https://developer.android.com/topic/architec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rowthengineering.co.uk/bj-foggs-behavior-model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45B4-FC43-BA40-5EE2-309A7D56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800"/>
              <a:t>Context-Aware Behaviour Change Trigger App</a:t>
            </a:r>
            <a:br>
              <a:rPr lang="en-GB" sz="4800"/>
            </a:b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F4716-10A3-00B2-1A71-1AD71CBF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GB" dirty="0"/>
              <a:t>Phase 1</a:t>
            </a:r>
            <a:endParaRPr lang="en-GB"/>
          </a:p>
          <a:p>
            <a:pPr algn="l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622FA-DA1B-D1C8-8F17-85A91D75D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" r="11491" b="1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8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5C73-06F0-FCE2-1ADA-64BC783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A10D-2F0E-B43E-2690-80649BFC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a typeface="+mn-lt"/>
                <a:cs typeface="+mn-lt"/>
                <a:hlinkClick r:id="rId2"/>
              </a:rPr>
              <a:t>https://developer.android.com/topic/architecture</a:t>
            </a:r>
            <a:endParaRPr lang="en-GB" sz="2800" dirty="0">
              <a:ea typeface="+mn-lt"/>
              <a:cs typeface="+mn-lt"/>
            </a:endParaRPr>
          </a:p>
          <a:p>
            <a:r>
              <a:rPr lang="en-GB" sz="2800" dirty="0">
                <a:hlinkClick r:id="rId3"/>
              </a:rPr>
              <a:t>https://www.nhs.uk/live-well/healthy-weight/managing-your-weight/tips-to-help-you-lose-weight/</a:t>
            </a:r>
            <a:endParaRPr lang="en-GB" sz="2800" dirty="0"/>
          </a:p>
          <a:p>
            <a:r>
              <a:rPr lang="en-GB" sz="2800" dirty="0">
                <a:hlinkClick r:id="rId4"/>
              </a:rPr>
              <a:t>https://www.growthengineering.co.uk/bj-foggs-behavior-model/</a:t>
            </a:r>
            <a:endParaRPr lang="en-GB" dirty="0"/>
          </a:p>
          <a:p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209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3DBF-0238-8B4A-B537-905B918F7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D77E2-1C29-C673-276D-9FF481FEB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76539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BBAE02-5789-5E32-6336-A4D0A5D9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activity- Spark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F3633-9AFE-2791-EA2E-0A75BD8671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defTabSz="731520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Context/Sources:</a:t>
            </a:r>
          </a:p>
          <a:p>
            <a:pPr defTabSz="731520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User’s lack of movement (Movement/Accelerometer/GPS )</a:t>
            </a:r>
          </a:p>
          <a:p>
            <a:pPr defTabSz="731520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User’s step count (Local database)</a:t>
            </a:r>
          </a:p>
          <a:p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A0DE9B-C46F-5C7D-048C-519BE01D3F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defTabSz="731520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Prompt:</a:t>
            </a:r>
          </a:p>
          <a:p>
            <a:pPr defTabSz="731520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Pop up notification to tell user to stand up after too much in-activity, also output current step count and remaining goal.</a:t>
            </a:r>
          </a:p>
          <a:p>
            <a:pPr defTabSz="731520">
              <a:spcAft>
                <a:spcPts val="600"/>
              </a:spcAft>
            </a:pPr>
            <a:r>
              <a:rPr lang="en-GB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Haptic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94614C-1786-FA55-AE14-A68CD71C7327}"/>
              </a:ext>
            </a:extLst>
          </p:cNvPr>
          <p:cNvSpPr>
            <a:spLocks/>
          </p:cNvSpPr>
          <p:nvPr/>
        </p:nvSpPr>
        <p:spPr>
          <a:xfrm>
            <a:off x="1875506" y="2790923"/>
            <a:ext cx="4159327" cy="3492867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AB48CE-6100-D720-DA11-75C7193F08B6}"/>
              </a:ext>
            </a:extLst>
          </p:cNvPr>
          <p:cNvSpPr>
            <a:spLocks/>
          </p:cNvSpPr>
          <p:nvPr/>
        </p:nvSpPr>
        <p:spPr>
          <a:xfrm>
            <a:off x="6157167" y="2790923"/>
            <a:ext cx="4159327" cy="3492867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1471D17-6B5B-E7A1-F64A-6F9F6CE8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27906"/>
            <a:ext cx="3614111" cy="540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895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1E84-201E-8019-76CE-BBF8F356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Mealtimes- Facilitator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88AE-81EF-9B19-DC54-D1743B5755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Context/Sources:</a:t>
            </a:r>
          </a:p>
          <a:p>
            <a:pPr marL="0" indent="0">
              <a:buNone/>
            </a:pPr>
            <a:r>
              <a:rPr lang="en-GB" dirty="0"/>
              <a:t>1.Time of day(System clock)</a:t>
            </a:r>
          </a:p>
          <a:p>
            <a:pPr marL="0" indent="0">
              <a:buNone/>
            </a:pPr>
            <a:r>
              <a:rPr lang="en-GB" dirty="0"/>
              <a:t>2.Current Kcal total from day(local database)</a:t>
            </a:r>
          </a:p>
          <a:p>
            <a:pPr marL="0" indent="0">
              <a:buNone/>
            </a:pPr>
            <a:r>
              <a:rPr lang="en-GB" dirty="0"/>
              <a:t>3. Online database of recipes(External API)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311B4-B3F2-D771-5C8D-5066FB199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Prompt:</a:t>
            </a:r>
          </a:p>
          <a:p>
            <a:r>
              <a:rPr lang="en-GB" dirty="0"/>
              <a:t>Recommend a recipe from online database source tailored to user’s current kcal total</a:t>
            </a:r>
          </a:p>
          <a:p>
            <a:r>
              <a:rPr lang="en-GB" dirty="0"/>
              <a:t>Remind user to not skip the meal, so they don’t lose weight too quickly and also to avoid snacking</a:t>
            </a:r>
          </a:p>
          <a:p>
            <a:r>
              <a:rPr lang="en-GB" dirty="0"/>
              <a:t>Pop-up, haptic feedback and audio(depending on specific meal) to enforce association with particular meal-times.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3602BC-C97D-3F09-1D94-7875F00D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369" y="1027906"/>
            <a:ext cx="4083260" cy="723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0CC82-C9B6-AA8A-6DE0-1D821761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69" y="461950"/>
            <a:ext cx="4045158" cy="438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48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55A6-AD91-13EE-9628-ED34561C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Encouragement -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1270-B82C-4931-4972-5CCEC94968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Context/Sources:</a:t>
            </a:r>
          </a:p>
          <a:p>
            <a:pPr marL="0" indent="0">
              <a:buNone/>
            </a:pPr>
            <a:r>
              <a:rPr lang="pt-BR" dirty="0"/>
              <a:t>1.Trusted Person/Trainer sends encouraging feedback based on positive perfomance(External API)</a:t>
            </a:r>
          </a:p>
          <a:p>
            <a:pPr marL="0" indent="0">
              <a:buNone/>
            </a:pPr>
            <a:r>
              <a:rPr lang="pt-BR" dirty="0"/>
              <a:t>2.User’s perfomance/Progress(Local progress database)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BEAE9-8F8A-5E42-7A6C-771D832D3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Prompt:</a:t>
            </a:r>
          </a:p>
          <a:p>
            <a:pPr marL="0" indent="0">
              <a:buNone/>
            </a:pPr>
            <a:r>
              <a:rPr lang="en-GB" dirty="0"/>
              <a:t>Encouraging message/Notification, </a:t>
            </a:r>
            <a:r>
              <a:rPr lang="en-GB" dirty="0" err="1"/>
              <a:t>i.e</a:t>
            </a:r>
            <a:r>
              <a:rPr lang="en-GB" dirty="0"/>
              <a:t> clapping noise and vibration to provide stimulating experience for user. Also rewarding positive behaviour and reinforcing good habits.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58900-78A2-C3E2-0A42-5BCEFD52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971" y="510354"/>
            <a:ext cx="4153113" cy="1035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144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E262-1D2B-C437-4252-89ADCAA2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Hydration –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0D84-F440-C0E7-D538-7AAEEAA441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Context/Sources:</a:t>
            </a:r>
          </a:p>
          <a:p>
            <a:pPr marL="0" indent="0">
              <a:buNone/>
            </a:pPr>
            <a:r>
              <a:rPr lang="en-GB" dirty="0"/>
              <a:t>1.Time of day( System clock)</a:t>
            </a:r>
          </a:p>
          <a:p>
            <a:pPr marL="0" indent="0">
              <a:buNone/>
            </a:pPr>
            <a:r>
              <a:rPr lang="en-GB" dirty="0"/>
              <a:t>2. Simple user text input, which totals cups drank in one day (Local database)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742E9-DC59-01B9-6BB3-668A5A0AFF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Prompt:</a:t>
            </a:r>
          </a:p>
          <a:p>
            <a:r>
              <a:rPr lang="en-GB" dirty="0"/>
              <a:t>Drink Water, lower-fat milks, lower-sugar or sugar-free drinks and tea and coffee all count.</a:t>
            </a:r>
          </a:p>
          <a:p>
            <a:r>
              <a:rPr lang="en-GB" dirty="0"/>
              <a:t>Notify user through popup and audio sound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9A5D3-411B-36F2-2866-FD8578FA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91267"/>
            <a:ext cx="4464279" cy="844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52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BE03-1AA9-DACE-3E54-37CDDE1E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5 A day-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FFD2-F21C-5361-60C4-1471F8A7B5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Context/Sources</a:t>
            </a:r>
          </a:p>
          <a:p>
            <a:pPr marL="0" indent="0">
              <a:buNone/>
            </a:pPr>
            <a:r>
              <a:rPr lang="en-GB" dirty="0"/>
              <a:t>1.Time of day( System clock)</a:t>
            </a:r>
          </a:p>
          <a:p>
            <a:pPr marL="0" indent="0">
              <a:buNone/>
            </a:pPr>
            <a:r>
              <a:rPr lang="en-GB" dirty="0"/>
              <a:t>2. Simple user Input to total fruit/veg eaten in one day (Local database)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F05DF-52EC-763C-7604-AC316BF6A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Prompt</a:t>
            </a:r>
          </a:p>
          <a:p>
            <a:r>
              <a:rPr lang="en-GB" dirty="0"/>
              <a:t>Current total fruit/veg eaten to show/track progress</a:t>
            </a:r>
          </a:p>
          <a:p>
            <a:r>
              <a:rPr lang="en-GB" dirty="0"/>
              <a:t>Popup - “Eat a portion of fruit of veg to meet your daily 5 a day target” and audio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14AE8-6B7F-7A98-DDE4-9E71BF92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596084"/>
            <a:ext cx="4216617" cy="863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10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67D3-5DC5-934B-8374-00A3C57C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dirty="0"/>
              <a:t>Architecture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E158-82CB-A41B-478B-C01328FF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sz="4500" dirty="0"/>
              <a:t>App separated into 2 layers; UI layer and Data layer</a:t>
            </a:r>
          </a:p>
          <a:p>
            <a:r>
              <a:rPr lang="en-GB" sz="4500" dirty="0"/>
              <a:t>The UI layer displays application data</a:t>
            </a:r>
          </a:p>
          <a:p>
            <a:r>
              <a:rPr lang="en-GB" sz="4500" dirty="0"/>
              <a:t>The data layer </a:t>
            </a:r>
            <a:r>
              <a:rPr lang="en-GB" sz="4500" dirty="0" err="1"/>
              <a:t>contain's</a:t>
            </a:r>
            <a:r>
              <a:rPr lang="en-GB" sz="4500" dirty="0"/>
              <a:t> business logic of app and exposes application data</a:t>
            </a:r>
          </a:p>
          <a:p>
            <a:endParaRPr lang="en-GB" sz="4500" dirty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pic>
        <p:nvPicPr>
          <p:cNvPr id="4" name="Picture 3" descr="UI layer | Android Developers">
            <a:extLst>
              <a:ext uri="{FF2B5EF4-FFF2-40B4-BE49-F238E27FC236}">
                <a16:creationId xmlns:a16="http://schemas.microsoft.com/office/drawing/2014/main" id="{3856327D-ED68-9618-A79C-C2CF31095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189397"/>
            <a:ext cx="6389346" cy="44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68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E48A-E3D8-F1B0-95F8-8585DF5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(</a:t>
            </a:r>
            <a:r>
              <a:rPr lang="en-GB" dirty="0" err="1"/>
              <a:t>Cont</a:t>
            </a:r>
            <a:r>
              <a:rPr lang="en-GB" dirty="0"/>
              <a:t>')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35B-479D-C8A7-04C6-84A086AB6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Arial"/>
                <a:cs typeface="Arial"/>
              </a:rPr>
              <a:t>Context aware trigger app will follow Android standard MVVM architecture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" dirty="0">
                <a:solidFill>
                  <a:srgbClr val="000000"/>
                </a:solidFill>
                <a:latin typeface="Arial"/>
                <a:cs typeface="Arial"/>
              </a:rPr>
              <a:t>Consists of three main components - Model, view and </a:t>
            </a:r>
            <a:r>
              <a:rPr lang="en" dirty="0" err="1">
                <a:solidFill>
                  <a:srgbClr val="000000"/>
                </a:solidFill>
                <a:latin typeface="Arial"/>
                <a:cs typeface="Arial"/>
              </a:rPr>
              <a:t>viewModel</a:t>
            </a:r>
            <a:endParaRPr lang="en-GB" dirty="0" err="1"/>
          </a:p>
          <a:p>
            <a:pPr marL="228600" lvl="0" indent="-228600" algn="l">
              <a:buFont typeface=""/>
              <a:buChar char="•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Aptos"/>
                <a:ea typeface="Arial"/>
                <a:cs typeface="Arial"/>
              </a:rPr>
              <a:t>Single source of truth implemented by exposing the data using an immutable type (</a:t>
            </a:r>
            <a:r>
              <a:rPr lang="en-GB" sz="2800" b="0" i="0" u="none" strike="noStrike" baseline="0" dirty="0" err="1">
                <a:solidFill>
                  <a:srgbClr val="000000"/>
                </a:solidFill>
                <a:latin typeface="Aptos"/>
                <a:ea typeface="Arial"/>
                <a:cs typeface="Arial"/>
              </a:rPr>
              <a:t>ie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Aptos"/>
                <a:ea typeface="Arial"/>
                <a:cs typeface="Arial"/>
              </a:rPr>
              <a:t> </a:t>
            </a:r>
            <a:r>
              <a:rPr lang="en-GB" sz="2800" b="0" i="0" u="none" strike="noStrike" baseline="0" dirty="0" err="1">
                <a:solidFill>
                  <a:srgbClr val="000000"/>
                </a:solidFill>
                <a:latin typeface="Aptos"/>
                <a:ea typeface="Arial"/>
                <a:cs typeface="Arial"/>
              </a:rPr>
              <a:t>val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Aptos"/>
                <a:ea typeface="Arial"/>
                <a:cs typeface="Arial"/>
              </a:rPr>
              <a:t>), with modification being possible through </a:t>
            </a:r>
            <a:r>
              <a:rPr lang="en-GB" sz="2800" b="0" i="0" u="none" strike="noStrike" baseline="0" dirty="0" err="1">
                <a:solidFill>
                  <a:srgbClr val="000000"/>
                </a:solidFill>
                <a:latin typeface="Aptos"/>
                <a:ea typeface="Arial"/>
                <a:cs typeface="Arial"/>
              </a:rPr>
              <a:t>accessable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Aptos"/>
                <a:ea typeface="Arial"/>
                <a:cs typeface="Arial"/>
              </a:rPr>
              <a:t> functions</a:t>
            </a:r>
            <a:r>
              <a:rPr lang="en-US" sz="2800" b="0" i="0" dirty="0">
                <a:latin typeface="Aptos"/>
                <a:ea typeface="Arial"/>
                <a:cs typeface="Arial"/>
              </a:rPr>
              <a:t>​</a:t>
            </a:r>
            <a:endParaRPr lang="en-US" dirty="0"/>
          </a:p>
          <a:p>
            <a:pPr marL="228600" lvl="0" indent="-228600" algn="l" rtl="0">
              <a:buFont typeface=""/>
              <a:buChar char="•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Aptos"/>
                <a:ea typeface="Arial"/>
                <a:cs typeface="Arial"/>
              </a:rPr>
              <a:t>Unidirectional data flow ensures low coupling and high cohesion between each component: State flows only in one direction, and events that modify the data flow in the opposite direction. </a:t>
            </a:r>
          </a:p>
        </p:txBody>
      </p:sp>
    </p:spTree>
    <p:extLst>
      <p:ext uri="{BB962C8B-B14F-4D97-AF65-F5344CB8AC3E}">
        <p14:creationId xmlns:p14="http://schemas.microsoft.com/office/powerpoint/2010/main" val="95044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FFDBFA-CCB7-A529-0360-8DB9E40A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69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F4885-C735-8FBF-BF4B-CE7E40F4717E}"/>
              </a:ext>
            </a:extLst>
          </p:cNvPr>
          <p:cNvSpPr txBox="1"/>
          <p:nvPr/>
        </p:nvSpPr>
        <p:spPr>
          <a:xfrm>
            <a:off x="0" y="135731"/>
            <a:ext cx="321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u="sng" dirty="0"/>
              <a:t>Architecture Layout</a:t>
            </a:r>
          </a:p>
        </p:txBody>
      </p:sp>
    </p:spTree>
    <p:extLst>
      <p:ext uri="{BB962C8B-B14F-4D97-AF65-F5344CB8AC3E}">
        <p14:creationId xmlns:p14="http://schemas.microsoft.com/office/powerpoint/2010/main" val="72769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517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Context-Aware Behaviour Change Trigger App </vt:lpstr>
      <vt:lpstr>1. User activity- Spark</vt:lpstr>
      <vt:lpstr>2. Mealtimes- Facilitator</vt:lpstr>
      <vt:lpstr>3. Encouragement - Signal</vt:lpstr>
      <vt:lpstr>4. Hydration – Signal</vt:lpstr>
      <vt:lpstr>5. 5 A day- Signal</vt:lpstr>
      <vt:lpstr>Architecture </vt:lpstr>
      <vt:lpstr>Architecture (Cont')</vt:lpstr>
      <vt:lpstr>PowerPoint Presentation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Context-Aware Behaviour Change Trigger App </dc:title>
  <dc:creator>Hamish Hartley</dc:creator>
  <cp:lastModifiedBy>Hamish Hartley</cp:lastModifiedBy>
  <cp:revision>99</cp:revision>
  <dcterms:created xsi:type="dcterms:W3CDTF">2024-03-06T11:30:15Z</dcterms:created>
  <dcterms:modified xsi:type="dcterms:W3CDTF">2024-03-10T10:52:41Z</dcterms:modified>
</cp:coreProperties>
</file>