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8C8F1-C712-4F4A-8849-0DC5E4B1308C}" v="408" dt="2024-03-10T10:15:50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4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617FF-AEF0-4086-9C3C-D9A5357D630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88939-9E14-4007-98F6-199766DC3E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Context aware trigger app will follow Android standard MVVM architecture </a:t>
          </a:r>
          <a:endParaRPr lang="en-US" sz="1600" dirty="0"/>
        </a:p>
      </dgm:t>
    </dgm:pt>
    <dgm:pt modelId="{E0D810A7-4FDB-44CF-B2E7-4B35B9371F61}" type="parTrans" cxnId="{A2CC4E5C-14D4-48DF-99E7-034DF435F46E}">
      <dgm:prSet/>
      <dgm:spPr/>
      <dgm:t>
        <a:bodyPr/>
        <a:lstStyle/>
        <a:p>
          <a:endParaRPr lang="en-US"/>
        </a:p>
      </dgm:t>
    </dgm:pt>
    <dgm:pt modelId="{684BDA07-E311-498A-9ACF-4DE811BEFF24}" type="sibTrans" cxnId="{A2CC4E5C-14D4-48DF-99E7-034DF435F4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0DA81E-16EE-42F6-93FE-725EF6E18A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Consists of three main components - Model, view and </a:t>
          </a:r>
          <a:r>
            <a:rPr lang="en-US" sz="1600" dirty="0" err="1"/>
            <a:t>viewModel</a:t>
          </a:r>
          <a:endParaRPr lang="en-US" sz="1600" dirty="0"/>
        </a:p>
      </dgm:t>
    </dgm:pt>
    <dgm:pt modelId="{B0835B73-8927-4E95-8270-DEBD866C5AA7}" type="parTrans" cxnId="{4CB816DD-8104-45DE-A666-24553B5EEDB0}">
      <dgm:prSet/>
      <dgm:spPr/>
      <dgm:t>
        <a:bodyPr/>
        <a:lstStyle/>
        <a:p>
          <a:endParaRPr lang="en-US"/>
        </a:p>
      </dgm:t>
    </dgm:pt>
    <dgm:pt modelId="{27A86B8B-22B3-4CA2-BDFA-7BE4E81BF1AB}" type="sibTrans" cxnId="{4CB816DD-8104-45DE-A666-24553B5EED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6BD2D4-4423-4167-A9F9-37DF6D4EC1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0" i="0" baseline="0" dirty="0"/>
            <a:t>Single source of truth implemented by exposing the data using an immutable type (</a:t>
          </a:r>
          <a:r>
            <a:rPr lang="en-GB" sz="1600" b="0" i="0" baseline="0" dirty="0" err="1"/>
            <a:t>i.e</a:t>
          </a:r>
          <a:r>
            <a:rPr lang="en-GB" sz="1600" b="0" i="0" baseline="0" dirty="0"/>
            <a:t> </a:t>
          </a:r>
          <a:r>
            <a:rPr lang="en-GB" sz="1600" b="0" i="0" baseline="0" dirty="0" err="1"/>
            <a:t>val</a:t>
          </a:r>
          <a:r>
            <a:rPr lang="en-GB" sz="1600" b="0" i="0" baseline="0" dirty="0"/>
            <a:t>), with modification being possible through accessible functions</a:t>
          </a:r>
          <a:r>
            <a:rPr lang="en-US" sz="1600" b="0" i="0" dirty="0"/>
            <a:t>​</a:t>
          </a:r>
          <a:endParaRPr lang="en-US" sz="1600" dirty="0"/>
        </a:p>
      </dgm:t>
    </dgm:pt>
    <dgm:pt modelId="{81B92C4A-70FC-48DC-8AB4-4D3420A5D618}" type="parTrans" cxnId="{70C7D6A0-63A5-4CE3-B787-5FCFFAA5C6B8}">
      <dgm:prSet/>
      <dgm:spPr/>
      <dgm:t>
        <a:bodyPr/>
        <a:lstStyle/>
        <a:p>
          <a:endParaRPr lang="en-US"/>
        </a:p>
      </dgm:t>
    </dgm:pt>
    <dgm:pt modelId="{D46C79CB-9928-43E5-BCA1-BE1D08BE3E25}" type="sibTrans" cxnId="{70C7D6A0-63A5-4CE3-B787-5FCFFAA5C6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02D2CE-62AB-4CA0-B8B2-3646617F36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0" i="0" baseline="0" dirty="0"/>
            <a:t>Unidirectional data flow ensures low coupling and high cohesion between each component: State flows only in one direction, and events that modify the data flow in the opposite direction. </a:t>
          </a:r>
          <a:endParaRPr lang="en-US" sz="1600" dirty="0"/>
        </a:p>
      </dgm:t>
    </dgm:pt>
    <dgm:pt modelId="{8D666E1D-4450-4552-9750-1AE51AB9127B}" type="parTrans" cxnId="{D89A43C7-63EA-4A48-8513-D2084D5208C1}">
      <dgm:prSet/>
      <dgm:spPr/>
      <dgm:t>
        <a:bodyPr/>
        <a:lstStyle/>
        <a:p>
          <a:endParaRPr lang="en-US"/>
        </a:p>
      </dgm:t>
    </dgm:pt>
    <dgm:pt modelId="{5925ADE5-B087-4BB7-9D4E-450A5F6A7EDD}" type="sibTrans" cxnId="{D89A43C7-63EA-4A48-8513-D2084D5208C1}">
      <dgm:prSet/>
      <dgm:spPr/>
      <dgm:t>
        <a:bodyPr/>
        <a:lstStyle/>
        <a:p>
          <a:endParaRPr lang="en-US"/>
        </a:p>
      </dgm:t>
    </dgm:pt>
    <dgm:pt modelId="{BF014F3A-D26E-4EE8-B3F0-4EB416745765}" type="pres">
      <dgm:prSet presAssocID="{64F617FF-AEF0-4086-9C3C-D9A5357D6301}" presName="root" presStyleCnt="0">
        <dgm:presLayoutVars>
          <dgm:dir/>
          <dgm:resizeHandles val="exact"/>
        </dgm:presLayoutVars>
      </dgm:prSet>
      <dgm:spPr/>
    </dgm:pt>
    <dgm:pt modelId="{5958A9F7-0352-48AC-A740-CF779374C189}" type="pres">
      <dgm:prSet presAssocID="{64F617FF-AEF0-4086-9C3C-D9A5357D6301}" presName="container" presStyleCnt="0">
        <dgm:presLayoutVars>
          <dgm:dir/>
          <dgm:resizeHandles val="exact"/>
        </dgm:presLayoutVars>
      </dgm:prSet>
      <dgm:spPr/>
    </dgm:pt>
    <dgm:pt modelId="{B040077B-1033-40CC-AF3A-7AE8628D0D5F}" type="pres">
      <dgm:prSet presAssocID="{DF388939-9E14-4007-98F6-199766DC3E21}" presName="compNode" presStyleCnt="0"/>
      <dgm:spPr/>
    </dgm:pt>
    <dgm:pt modelId="{BB6087D0-4785-4B59-A376-0B32FC897784}" type="pres">
      <dgm:prSet presAssocID="{DF388939-9E14-4007-98F6-199766DC3E21}" presName="iconBgRect" presStyleLbl="bgShp" presStyleIdx="0" presStyleCnt="4"/>
      <dgm:spPr/>
    </dgm:pt>
    <dgm:pt modelId="{30BC2E57-1006-4B7F-8BDC-8F2E6A007EBA}" type="pres">
      <dgm:prSet presAssocID="{DF388939-9E14-4007-98F6-199766DC3E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0406918-EE58-42B4-BF2A-BC2F05A1675E}" type="pres">
      <dgm:prSet presAssocID="{DF388939-9E14-4007-98F6-199766DC3E21}" presName="spaceRect" presStyleCnt="0"/>
      <dgm:spPr/>
    </dgm:pt>
    <dgm:pt modelId="{56E7DA06-34EA-4FDE-A9D6-FF7C153EB02D}" type="pres">
      <dgm:prSet presAssocID="{DF388939-9E14-4007-98F6-199766DC3E21}" presName="textRect" presStyleLbl="revTx" presStyleIdx="0" presStyleCnt="4">
        <dgm:presLayoutVars>
          <dgm:chMax val="1"/>
          <dgm:chPref val="1"/>
        </dgm:presLayoutVars>
      </dgm:prSet>
      <dgm:spPr/>
    </dgm:pt>
    <dgm:pt modelId="{B175FBC5-0D8F-44DE-897F-0BF8B77CEC38}" type="pres">
      <dgm:prSet presAssocID="{684BDA07-E311-498A-9ACF-4DE811BEFF24}" presName="sibTrans" presStyleLbl="sibTrans2D1" presStyleIdx="0" presStyleCnt="0"/>
      <dgm:spPr/>
    </dgm:pt>
    <dgm:pt modelId="{E1860AB6-29AC-4BBC-936E-84D31A021E83}" type="pres">
      <dgm:prSet presAssocID="{FB0DA81E-16EE-42F6-93FE-725EF6E18A56}" presName="compNode" presStyleCnt="0"/>
      <dgm:spPr/>
    </dgm:pt>
    <dgm:pt modelId="{7C229297-190F-4EC9-A650-3D00F9E26700}" type="pres">
      <dgm:prSet presAssocID="{FB0DA81E-16EE-42F6-93FE-725EF6E18A56}" presName="iconBgRect" presStyleLbl="bgShp" presStyleIdx="1" presStyleCnt="4" custLinFactNeighborY="3567"/>
      <dgm:spPr/>
    </dgm:pt>
    <dgm:pt modelId="{691A6926-45D3-418F-898E-6A250CA9A2BA}" type="pres">
      <dgm:prSet presAssocID="{FB0DA81E-16EE-42F6-93FE-725EF6E18A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1D35200-45CB-406E-A5DE-B6649BE4BBD4}" type="pres">
      <dgm:prSet presAssocID="{FB0DA81E-16EE-42F6-93FE-725EF6E18A56}" presName="spaceRect" presStyleCnt="0"/>
      <dgm:spPr/>
    </dgm:pt>
    <dgm:pt modelId="{F109BEC6-A699-457E-AD22-73B5A3597147}" type="pres">
      <dgm:prSet presAssocID="{FB0DA81E-16EE-42F6-93FE-725EF6E18A56}" presName="textRect" presStyleLbl="revTx" presStyleIdx="1" presStyleCnt="4">
        <dgm:presLayoutVars>
          <dgm:chMax val="1"/>
          <dgm:chPref val="1"/>
        </dgm:presLayoutVars>
      </dgm:prSet>
      <dgm:spPr/>
    </dgm:pt>
    <dgm:pt modelId="{0DE1D17A-427A-4316-A88B-A1F90422CC1D}" type="pres">
      <dgm:prSet presAssocID="{27A86B8B-22B3-4CA2-BDFA-7BE4E81BF1AB}" presName="sibTrans" presStyleLbl="sibTrans2D1" presStyleIdx="0" presStyleCnt="0"/>
      <dgm:spPr/>
    </dgm:pt>
    <dgm:pt modelId="{24DE1F53-FD9C-4A54-80BE-ABFF1B713297}" type="pres">
      <dgm:prSet presAssocID="{CB6BD2D4-4423-4167-A9F9-37DF6D4EC17E}" presName="compNode" presStyleCnt="0"/>
      <dgm:spPr/>
    </dgm:pt>
    <dgm:pt modelId="{8005606B-CAFC-41F3-899E-2D4A05F00D23}" type="pres">
      <dgm:prSet presAssocID="{CB6BD2D4-4423-4167-A9F9-37DF6D4EC17E}" presName="iconBgRect" presStyleLbl="bgShp" presStyleIdx="2" presStyleCnt="4"/>
      <dgm:spPr/>
    </dgm:pt>
    <dgm:pt modelId="{B05DAD7F-85A3-44C0-82B3-5186D2ACAB57}" type="pres">
      <dgm:prSet presAssocID="{CB6BD2D4-4423-4167-A9F9-37DF6D4EC1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01FF0827-783A-466C-9F52-27950324402A}" type="pres">
      <dgm:prSet presAssocID="{CB6BD2D4-4423-4167-A9F9-37DF6D4EC17E}" presName="spaceRect" presStyleCnt="0"/>
      <dgm:spPr/>
    </dgm:pt>
    <dgm:pt modelId="{C66DFB50-CB43-46F2-8C12-71E749F1FFD7}" type="pres">
      <dgm:prSet presAssocID="{CB6BD2D4-4423-4167-A9F9-37DF6D4EC17E}" presName="textRect" presStyleLbl="revTx" presStyleIdx="2" presStyleCnt="4">
        <dgm:presLayoutVars>
          <dgm:chMax val="1"/>
          <dgm:chPref val="1"/>
        </dgm:presLayoutVars>
      </dgm:prSet>
      <dgm:spPr/>
    </dgm:pt>
    <dgm:pt modelId="{846F97FF-0A33-4F43-9F98-27F21EEB253C}" type="pres">
      <dgm:prSet presAssocID="{D46C79CB-9928-43E5-BCA1-BE1D08BE3E25}" presName="sibTrans" presStyleLbl="sibTrans2D1" presStyleIdx="0" presStyleCnt="0"/>
      <dgm:spPr/>
    </dgm:pt>
    <dgm:pt modelId="{BF1B9E3B-6BB6-40C7-80F8-97527CD70B0F}" type="pres">
      <dgm:prSet presAssocID="{1502D2CE-62AB-4CA0-B8B2-3646617F3604}" presName="compNode" presStyleCnt="0"/>
      <dgm:spPr/>
    </dgm:pt>
    <dgm:pt modelId="{4827FA39-ED1E-434B-88A8-0350903ED74E}" type="pres">
      <dgm:prSet presAssocID="{1502D2CE-62AB-4CA0-B8B2-3646617F3604}" presName="iconBgRect" presStyleLbl="bgShp" presStyleIdx="3" presStyleCnt="4"/>
      <dgm:spPr/>
    </dgm:pt>
    <dgm:pt modelId="{B0B30088-AA20-4515-8B39-E23A7B761B28}" type="pres">
      <dgm:prSet presAssocID="{1502D2CE-62AB-4CA0-B8B2-3646617F36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81C70EF-D2EF-4624-B304-4F10CE788C46}" type="pres">
      <dgm:prSet presAssocID="{1502D2CE-62AB-4CA0-B8B2-3646617F3604}" presName="spaceRect" presStyleCnt="0"/>
      <dgm:spPr/>
    </dgm:pt>
    <dgm:pt modelId="{D8C32156-34D2-4026-9311-9BDD0C954B77}" type="pres">
      <dgm:prSet presAssocID="{1502D2CE-62AB-4CA0-B8B2-3646617F36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5807801-6F0D-4C41-9BFA-C0514A788DEA}" type="presOf" srcId="{FB0DA81E-16EE-42F6-93FE-725EF6E18A56}" destId="{F109BEC6-A699-457E-AD22-73B5A3597147}" srcOrd="0" destOrd="0" presId="urn:microsoft.com/office/officeart/2018/2/layout/IconCircleList"/>
    <dgm:cxn modelId="{A2CC4E5C-14D4-48DF-99E7-034DF435F46E}" srcId="{64F617FF-AEF0-4086-9C3C-D9A5357D6301}" destId="{DF388939-9E14-4007-98F6-199766DC3E21}" srcOrd="0" destOrd="0" parTransId="{E0D810A7-4FDB-44CF-B2E7-4B35B9371F61}" sibTransId="{684BDA07-E311-498A-9ACF-4DE811BEFF24}"/>
    <dgm:cxn modelId="{39C35769-44FB-49CC-A735-780C806DAEF0}" type="presOf" srcId="{1502D2CE-62AB-4CA0-B8B2-3646617F3604}" destId="{D8C32156-34D2-4026-9311-9BDD0C954B77}" srcOrd="0" destOrd="0" presId="urn:microsoft.com/office/officeart/2018/2/layout/IconCircleList"/>
    <dgm:cxn modelId="{077E186E-9BDF-4F43-88F0-69E6EDB0A712}" type="presOf" srcId="{DF388939-9E14-4007-98F6-199766DC3E21}" destId="{56E7DA06-34EA-4FDE-A9D6-FF7C153EB02D}" srcOrd="0" destOrd="0" presId="urn:microsoft.com/office/officeart/2018/2/layout/IconCircleList"/>
    <dgm:cxn modelId="{2AA15891-BBBB-40DC-9502-F124E1A1B1CB}" type="presOf" srcId="{27A86B8B-22B3-4CA2-BDFA-7BE4E81BF1AB}" destId="{0DE1D17A-427A-4316-A88B-A1F90422CC1D}" srcOrd="0" destOrd="0" presId="urn:microsoft.com/office/officeart/2018/2/layout/IconCircleList"/>
    <dgm:cxn modelId="{0D658392-6F84-4215-A4FA-FE1BB46441EA}" type="presOf" srcId="{D46C79CB-9928-43E5-BCA1-BE1D08BE3E25}" destId="{846F97FF-0A33-4F43-9F98-27F21EEB253C}" srcOrd="0" destOrd="0" presId="urn:microsoft.com/office/officeart/2018/2/layout/IconCircleList"/>
    <dgm:cxn modelId="{43254196-6A9E-4810-8F7C-D8FDCDAC9BA6}" type="presOf" srcId="{64F617FF-AEF0-4086-9C3C-D9A5357D6301}" destId="{BF014F3A-D26E-4EE8-B3F0-4EB416745765}" srcOrd="0" destOrd="0" presId="urn:microsoft.com/office/officeart/2018/2/layout/IconCircleList"/>
    <dgm:cxn modelId="{70C7D6A0-63A5-4CE3-B787-5FCFFAA5C6B8}" srcId="{64F617FF-AEF0-4086-9C3C-D9A5357D6301}" destId="{CB6BD2D4-4423-4167-A9F9-37DF6D4EC17E}" srcOrd="2" destOrd="0" parTransId="{81B92C4A-70FC-48DC-8AB4-4D3420A5D618}" sibTransId="{D46C79CB-9928-43E5-BCA1-BE1D08BE3E25}"/>
    <dgm:cxn modelId="{B1AFD4A7-7956-4624-B6E9-52D737F79441}" type="presOf" srcId="{CB6BD2D4-4423-4167-A9F9-37DF6D4EC17E}" destId="{C66DFB50-CB43-46F2-8C12-71E749F1FFD7}" srcOrd="0" destOrd="0" presId="urn:microsoft.com/office/officeart/2018/2/layout/IconCircleList"/>
    <dgm:cxn modelId="{F204D6B8-72CC-4FE6-A576-3E6EE3A428F5}" type="presOf" srcId="{684BDA07-E311-498A-9ACF-4DE811BEFF24}" destId="{B175FBC5-0D8F-44DE-897F-0BF8B77CEC38}" srcOrd="0" destOrd="0" presId="urn:microsoft.com/office/officeart/2018/2/layout/IconCircleList"/>
    <dgm:cxn modelId="{D89A43C7-63EA-4A48-8513-D2084D5208C1}" srcId="{64F617FF-AEF0-4086-9C3C-D9A5357D6301}" destId="{1502D2CE-62AB-4CA0-B8B2-3646617F3604}" srcOrd="3" destOrd="0" parTransId="{8D666E1D-4450-4552-9750-1AE51AB9127B}" sibTransId="{5925ADE5-B087-4BB7-9D4E-450A5F6A7EDD}"/>
    <dgm:cxn modelId="{4CB816DD-8104-45DE-A666-24553B5EEDB0}" srcId="{64F617FF-AEF0-4086-9C3C-D9A5357D6301}" destId="{FB0DA81E-16EE-42F6-93FE-725EF6E18A56}" srcOrd="1" destOrd="0" parTransId="{B0835B73-8927-4E95-8270-DEBD866C5AA7}" sibTransId="{27A86B8B-22B3-4CA2-BDFA-7BE4E81BF1AB}"/>
    <dgm:cxn modelId="{7F043B7D-F63A-4E6A-8F8E-298EC4699A06}" type="presParOf" srcId="{BF014F3A-D26E-4EE8-B3F0-4EB416745765}" destId="{5958A9F7-0352-48AC-A740-CF779374C189}" srcOrd="0" destOrd="0" presId="urn:microsoft.com/office/officeart/2018/2/layout/IconCircleList"/>
    <dgm:cxn modelId="{80E17B66-0868-41DA-9AFE-79CC38E76D7C}" type="presParOf" srcId="{5958A9F7-0352-48AC-A740-CF779374C189}" destId="{B040077B-1033-40CC-AF3A-7AE8628D0D5F}" srcOrd="0" destOrd="0" presId="urn:microsoft.com/office/officeart/2018/2/layout/IconCircleList"/>
    <dgm:cxn modelId="{A0406BE5-13EB-409F-B8AD-FE6B1F420E64}" type="presParOf" srcId="{B040077B-1033-40CC-AF3A-7AE8628D0D5F}" destId="{BB6087D0-4785-4B59-A376-0B32FC897784}" srcOrd="0" destOrd="0" presId="urn:microsoft.com/office/officeart/2018/2/layout/IconCircleList"/>
    <dgm:cxn modelId="{F0D82D01-0809-41CD-8963-4E9F5E423BC2}" type="presParOf" srcId="{B040077B-1033-40CC-AF3A-7AE8628D0D5F}" destId="{30BC2E57-1006-4B7F-8BDC-8F2E6A007EBA}" srcOrd="1" destOrd="0" presId="urn:microsoft.com/office/officeart/2018/2/layout/IconCircleList"/>
    <dgm:cxn modelId="{539CF0D3-1769-408F-AC02-35619559457A}" type="presParOf" srcId="{B040077B-1033-40CC-AF3A-7AE8628D0D5F}" destId="{30406918-EE58-42B4-BF2A-BC2F05A1675E}" srcOrd="2" destOrd="0" presId="urn:microsoft.com/office/officeart/2018/2/layout/IconCircleList"/>
    <dgm:cxn modelId="{01735CE9-8263-4A15-9590-A8A982D54CF4}" type="presParOf" srcId="{B040077B-1033-40CC-AF3A-7AE8628D0D5F}" destId="{56E7DA06-34EA-4FDE-A9D6-FF7C153EB02D}" srcOrd="3" destOrd="0" presId="urn:microsoft.com/office/officeart/2018/2/layout/IconCircleList"/>
    <dgm:cxn modelId="{CAD47FCD-0334-4BFB-9259-06A200AA3178}" type="presParOf" srcId="{5958A9F7-0352-48AC-A740-CF779374C189}" destId="{B175FBC5-0D8F-44DE-897F-0BF8B77CEC38}" srcOrd="1" destOrd="0" presId="urn:microsoft.com/office/officeart/2018/2/layout/IconCircleList"/>
    <dgm:cxn modelId="{613809C4-EE52-46E7-A5B6-A86F16D38A2F}" type="presParOf" srcId="{5958A9F7-0352-48AC-A740-CF779374C189}" destId="{E1860AB6-29AC-4BBC-936E-84D31A021E83}" srcOrd="2" destOrd="0" presId="urn:microsoft.com/office/officeart/2018/2/layout/IconCircleList"/>
    <dgm:cxn modelId="{A61E4F07-B442-412E-9E3A-EA25A3B58382}" type="presParOf" srcId="{E1860AB6-29AC-4BBC-936E-84D31A021E83}" destId="{7C229297-190F-4EC9-A650-3D00F9E26700}" srcOrd="0" destOrd="0" presId="urn:microsoft.com/office/officeart/2018/2/layout/IconCircleList"/>
    <dgm:cxn modelId="{03A03C15-0072-4C9E-B0C2-8705AD2B89C3}" type="presParOf" srcId="{E1860AB6-29AC-4BBC-936E-84D31A021E83}" destId="{691A6926-45D3-418F-898E-6A250CA9A2BA}" srcOrd="1" destOrd="0" presId="urn:microsoft.com/office/officeart/2018/2/layout/IconCircleList"/>
    <dgm:cxn modelId="{0671D4B7-6F40-4188-B282-BD5F51A2FE53}" type="presParOf" srcId="{E1860AB6-29AC-4BBC-936E-84D31A021E83}" destId="{71D35200-45CB-406E-A5DE-B6649BE4BBD4}" srcOrd="2" destOrd="0" presId="urn:microsoft.com/office/officeart/2018/2/layout/IconCircleList"/>
    <dgm:cxn modelId="{EAC8B59A-6D63-4900-81A1-3C5B6A313607}" type="presParOf" srcId="{E1860AB6-29AC-4BBC-936E-84D31A021E83}" destId="{F109BEC6-A699-457E-AD22-73B5A3597147}" srcOrd="3" destOrd="0" presId="urn:microsoft.com/office/officeart/2018/2/layout/IconCircleList"/>
    <dgm:cxn modelId="{6C50C621-1A15-444D-9829-AE79875BC1A9}" type="presParOf" srcId="{5958A9F7-0352-48AC-A740-CF779374C189}" destId="{0DE1D17A-427A-4316-A88B-A1F90422CC1D}" srcOrd="3" destOrd="0" presId="urn:microsoft.com/office/officeart/2018/2/layout/IconCircleList"/>
    <dgm:cxn modelId="{AD99C7CD-6BA8-4E03-814D-F136F7E24BC2}" type="presParOf" srcId="{5958A9F7-0352-48AC-A740-CF779374C189}" destId="{24DE1F53-FD9C-4A54-80BE-ABFF1B713297}" srcOrd="4" destOrd="0" presId="urn:microsoft.com/office/officeart/2018/2/layout/IconCircleList"/>
    <dgm:cxn modelId="{0D18F720-956E-4205-9F69-42E7819FB463}" type="presParOf" srcId="{24DE1F53-FD9C-4A54-80BE-ABFF1B713297}" destId="{8005606B-CAFC-41F3-899E-2D4A05F00D23}" srcOrd="0" destOrd="0" presId="urn:microsoft.com/office/officeart/2018/2/layout/IconCircleList"/>
    <dgm:cxn modelId="{29B206E3-9ACD-4DA3-81EB-D5386C719588}" type="presParOf" srcId="{24DE1F53-FD9C-4A54-80BE-ABFF1B713297}" destId="{B05DAD7F-85A3-44C0-82B3-5186D2ACAB57}" srcOrd="1" destOrd="0" presId="urn:microsoft.com/office/officeart/2018/2/layout/IconCircleList"/>
    <dgm:cxn modelId="{94575908-977F-429F-8471-D73D6749C75F}" type="presParOf" srcId="{24DE1F53-FD9C-4A54-80BE-ABFF1B713297}" destId="{01FF0827-783A-466C-9F52-27950324402A}" srcOrd="2" destOrd="0" presId="urn:microsoft.com/office/officeart/2018/2/layout/IconCircleList"/>
    <dgm:cxn modelId="{1986BAC4-D564-477E-B8DF-4F919558E4A7}" type="presParOf" srcId="{24DE1F53-FD9C-4A54-80BE-ABFF1B713297}" destId="{C66DFB50-CB43-46F2-8C12-71E749F1FFD7}" srcOrd="3" destOrd="0" presId="urn:microsoft.com/office/officeart/2018/2/layout/IconCircleList"/>
    <dgm:cxn modelId="{41A67D40-1A9A-4FD2-B9E9-C9AA603A2204}" type="presParOf" srcId="{5958A9F7-0352-48AC-A740-CF779374C189}" destId="{846F97FF-0A33-4F43-9F98-27F21EEB253C}" srcOrd="5" destOrd="0" presId="urn:microsoft.com/office/officeart/2018/2/layout/IconCircleList"/>
    <dgm:cxn modelId="{52A52A52-7669-49D8-9519-8F70DB03FFC2}" type="presParOf" srcId="{5958A9F7-0352-48AC-A740-CF779374C189}" destId="{BF1B9E3B-6BB6-40C7-80F8-97527CD70B0F}" srcOrd="6" destOrd="0" presId="urn:microsoft.com/office/officeart/2018/2/layout/IconCircleList"/>
    <dgm:cxn modelId="{E64A0D9E-CEB4-428C-9AAD-848343ACFA48}" type="presParOf" srcId="{BF1B9E3B-6BB6-40C7-80F8-97527CD70B0F}" destId="{4827FA39-ED1E-434B-88A8-0350903ED74E}" srcOrd="0" destOrd="0" presId="urn:microsoft.com/office/officeart/2018/2/layout/IconCircleList"/>
    <dgm:cxn modelId="{DF7F6980-46AA-4E01-B0E3-9F12DE24A24F}" type="presParOf" srcId="{BF1B9E3B-6BB6-40C7-80F8-97527CD70B0F}" destId="{B0B30088-AA20-4515-8B39-E23A7B761B28}" srcOrd="1" destOrd="0" presId="urn:microsoft.com/office/officeart/2018/2/layout/IconCircleList"/>
    <dgm:cxn modelId="{5B8DFAD0-7E9E-4EB1-A24D-4AFDB8801ECA}" type="presParOf" srcId="{BF1B9E3B-6BB6-40C7-80F8-97527CD70B0F}" destId="{281C70EF-D2EF-4624-B304-4F10CE788C46}" srcOrd="2" destOrd="0" presId="urn:microsoft.com/office/officeart/2018/2/layout/IconCircleList"/>
    <dgm:cxn modelId="{AFE81CA8-F4B1-4499-9372-8306D8524612}" type="presParOf" srcId="{BF1B9E3B-6BB6-40C7-80F8-97527CD70B0F}" destId="{D8C32156-34D2-4026-9311-9BDD0C954B7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087D0-4785-4B59-A376-0B32FC897784}">
      <dsp:nvSpPr>
        <dsp:cNvPr id="0" name=""/>
        <dsp:cNvSpPr/>
      </dsp:nvSpPr>
      <dsp:spPr>
        <a:xfrm>
          <a:off x="64033" y="1120201"/>
          <a:ext cx="1097811" cy="10978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C2E57-1006-4B7F-8BDC-8F2E6A007EBA}">
      <dsp:nvSpPr>
        <dsp:cNvPr id="0" name=""/>
        <dsp:cNvSpPr/>
      </dsp:nvSpPr>
      <dsp:spPr>
        <a:xfrm>
          <a:off x="294573" y="1350741"/>
          <a:ext cx="636730" cy="6367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7DA06-34EA-4FDE-A9D6-FF7C153EB02D}">
      <dsp:nvSpPr>
        <dsp:cNvPr id="0" name=""/>
        <dsp:cNvSpPr/>
      </dsp:nvSpPr>
      <dsp:spPr>
        <a:xfrm>
          <a:off x="1397090" y="1120201"/>
          <a:ext cx="2587698" cy="109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Context aware trigger app will follow Android standard MVVM architecture </a:t>
          </a:r>
          <a:endParaRPr lang="en-US" sz="1600" kern="1200" dirty="0"/>
        </a:p>
      </dsp:txBody>
      <dsp:txXfrm>
        <a:off x="1397090" y="1120201"/>
        <a:ext cx="2587698" cy="1097811"/>
      </dsp:txXfrm>
    </dsp:sp>
    <dsp:sp modelId="{7C229297-190F-4EC9-A650-3D00F9E26700}">
      <dsp:nvSpPr>
        <dsp:cNvPr id="0" name=""/>
        <dsp:cNvSpPr/>
      </dsp:nvSpPr>
      <dsp:spPr>
        <a:xfrm>
          <a:off x="4435675" y="1159360"/>
          <a:ext cx="1097811" cy="10978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A6926-45D3-418F-898E-6A250CA9A2BA}">
      <dsp:nvSpPr>
        <dsp:cNvPr id="0" name=""/>
        <dsp:cNvSpPr/>
      </dsp:nvSpPr>
      <dsp:spPr>
        <a:xfrm>
          <a:off x="4666216" y="1350741"/>
          <a:ext cx="636730" cy="6367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9BEC6-A699-457E-AD22-73B5A3597147}">
      <dsp:nvSpPr>
        <dsp:cNvPr id="0" name=""/>
        <dsp:cNvSpPr/>
      </dsp:nvSpPr>
      <dsp:spPr>
        <a:xfrm>
          <a:off x="5768732" y="1120201"/>
          <a:ext cx="2587698" cy="109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Consists of three main components - Model, view and </a:t>
          </a:r>
          <a:r>
            <a:rPr lang="en-US" sz="1600" kern="1200" dirty="0" err="1"/>
            <a:t>viewModel</a:t>
          </a:r>
          <a:endParaRPr lang="en-US" sz="1600" kern="1200" dirty="0"/>
        </a:p>
      </dsp:txBody>
      <dsp:txXfrm>
        <a:off x="5768732" y="1120201"/>
        <a:ext cx="2587698" cy="1097811"/>
      </dsp:txXfrm>
    </dsp:sp>
    <dsp:sp modelId="{8005606B-CAFC-41F3-899E-2D4A05F00D23}">
      <dsp:nvSpPr>
        <dsp:cNvPr id="0" name=""/>
        <dsp:cNvSpPr/>
      </dsp:nvSpPr>
      <dsp:spPr>
        <a:xfrm>
          <a:off x="64033" y="3126596"/>
          <a:ext cx="1097811" cy="10978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DAD7F-85A3-44C0-82B3-5186D2ACAB57}">
      <dsp:nvSpPr>
        <dsp:cNvPr id="0" name=""/>
        <dsp:cNvSpPr/>
      </dsp:nvSpPr>
      <dsp:spPr>
        <a:xfrm>
          <a:off x="294573" y="3357136"/>
          <a:ext cx="636730" cy="6367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DFB50-CB43-46F2-8C12-71E749F1FFD7}">
      <dsp:nvSpPr>
        <dsp:cNvPr id="0" name=""/>
        <dsp:cNvSpPr/>
      </dsp:nvSpPr>
      <dsp:spPr>
        <a:xfrm>
          <a:off x="1397090" y="3126596"/>
          <a:ext cx="2587698" cy="109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baseline="0" dirty="0"/>
            <a:t>Single source of truth implemented by exposing the data using an immutable type (</a:t>
          </a:r>
          <a:r>
            <a:rPr lang="en-GB" sz="1600" b="0" i="0" kern="1200" baseline="0" dirty="0" err="1"/>
            <a:t>i.e</a:t>
          </a:r>
          <a:r>
            <a:rPr lang="en-GB" sz="1600" b="0" i="0" kern="1200" baseline="0" dirty="0"/>
            <a:t> </a:t>
          </a:r>
          <a:r>
            <a:rPr lang="en-GB" sz="1600" b="0" i="0" kern="1200" baseline="0" dirty="0" err="1"/>
            <a:t>val</a:t>
          </a:r>
          <a:r>
            <a:rPr lang="en-GB" sz="1600" b="0" i="0" kern="1200" baseline="0" dirty="0"/>
            <a:t>), with modification being possible through accessible functions</a:t>
          </a:r>
          <a:r>
            <a:rPr lang="en-US" sz="1600" b="0" i="0" kern="1200" dirty="0"/>
            <a:t>​</a:t>
          </a:r>
          <a:endParaRPr lang="en-US" sz="1600" kern="1200" dirty="0"/>
        </a:p>
      </dsp:txBody>
      <dsp:txXfrm>
        <a:off x="1397090" y="3126596"/>
        <a:ext cx="2587698" cy="1097811"/>
      </dsp:txXfrm>
    </dsp:sp>
    <dsp:sp modelId="{4827FA39-ED1E-434B-88A8-0350903ED74E}">
      <dsp:nvSpPr>
        <dsp:cNvPr id="0" name=""/>
        <dsp:cNvSpPr/>
      </dsp:nvSpPr>
      <dsp:spPr>
        <a:xfrm>
          <a:off x="4435675" y="3126596"/>
          <a:ext cx="1097811" cy="10978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30088-AA20-4515-8B39-E23A7B761B28}">
      <dsp:nvSpPr>
        <dsp:cNvPr id="0" name=""/>
        <dsp:cNvSpPr/>
      </dsp:nvSpPr>
      <dsp:spPr>
        <a:xfrm>
          <a:off x="4666216" y="3357136"/>
          <a:ext cx="636730" cy="6367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32156-34D2-4026-9311-9BDD0C954B77}">
      <dsp:nvSpPr>
        <dsp:cNvPr id="0" name=""/>
        <dsp:cNvSpPr/>
      </dsp:nvSpPr>
      <dsp:spPr>
        <a:xfrm>
          <a:off x="5768732" y="3126596"/>
          <a:ext cx="2587698" cy="109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baseline="0" dirty="0"/>
            <a:t>Unidirectional data flow ensures low coupling and high cohesion between each component: State flows only in one direction, and events that modify the data flow in the opposite direction. </a:t>
          </a:r>
          <a:endParaRPr lang="en-US" sz="1600" kern="1200" dirty="0"/>
        </a:p>
      </dsp:txBody>
      <dsp:txXfrm>
        <a:off x="5768732" y="3126596"/>
        <a:ext cx="2587698" cy="1097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CA42-A66D-23F6-6859-1026B8871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82F9C-778D-3993-4EE5-4C693935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1384E-BF33-D339-D2A4-ED093819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624E-2FCC-64E2-8BB5-52A94B16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1F15-E3C5-12E8-B70C-76F51306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2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E1BD-88BB-7C6A-631C-BEDCA4C9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E6CB4-B437-D187-2172-9684F799E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AF01-8F95-3C3D-B4E7-EECCEADF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7A119-D9B8-857F-1A2A-B646BFE7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6C55E-B182-3797-6E13-5EE4274A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AD1C3-CDAD-6167-604B-CFFF92CA9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E7C60-0E47-067F-7044-65F93289E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F7EA-F00A-98EC-44B8-BE52F656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2C705-F5C5-D9ED-A0F1-043D99E8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0A47-7EA8-1457-568E-FDE46078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1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C60D-7CED-553E-58F8-6D20C75E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CE51-A83E-4951-F89A-E9CB4741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CF6F-8556-B976-3A1C-4C98551D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4D0D2-6F45-DFBE-B8FF-F53BC0FF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E279B-67F6-2177-113A-17C75724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3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ED00-C112-4129-D577-58F45D19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92FBD-1BB3-4C58-B696-16326E19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DC1B5-AC4F-DB5E-7B8A-4F57285A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3EB3-0770-F9F4-F4B9-9034D718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2F9E-BD4F-C727-422B-6BC319FC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7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C456-79C7-383E-EBB5-D08FD7CF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B433A-B29F-6F31-E590-404649E8E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F4594-7B4E-2541-D9E0-E54E0E320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79D0C-DA4A-C4AD-8438-45FA715B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7F49F-22FB-0E18-357E-1636A463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AA09A-D9D0-941E-7974-A6F672F0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4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CAFC-00EA-1DA0-8D8C-4C3F6660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DA3B-A721-8BF9-3A20-CB12FDFD1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E7B09-E395-C68A-CC25-DA4930C72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9EE49-1CDF-1F3D-38ED-95344716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F049B-0392-1881-ADF3-171B4B6F3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85C24-8385-E74C-15C7-33496B6F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CD7BD-BD20-DBF4-83FF-84683509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CC1FC-D02C-FE36-C023-C0B7FB03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7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F7C3-DA71-A32D-DFAF-968172D4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E4E88-1CD9-6AC7-EE34-FCD25217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48BC1-10BA-F77C-C537-111AFD87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09474-8B48-61B9-E31A-21A4187C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9E84A-6A76-5B23-48EA-0F228F80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6ECED-66A1-8F91-A9C8-2A4D8AD5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B2BE3-CD48-2209-A1DF-76EF6C3C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1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0614-DB12-3A99-419D-6028018C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317A-D1A2-A928-3F63-13BE58DC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99021-0DD6-EF97-C383-C8189027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7F129-ADD2-59C0-2DCB-F9F0B88C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73B67-925B-1025-D337-D3EA005B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7384A-48C5-722C-A105-AB431F7F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9FE5-20EA-9103-A381-A869CD12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773D4-1A70-ACF1-BDBE-F54A0D269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4B222-9B5C-A5E7-F508-43063457E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C92A1-1991-39C8-971D-6A9EE449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92A04-352B-FD84-E515-9EED9215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9F5DC-EBF0-34D9-954F-ED771DA6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4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FDD80-90FF-1BBA-46FF-7F6EFF3A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4A1C4-DF03-199B-402F-DE7D73F1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727B-DCB5-4813-8981-F557D6405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AE034-41CF-B388-2C67-F231C1D77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7313-A99A-C625-5EE3-932222762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8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s.uk/live-well/healthy-weight/managing-your-weight/tips-to-help-you-lose-weight/" TargetMode="External"/><Relationship Id="rId2" Type="http://schemas.openxmlformats.org/officeDocument/2006/relationships/hyperlink" Target="https://developer.android.com/topic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rowthengineering.co.uk/bj-foggs-behavior-mode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622FA-DA1B-D1C8-8F17-85A91D75D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79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C45B4-FC43-BA40-5EE2-309A7D56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918292"/>
            <a:ext cx="5194400" cy="2612533"/>
          </a:xfrm>
        </p:spPr>
        <p:txBody>
          <a:bodyPr anchor="b">
            <a:normAutofit/>
          </a:bodyPr>
          <a:lstStyle/>
          <a:p>
            <a:pPr algn="l"/>
            <a:r>
              <a:rPr lang="en-GB" sz="4400" dirty="0"/>
              <a:t>Context-Aware Behaviour Change Trigger App</a:t>
            </a:r>
            <a:br>
              <a:rPr lang="en-GB" sz="4400" dirty="0"/>
            </a:b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F4716-10A3-00B2-1A71-1AD71CBF1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Phase 1</a:t>
            </a:r>
          </a:p>
          <a:p>
            <a:pPr algn="l"/>
            <a:r>
              <a:rPr lang="en-GB" sz="2800" dirty="0"/>
              <a:t>By Group-CABCTA 18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08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B5C73-06F0-FCE2-1ADA-64BC7834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626364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References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1303483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A10D-2F0E-B43E-2690-80649BFC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1683426"/>
            <a:ext cx="11194271" cy="4525350"/>
          </a:xfrm>
        </p:spPr>
        <p:txBody>
          <a:bodyPr anchor="t">
            <a:normAutofit/>
          </a:bodyPr>
          <a:lstStyle/>
          <a:p>
            <a:r>
              <a:rPr lang="en-GB" sz="2500" dirty="0">
                <a:ea typeface="+mn-lt"/>
                <a:cs typeface="+mn-lt"/>
                <a:hlinkClick r:id="rId2"/>
              </a:rPr>
              <a:t>https://developer.android.com/topic/architecture</a:t>
            </a:r>
            <a:endParaRPr lang="en-GB" sz="2500" dirty="0">
              <a:ea typeface="+mn-lt"/>
              <a:cs typeface="+mn-lt"/>
            </a:endParaRPr>
          </a:p>
          <a:p>
            <a:r>
              <a:rPr lang="en-GB" sz="2500" dirty="0">
                <a:hlinkClick r:id="rId3"/>
              </a:rPr>
              <a:t>https://www.nhs.uk/live-well/healthy-weight/managing-your-weight/tips-to-help-you-lose-weight/</a:t>
            </a:r>
            <a:endParaRPr lang="en-GB" sz="2500" dirty="0"/>
          </a:p>
          <a:p>
            <a:r>
              <a:rPr lang="en-GB" sz="2500" dirty="0">
                <a:hlinkClick r:id="rId4"/>
              </a:rPr>
              <a:t>https://www.growthengineering.co.uk/bj-foggs-behavior-model/</a:t>
            </a:r>
            <a:endParaRPr lang="en-GB" sz="2500" dirty="0"/>
          </a:p>
          <a:p>
            <a:endParaRPr lang="en-GB" sz="2500" dirty="0"/>
          </a:p>
          <a:p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81209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09904-9555-8094-8FF7-A25605AF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B899-83C4-DC46-8470-A865F4E8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18027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Question?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Help Thin">
            <a:extLst>
              <a:ext uri="{FF2B5EF4-FFF2-40B4-BE49-F238E27FC236}">
                <a16:creationId xmlns:a16="http://schemas.microsoft.com/office/drawing/2014/main" id="{2402C171-7C6A-5084-DEE0-B81D6372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1299" y="2633472"/>
            <a:ext cx="3586353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5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BBBAE02-5789-5E32-6336-A4D0A5D9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User activity- Spark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94614C-1786-FA55-AE14-A68CD71C7327}"/>
              </a:ext>
            </a:extLst>
          </p:cNvPr>
          <p:cNvSpPr>
            <a:spLocks/>
          </p:cNvSpPr>
          <p:nvPr/>
        </p:nvSpPr>
        <p:spPr>
          <a:xfrm>
            <a:off x="1875506" y="2790923"/>
            <a:ext cx="4159327" cy="3492867"/>
          </a:xfrm>
          <a:prstGeom prst="rect">
            <a:avLst/>
          </a:prstGeo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AB48CE-6100-D720-DA11-75C7193F08B6}"/>
              </a:ext>
            </a:extLst>
          </p:cNvPr>
          <p:cNvSpPr>
            <a:spLocks/>
          </p:cNvSpPr>
          <p:nvPr/>
        </p:nvSpPr>
        <p:spPr>
          <a:xfrm>
            <a:off x="6157167" y="2790923"/>
            <a:ext cx="4159327" cy="3492867"/>
          </a:xfrm>
          <a:prstGeom prst="rect">
            <a:avLst/>
          </a:prstGeo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F3633-9AFE-2791-EA2E-0A75BD8671CF}"/>
              </a:ext>
            </a:extLst>
          </p:cNvPr>
          <p:cNvSpPr>
            <a:spLocks/>
          </p:cNvSpPr>
          <p:nvPr/>
        </p:nvSpPr>
        <p:spPr>
          <a:xfrm>
            <a:off x="865953" y="2011477"/>
            <a:ext cx="5216233" cy="4272314"/>
          </a:xfrm>
          <a:prstGeom prst="rect">
            <a:avLst/>
          </a:prstGeom>
        </p:spPr>
        <p:txBody>
          <a:bodyPr/>
          <a:lstStyle/>
          <a:p>
            <a:pPr defTabSz="482804">
              <a:spcAft>
                <a:spcPts val="396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Context/Sources: </a:t>
            </a:r>
          </a:p>
          <a:p>
            <a:pPr defTabSz="482804">
              <a:spcAft>
                <a:spcPts val="396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User’s lack of movement (Movement/Accelerometer/GPS )</a:t>
            </a:r>
          </a:p>
          <a:p>
            <a:pPr defTabSz="482804">
              <a:spcAft>
                <a:spcPts val="396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User’s step count (Local database)</a:t>
            </a:r>
          </a:p>
          <a:p>
            <a:endParaRPr lang="en-GB" sz="25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A0DE9B-C46F-5C7D-048C-519BE01D3F17}"/>
              </a:ext>
            </a:extLst>
          </p:cNvPr>
          <p:cNvSpPr>
            <a:spLocks/>
          </p:cNvSpPr>
          <p:nvPr/>
        </p:nvSpPr>
        <p:spPr>
          <a:xfrm>
            <a:off x="6183643" y="2011476"/>
            <a:ext cx="5216232" cy="4272314"/>
          </a:xfrm>
          <a:prstGeom prst="rect">
            <a:avLst/>
          </a:prstGeom>
        </p:spPr>
        <p:txBody>
          <a:bodyPr/>
          <a:lstStyle/>
          <a:p>
            <a:pPr defTabSz="482804">
              <a:spcAft>
                <a:spcPts val="396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Prompt:</a:t>
            </a:r>
          </a:p>
          <a:p>
            <a:pPr defTabSz="482804">
              <a:spcAft>
                <a:spcPts val="396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 up notification to tell user to stand up after too much in-activity, also output current step count and remaining goal.</a:t>
            </a:r>
          </a:p>
          <a:p>
            <a:pPr defTabSz="482804">
              <a:spcAft>
                <a:spcPts val="396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Haptic </a:t>
            </a:r>
          </a:p>
          <a:p>
            <a:pPr marL="0" indent="0">
              <a:buNone/>
            </a:pPr>
            <a:endParaRPr lang="en-GB" sz="25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1471D17-6B5B-E7A1-F64A-6F9F6CE8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832" y="292609"/>
            <a:ext cx="5464909" cy="978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9893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81E84-201E-8019-76CE-BBF8F356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Mealtimes- Facilitator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088AE-81EF-9B19-DC54-D1743B575585}"/>
              </a:ext>
            </a:extLst>
          </p:cNvPr>
          <p:cNvSpPr>
            <a:spLocks/>
          </p:cNvSpPr>
          <p:nvPr/>
        </p:nvSpPr>
        <p:spPr>
          <a:xfrm>
            <a:off x="613459" y="2312672"/>
            <a:ext cx="4896090" cy="386429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30936">
              <a:spcAft>
                <a:spcPts val="600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Context/Sources:</a:t>
            </a:r>
          </a:p>
          <a:p>
            <a:pPr defTabSz="630936">
              <a:spcAft>
                <a:spcPts val="600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1.Time of day(System clock)</a:t>
            </a:r>
          </a:p>
          <a:p>
            <a:pPr defTabSz="630936">
              <a:spcAft>
                <a:spcPts val="600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2.Current Kcal total from day(local database)</a:t>
            </a:r>
          </a:p>
          <a:p>
            <a:pPr defTabSz="630936">
              <a:spcAft>
                <a:spcPts val="600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Online database of recipes(External API)</a:t>
            </a:r>
          </a:p>
          <a:p>
            <a:pPr marL="0" indent="0">
              <a:spcAft>
                <a:spcPts val="600"/>
              </a:spcAft>
              <a:buNone/>
            </a:pPr>
            <a:endParaRPr lang="en-GB" sz="2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311B4-B3F2-D771-5C8D-5066FB199789}"/>
              </a:ext>
            </a:extLst>
          </p:cNvPr>
          <p:cNvSpPr>
            <a:spLocks/>
          </p:cNvSpPr>
          <p:nvPr/>
        </p:nvSpPr>
        <p:spPr>
          <a:xfrm>
            <a:off x="5590572" y="2312672"/>
            <a:ext cx="6377651" cy="3864291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30936">
              <a:spcAft>
                <a:spcPts val="600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Prompt:</a:t>
            </a:r>
          </a:p>
          <a:p>
            <a:pPr defTabSz="630936">
              <a:spcAft>
                <a:spcPts val="600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Recommend a recipe from online database source tailored to user’s current kcal total</a:t>
            </a:r>
          </a:p>
          <a:p>
            <a:pPr defTabSz="630936">
              <a:spcAft>
                <a:spcPts val="600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Remind user to not skip the meal, so they don’t lose weight too quickly and also to avoid snacking</a:t>
            </a:r>
          </a:p>
          <a:p>
            <a:pPr defTabSz="630936">
              <a:spcAft>
                <a:spcPts val="600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Pop-up, haptic feedback and audio(depending on specific meal) to enforce association with particular meal-times.</a:t>
            </a:r>
          </a:p>
          <a:p>
            <a:pPr>
              <a:spcAft>
                <a:spcPts val="600"/>
              </a:spcAft>
            </a:pPr>
            <a:endParaRPr lang="en-GB"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602BC-C97D-3F09-1D94-7875F00D0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08" y="987109"/>
            <a:ext cx="4984444" cy="7277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C0CC82-C9B6-AA8A-6DE0-1D821761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08" y="360640"/>
            <a:ext cx="4471094" cy="484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648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955A6-AD91-13EE-9628-ED34561C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Encouragement - Signal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1270-B82C-4931-4972-5CCEC94968E9}"/>
              </a:ext>
            </a:extLst>
          </p:cNvPr>
          <p:cNvSpPr>
            <a:spLocks/>
          </p:cNvSpPr>
          <p:nvPr/>
        </p:nvSpPr>
        <p:spPr>
          <a:xfrm>
            <a:off x="717630" y="2321650"/>
            <a:ext cx="5287539" cy="3855313"/>
          </a:xfrm>
          <a:prstGeom prst="rect">
            <a:avLst/>
          </a:prstGeom>
        </p:spPr>
        <p:txBody>
          <a:bodyPr/>
          <a:lstStyle/>
          <a:p>
            <a:pPr defTabSz="630936">
              <a:spcAft>
                <a:spcPts val="600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Context/Sources:</a:t>
            </a:r>
          </a:p>
          <a:p>
            <a:pPr defTabSz="630936">
              <a:spcAft>
                <a:spcPts val="600"/>
              </a:spcAft>
            </a:pPr>
            <a:r>
              <a:rPr lang="pt-BR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1.Trusted Person/</a:t>
            </a:r>
            <a:r>
              <a:rPr lang="pt-BR" sz="2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Trainer</a:t>
            </a:r>
            <a:r>
              <a:rPr lang="pt-BR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sends</a:t>
            </a:r>
            <a:r>
              <a:rPr lang="pt-BR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encouraging</a:t>
            </a:r>
            <a:r>
              <a:rPr lang="pt-BR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feedback </a:t>
            </a:r>
            <a:r>
              <a:rPr lang="pt-BR" sz="2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pt-BR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pt-BR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positive </a:t>
            </a:r>
            <a:r>
              <a:rPr lang="pt-BR" sz="2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perfomance</a:t>
            </a:r>
            <a:r>
              <a:rPr lang="pt-BR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2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</a:t>
            </a:r>
            <a:r>
              <a:rPr lang="pt-BR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API)</a:t>
            </a:r>
          </a:p>
          <a:p>
            <a:pPr defTabSz="630936">
              <a:spcAft>
                <a:spcPts val="600"/>
              </a:spcAft>
            </a:pPr>
            <a:r>
              <a:rPr lang="pt-BR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2.User’s </a:t>
            </a:r>
            <a:r>
              <a:rPr lang="pt-BR" sz="2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perfomance</a:t>
            </a:r>
            <a:r>
              <a:rPr lang="pt-BR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2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Progress</a:t>
            </a:r>
            <a:r>
              <a:rPr lang="pt-BR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(Local </a:t>
            </a:r>
            <a:r>
              <a:rPr lang="pt-BR" sz="2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progress</a:t>
            </a:r>
            <a:r>
              <a:rPr lang="pt-BR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pt-BR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spcAft>
                <a:spcPts val="600"/>
              </a:spcAft>
              <a:buNone/>
            </a:pPr>
            <a:endParaRPr lang="en-GB" sz="2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BEAE9-8F8A-5E42-7A6C-771D832D3F1D}"/>
              </a:ext>
            </a:extLst>
          </p:cNvPr>
          <p:cNvSpPr>
            <a:spLocks/>
          </p:cNvSpPr>
          <p:nvPr/>
        </p:nvSpPr>
        <p:spPr>
          <a:xfrm>
            <a:off x="6111372" y="2176041"/>
            <a:ext cx="5242428" cy="4000922"/>
          </a:xfrm>
          <a:prstGeom prst="rect">
            <a:avLst/>
          </a:prstGeom>
        </p:spPr>
        <p:txBody>
          <a:bodyPr/>
          <a:lstStyle/>
          <a:p>
            <a:pPr defTabSz="630936">
              <a:spcAft>
                <a:spcPts val="600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Prompt:</a:t>
            </a:r>
          </a:p>
          <a:p>
            <a:pPr defTabSz="630936">
              <a:spcAft>
                <a:spcPts val="600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Encouraging message/Notification, </a:t>
            </a:r>
            <a:r>
              <a:rPr lang="en-GB" sz="2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</a:t>
            </a: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clapping noise and vibration to provide stimulating experience for user. Also rewarding positive behaviour and reinforcing good habits.</a:t>
            </a:r>
            <a:endParaRPr lang="en-GB" sz="2500" dirty="0"/>
          </a:p>
        </p:txBody>
      </p:sp>
      <p:pic>
        <p:nvPicPr>
          <p:cNvPr id="6" name="Picture 5" descr="A close up of black text&#10;&#10;Description automatically generated">
            <a:extLst>
              <a:ext uri="{FF2B5EF4-FFF2-40B4-BE49-F238E27FC236}">
                <a16:creationId xmlns:a16="http://schemas.microsoft.com/office/drawing/2014/main" id="{DD858900-78A2-C3E2-0A42-5BCEFD52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549" y="422437"/>
            <a:ext cx="4046102" cy="10084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144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EE262-1D2B-C437-4252-89ADCAA2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Hydration – Signal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0D84-F440-C0E7-D538-7AAEEAA441E9}"/>
              </a:ext>
            </a:extLst>
          </p:cNvPr>
          <p:cNvSpPr>
            <a:spLocks/>
          </p:cNvSpPr>
          <p:nvPr/>
        </p:nvSpPr>
        <p:spPr>
          <a:xfrm>
            <a:off x="972274" y="2490410"/>
            <a:ext cx="5070804" cy="368655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30936">
              <a:spcAft>
                <a:spcPts val="600"/>
              </a:spcAft>
            </a:pPr>
            <a:r>
              <a:rPr lang="en-GB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Context/Sources:</a:t>
            </a:r>
          </a:p>
          <a:p>
            <a:pPr defTabSz="630936">
              <a:spcAft>
                <a:spcPts val="600"/>
              </a:spcAft>
            </a:pPr>
            <a:r>
              <a:rPr lang="en-GB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1.Time of day( System clock)</a:t>
            </a:r>
          </a:p>
          <a:p>
            <a:pPr defTabSz="630936">
              <a:spcAft>
                <a:spcPts val="600"/>
              </a:spcAft>
            </a:pPr>
            <a:r>
              <a:rPr lang="en-GB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Simple user text input, which totals cups drank in one day (Local database)</a:t>
            </a:r>
            <a:endParaRPr lang="en-GB" sz="2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742E9-DC59-01B9-6BB3-668A5A0AFF31}"/>
              </a:ext>
            </a:extLst>
          </p:cNvPr>
          <p:cNvSpPr>
            <a:spLocks/>
          </p:cNvSpPr>
          <p:nvPr/>
        </p:nvSpPr>
        <p:spPr>
          <a:xfrm>
            <a:off x="6148923" y="2407534"/>
            <a:ext cx="5204877" cy="376942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30936">
              <a:spcAft>
                <a:spcPts val="600"/>
              </a:spcAft>
            </a:pPr>
            <a:r>
              <a:rPr lang="en-GB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Prompt:</a:t>
            </a:r>
          </a:p>
          <a:p>
            <a:pPr defTabSz="630936">
              <a:spcAft>
                <a:spcPts val="600"/>
              </a:spcAft>
            </a:pPr>
            <a:r>
              <a:rPr lang="en-GB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Drink Water, lower-fat milks, lower-sugar or sugar-free drinks and tea and coffee all count.</a:t>
            </a:r>
          </a:p>
          <a:p>
            <a:pPr defTabSz="630936">
              <a:spcAft>
                <a:spcPts val="600"/>
              </a:spcAft>
            </a:pPr>
            <a:r>
              <a:rPr lang="en-GB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Notify user through popup and audio sound</a:t>
            </a:r>
            <a:endParaRPr lang="en-GB"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9A5D3-411B-36F2-2866-FD8578FA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494" y="570157"/>
            <a:ext cx="4472466" cy="846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527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1BE03-1AA9-DACE-3E54-37CDDE1E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5 A day- Signal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FFD2-F21C-5361-60C4-1471F8A7B5A2}"/>
              </a:ext>
            </a:extLst>
          </p:cNvPr>
          <p:cNvSpPr>
            <a:spLocks/>
          </p:cNvSpPr>
          <p:nvPr/>
        </p:nvSpPr>
        <p:spPr>
          <a:xfrm>
            <a:off x="838200" y="2374662"/>
            <a:ext cx="5203883" cy="3802301"/>
          </a:xfrm>
          <a:prstGeom prst="rect">
            <a:avLst/>
          </a:prstGeom>
        </p:spPr>
        <p:txBody>
          <a:bodyPr/>
          <a:lstStyle/>
          <a:p>
            <a:pPr defTabSz="640080">
              <a:spcAft>
                <a:spcPts val="600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Context/Sources</a:t>
            </a:r>
          </a:p>
          <a:p>
            <a:pPr defTabSz="640080">
              <a:spcAft>
                <a:spcPts val="600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1.Time of day( System clock)</a:t>
            </a:r>
          </a:p>
          <a:p>
            <a:pPr defTabSz="640080">
              <a:spcAft>
                <a:spcPts val="600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Simple user Input to total fruit/veg eaten in one day (Local database)</a:t>
            </a:r>
            <a:endParaRPr lang="en-GB" sz="2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F05DF-52EC-763C-7604-AC316BF6AD87}"/>
              </a:ext>
            </a:extLst>
          </p:cNvPr>
          <p:cNvSpPr>
            <a:spLocks/>
          </p:cNvSpPr>
          <p:nvPr/>
        </p:nvSpPr>
        <p:spPr>
          <a:xfrm>
            <a:off x="6149917" y="2374662"/>
            <a:ext cx="5203882" cy="3802301"/>
          </a:xfrm>
          <a:prstGeom prst="rect">
            <a:avLst/>
          </a:prstGeom>
        </p:spPr>
        <p:txBody>
          <a:bodyPr/>
          <a:lstStyle/>
          <a:p>
            <a:pPr defTabSz="640080">
              <a:spcAft>
                <a:spcPts val="600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Prompt</a:t>
            </a:r>
          </a:p>
          <a:p>
            <a:pPr defTabSz="640080">
              <a:spcAft>
                <a:spcPts val="600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total fruit/veg eaten to show/track progress</a:t>
            </a:r>
          </a:p>
          <a:p>
            <a:pPr defTabSz="640080">
              <a:spcAft>
                <a:spcPts val="600"/>
              </a:spcAft>
            </a:pPr>
            <a:r>
              <a:rPr lang="en-GB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Popup - “Eat a portion of fruit of veg to meet your daily 5 a day target” and audio</a:t>
            </a:r>
          </a:p>
          <a:p>
            <a:pPr defTabSz="640080">
              <a:spcAft>
                <a:spcPts val="600"/>
              </a:spcAft>
            </a:pPr>
            <a:endParaRPr lang="en-GB" sz="2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40080">
              <a:spcAft>
                <a:spcPts val="600"/>
              </a:spcAft>
            </a:pPr>
            <a:endParaRPr lang="en-GB" sz="2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14AE8-6B7F-7A98-DDE4-9E71BF921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16" y="538185"/>
            <a:ext cx="3977931" cy="814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10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D67D3-5DC5-934B-8374-00A3C57C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400" dirty="0"/>
              <a:t>Architecture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E158-82CB-A41B-478B-C01328FF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500" dirty="0"/>
              <a:t>App separated into 2 layers; UI layer and Data layer</a:t>
            </a:r>
          </a:p>
          <a:p>
            <a:r>
              <a:rPr lang="en-GB" sz="2500" dirty="0"/>
              <a:t>The UI layer displays application data</a:t>
            </a:r>
          </a:p>
          <a:p>
            <a:r>
              <a:rPr lang="en-GB" sz="2500" dirty="0"/>
              <a:t>The data layer contains business logic of app and exposes application data</a:t>
            </a:r>
          </a:p>
          <a:p>
            <a:endParaRPr lang="en-GB" sz="2500" dirty="0"/>
          </a:p>
          <a:p>
            <a:endParaRPr lang="en-GB" sz="2500" dirty="0"/>
          </a:p>
          <a:p>
            <a:endParaRPr lang="en-GB" sz="2500" dirty="0"/>
          </a:p>
          <a:p>
            <a:endParaRPr lang="en-GB" sz="2500" dirty="0"/>
          </a:p>
        </p:txBody>
      </p:sp>
      <p:pic>
        <p:nvPicPr>
          <p:cNvPr id="4" name="Picture 3" descr="UI layer | Android Developers">
            <a:extLst>
              <a:ext uri="{FF2B5EF4-FFF2-40B4-BE49-F238E27FC236}">
                <a16:creationId xmlns:a16="http://schemas.microsoft.com/office/drawing/2014/main" id="{3856327D-ED68-9618-A79C-C2CF31095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511538"/>
            <a:ext cx="5458968" cy="38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6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FE48A-E3D8-F1B0-95F8-8585DF51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864108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Architecture (</a:t>
            </a:r>
            <a:r>
              <a:rPr lang="en-GB" sz="4000" dirty="0" err="1"/>
              <a:t>Cont</a:t>
            </a:r>
            <a:r>
              <a:rPr lang="en-GB" sz="4000" dirty="0"/>
              <a:t>’)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58776" y="1039163"/>
            <a:ext cx="3255095" cy="45719"/>
          </a:xfrm>
          <a:custGeom>
            <a:avLst/>
            <a:gdLst>
              <a:gd name="connsiteX0" fmla="*/ 0 w 3255095"/>
              <a:gd name="connsiteY0" fmla="*/ 0 h 45719"/>
              <a:gd name="connsiteX1" fmla="*/ 618468 w 3255095"/>
              <a:gd name="connsiteY1" fmla="*/ 0 h 45719"/>
              <a:gd name="connsiteX2" fmla="*/ 1269487 w 3255095"/>
              <a:gd name="connsiteY2" fmla="*/ 0 h 45719"/>
              <a:gd name="connsiteX3" fmla="*/ 1953057 w 3255095"/>
              <a:gd name="connsiteY3" fmla="*/ 0 h 45719"/>
              <a:gd name="connsiteX4" fmla="*/ 2636627 w 3255095"/>
              <a:gd name="connsiteY4" fmla="*/ 0 h 45719"/>
              <a:gd name="connsiteX5" fmla="*/ 3255095 w 3255095"/>
              <a:gd name="connsiteY5" fmla="*/ 0 h 45719"/>
              <a:gd name="connsiteX6" fmla="*/ 3255095 w 3255095"/>
              <a:gd name="connsiteY6" fmla="*/ 45719 h 45719"/>
              <a:gd name="connsiteX7" fmla="*/ 2538974 w 3255095"/>
              <a:gd name="connsiteY7" fmla="*/ 45719 h 45719"/>
              <a:gd name="connsiteX8" fmla="*/ 1822853 w 3255095"/>
              <a:gd name="connsiteY8" fmla="*/ 45719 h 45719"/>
              <a:gd name="connsiteX9" fmla="*/ 1171834 w 3255095"/>
              <a:gd name="connsiteY9" fmla="*/ 45719 h 45719"/>
              <a:gd name="connsiteX10" fmla="*/ 0 w 3255095"/>
              <a:gd name="connsiteY10" fmla="*/ 45719 h 45719"/>
              <a:gd name="connsiteX11" fmla="*/ 0 w 3255095"/>
              <a:gd name="connsiteY11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45719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5834" y="16299"/>
                  <a:pt x="3255507" y="28009"/>
                  <a:pt x="3255095" y="45719"/>
                </a:cubicBezTo>
                <a:cubicBezTo>
                  <a:pt x="3088545" y="50634"/>
                  <a:pt x="2687475" y="34850"/>
                  <a:pt x="2538974" y="45719"/>
                </a:cubicBezTo>
                <a:cubicBezTo>
                  <a:pt x="2390473" y="56588"/>
                  <a:pt x="2137381" y="18472"/>
                  <a:pt x="1822853" y="45719"/>
                </a:cubicBezTo>
                <a:cubicBezTo>
                  <a:pt x="1508325" y="72966"/>
                  <a:pt x="1466437" y="47816"/>
                  <a:pt x="1171834" y="45719"/>
                </a:cubicBezTo>
                <a:cubicBezTo>
                  <a:pt x="877231" y="43622"/>
                  <a:pt x="561097" y="65074"/>
                  <a:pt x="0" y="45719"/>
                </a:cubicBezTo>
                <a:cubicBezTo>
                  <a:pt x="-1982" y="33971"/>
                  <a:pt x="2267" y="21893"/>
                  <a:pt x="0" y="0"/>
                </a:cubicBezTo>
                <a:close/>
              </a:path>
              <a:path w="3255095" h="45719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348" y="21919"/>
                  <a:pt x="3253179" y="23392"/>
                  <a:pt x="3255095" y="45719"/>
                </a:cubicBezTo>
                <a:cubicBezTo>
                  <a:pt x="3120743" y="44121"/>
                  <a:pt x="2759628" y="69893"/>
                  <a:pt x="2604076" y="45719"/>
                </a:cubicBezTo>
                <a:cubicBezTo>
                  <a:pt x="2448524" y="21545"/>
                  <a:pt x="2184336" y="47030"/>
                  <a:pt x="1887955" y="45719"/>
                </a:cubicBezTo>
                <a:cubicBezTo>
                  <a:pt x="1591574" y="44408"/>
                  <a:pt x="1548845" y="34301"/>
                  <a:pt x="1334589" y="45719"/>
                </a:cubicBezTo>
                <a:cubicBezTo>
                  <a:pt x="1120333" y="57137"/>
                  <a:pt x="996014" y="37093"/>
                  <a:pt x="683570" y="45719"/>
                </a:cubicBezTo>
                <a:cubicBezTo>
                  <a:pt x="371126" y="54345"/>
                  <a:pt x="198687" y="43598"/>
                  <a:pt x="0" y="45719"/>
                </a:cubicBezTo>
                <a:cubicBezTo>
                  <a:pt x="1516" y="26330"/>
                  <a:pt x="-332" y="193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AA54D97-5FAF-A4A1-EB65-EA82411CC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980447"/>
              </p:ext>
            </p:extLst>
          </p:nvPr>
        </p:nvGraphicFramePr>
        <p:xfrm>
          <a:off x="468891" y="1373452"/>
          <a:ext cx="8420465" cy="5344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0F6212D-04D2-1740-5768-E2F42D9715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52912" y="699516"/>
            <a:ext cx="4257458" cy="47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4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FFDBFA-CCB7-A529-0360-8DB9E40A0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5968" y="884445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F4885-C735-8FBF-BF4B-CE7E40F4717E}"/>
              </a:ext>
            </a:extLst>
          </p:cNvPr>
          <p:cNvSpPr txBox="1"/>
          <p:nvPr/>
        </p:nvSpPr>
        <p:spPr>
          <a:xfrm>
            <a:off x="7388193" y="203493"/>
            <a:ext cx="5465064" cy="6799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Architecture Layout</a:t>
            </a:r>
          </a:p>
        </p:txBody>
      </p:sp>
    </p:spTree>
    <p:extLst>
      <p:ext uri="{BB962C8B-B14F-4D97-AF65-F5344CB8AC3E}">
        <p14:creationId xmlns:p14="http://schemas.microsoft.com/office/powerpoint/2010/main" val="72769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521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Context-Aware Behaviour Change Trigger App </vt:lpstr>
      <vt:lpstr>1. User activity- Spark</vt:lpstr>
      <vt:lpstr>2. Mealtimes- Facilitator</vt:lpstr>
      <vt:lpstr>3. Encouragement - Signal</vt:lpstr>
      <vt:lpstr>4. Hydration – Signal</vt:lpstr>
      <vt:lpstr>5. 5 A day- Signal</vt:lpstr>
      <vt:lpstr>Architecture</vt:lpstr>
      <vt:lpstr>Architecture (Cont’) </vt:lpstr>
      <vt:lpstr>PowerPoint Presentation</vt:lpstr>
      <vt:lpstr>References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Context-Aware Behaviour Change Trigger App </dc:title>
  <dc:creator>Hamish Hartley</dc:creator>
  <cp:lastModifiedBy>Nishant Khadse (Student)</cp:lastModifiedBy>
  <cp:revision>102</cp:revision>
  <dcterms:created xsi:type="dcterms:W3CDTF">2024-03-06T11:30:15Z</dcterms:created>
  <dcterms:modified xsi:type="dcterms:W3CDTF">2024-03-10T11:44:39Z</dcterms:modified>
</cp:coreProperties>
</file>