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1" r:id="rId16"/>
    <p:sldId id="2146847072" r:id="rId17"/>
    <p:sldId id="2146847062" r:id="rId18"/>
    <p:sldId id="2146847055" r:id="rId19"/>
    <p:sldId id="2146847059" r:id="rId20"/>
    <p:sldId id="2146847069"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HEALTH SYMPTOM CHECKER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741915" y="5037469"/>
            <a:ext cx="1037838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MOHAMMED HAMIZ VR</a:t>
            </a:r>
          </a:p>
          <a:p>
            <a:r>
              <a:rPr lang="en-US" sz="2000" b="1" dirty="0">
                <a:solidFill>
                  <a:schemeClr val="accent1">
                    <a:lumMod val="75000"/>
                  </a:schemeClr>
                </a:solidFill>
                <a:latin typeface="Arial"/>
                <a:cs typeface="Arial"/>
              </a:rPr>
              <a:t>College Name &amp; Department : PRESIDENCY UNIVERSITY CSE 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noAutofit/>
          </a:bodyPr>
          <a:lstStyle/>
          <a:p>
            <a:r>
              <a:rPr lang="en-IN" sz="4000" dirty="0">
                <a:solidFill>
                  <a:schemeClr val="accent1"/>
                </a:solidFill>
              </a:rPr>
              <a:t>Results</a:t>
            </a:r>
          </a:p>
        </p:txBody>
      </p:sp>
      <p:pic>
        <p:nvPicPr>
          <p:cNvPr id="5" name="Picture 4">
            <a:extLst>
              <a:ext uri="{FF2B5EF4-FFF2-40B4-BE49-F238E27FC236}">
                <a16:creationId xmlns:a16="http://schemas.microsoft.com/office/drawing/2014/main" id="{270DD4CC-3D2A-AD13-B2D8-A46EB1E7FED7}"/>
              </a:ext>
            </a:extLst>
          </p:cNvPr>
          <p:cNvPicPr>
            <a:picLocks noChangeAspect="1"/>
          </p:cNvPicPr>
          <p:nvPr/>
        </p:nvPicPr>
        <p:blipFill>
          <a:blip r:embed="rId2"/>
          <a:stretch>
            <a:fillRect/>
          </a:stretch>
        </p:blipFill>
        <p:spPr>
          <a:xfrm>
            <a:off x="581192" y="1232452"/>
            <a:ext cx="6173061" cy="5068007"/>
          </a:xfrm>
          <a:prstGeom prst="rect">
            <a:avLst/>
          </a:prstGeom>
        </p:spPr>
      </p:pic>
      <p:sp>
        <p:nvSpPr>
          <p:cNvPr id="6" name="Content Placeholder 3">
            <a:extLst>
              <a:ext uri="{FF2B5EF4-FFF2-40B4-BE49-F238E27FC236}">
                <a16:creationId xmlns:a16="http://schemas.microsoft.com/office/drawing/2014/main" id="{6A190C50-57E0-B41C-5DF9-133B306295E7}"/>
              </a:ext>
            </a:extLst>
          </p:cNvPr>
          <p:cNvSpPr>
            <a:spLocks noGrp="1"/>
          </p:cNvSpPr>
          <p:nvPr>
            <p:ph idx="1"/>
          </p:nvPr>
        </p:nvSpPr>
        <p:spPr>
          <a:xfrm>
            <a:off x="7520790" y="1556702"/>
            <a:ext cx="3629431" cy="4419505"/>
          </a:xfrm>
        </p:spPr>
        <p:txBody>
          <a:bodyPr>
            <a:normAutofit/>
          </a:bodyPr>
          <a:lstStyle/>
          <a:p>
            <a:pPr marL="0" indent="0">
              <a:buNone/>
            </a:pPr>
            <a:r>
              <a:rPr lang="en-IN" sz="2400" dirty="0">
                <a:latin typeface="Calibri" panose="020F0502020204030204" pitchFamily="34" charset="0"/>
                <a:cs typeface="Calibri" panose="020F0502020204030204" pitchFamily="34" charset="0"/>
              </a:rPr>
              <a:t>The agent provides a list of safe home remedies for a headache, including rest, hydration, and stress relief. It also includes a safety disclaimer advising the user to see a doctor if symptoms are severe or unusual.</a:t>
            </a: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noAutofit/>
          </a:bodyPr>
          <a:lstStyle/>
          <a:p>
            <a:r>
              <a:rPr lang="en-IN" sz="4000"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1898567" y="1559382"/>
            <a:ext cx="43384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 (Preview)</a:t>
            </a:r>
          </a:p>
        </p:txBody>
      </p:sp>
      <p:pic>
        <p:nvPicPr>
          <p:cNvPr id="6" name="Picture 5">
            <a:extLst>
              <a:ext uri="{FF2B5EF4-FFF2-40B4-BE49-F238E27FC236}">
                <a16:creationId xmlns:a16="http://schemas.microsoft.com/office/drawing/2014/main" id="{9449C720-FA78-16A5-E294-F40B0F21B915}"/>
              </a:ext>
            </a:extLst>
          </p:cNvPr>
          <p:cNvPicPr>
            <a:picLocks noChangeAspect="1"/>
          </p:cNvPicPr>
          <p:nvPr/>
        </p:nvPicPr>
        <p:blipFill>
          <a:blip r:embed="rId2"/>
          <a:stretch>
            <a:fillRect/>
          </a:stretch>
        </p:blipFill>
        <p:spPr>
          <a:xfrm>
            <a:off x="1898567" y="2409532"/>
            <a:ext cx="8394866" cy="372283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71002-679D-2853-1412-8454A9EA06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4B04BB-5B3D-DB3C-1FD2-60F971BE9063}"/>
              </a:ext>
            </a:extLst>
          </p:cNvPr>
          <p:cNvSpPr>
            <a:spLocks noGrp="1"/>
          </p:cNvSpPr>
          <p:nvPr>
            <p:ph type="title"/>
          </p:nvPr>
        </p:nvSpPr>
        <p:spPr/>
        <p:txBody>
          <a:bodyPr>
            <a:noAutofit/>
          </a:bodyPr>
          <a:lstStyle/>
          <a:p>
            <a:r>
              <a:rPr lang="en-IN" sz="4000" dirty="0">
                <a:solidFill>
                  <a:schemeClr val="accent1"/>
                </a:solidFill>
              </a:rPr>
              <a:t>Results</a:t>
            </a:r>
          </a:p>
        </p:txBody>
      </p:sp>
      <p:sp>
        <p:nvSpPr>
          <p:cNvPr id="5" name="TextBox 4">
            <a:extLst>
              <a:ext uri="{FF2B5EF4-FFF2-40B4-BE49-F238E27FC236}">
                <a16:creationId xmlns:a16="http://schemas.microsoft.com/office/drawing/2014/main" id="{00D091CD-E44F-83DD-D69A-F4AA0B5A2405}"/>
              </a:ext>
            </a:extLst>
          </p:cNvPr>
          <p:cNvSpPr txBox="1"/>
          <p:nvPr/>
        </p:nvSpPr>
        <p:spPr>
          <a:xfrm>
            <a:off x="1898567" y="1559382"/>
            <a:ext cx="52255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 (API reference)</a:t>
            </a:r>
          </a:p>
        </p:txBody>
      </p:sp>
      <p:pic>
        <p:nvPicPr>
          <p:cNvPr id="4" name="Picture 3">
            <a:extLst>
              <a:ext uri="{FF2B5EF4-FFF2-40B4-BE49-F238E27FC236}">
                <a16:creationId xmlns:a16="http://schemas.microsoft.com/office/drawing/2014/main" id="{5347B14D-1FD7-C3C8-4A14-988A109E513D}"/>
              </a:ext>
            </a:extLst>
          </p:cNvPr>
          <p:cNvPicPr>
            <a:picLocks noChangeAspect="1"/>
          </p:cNvPicPr>
          <p:nvPr/>
        </p:nvPicPr>
        <p:blipFill>
          <a:blip r:embed="rId2"/>
          <a:stretch>
            <a:fillRect/>
          </a:stretch>
        </p:blipFill>
        <p:spPr>
          <a:xfrm>
            <a:off x="1907533" y="2395884"/>
            <a:ext cx="8376933" cy="3722400"/>
          </a:xfrm>
          <a:prstGeom prst="rect">
            <a:avLst/>
          </a:prstGeom>
        </p:spPr>
      </p:pic>
    </p:spTree>
    <p:extLst>
      <p:ext uri="{BB962C8B-B14F-4D97-AF65-F5344CB8AC3E}">
        <p14:creationId xmlns:p14="http://schemas.microsoft.com/office/powerpoint/2010/main" val="389714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D75A4-BB85-CACF-148B-B98EFFCB7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37FA3-5E8A-274C-C0AB-61BC5785212C}"/>
              </a:ext>
            </a:extLst>
          </p:cNvPr>
          <p:cNvSpPr>
            <a:spLocks noGrp="1"/>
          </p:cNvSpPr>
          <p:nvPr>
            <p:ph type="title"/>
          </p:nvPr>
        </p:nvSpPr>
        <p:spPr/>
        <p:txBody>
          <a:bodyPr>
            <a:noAutofit/>
          </a:bodyPr>
          <a:lstStyle/>
          <a:p>
            <a:r>
              <a:rPr lang="en-IN" sz="4000" dirty="0">
                <a:solidFill>
                  <a:schemeClr val="accent1"/>
                </a:solidFill>
              </a:rPr>
              <a:t>Results</a:t>
            </a:r>
          </a:p>
        </p:txBody>
      </p:sp>
      <p:sp>
        <p:nvSpPr>
          <p:cNvPr id="5" name="TextBox 4">
            <a:extLst>
              <a:ext uri="{FF2B5EF4-FFF2-40B4-BE49-F238E27FC236}">
                <a16:creationId xmlns:a16="http://schemas.microsoft.com/office/drawing/2014/main" id="{68EC04EE-6A1C-E030-179E-25F521B41DDC}"/>
              </a:ext>
            </a:extLst>
          </p:cNvPr>
          <p:cNvSpPr txBox="1"/>
          <p:nvPr/>
        </p:nvSpPr>
        <p:spPr>
          <a:xfrm>
            <a:off x="1898567" y="1559382"/>
            <a:ext cx="522556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 (Code Snippet)</a:t>
            </a:r>
          </a:p>
        </p:txBody>
      </p:sp>
      <p:pic>
        <p:nvPicPr>
          <p:cNvPr id="6" name="Picture 5">
            <a:extLst>
              <a:ext uri="{FF2B5EF4-FFF2-40B4-BE49-F238E27FC236}">
                <a16:creationId xmlns:a16="http://schemas.microsoft.com/office/drawing/2014/main" id="{E90A9D81-B624-6BC1-1A00-F9C5E7601B4B}"/>
              </a:ext>
            </a:extLst>
          </p:cNvPr>
          <p:cNvPicPr>
            <a:picLocks noChangeAspect="1"/>
          </p:cNvPicPr>
          <p:nvPr/>
        </p:nvPicPr>
        <p:blipFill>
          <a:blip r:embed="rId2"/>
          <a:stretch>
            <a:fillRect/>
          </a:stretch>
        </p:blipFill>
        <p:spPr>
          <a:xfrm>
            <a:off x="1849845" y="2409532"/>
            <a:ext cx="8492309" cy="3722400"/>
          </a:xfrm>
          <a:prstGeom prst="rect">
            <a:avLst/>
          </a:prstGeom>
        </p:spPr>
      </p:pic>
    </p:spTree>
    <p:extLst>
      <p:ext uri="{BB962C8B-B14F-4D97-AF65-F5344CB8AC3E}">
        <p14:creationId xmlns:p14="http://schemas.microsoft.com/office/powerpoint/2010/main" val="268398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IN" sz="2800" dirty="0">
                <a:latin typeface="Calibri" panose="020F0502020204030204" pitchFamily="34" charset="0"/>
                <a:cs typeface="Calibri" panose="020F0502020204030204" pitchFamily="34" charset="0"/>
              </a:rPr>
              <a:t>The Agentic AI Health Symptom Checker empowers users to understand their symptoms using natural language, receive safe self-care guidance, and take timely action.</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Built with IBM watsonx.ai and Granite models, it promotes health awareness, reduces misinformation, and supports multilingual accessibility — all without replacing professional medical advice.</a:t>
            </a:r>
            <a:br>
              <a:rPr lang="en-IN" sz="2800" dirty="0">
                <a:latin typeface="Calibri" panose="020F0502020204030204" pitchFamily="34" charset="0"/>
                <a:cs typeface="Calibri" panose="020F0502020204030204" pitchFamily="34" charset="0"/>
              </a:rPr>
            </a:br>
            <a:r>
              <a:rPr lang="en-IN" sz="2800" dirty="0">
                <a:latin typeface="Calibri" panose="020F0502020204030204" pitchFamily="34" charset="0"/>
                <a:cs typeface="Calibri" panose="020F0502020204030204" pitchFamily="34" charset="0"/>
              </a:rPr>
              <a:t>This project demonstrates how AI can make healthcare support more accessible, educational, and user-friendly.</a:t>
            </a:r>
            <a:endParaRPr lang="en-US" sz="2800" dirty="0">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534038"/>
            <a:ext cx="11029615" cy="4673324"/>
          </a:xfrm>
        </p:spPr>
        <p:txBody>
          <a:bodyPr>
            <a:normAutofit lnSpcReduction="10000"/>
          </a:bodyPr>
          <a:lstStyle/>
          <a:p>
            <a:pPr>
              <a:buFont typeface="Arial" panose="020B0604020202020204" pitchFamily="34" charset="0"/>
              <a:buChar char="•"/>
            </a:pPr>
            <a:r>
              <a:rPr lang="en-IN" sz="2800" b="1" dirty="0">
                <a:latin typeface="Calibri" panose="020F0502020204030204" pitchFamily="34" charset="0"/>
                <a:cs typeface="Calibri" panose="020F0502020204030204" pitchFamily="34" charset="0"/>
              </a:rPr>
              <a:t>Integration with Wearable Devices</a:t>
            </a:r>
            <a:r>
              <a:rPr lang="en-IN" sz="2800" dirty="0">
                <a:latin typeface="Calibri" panose="020F0502020204030204" pitchFamily="34" charset="0"/>
                <a:cs typeface="Calibri" panose="020F0502020204030204" pitchFamily="34" charset="0"/>
              </a:rPr>
              <a:t> for real-time health tracking</a:t>
            </a:r>
          </a:p>
          <a:p>
            <a:pPr>
              <a:buFont typeface="Arial" panose="020B0604020202020204" pitchFamily="34" charset="0"/>
              <a:buChar char="•"/>
            </a:pPr>
            <a:r>
              <a:rPr lang="en-IN" sz="2800" b="1" dirty="0">
                <a:latin typeface="Calibri" panose="020F0502020204030204" pitchFamily="34" charset="0"/>
                <a:cs typeface="Calibri" panose="020F0502020204030204" pitchFamily="34" charset="0"/>
              </a:rPr>
              <a:t>Support for More Regional Languages</a:t>
            </a:r>
            <a:r>
              <a:rPr lang="en-IN" sz="2800" dirty="0">
                <a:latin typeface="Calibri" panose="020F0502020204030204" pitchFamily="34" charset="0"/>
                <a:cs typeface="Calibri" panose="020F0502020204030204" pitchFamily="34" charset="0"/>
              </a:rPr>
              <a:t> to increase accessibility</a:t>
            </a:r>
          </a:p>
          <a:p>
            <a:pPr>
              <a:buFont typeface="Arial" panose="020B0604020202020204" pitchFamily="34" charset="0"/>
              <a:buChar char="•"/>
            </a:pPr>
            <a:r>
              <a:rPr lang="en-IN" sz="2800" b="1" dirty="0">
                <a:latin typeface="Calibri" panose="020F0502020204030204" pitchFamily="34" charset="0"/>
                <a:cs typeface="Calibri" panose="020F0502020204030204" pitchFamily="34" charset="0"/>
              </a:rPr>
              <a:t>Emotion Detection</a:t>
            </a:r>
            <a:r>
              <a:rPr lang="en-IN" sz="2800" dirty="0">
                <a:latin typeface="Calibri" panose="020F0502020204030204" pitchFamily="34" charset="0"/>
                <a:cs typeface="Calibri" panose="020F0502020204030204" pitchFamily="34" charset="0"/>
              </a:rPr>
              <a:t> to understand user tone and stress levels</a:t>
            </a:r>
          </a:p>
          <a:p>
            <a:pPr>
              <a:buFont typeface="Arial" panose="020B0604020202020204" pitchFamily="34" charset="0"/>
              <a:buChar char="•"/>
            </a:pPr>
            <a:r>
              <a:rPr lang="en-IN" sz="2800" b="1" dirty="0">
                <a:latin typeface="Calibri" panose="020F0502020204030204" pitchFamily="34" charset="0"/>
                <a:cs typeface="Calibri" panose="020F0502020204030204" pitchFamily="34" charset="0"/>
              </a:rPr>
              <a:t>Mobile App Deployment</a:t>
            </a:r>
            <a:r>
              <a:rPr lang="en-IN" sz="2800" dirty="0">
                <a:latin typeface="Calibri" panose="020F0502020204030204" pitchFamily="34" charset="0"/>
                <a:cs typeface="Calibri" panose="020F0502020204030204" pitchFamily="34" charset="0"/>
              </a:rPr>
              <a:t> for easier access on smartphones</a:t>
            </a:r>
          </a:p>
          <a:p>
            <a:pPr>
              <a:buFont typeface="Arial" panose="020B0604020202020204" pitchFamily="34" charset="0"/>
              <a:buChar char="•"/>
            </a:pPr>
            <a:r>
              <a:rPr lang="en-IN" sz="2800" b="1" dirty="0">
                <a:latin typeface="Calibri" panose="020F0502020204030204" pitchFamily="34" charset="0"/>
                <a:cs typeface="Calibri" panose="020F0502020204030204" pitchFamily="34" charset="0"/>
              </a:rPr>
              <a:t>Doctor/Clinic Recommendation System</a:t>
            </a:r>
            <a:r>
              <a:rPr lang="en-IN" sz="2800" dirty="0">
                <a:latin typeface="Calibri" panose="020F0502020204030204" pitchFamily="34" charset="0"/>
                <a:cs typeface="Calibri" panose="020F0502020204030204" pitchFamily="34" charset="0"/>
              </a:rPr>
              <a:t> based on location and symptoms</a:t>
            </a:r>
          </a:p>
          <a:p>
            <a:pPr>
              <a:buFont typeface="Arial" panose="020B0604020202020204" pitchFamily="34" charset="0"/>
              <a:buChar char="•"/>
            </a:pPr>
            <a:r>
              <a:rPr lang="en-IN" sz="2800" b="1" dirty="0">
                <a:latin typeface="Calibri" panose="020F0502020204030204" pitchFamily="34" charset="0"/>
                <a:cs typeface="Calibri" panose="020F0502020204030204" pitchFamily="34" charset="0"/>
              </a:rPr>
              <a:t>Symptom Trend Analysis</a:t>
            </a:r>
            <a:r>
              <a:rPr lang="en-IN" sz="2800" dirty="0">
                <a:latin typeface="Calibri" panose="020F0502020204030204" pitchFamily="34" charset="0"/>
                <a:cs typeface="Calibri" panose="020F0502020204030204" pitchFamily="34" charset="0"/>
              </a:rPr>
              <a:t> to detect outbreaks or common health patterns</a:t>
            </a:r>
          </a:p>
          <a:p>
            <a:pPr>
              <a:buFont typeface="Arial" panose="020B0604020202020204" pitchFamily="34" charset="0"/>
              <a:buChar char="•"/>
            </a:pPr>
            <a:endParaRPr lang="en-US" sz="2800" dirty="0">
              <a:latin typeface="Calibri" panose="020F0502020204030204" pitchFamily="34" charset="0"/>
              <a:ea typeface="+mn-lt"/>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noAutofit/>
          </a:bodyPr>
          <a:lstStyle/>
          <a:p>
            <a:r>
              <a:rPr lang="en-IN" sz="4000"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530296"/>
          </a:xfrm>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927428AB-FB75-AD74-EEB0-3F6C48014F52}"/>
              </a:ext>
            </a:extLst>
          </p:cNvPr>
          <p:cNvPicPr>
            <a:picLocks noChangeAspect="1"/>
          </p:cNvPicPr>
          <p:nvPr/>
        </p:nvPicPr>
        <p:blipFill>
          <a:blip r:embed="rId2"/>
          <a:stretch>
            <a:fillRect/>
          </a:stretch>
        </p:blipFill>
        <p:spPr>
          <a:xfrm>
            <a:off x="3257265" y="1891687"/>
            <a:ext cx="5677468" cy="426415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2376" y="752721"/>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2F738D54-C76A-A8C4-9AA3-FFEB5B88A47F}"/>
              </a:ext>
            </a:extLst>
          </p:cNvPr>
          <p:cNvPicPr>
            <a:picLocks noChangeAspect="1"/>
          </p:cNvPicPr>
          <p:nvPr/>
        </p:nvPicPr>
        <p:blipFill>
          <a:blip r:embed="rId2"/>
          <a:stretch>
            <a:fillRect/>
          </a:stretch>
        </p:blipFill>
        <p:spPr>
          <a:xfrm>
            <a:off x="2056836" y="1261290"/>
            <a:ext cx="8078327" cy="496321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662760" y="0"/>
            <a:ext cx="10515600" cy="1325563"/>
          </a:xfrm>
        </p:spPr>
        <p:txBody>
          <a:bodyPr>
            <a:normAutofit/>
          </a:bodyPr>
          <a:lstStyle/>
          <a:p>
            <a:r>
              <a:rPr lang="en-US" sz="40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662760" y="1205606"/>
            <a:ext cx="11019020" cy="5239062"/>
          </a:xfrm>
        </p:spPr>
        <p:txBody>
          <a:bodyPr vert="horz" lIns="91440" tIns="45720" rIns="91440" bIns="45720" rtlCol="0" anchor="t">
            <a:noAutofit/>
          </a:bodyPr>
          <a:lstStyle/>
          <a:p>
            <a:pPr marL="0" indent="0">
              <a:buNone/>
            </a:pPr>
            <a:endParaRPr lang="en-US" sz="2000" b="1" dirty="0">
              <a:latin typeface="Arial"/>
              <a:ea typeface="+mn-lt"/>
              <a:cs typeface="Arial"/>
            </a:endParaRPr>
          </a:p>
          <a:p>
            <a:pPr>
              <a:buFont typeface="Arial" panose="020B0604020202020204" pitchFamily="34" charset="0"/>
              <a:buChar char="•"/>
            </a:pPr>
            <a:r>
              <a:rPr lang="en-US" sz="2000" b="1" dirty="0">
                <a:latin typeface="Arial"/>
                <a:ea typeface="+mn-lt"/>
                <a:cs typeface="Arial"/>
              </a:rPr>
              <a:t>Problem Statement </a:t>
            </a:r>
          </a:p>
          <a:p>
            <a:pPr>
              <a:buFont typeface="Arial" panose="020B0604020202020204" pitchFamily="34" charset="0"/>
              <a:buChar char="•"/>
            </a:pPr>
            <a:r>
              <a:rPr lang="en-US" sz="2000" b="1" dirty="0">
                <a:latin typeface="Arial"/>
                <a:ea typeface="+mn-lt"/>
                <a:cs typeface="Arial"/>
              </a:rPr>
              <a:t>Technology used</a:t>
            </a:r>
            <a:endParaRPr lang="en-US" dirty="0">
              <a:latin typeface="Arial"/>
              <a:cs typeface="Arial"/>
            </a:endParaRPr>
          </a:p>
          <a:p>
            <a:pPr>
              <a:buFont typeface="Arial" panose="020B0604020202020204" pitchFamily="34" charset="0"/>
              <a:buChar char="•"/>
            </a:pPr>
            <a:r>
              <a:rPr lang="en-US" sz="2000" b="1" dirty="0">
                <a:latin typeface="Arial"/>
                <a:ea typeface="+mn-lt"/>
                <a:cs typeface="+mn-lt"/>
              </a:rPr>
              <a:t>Wow factor </a:t>
            </a:r>
            <a:endParaRPr lang="en-US" sz="2000" dirty="0">
              <a:latin typeface="Arial"/>
              <a:ea typeface="+mn-lt"/>
              <a:cs typeface="+mn-lt"/>
            </a:endParaRPr>
          </a:p>
          <a:p>
            <a:pPr>
              <a:buFont typeface="Arial" panose="020B0604020202020204" pitchFamily="34" charset="0"/>
              <a:buChar char="•"/>
            </a:pPr>
            <a:r>
              <a:rPr lang="en-US" sz="2000" b="1" dirty="0">
                <a:latin typeface="Arial"/>
                <a:ea typeface="+mn-lt"/>
                <a:cs typeface="+mn-lt"/>
              </a:rPr>
              <a:t>End users</a:t>
            </a:r>
          </a:p>
          <a:p>
            <a:pPr>
              <a:buFont typeface="Arial" panose="020B0604020202020204" pitchFamily="34" charset="0"/>
              <a:buChar char="•"/>
            </a:pPr>
            <a:r>
              <a:rPr lang="en-US" sz="2000" b="1" dirty="0">
                <a:latin typeface="Arial"/>
                <a:ea typeface="+mn-lt"/>
                <a:cs typeface="+mn-lt"/>
              </a:rPr>
              <a:t>Result</a:t>
            </a:r>
          </a:p>
          <a:p>
            <a:pPr>
              <a:buFont typeface="Arial" panose="020B0604020202020204" pitchFamily="34" charset="0"/>
              <a:buChar char="•"/>
            </a:pPr>
            <a:r>
              <a:rPr lang="en-US" sz="2000" b="1" dirty="0">
                <a:latin typeface="Arial"/>
                <a:ea typeface="+mn-lt"/>
                <a:cs typeface="+mn-lt"/>
              </a:rPr>
              <a:t>Conclusion</a:t>
            </a:r>
          </a:p>
          <a:p>
            <a:pPr>
              <a:buFont typeface="Arial" panose="020B0604020202020204" pitchFamily="34" charset="0"/>
              <a:buChar char="•"/>
            </a:pPr>
            <a:r>
              <a:rPr lang="en-US" sz="2000" b="1" dirty="0">
                <a:latin typeface="Arial"/>
                <a:ea typeface="+mn-lt"/>
                <a:cs typeface="+mn-lt"/>
              </a:rPr>
              <a:t>Git-hub Link</a:t>
            </a:r>
          </a:p>
          <a:p>
            <a:pPr>
              <a:buFont typeface="Arial" panose="020B0604020202020204" pitchFamily="34" charset="0"/>
              <a:buChar char="•"/>
            </a:pPr>
            <a:r>
              <a:rPr lang="en-US" sz="2000" b="1" dirty="0">
                <a:latin typeface="Arial"/>
                <a:ea typeface="+mn-lt"/>
                <a:cs typeface="+mn-lt"/>
              </a:rPr>
              <a:t>Future scope</a:t>
            </a:r>
          </a:p>
          <a:p>
            <a:pPr>
              <a:buFont typeface="Arial" panose="020B0604020202020204" pitchFamily="34" charset="0"/>
              <a:buChar char="•"/>
            </a:pPr>
            <a:r>
              <a:rPr lang="en-US" sz="2000" b="1" dirty="0">
                <a:latin typeface="Arial"/>
                <a:ea typeface="+mn-lt"/>
                <a:cs typeface="+mn-lt"/>
              </a:rPr>
              <a:t>IBM Certifications</a:t>
            </a:r>
          </a:p>
          <a:p>
            <a:pPr>
              <a:buFont typeface="Arial" panose="020B0604020202020204" pitchFamily="34" charset="0"/>
              <a:buChar char="•"/>
            </a:pPr>
            <a:endParaRPr lang="en-US" sz="2000" b="1" dirty="0">
              <a:latin typeface="Arial"/>
              <a:ea typeface="+mn-lt"/>
              <a:cs typeface="+mn-lt"/>
            </a:endParaRPr>
          </a:p>
          <a:p>
            <a:pPr>
              <a:buFont typeface="Arial" panose="020B0604020202020204" pitchFamily="34" charset="0"/>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7021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06398"/>
            <a:ext cx="11029615" cy="5153599"/>
          </a:xfrm>
        </p:spPr>
        <p:txBody>
          <a:bodyPr>
            <a:normAutofit/>
          </a:bodyPr>
          <a:lstStyle/>
          <a:p>
            <a:pPr marL="0" indent="0">
              <a:lnSpc>
                <a:spcPct val="100000"/>
              </a:lnSpc>
              <a:buNone/>
            </a:pPr>
            <a:r>
              <a:rPr lang="en-IN" sz="2200" dirty="0">
                <a:latin typeface="Calibri" panose="020F0502020204030204" pitchFamily="34" charset="0"/>
                <a:cs typeface="Calibri" panose="020F0502020204030204" pitchFamily="34" charset="0"/>
              </a:rPr>
              <a:t>Many people lack access to quick, reliable guidance when they experience common health symptoms. They often search online and encounter misinformation, self-diagnose incorrectly, or delay seeking care. With the growing need for digital health support and multilingual accessibility, there is a gap in providing safe, educational, and non-diagnostic health assistance that users can easily interact with in natural language.</a:t>
            </a:r>
          </a:p>
          <a:p>
            <a:pPr marL="0" indent="0">
              <a:lnSpc>
                <a:spcPct val="100000"/>
              </a:lnSpc>
              <a:buNone/>
            </a:pPr>
            <a:r>
              <a:rPr lang="en-US" sz="2200" dirty="0">
                <a:latin typeface="Calibri" panose="020F0502020204030204" pitchFamily="34" charset="0"/>
                <a:ea typeface="+mn-lt"/>
                <a:cs typeface="Calibri" panose="020F0502020204030204" pitchFamily="34" charset="0"/>
              </a:rPr>
              <a:t>Proposed Solution:</a:t>
            </a:r>
            <a:br>
              <a:rPr lang="en-US" sz="2200" dirty="0">
                <a:latin typeface="Calibri" panose="020F0502020204030204" pitchFamily="34" charset="0"/>
                <a:ea typeface="+mn-lt"/>
                <a:cs typeface="Calibri" panose="020F0502020204030204" pitchFamily="34" charset="0"/>
              </a:rPr>
            </a:br>
            <a:r>
              <a:rPr lang="en-IN" sz="2200" dirty="0">
                <a:latin typeface="Calibri" panose="020F0502020204030204" pitchFamily="34" charset="0"/>
                <a:cs typeface="Calibri" panose="020F0502020204030204" pitchFamily="34" charset="0"/>
              </a:rPr>
              <a:t>An AI Health Assistant Agent powered by Natural Language Processing (NLP), IBM Granite foundation models, and Retrieval-Augmented Generation (RAG), designed to help users describe symptoms in their own words. The agent interprets inputs, suggests possible causes, provides urgency levels, recommends home remedies, and advises when to consult a doctor. It supports multi-language interaction, avoids self-diagnosis, and promotes early detection by offering safe, referral-based, and trusted information — improving health awareness and action through a user-friendly conversational interface.</a:t>
            </a:r>
            <a:endParaRPr lang="en-US" sz="2200" dirty="0">
              <a:solidFill>
                <a:srgbClr val="404040"/>
              </a:solidFill>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7" name="TextBox 6">
            <a:extLst>
              <a:ext uri="{FF2B5EF4-FFF2-40B4-BE49-F238E27FC236}">
                <a16:creationId xmlns:a16="http://schemas.microsoft.com/office/drawing/2014/main" id="{C1785B9E-6F41-D0C6-242E-8A442748924D}"/>
              </a:ext>
            </a:extLst>
          </p:cNvPr>
          <p:cNvSpPr txBox="1"/>
          <p:nvPr/>
        </p:nvSpPr>
        <p:spPr>
          <a:xfrm>
            <a:off x="396225" y="1368929"/>
            <a:ext cx="10677833" cy="378565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IN" sz="2400" b="1" dirty="0">
                <a:latin typeface="Arial" panose="020B0604020202020204" pitchFamily="34" charset="0"/>
                <a:cs typeface="Arial" panose="020B0604020202020204" pitchFamily="34" charset="0"/>
              </a:rPr>
              <a:t>IBM watsonx.ai Studio</a:t>
            </a:r>
            <a:r>
              <a:rPr lang="en-IN" sz="2400" dirty="0">
                <a:latin typeface="Arial" panose="020B0604020202020204" pitchFamily="34" charset="0"/>
                <a:cs typeface="Arial" panose="020B0604020202020204" pitchFamily="34" charset="0"/>
              </a:rPr>
              <a:t> : To build and manage the AI agent</a:t>
            </a:r>
          </a:p>
          <a:p>
            <a:pPr marL="285750" indent="-285750">
              <a:buClr>
                <a:schemeClr val="accent1"/>
              </a:buClr>
              <a:buFont typeface="Arial" panose="020B0604020202020204" pitchFamily="34" charset="0"/>
              <a:buChar char="•"/>
            </a:pPr>
            <a:r>
              <a:rPr lang="en-IN" sz="2400" b="1" dirty="0">
                <a:latin typeface="Arial" panose="020B0604020202020204" pitchFamily="34" charset="0"/>
                <a:cs typeface="Arial" panose="020B0604020202020204" pitchFamily="34" charset="0"/>
              </a:rPr>
              <a:t>Granite 3-3-8B Instruct Model</a:t>
            </a:r>
            <a:r>
              <a:rPr lang="en-IN" sz="2400" dirty="0">
                <a:latin typeface="Arial" panose="020B0604020202020204" pitchFamily="34" charset="0"/>
                <a:cs typeface="Arial" panose="020B0604020202020204" pitchFamily="34" charset="0"/>
              </a:rPr>
              <a:t> : For natural language understanding and response generation</a:t>
            </a:r>
          </a:p>
          <a:p>
            <a:pPr marL="285750" indent="-285750">
              <a:buClr>
                <a:schemeClr val="accent1"/>
              </a:buClr>
              <a:buFont typeface="Arial" panose="020B0604020202020204" pitchFamily="34" charset="0"/>
              <a:buChar char="•"/>
            </a:pPr>
            <a:r>
              <a:rPr lang="en-IN" sz="2400" b="1" dirty="0">
                <a:latin typeface="Arial" panose="020B0604020202020204" pitchFamily="34" charset="0"/>
                <a:cs typeface="Arial" panose="020B0604020202020204" pitchFamily="34" charset="0"/>
              </a:rPr>
              <a:t>Retrieval-Augmented Generation (RAG)</a:t>
            </a:r>
            <a:r>
              <a:rPr lang="en-IN" sz="2400" dirty="0">
                <a:latin typeface="Arial" panose="020B0604020202020204" pitchFamily="34" charset="0"/>
                <a:cs typeface="Arial" panose="020B0604020202020204" pitchFamily="34" charset="0"/>
              </a:rPr>
              <a:t> : To enhance answers with external trusted data</a:t>
            </a:r>
          </a:p>
          <a:p>
            <a:pPr marL="285750" indent="-285750">
              <a:buClr>
                <a:schemeClr val="accent1"/>
              </a:buClr>
              <a:buFont typeface="Arial" panose="020B0604020202020204" pitchFamily="34" charset="0"/>
              <a:buChar char="•"/>
            </a:pPr>
            <a:r>
              <a:rPr lang="en-IN" sz="2400" b="1" dirty="0">
                <a:latin typeface="Arial" panose="020B0604020202020204" pitchFamily="34" charset="0"/>
                <a:cs typeface="Arial" panose="020B0604020202020204" pitchFamily="34" charset="0"/>
              </a:rPr>
              <a:t>Natural Language Processing (NLP)</a:t>
            </a:r>
            <a:r>
              <a:rPr lang="en-IN" sz="2400" dirty="0">
                <a:latin typeface="Arial" panose="020B0604020202020204" pitchFamily="34" charset="0"/>
                <a:cs typeface="Arial" panose="020B0604020202020204" pitchFamily="34" charset="0"/>
              </a:rPr>
              <a:t> : To extract symptoms and user intent</a:t>
            </a:r>
          </a:p>
          <a:p>
            <a:pPr marL="285750" indent="-285750">
              <a:buClr>
                <a:schemeClr val="accent1"/>
              </a:buClr>
              <a:buFont typeface="Arial" panose="020B0604020202020204" pitchFamily="34" charset="0"/>
              <a:buChar char="•"/>
            </a:pPr>
            <a:r>
              <a:rPr lang="en-IN" sz="2400" b="1" dirty="0">
                <a:latin typeface="Arial" panose="020B0604020202020204" pitchFamily="34" charset="0"/>
                <a:cs typeface="Arial" panose="020B0604020202020204" pitchFamily="34" charset="0"/>
              </a:rPr>
              <a:t>Multi-language Support</a:t>
            </a:r>
            <a:r>
              <a:rPr lang="en-IN" sz="2400" dirty="0">
                <a:latin typeface="Arial" panose="020B0604020202020204" pitchFamily="34" charset="0"/>
                <a:cs typeface="Arial" panose="020B0604020202020204" pitchFamily="34" charset="0"/>
              </a:rPr>
              <a:t> : For accepting input in different languages</a:t>
            </a:r>
          </a:p>
          <a:p>
            <a:pPr marL="285750" indent="-285750">
              <a:buClr>
                <a:schemeClr val="accent1"/>
              </a:buClr>
              <a:buFont typeface="Arial" panose="020B0604020202020204" pitchFamily="34" charset="0"/>
              <a:buChar char="•"/>
            </a:pPr>
            <a:r>
              <a:rPr lang="en-IN" sz="2400" b="1" dirty="0">
                <a:latin typeface="Arial" panose="020B0604020202020204" pitchFamily="34" charset="0"/>
                <a:cs typeface="Arial" panose="020B0604020202020204" pitchFamily="34" charset="0"/>
              </a:rPr>
              <a:t>IBM Cloud Lite</a:t>
            </a:r>
            <a:r>
              <a:rPr lang="en-IN" sz="2400" dirty="0">
                <a:latin typeface="Arial" panose="020B0604020202020204" pitchFamily="34" charset="0"/>
                <a:cs typeface="Arial" panose="020B0604020202020204" pitchFamily="34" charset="0"/>
              </a:rPr>
              <a:t> : Hosting and deploying within IBM’s cloud infrastructure</a:t>
            </a:r>
          </a:p>
          <a:p>
            <a:pPr>
              <a:buClr>
                <a:schemeClr val="accent1"/>
              </a:buClr>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noAutofit/>
          </a:bodyPr>
          <a:lstStyle/>
          <a:p>
            <a:r>
              <a:rPr lang="en-IN" sz="4000" dirty="0">
                <a:solidFill>
                  <a:schemeClr val="accent1"/>
                </a:solidFill>
              </a:rPr>
              <a:t>IBM cloud services used</a:t>
            </a:r>
          </a:p>
        </p:txBody>
      </p:sp>
      <p:sp>
        <p:nvSpPr>
          <p:cNvPr id="11" name="Rectangle 5">
            <a:extLst>
              <a:ext uri="{FF2B5EF4-FFF2-40B4-BE49-F238E27FC236}">
                <a16:creationId xmlns:a16="http://schemas.microsoft.com/office/drawing/2014/main" id="{25CC5917-886F-F0D8-0B27-8EE0826A5767}"/>
              </a:ext>
            </a:extLst>
          </p:cNvPr>
          <p:cNvSpPr>
            <a:spLocks noChangeArrowheads="1"/>
          </p:cNvSpPr>
          <p:nvPr/>
        </p:nvSpPr>
        <p:spPr bwMode="auto">
          <a:xfrm rot="10800000" flipV="1">
            <a:off x="439003" y="1416275"/>
            <a:ext cx="1064298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IBM Cloud Watsonx.ai Studio</a:t>
            </a:r>
            <a:r>
              <a:rPr kumimoji="0" lang="en-US" altLang="en-US" sz="2400" b="0" i="0" u="none" strike="noStrike" cap="none" normalizeH="0" baseline="0" dirty="0">
                <a:ln>
                  <a:noFill/>
                </a:ln>
                <a:solidFill>
                  <a:schemeClr val="tx1"/>
                </a:solidFill>
                <a:effectLst/>
                <a:latin typeface="Arial" panose="020B0604020202020204" pitchFamily="34" charset="0"/>
              </a:rPr>
              <a:t> : For developing and testing the AI agent</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IBM Cloud Watsonx.ai Runtime</a:t>
            </a:r>
            <a:r>
              <a:rPr kumimoji="0" lang="en-US" altLang="en-US" sz="2400" b="0" i="0" u="none" strike="noStrike" cap="none" normalizeH="0" baseline="0" dirty="0">
                <a:ln>
                  <a:noFill/>
                </a:ln>
                <a:solidFill>
                  <a:schemeClr val="tx1"/>
                </a:solidFill>
                <a:effectLst/>
                <a:latin typeface="Arial" panose="020B0604020202020204" pitchFamily="34" charset="0"/>
              </a:rPr>
              <a:t> : To run and deploy the LLM-powered assistant</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IBM Cloud Agent Lab</a:t>
            </a:r>
            <a:r>
              <a:rPr kumimoji="0" lang="en-US" altLang="en-US" sz="2400" b="0" i="0" u="none" strike="noStrike" cap="none" normalizeH="0" baseline="0" dirty="0">
                <a:ln>
                  <a:noFill/>
                </a:ln>
                <a:solidFill>
                  <a:schemeClr val="tx1"/>
                </a:solidFill>
                <a:effectLst/>
                <a:latin typeface="Arial" panose="020B0604020202020204" pitchFamily="34" charset="0"/>
              </a:rPr>
              <a:t> : For building and configuring the agentic workflow</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IBM Granite Foundation Model (granite-3-3-8b-instruct)</a:t>
            </a:r>
            <a:r>
              <a:rPr kumimoji="0" lang="en-US" altLang="en-US" sz="2400" b="0" i="0" u="none" strike="noStrike" cap="none" normalizeH="0" baseline="0" dirty="0">
                <a:ln>
                  <a:noFill/>
                </a:ln>
                <a:solidFill>
                  <a:schemeClr val="tx1"/>
                </a:solidFill>
                <a:effectLst/>
                <a:latin typeface="Arial" panose="020B0604020202020204" pitchFamily="34" charset="0"/>
              </a:rPr>
              <a:t> : For language understanding and response generation</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IBM Cloud Object Storage</a:t>
            </a:r>
            <a:r>
              <a:rPr kumimoji="0" lang="en-US" altLang="en-US" sz="2400" b="0" i="0" u="none" strike="noStrike" cap="none" normalizeH="0" baseline="0" dirty="0">
                <a:ln>
                  <a:noFill/>
                </a:ln>
                <a:solidFill>
                  <a:schemeClr val="tx1"/>
                </a:solidFill>
                <a:effectLst/>
                <a:latin typeface="Arial" panose="020B0604020202020204" pitchFamily="34" charset="0"/>
              </a:rPr>
              <a:t> : To store static symptom-response data or documents</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IBM Cloud Identity and Access Management (IAM)</a:t>
            </a:r>
            <a:r>
              <a:rPr kumimoji="0" lang="en-US" altLang="en-US" sz="2400" b="0" i="0" u="none" strike="noStrike" cap="none" normalizeH="0" baseline="0" dirty="0">
                <a:ln>
                  <a:noFill/>
                </a:ln>
                <a:solidFill>
                  <a:schemeClr val="tx1"/>
                </a:solidFill>
                <a:effectLst/>
                <a:latin typeface="Arial" panose="020B0604020202020204" pitchFamily="34" charset="0"/>
              </a:rPr>
              <a:t> : For managing project and API access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Arial" panose="020B0604020202020204" pitchFamily="34" charset="0"/>
              <a:buChar char="•"/>
            </a:pPr>
            <a:r>
              <a:rPr lang="en-IN" sz="2800" dirty="0">
                <a:latin typeface="Arial" panose="020B0604020202020204" pitchFamily="34" charset="0"/>
                <a:cs typeface="Arial" panose="020B0604020202020204" pitchFamily="34" charset="0"/>
              </a:rPr>
              <a:t>Understands symptoms in natural language and gives safe, helpful advice</a:t>
            </a:r>
          </a:p>
          <a:p>
            <a:pPr>
              <a:buFont typeface="Arial" panose="020B0604020202020204" pitchFamily="34" charset="0"/>
              <a:buChar char="•"/>
            </a:pPr>
            <a:r>
              <a:rPr lang="en-IN" sz="2800" dirty="0">
                <a:latin typeface="Arial" panose="020B0604020202020204" pitchFamily="34" charset="0"/>
                <a:cs typeface="Arial" panose="020B0604020202020204" pitchFamily="34" charset="0"/>
              </a:rPr>
              <a:t>Uses real-time data from trusted sources (via RAG)</a:t>
            </a:r>
          </a:p>
          <a:p>
            <a:pPr>
              <a:buFont typeface="Arial" panose="020B0604020202020204" pitchFamily="34" charset="0"/>
              <a:buChar char="•"/>
            </a:pPr>
            <a:r>
              <a:rPr lang="en-IN" sz="2800" dirty="0">
                <a:latin typeface="Arial" panose="020B0604020202020204" pitchFamily="34" charset="0"/>
                <a:cs typeface="Arial" panose="020B0604020202020204" pitchFamily="34" charset="0"/>
              </a:rPr>
              <a:t>Suggests urgency level and home remedies (no diagnosis, just guidance)</a:t>
            </a:r>
          </a:p>
          <a:p>
            <a:pPr>
              <a:buFont typeface="Arial" panose="020B0604020202020204" pitchFamily="34" charset="0"/>
              <a:buChar char="•"/>
            </a:pPr>
            <a:r>
              <a:rPr lang="en-IN" sz="2800" dirty="0">
                <a:latin typeface="Arial" panose="020B0604020202020204" pitchFamily="34" charset="0"/>
                <a:cs typeface="Arial" panose="020B0604020202020204" pitchFamily="34" charset="0"/>
              </a:rPr>
              <a:t>Supports multiple languages for broader accessibility</a:t>
            </a:r>
          </a:p>
          <a:p>
            <a:pPr>
              <a:buFont typeface="Arial" panose="020B0604020202020204" pitchFamily="34" charset="0"/>
              <a:buChar char="•"/>
            </a:pPr>
            <a:r>
              <a:rPr lang="en-IN" sz="2800" dirty="0">
                <a:latin typeface="Arial" panose="020B0604020202020204" pitchFamily="34" charset="0"/>
                <a:cs typeface="Arial" panose="020B0604020202020204" pitchFamily="34" charset="0"/>
              </a:rPr>
              <a:t>Promotes early health action and reduces misinformation online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rPr>
              <a:t>End users</a:t>
            </a:r>
          </a:p>
        </p:txBody>
      </p:sp>
      <p:sp>
        <p:nvSpPr>
          <p:cNvPr id="16" name="Rectangle 5">
            <a:extLst>
              <a:ext uri="{FF2B5EF4-FFF2-40B4-BE49-F238E27FC236}">
                <a16:creationId xmlns:a16="http://schemas.microsoft.com/office/drawing/2014/main" id="{3D020228-8768-AD69-6B46-FEA4F41FA379}"/>
              </a:ext>
            </a:extLst>
          </p:cNvPr>
          <p:cNvSpPr>
            <a:spLocks noChangeArrowheads="1"/>
          </p:cNvSpPr>
          <p:nvPr/>
        </p:nvSpPr>
        <p:spPr bwMode="auto">
          <a:xfrm>
            <a:off x="464024" y="1351508"/>
            <a:ext cx="1092842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General Public</a:t>
            </a:r>
            <a:r>
              <a:rPr kumimoji="0" lang="en-US" altLang="en-US" sz="2400" b="0" i="0" u="none" strike="noStrike" cap="none" normalizeH="0" baseline="0" dirty="0">
                <a:ln>
                  <a:noFill/>
                </a:ln>
                <a:solidFill>
                  <a:schemeClr val="tx1"/>
                </a:solidFill>
                <a:effectLst/>
                <a:latin typeface="Arial" panose="020B0604020202020204" pitchFamily="34" charset="0"/>
              </a:rPr>
              <a:t> : Anyone looking for quick, safe health advice based on symptoms</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Non-English Speakers</a:t>
            </a:r>
            <a:r>
              <a:rPr kumimoji="0" lang="en-US" altLang="en-US" sz="2400" b="0" i="0" u="none" strike="noStrike" cap="none" normalizeH="0" baseline="0" dirty="0">
                <a:ln>
                  <a:noFill/>
                </a:ln>
                <a:solidFill>
                  <a:schemeClr val="tx1"/>
                </a:solidFill>
                <a:effectLst/>
                <a:latin typeface="Arial" panose="020B0604020202020204" pitchFamily="34" charset="0"/>
              </a:rPr>
              <a:t> : Users who need health guidance in their native language</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Rural or Remote Communities</a:t>
            </a:r>
            <a:r>
              <a:rPr kumimoji="0" lang="en-US" altLang="en-US" sz="2400" b="0" i="0" u="none" strike="noStrike" cap="none" normalizeH="0" baseline="0" dirty="0">
                <a:ln>
                  <a:noFill/>
                </a:ln>
                <a:solidFill>
                  <a:schemeClr val="tx1"/>
                </a:solidFill>
                <a:effectLst/>
                <a:latin typeface="Arial" panose="020B0604020202020204" pitchFamily="34" charset="0"/>
              </a:rPr>
              <a:t> : People with limited access to immediate medical care</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Students &amp; Young Adults</a:t>
            </a:r>
            <a:r>
              <a:rPr kumimoji="0" lang="en-US" altLang="en-US" sz="2400" b="0" i="0" u="none" strike="noStrike" cap="none" normalizeH="0" baseline="0" dirty="0">
                <a:ln>
                  <a:noFill/>
                </a:ln>
                <a:solidFill>
                  <a:schemeClr val="tx1"/>
                </a:solidFill>
                <a:effectLst/>
                <a:latin typeface="Arial" panose="020B0604020202020204" pitchFamily="34" charset="0"/>
              </a:rPr>
              <a:t> </a:t>
            </a:r>
            <a:r>
              <a:rPr lang="en-US" altLang="en-US" sz="2400" dirty="0">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Curious users who often self-search symptoms online</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Elderly Users</a:t>
            </a:r>
            <a:r>
              <a:rPr kumimoji="0" lang="en-US" altLang="en-US" sz="2400" b="0" i="0" u="none" strike="noStrike" cap="none" normalizeH="0" baseline="0" dirty="0">
                <a:ln>
                  <a:noFill/>
                </a:ln>
                <a:solidFill>
                  <a:schemeClr val="tx1"/>
                </a:solidFill>
                <a:effectLst/>
                <a:latin typeface="Arial" panose="020B0604020202020204" pitchFamily="34" charset="0"/>
              </a:rPr>
              <a:t> : Those who need simple, understandable health assistance</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Health Awareness Programs</a:t>
            </a:r>
            <a:r>
              <a:rPr kumimoji="0" lang="en-US" altLang="en-US" sz="2400" b="0" i="0" u="none" strike="noStrike" cap="none" normalizeH="0" baseline="0" dirty="0">
                <a:ln>
                  <a:noFill/>
                </a:ln>
                <a:solidFill>
                  <a:schemeClr val="tx1"/>
                </a:solidFill>
                <a:effectLst/>
                <a:latin typeface="Arial" panose="020B0604020202020204" pitchFamily="34" charset="0"/>
              </a:rPr>
              <a:t> : NGOs or government bodies promoting early symptom checks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Autofit/>
          </a:bodyPr>
          <a:lstStyle/>
          <a:p>
            <a:r>
              <a:rPr lang="en-IN" sz="4000" dirty="0">
                <a:solidFill>
                  <a:schemeClr val="accent1"/>
                </a:solidFill>
              </a:rPr>
              <a:t>Results</a:t>
            </a:r>
          </a:p>
        </p:txBody>
      </p:sp>
      <p:pic>
        <p:nvPicPr>
          <p:cNvPr id="5" name="Picture 4">
            <a:extLst>
              <a:ext uri="{FF2B5EF4-FFF2-40B4-BE49-F238E27FC236}">
                <a16:creationId xmlns:a16="http://schemas.microsoft.com/office/drawing/2014/main" id="{90100437-FAF9-ADD8-2393-1CB5D9278759}"/>
              </a:ext>
            </a:extLst>
          </p:cNvPr>
          <p:cNvPicPr>
            <a:picLocks noChangeAspect="1"/>
          </p:cNvPicPr>
          <p:nvPr/>
        </p:nvPicPr>
        <p:blipFill>
          <a:blip r:embed="rId2"/>
          <a:stretch>
            <a:fillRect/>
          </a:stretch>
        </p:blipFill>
        <p:spPr>
          <a:xfrm>
            <a:off x="581192" y="1232452"/>
            <a:ext cx="6239746" cy="5163271"/>
          </a:xfrm>
          <a:prstGeom prst="rect">
            <a:avLst/>
          </a:prstGeom>
        </p:spPr>
      </p:pic>
      <p:sp>
        <p:nvSpPr>
          <p:cNvPr id="8" name="TextBox 7">
            <a:extLst>
              <a:ext uri="{FF2B5EF4-FFF2-40B4-BE49-F238E27FC236}">
                <a16:creationId xmlns:a16="http://schemas.microsoft.com/office/drawing/2014/main" id="{BEA77158-8709-485F-68C6-1DFF925F0EEC}"/>
              </a:ext>
            </a:extLst>
          </p:cNvPr>
          <p:cNvSpPr txBox="1"/>
          <p:nvPr/>
        </p:nvSpPr>
        <p:spPr>
          <a:xfrm>
            <a:off x="7260609" y="2090172"/>
            <a:ext cx="4350199" cy="2677656"/>
          </a:xfrm>
          <a:prstGeom prst="rect">
            <a:avLst/>
          </a:prstGeom>
          <a:noFill/>
        </p:spPr>
        <p:txBody>
          <a:bodyPr wrap="square" rtlCol="0" anchor="ctr">
            <a:spAutoFit/>
          </a:bodyPr>
          <a:lstStyle/>
          <a:p>
            <a:r>
              <a:rPr lang="en-IN" sz="2400" dirty="0">
                <a:latin typeface="Calibri" panose="020F0502020204030204" pitchFamily="34" charset="0"/>
                <a:cs typeface="Calibri" panose="020F0502020204030204" pitchFamily="34" charset="0"/>
              </a:rPr>
              <a:t>This is the user interface of the </a:t>
            </a:r>
            <a:r>
              <a:rPr lang="en-IN" sz="2400" dirty="0" err="1">
                <a:latin typeface="Calibri" panose="020F0502020204030204" pitchFamily="34" charset="0"/>
                <a:cs typeface="Calibri" panose="020F0502020204030204" pitchFamily="34" charset="0"/>
              </a:rPr>
              <a:t>CareBot</a:t>
            </a:r>
            <a:r>
              <a:rPr lang="en-IN" sz="2400" dirty="0">
                <a:latin typeface="Calibri" panose="020F0502020204030204" pitchFamily="34" charset="0"/>
                <a:cs typeface="Calibri" panose="020F0502020204030204" pitchFamily="34" charset="0"/>
              </a:rPr>
              <a:t> health assistant. It welcomes users, shows example symptom questions, and lets them enter their symptoms in natural language for helpful guidance.</a:t>
            </a: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dirty="0">
                <a:solidFill>
                  <a:schemeClr val="accent1"/>
                </a:solidFill>
              </a:rPr>
              <a:t>Results</a:t>
            </a:r>
          </a:p>
        </p:txBody>
      </p:sp>
      <p:sp>
        <p:nvSpPr>
          <p:cNvPr id="4" name="Content Placeholder 3">
            <a:extLst>
              <a:ext uri="{FF2B5EF4-FFF2-40B4-BE49-F238E27FC236}">
                <a16:creationId xmlns:a16="http://schemas.microsoft.com/office/drawing/2014/main" id="{16E58995-3A63-A953-FC81-6330B0EFA5CD}"/>
              </a:ext>
            </a:extLst>
          </p:cNvPr>
          <p:cNvSpPr>
            <a:spLocks noGrp="1"/>
          </p:cNvSpPr>
          <p:nvPr>
            <p:ph idx="1"/>
          </p:nvPr>
        </p:nvSpPr>
        <p:spPr>
          <a:xfrm>
            <a:off x="765148" y="1506265"/>
            <a:ext cx="3629431" cy="4419505"/>
          </a:xfrm>
        </p:spPr>
        <p:txBody>
          <a:bodyPr>
            <a:normAutofit/>
          </a:bodyPr>
          <a:lstStyle/>
          <a:p>
            <a:pPr marL="0" indent="0">
              <a:buNone/>
            </a:pPr>
            <a:r>
              <a:rPr lang="en-IN" sz="2400" dirty="0">
                <a:latin typeface="Calibri" panose="020F0502020204030204" pitchFamily="34" charset="0"/>
                <a:cs typeface="Calibri" panose="020F0502020204030204" pitchFamily="34" charset="0"/>
              </a:rPr>
              <a:t>This shows how </a:t>
            </a:r>
            <a:r>
              <a:rPr lang="en-IN" sz="2400" dirty="0" err="1">
                <a:latin typeface="Calibri" panose="020F0502020204030204" pitchFamily="34" charset="0"/>
                <a:cs typeface="Calibri" panose="020F0502020204030204" pitchFamily="34" charset="0"/>
              </a:rPr>
              <a:t>CareBot</a:t>
            </a:r>
            <a:r>
              <a:rPr lang="en-IN" sz="2400" dirty="0">
                <a:latin typeface="Calibri" panose="020F0502020204030204" pitchFamily="34" charset="0"/>
                <a:cs typeface="Calibri" panose="020F0502020204030204" pitchFamily="34" charset="0"/>
              </a:rPr>
              <a:t> responds to a user’s symptom query. The agent identifies possible causes, gives self-care tips, and advises when to see a doctor — all in a friendly, non-diagnostic, and easy-to-understand tone.</a:t>
            </a:r>
          </a:p>
        </p:txBody>
      </p:sp>
      <p:pic>
        <p:nvPicPr>
          <p:cNvPr id="6" name="Picture 5">
            <a:extLst>
              <a:ext uri="{FF2B5EF4-FFF2-40B4-BE49-F238E27FC236}">
                <a16:creationId xmlns:a16="http://schemas.microsoft.com/office/drawing/2014/main" id="{B34C9E3E-B928-B579-5625-06BA97CBA760}"/>
              </a:ext>
            </a:extLst>
          </p:cNvPr>
          <p:cNvPicPr>
            <a:picLocks noChangeAspect="1"/>
          </p:cNvPicPr>
          <p:nvPr/>
        </p:nvPicPr>
        <p:blipFill>
          <a:blip r:embed="rId2"/>
          <a:stretch>
            <a:fillRect/>
          </a:stretch>
        </p:blipFill>
        <p:spPr>
          <a:xfrm>
            <a:off x="5418694" y="1262988"/>
            <a:ext cx="6192114" cy="4906060"/>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1344</TotalTime>
  <Words>788</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HEALTH SYMPTOM CHECKER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 4 U</cp:lastModifiedBy>
  <cp:revision>146</cp:revision>
  <dcterms:created xsi:type="dcterms:W3CDTF">2021-05-26T16:50:10Z</dcterms:created>
  <dcterms:modified xsi:type="dcterms:W3CDTF">2025-08-01T14:27:52Z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