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2" r:id="rId3"/>
    <p:sldId id="271" r:id="rId4"/>
    <p:sldId id="270" r:id="rId5"/>
    <p:sldId id="272" r:id="rId6"/>
    <p:sldId id="273" r:id="rId7"/>
    <p:sldId id="263" r:id="rId8"/>
    <p:sldId id="274" r:id="rId9"/>
    <p:sldId id="264" r:id="rId10"/>
    <p:sldId id="265" r:id="rId11"/>
    <p:sldId id="266" r:id="rId12"/>
    <p:sldId id="275"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ECF01-FD16-412A-BBC3-DF31897EE519}"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1C42F-33E0-49DA-B9BB-1947C8063F09}" type="slidenum">
              <a:rPr lang="en-US" smtClean="0"/>
              <a:t>‹#›</a:t>
            </a:fld>
            <a:endParaRPr lang="en-US"/>
          </a:p>
        </p:txBody>
      </p:sp>
    </p:spTree>
    <p:extLst>
      <p:ext uri="{BB962C8B-B14F-4D97-AF65-F5344CB8AC3E}">
        <p14:creationId xmlns:p14="http://schemas.microsoft.com/office/powerpoint/2010/main" val="242722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1C42F-33E0-49DA-B9BB-1947C8063F09}" type="slidenum">
              <a:rPr lang="en-US" smtClean="0"/>
              <a:t>2</a:t>
            </a:fld>
            <a:endParaRPr lang="en-US"/>
          </a:p>
        </p:txBody>
      </p:sp>
    </p:spTree>
    <p:extLst>
      <p:ext uri="{BB962C8B-B14F-4D97-AF65-F5344CB8AC3E}">
        <p14:creationId xmlns:p14="http://schemas.microsoft.com/office/powerpoint/2010/main" val="421583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2021-E8B8-4DB3-BE25-7EAE6E86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711A88-32AA-432A-998C-E67E0D13B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C2E3B5-7081-465E-A856-3B3484F7E0A4}"/>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15BD897B-5201-4AA6-B1D6-113B8E283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C3881-DB94-4B78-96FA-5AE646DF3C40}"/>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310592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01BF-D3EE-4DBF-8897-9C84F519F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B19C8-7FFB-431B-AA53-D439A70F5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DB2E6-C1B8-4E34-9951-EA8B5967A719}"/>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A25D6AB2-54E3-4BC2-93EB-C4481DEC1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71ED-4442-4254-8AA7-D7B440D318B6}"/>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179088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C516B-5C95-46E5-9978-119760861D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143107-EC57-4FB1-8AA9-1444D35EB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6269D-A2DE-4520-AA74-1380128C920A}"/>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7964CED3-0A36-4608-B9CC-B83071A07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EFA03-CDDE-4668-B480-EFB99AC971E0}"/>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323224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247A-7241-4983-A473-26F3E8723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2092C-5E86-41AA-AFAF-05A4E12BD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66A79-9C70-4397-BED8-3FD415230BC5}"/>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9AEB697E-1EA7-4A4C-A921-D30996561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91DDF-05F4-4B72-AAAB-3CF160DB202E}"/>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20406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2C86-F259-4ED3-B174-49272B725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381F0-60FD-431B-A442-3B72C154A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B1539-44CF-4D6C-BD2C-F852DB86EDEA}"/>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FEDA4E59-E772-4996-AF4B-AC3957E1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BD212-4226-4C17-B4E3-CE0DD0259A06}"/>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425070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E0FA-5B6A-4624-AD6E-6BDF78E93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67B7B-86DE-4E37-BBAC-1027C1598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EA5CA-FD77-4B32-85C8-07895FB84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314A3-90AF-40EF-97E7-53AE620024D6}"/>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6" name="Footer Placeholder 5">
            <a:extLst>
              <a:ext uri="{FF2B5EF4-FFF2-40B4-BE49-F238E27FC236}">
                <a16:creationId xmlns:a16="http://schemas.microsoft.com/office/drawing/2014/main" id="{E4AC6FA6-354C-410F-B518-4BA896E3F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1F26-CE42-4E3A-8C5D-3A5D0AD4D129}"/>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296542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F655-1A2E-49FF-96B8-0E56A9A292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7660F5-A660-45CB-A452-1E36EFF01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27F01-7D57-43D4-A7EA-EF161B01CE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94166A-0D19-42E7-ABE3-C68D8703A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FDDB6-E318-402C-81D7-E0A7BF9A3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0003F9-B114-4BA1-8BC9-9FB018F05760}"/>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8" name="Footer Placeholder 7">
            <a:extLst>
              <a:ext uri="{FF2B5EF4-FFF2-40B4-BE49-F238E27FC236}">
                <a16:creationId xmlns:a16="http://schemas.microsoft.com/office/drawing/2014/main" id="{4DD0FD07-8930-4A36-9DD5-093113DD27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917623-DF24-4B15-AE78-4592C6A780E2}"/>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28219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A32-1C5D-4A01-A58D-BA1088E82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5E99C-46C4-4F2F-AA07-6958A2581C78}"/>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4" name="Footer Placeholder 3">
            <a:extLst>
              <a:ext uri="{FF2B5EF4-FFF2-40B4-BE49-F238E27FC236}">
                <a16:creationId xmlns:a16="http://schemas.microsoft.com/office/drawing/2014/main" id="{A3FE5F7B-6A34-4C0D-A8B0-4CA7A5A01A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8C00C-8B3E-46DE-AEC6-D26F7AA7ED28}"/>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379521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99F1A-3A59-4081-B0C6-2266FBD08A09}"/>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3" name="Footer Placeholder 2">
            <a:extLst>
              <a:ext uri="{FF2B5EF4-FFF2-40B4-BE49-F238E27FC236}">
                <a16:creationId xmlns:a16="http://schemas.microsoft.com/office/drawing/2014/main" id="{80847DC0-7173-44A6-A93E-6C09B30066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53379-615F-4A47-BD4A-2EB153943D79}"/>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209864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1D58-6BD1-4266-B2DB-6DDF5E31F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37331-9467-467F-9AC4-C24327EB3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4C0BFE-8FAC-4CE2-BFFB-7990D29DD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F4C6D-DE41-4E22-86D4-79708D848D1E}"/>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6" name="Footer Placeholder 5">
            <a:extLst>
              <a:ext uri="{FF2B5EF4-FFF2-40B4-BE49-F238E27FC236}">
                <a16:creationId xmlns:a16="http://schemas.microsoft.com/office/drawing/2014/main" id="{3FBCC299-276A-4B81-8AFF-32FA14349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80119-459B-48F5-92BB-CF3A231A41F8}"/>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46624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9355-79BF-4319-B760-112C12FB6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21C095-89F1-4FCE-907C-E9C6E5190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98A1C-E49F-4E1C-954C-E97F156ED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F530A-7572-445B-98DB-8EB02A3AA3A1}"/>
              </a:ext>
            </a:extLst>
          </p:cNvPr>
          <p:cNvSpPr>
            <a:spLocks noGrp="1"/>
          </p:cNvSpPr>
          <p:nvPr>
            <p:ph type="dt" sz="half" idx="10"/>
          </p:nvPr>
        </p:nvSpPr>
        <p:spPr/>
        <p:txBody>
          <a:bodyPr/>
          <a:lstStyle/>
          <a:p>
            <a:fld id="{48E14409-8CF7-4668-BBE6-64EA65F2264A}" type="datetimeFigureOut">
              <a:rPr lang="en-US" smtClean="0"/>
              <a:t>5/9/2022</a:t>
            </a:fld>
            <a:endParaRPr lang="en-US"/>
          </a:p>
        </p:txBody>
      </p:sp>
      <p:sp>
        <p:nvSpPr>
          <p:cNvPr id="6" name="Footer Placeholder 5">
            <a:extLst>
              <a:ext uri="{FF2B5EF4-FFF2-40B4-BE49-F238E27FC236}">
                <a16:creationId xmlns:a16="http://schemas.microsoft.com/office/drawing/2014/main" id="{5527AF03-A02A-475A-A538-35DDEF5A1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3D2D8-1C13-4ED1-B070-2C43B70411BF}"/>
              </a:ext>
            </a:extLst>
          </p:cNvPr>
          <p:cNvSpPr>
            <a:spLocks noGrp="1"/>
          </p:cNvSpPr>
          <p:nvPr>
            <p:ph type="sldNum" sz="quarter" idx="12"/>
          </p:nvPr>
        </p:nvSpPr>
        <p:spPr/>
        <p:txBody>
          <a:bodyPr/>
          <a:lstStyle/>
          <a:p>
            <a:fld id="{C4D7C685-7484-4FF3-8222-4A2A83DCA823}" type="slidenum">
              <a:rPr lang="en-US" smtClean="0"/>
              <a:t>‹#›</a:t>
            </a:fld>
            <a:endParaRPr lang="en-US"/>
          </a:p>
        </p:txBody>
      </p:sp>
    </p:spTree>
    <p:extLst>
      <p:ext uri="{BB962C8B-B14F-4D97-AF65-F5344CB8AC3E}">
        <p14:creationId xmlns:p14="http://schemas.microsoft.com/office/powerpoint/2010/main" val="119138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78B4-E863-479D-9E72-F83FEF9C8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B3B3A-EA75-467D-A2E4-87BC40058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CC5D4-3C23-4346-A7BB-BF53B79B7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14409-8CF7-4668-BBE6-64EA65F2264A}" type="datetimeFigureOut">
              <a:rPr lang="en-US" smtClean="0"/>
              <a:t>5/9/2022</a:t>
            </a:fld>
            <a:endParaRPr lang="en-US"/>
          </a:p>
        </p:txBody>
      </p:sp>
      <p:sp>
        <p:nvSpPr>
          <p:cNvPr id="5" name="Footer Placeholder 4">
            <a:extLst>
              <a:ext uri="{FF2B5EF4-FFF2-40B4-BE49-F238E27FC236}">
                <a16:creationId xmlns:a16="http://schemas.microsoft.com/office/drawing/2014/main" id="{38B1D6D8-BD4B-4876-B249-69DB8E3DD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3884F7-D9E8-45E0-8208-E857DAD56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7C685-7484-4FF3-8222-4A2A83DCA823}" type="slidenum">
              <a:rPr lang="en-US" smtClean="0"/>
              <a:t>‹#›</a:t>
            </a:fld>
            <a:endParaRPr lang="en-US"/>
          </a:p>
        </p:txBody>
      </p:sp>
    </p:spTree>
    <p:extLst>
      <p:ext uri="{BB962C8B-B14F-4D97-AF65-F5344CB8AC3E}">
        <p14:creationId xmlns:p14="http://schemas.microsoft.com/office/powerpoint/2010/main" val="194667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Powerpoint Background Images – Browse 10,369 Stock Photos, Vectors,  and Video | Adobe Stock">
            <a:extLst>
              <a:ext uri="{FF2B5EF4-FFF2-40B4-BE49-F238E27FC236}">
                <a16:creationId xmlns:a16="http://schemas.microsoft.com/office/drawing/2014/main" id="{1E5F8F11-07C2-47F7-BE98-21AFDA62D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C885CB-5AAA-4338-BC30-FA70C27CFE9A}"/>
              </a:ext>
            </a:extLst>
          </p:cNvPr>
          <p:cNvSpPr txBox="1"/>
          <p:nvPr/>
        </p:nvSpPr>
        <p:spPr>
          <a:xfrm>
            <a:off x="678802" y="2319058"/>
            <a:ext cx="6172200" cy="3170099"/>
          </a:xfrm>
          <a:prstGeom prst="rect">
            <a:avLst/>
          </a:prstGeom>
          <a:noFill/>
        </p:spPr>
        <p:txBody>
          <a:bodyPr wrap="square">
            <a:spAutoFit/>
          </a:bodyPr>
          <a:lstStyle/>
          <a:p>
            <a:r>
              <a:rPr lang="az-Latn-AZ" sz="2800" dirty="0">
                <a:solidFill>
                  <a:schemeClr val="bg2">
                    <a:lumMod val="90000"/>
                  </a:schemeClr>
                </a:solidFill>
                <a:latin typeface="Times New Roman" panose="02020603050405020304" pitchFamily="18" charset="0"/>
                <a:cs typeface="Times New Roman" panose="02020603050405020304" pitchFamily="18" charset="0"/>
              </a:rPr>
              <a:t>Tələbə</a:t>
            </a:r>
            <a:r>
              <a:rPr lang="en-US" sz="2800" dirty="0">
                <a:solidFill>
                  <a:schemeClr val="bg2">
                    <a:lumMod val="90000"/>
                  </a:schemeClr>
                </a:solidFill>
                <a:latin typeface="Times New Roman" panose="02020603050405020304" pitchFamily="18" charset="0"/>
                <a:cs typeface="Times New Roman" panose="02020603050405020304" pitchFamily="18" charset="0"/>
              </a:rPr>
              <a:t>: </a:t>
            </a:r>
            <a:r>
              <a:rPr lang="az-Latn-AZ" sz="2800" dirty="0">
                <a:solidFill>
                  <a:schemeClr val="bg2">
                    <a:lumMod val="90000"/>
                  </a:schemeClr>
                </a:solidFill>
                <a:latin typeface="Times New Roman" panose="02020603050405020304" pitchFamily="18" charset="0"/>
                <a:cs typeface="Times New Roman" panose="02020603050405020304" pitchFamily="18" charset="0"/>
              </a:rPr>
              <a:t>Hacıyev Hamlet </a:t>
            </a:r>
          </a:p>
          <a:p>
            <a:endParaRPr lang="az-Latn-AZ" sz="2000" dirty="0">
              <a:solidFill>
                <a:schemeClr val="bg2">
                  <a:lumMod val="90000"/>
                </a:schemeClr>
              </a:solidFill>
              <a:latin typeface="Times New Roman" panose="02020603050405020304" pitchFamily="18" charset="0"/>
              <a:cs typeface="Times New Roman" panose="02020603050405020304" pitchFamily="18" charset="0"/>
            </a:endParaRPr>
          </a:p>
          <a:p>
            <a:r>
              <a:rPr lang="az-Latn-AZ" sz="2800" dirty="0">
                <a:solidFill>
                  <a:schemeClr val="bg2">
                    <a:lumMod val="90000"/>
                  </a:schemeClr>
                </a:solidFill>
                <a:latin typeface="Times New Roman" panose="02020603050405020304" pitchFamily="18" charset="0"/>
                <a:cs typeface="Times New Roman" panose="02020603050405020304" pitchFamily="18" charset="0"/>
              </a:rPr>
              <a:t>Qrup</a:t>
            </a:r>
            <a:r>
              <a:rPr lang="en-US" sz="2800" dirty="0">
                <a:solidFill>
                  <a:schemeClr val="bg2">
                    <a:lumMod val="90000"/>
                  </a:schemeClr>
                </a:solidFill>
                <a:latin typeface="Times New Roman" panose="02020603050405020304" pitchFamily="18" charset="0"/>
                <a:cs typeface="Times New Roman" panose="02020603050405020304" pitchFamily="18" charset="0"/>
              </a:rPr>
              <a:t>:</a:t>
            </a:r>
            <a:r>
              <a:rPr lang="az-Latn-AZ" sz="2800" dirty="0">
                <a:solidFill>
                  <a:schemeClr val="bg2">
                    <a:lumMod val="90000"/>
                  </a:schemeClr>
                </a:solidFill>
                <a:latin typeface="Times New Roman" panose="02020603050405020304" pitchFamily="18" charset="0"/>
                <a:cs typeface="Times New Roman" panose="02020603050405020304" pitchFamily="18" charset="0"/>
              </a:rPr>
              <a:t>  523</a:t>
            </a:r>
            <a:r>
              <a:rPr lang="en-US" sz="2800" dirty="0">
                <a:solidFill>
                  <a:schemeClr val="bg2">
                    <a:lumMod val="90000"/>
                  </a:schemeClr>
                </a:solidFill>
                <a:latin typeface="Times New Roman" panose="02020603050405020304" pitchFamily="18" charset="0"/>
                <a:cs typeface="Times New Roman" panose="02020603050405020304" pitchFamily="18" charset="0"/>
              </a:rPr>
              <a:t>.</a:t>
            </a:r>
            <a:r>
              <a:rPr lang="az-Latn-AZ" sz="2800" dirty="0">
                <a:solidFill>
                  <a:schemeClr val="bg2">
                    <a:lumMod val="90000"/>
                  </a:schemeClr>
                </a:solidFill>
                <a:latin typeface="Times New Roman" panose="02020603050405020304" pitchFamily="18" charset="0"/>
                <a:cs typeface="Times New Roman" panose="02020603050405020304" pitchFamily="18" charset="0"/>
              </a:rPr>
              <a:t>19</a:t>
            </a:r>
          </a:p>
          <a:p>
            <a:endParaRPr lang="az-Latn-AZ" sz="2000" dirty="0">
              <a:solidFill>
                <a:schemeClr val="bg2">
                  <a:lumMod val="90000"/>
                </a:schemeClr>
              </a:solidFill>
              <a:latin typeface="Times New Roman" panose="02020603050405020304" pitchFamily="18" charset="0"/>
              <a:cs typeface="Times New Roman" panose="02020603050405020304" pitchFamily="18" charset="0"/>
            </a:endParaRPr>
          </a:p>
          <a:p>
            <a:r>
              <a:rPr lang="az-Latn-AZ" sz="2800" dirty="0">
                <a:solidFill>
                  <a:schemeClr val="bg2">
                    <a:lumMod val="90000"/>
                  </a:schemeClr>
                </a:solidFill>
                <a:latin typeface="Times New Roman" panose="02020603050405020304" pitchFamily="18" charset="0"/>
                <a:cs typeface="Times New Roman" panose="02020603050405020304" pitchFamily="18" charset="0"/>
              </a:rPr>
              <a:t>Fakültə</a:t>
            </a:r>
            <a:r>
              <a:rPr lang="en-US" sz="2800" dirty="0">
                <a:solidFill>
                  <a:schemeClr val="bg2">
                    <a:lumMod val="90000"/>
                  </a:schemeClr>
                </a:solidFill>
                <a:latin typeface="Times New Roman" panose="02020603050405020304" pitchFamily="18" charset="0"/>
                <a:cs typeface="Times New Roman" panose="02020603050405020304" pitchFamily="18" charset="0"/>
              </a:rPr>
              <a:t>:</a:t>
            </a:r>
            <a:r>
              <a:rPr lang="az-Latn-AZ" sz="2800" dirty="0">
                <a:solidFill>
                  <a:schemeClr val="bg2">
                    <a:lumMod val="90000"/>
                  </a:schemeClr>
                </a:solidFill>
                <a:latin typeface="Times New Roman" panose="02020603050405020304" pitchFamily="18" charset="0"/>
                <a:cs typeface="Times New Roman" panose="02020603050405020304" pitchFamily="18" charset="0"/>
              </a:rPr>
              <a:t> Energetika </a:t>
            </a:r>
          </a:p>
          <a:p>
            <a:endParaRPr lang="az-Latn-AZ" sz="2000" dirty="0">
              <a:solidFill>
                <a:schemeClr val="bg2">
                  <a:lumMod val="90000"/>
                </a:schemeClr>
              </a:solidFill>
              <a:latin typeface="Times New Roman" panose="02020603050405020304" pitchFamily="18" charset="0"/>
              <a:cs typeface="Times New Roman" panose="02020603050405020304" pitchFamily="18" charset="0"/>
            </a:endParaRPr>
          </a:p>
          <a:p>
            <a:r>
              <a:rPr lang="az-Latn-AZ" sz="2800" dirty="0">
                <a:solidFill>
                  <a:schemeClr val="bg2">
                    <a:lumMod val="90000"/>
                  </a:schemeClr>
                </a:solidFill>
                <a:latin typeface="Times New Roman" panose="02020603050405020304" pitchFamily="18" charset="0"/>
                <a:cs typeface="Times New Roman" panose="02020603050405020304" pitchFamily="18" charset="0"/>
              </a:rPr>
              <a:t>Təqdimat</a:t>
            </a:r>
            <a:r>
              <a:rPr lang="en-US" sz="2800" dirty="0">
                <a:solidFill>
                  <a:schemeClr val="bg2">
                    <a:lumMod val="90000"/>
                  </a:schemeClr>
                </a:solidFill>
                <a:latin typeface="Times New Roman" panose="02020603050405020304" pitchFamily="18" charset="0"/>
                <a:cs typeface="Times New Roman" panose="02020603050405020304" pitchFamily="18" charset="0"/>
              </a:rPr>
              <a:t>: </a:t>
            </a:r>
            <a:r>
              <a:rPr lang="az-Latn-AZ" sz="2800" dirty="0">
                <a:solidFill>
                  <a:schemeClr val="bg2">
                    <a:lumMod val="90000"/>
                  </a:schemeClr>
                </a:solidFill>
                <a:latin typeface="Times New Roman" panose="02020603050405020304" pitchFamily="18" charset="0"/>
                <a:cs typeface="Times New Roman" panose="02020603050405020304" pitchFamily="18" charset="0"/>
              </a:rPr>
              <a:t>Buxar turbinin kondensatorunda səviyyənin ölçülməsi</a:t>
            </a:r>
            <a:endParaRPr lang="az-Latn-AZ" sz="2800" dirty="0">
              <a:solidFill>
                <a:schemeClr val="bg2">
                  <a:lumMod val="90000"/>
                </a:schemeClr>
              </a:solidFill>
            </a:endParaRPr>
          </a:p>
        </p:txBody>
      </p:sp>
      <p:sp>
        <p:nvSpPr>
          <p:cNvPr id="6" name="TextBox 5">
            <a:extLst>
              <a:ext uri="{FF2B5EF4-FFF2-40B4-BE49-F238E27FC236}">
                <a16:creationId xmlns:a16="http://schemas.microsoft.com/office/drawing/2014/main" id="{3FF2A480-B4A2-4E9D-BD0E-C16741D0251F}"/>
              </a:ext>
            </a:extLst>
          </p:cNvPr>
          <p:cNvSpPr txBox="1"/>
          <p:nvPr/>
        </p:nvSpPr>
        <p:spPr>
          <a:xfrm>
            <a:off x="1900723" y="90586"/>
            <a:ext cx="8390553" cy="584775"/>
          </a:xfrm>
          <a:prstGeom prst="rect">
            <a:avLst/>
          </a:prstGeom>
          <a:noFill/>
        </p:spPr>
        <p:txBody>
          <a:bodyPr wrap="square">
            <a:spAutoFit/>
          </a:bodyPr>
          <a:lstStyle/>
          <a:p>
            <a:pPr algn="ctr"/>
            <a:r>
              <a:rPr lang="az-Latn-AZ" sz="3200" dirty="0">
                <a:solidFill>
                  <a:schemeClr val="bg2"/>
                </a:solidFill>
                <a:latin typeface="Times New Roman" panose="02020603050405020304" pitchFamily="18" charset="0"/>
                <a:cs typeface="Times New Roman" panose="02020603050405020304" pitchFamily="18" charset="0"/>
              </a:rPr>
              <a:t>Azərbaycan Dövlət Neft və Sənaye Universiteti</a:t>
            </a:r>
            <a:endParaRPr lang="en-US" sz="32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69975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D86005C8-391C-4188-ADB1-8E87A5C21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丹东德泽科技有限公司- 电厂汽轮机冷凝器真空系统泄露检测美国INTEK总代理">
            <a:extLst>
              <a:ext uri="{FF2B5EF4-FFF2-40B4-BE49-F238E27FC236}">
                <a16:creationId xmlns:a16="http://schemas.microsoft.com/office/drawing/2014/main" id="{1BD8B64C-827C-4D73-9389-056BC330D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03" y="2359188"/>
            <a:ext cx="5518665" cy="30992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A01E459-FB0F-4808-B834-0BD31E862EE4}"/>
              </a:ext>
            </a:extLst>
          </p:cNvPr>
          <p:cNvSpPr/>
          <p:nvPr/>
        </p:nvSpPr>
        <p:spPr>
          <a:xfrm>
            <a:off x="2741356" y="189876"/>
            <a:ext cx="6346623" cy="780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t>Istilik</a:t>
            </a:r>
            <a:r>
              <a:rPr lang="en-US" dirty="0"/>
              <a:t> e</a:t>
            </a:r>
            <a:r>
              <a:rPr lang="az-Latn-AZ" dirty="0"/>
              <a:t>lektrik stansiyasında buxar turbin kondensatorunun vakuum sisteminin sızmasının aşkarlanması üçün INTEK baş agenti</a:t>
            </a:r>
          </a:p>
        </p:txBody>
      </p:sp>
      <p:sp>
        <p:nvSpPr>
          <p:cNvPr id="8" name="Rectangle 7">
            <a:extLst>
              <a:ext uri="{FF2B5EF4-FFF2-40B4-BE49-F238E27FC236}">
                <a16:creationId xmlns:a16="http://schemas.microsoft.com/office/drawing/2014/main" id="{008B26AC-4F54-460F-8B6B-3BC328C5ECE1}"/>
              </a:ext>
            </a:extLst>
          </p:cNvPr>
          <p:cNvSpPr/>
          <p:nvPr/>
        </p:nvSpPr>
        <p:spPr>
          <a:xfrm>
            <a:off x="6307561" y="1642188"/>
            <a:ext cx="5651171" cy="4410116"/>
          </a:xfrm>
          <a:prstGeom prst="rect">
            <a:avLst/>
          </a:prstGeom>
          <a:solidFill>
            <a:schemeClr val="accent2">
              <a:lumMod val="50000"/>
            </a:schemeClr>
          </a:solidFill>
          <a:ln w="222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1">
                    <a:lumMod val="75000"/>
                  </a:schemeClr>
                </a:solidFill>
                <a:latin typeface="Times New Roman" panose="02020603050405020304" pitchFamily="18" charset="0"/>
                <a:cs typeface="Times New Roman" panose="02020603050405020304" pitchFamily="18" charset="0"/>
              </a:rPr>
              <a:t>Bu ölçü cihazları dəstində cəmi 8 klapan, üstəlik bir sıra birləşmələr və qaynaq nöqtələri var, sızma dərəcəsi son dərəcə yüksəkdir və sızma nöqtəsini təyin etmək və vakuumun sızma nöqtəsini bloklamaq üçün effektiv bir yol yoxdur. </a:t>
            </a:r>
            <a:r>
              <a:rPr lang="en-US" dirty="0">
                <a:solidFill>
                  <a:schemeClr val="bg1">
                    <a:lumMod val="75000"/>
                  </a:schemeClr>
                </a:solidFill>
                <a:latin typeface="Times New Roman" panose="02020603050405020304" pitchFamily="18" charset="0"/>
                <a:cs typeface="Times New Roman" panose="02020603050405020304" pitchFamily="18" charset="0"/>
              </a:rPr>
              <a:t>S</a:t>
            </a:r>
            <a:r>
              <a:rPr lang="az-Latn-AZ" dirty="0">
                <a:solidFill>
                  <a:schemeClr val="bg1">
                    <a:lumMod val="75000"/>
                  </a:schemeClr>
                </a:solidFill>
                <a:latin typeface="Times New Roman" panose="02020603050405020304" pitchFamily="18" charset="0"/>
                <a:cs typeface="Times New Roman" panose="02020603050405020304" pitchFamily="18" charset="0"/>
              </a:rPr>
              <a:t>istem, su səviyyəsinin siqnalının qeyri-dəqiq ölçülməsinə səbəb olur. (2) </a:t>
            </a:r>
            <a:r>
              <a:rPr lang="en-US" dirty="0">
                <a:solidFill>
                  <a:schemeClr val="bg1">
                    <a:lumMod val="75000"/>
                  </a:schemeClr>
                </a:solidFill>
                <a:latin typeface="Times New Roman" panose="02020603050405020304" pitchFamily="18" charset="0"/>
                <a:cs typeface="Times New Roman" panose="02020603050405020304" pitchFamily="18" charset="0"/>
              </a:rPr>
              <a:t>D</a:t>
            </a:r>
            <a:r>
              <a:rPr lang="az-Latn-AZ" dirty="0">
                <a:solidFill>
                  <a:schemeClr val="bg1">
                    <a:lumMod val="75000"/>
                  </a:schemeClr>
                </a:solidFill>
                <a:latin typeface="Times New Roman" panose="02020603050405020304" pitchFamily="18" charset="0"/>
                <a:cs typeface="Times New Roman" panose="02020603050405020304" pitchFamily="18" charset="0"/>
              </a:rPr>
              <a:t>alğa radar səviyyəsinin göstəricisi əsasən aşağıdakılardan ibarət olan inteqrasiya olunmuş dizaynı qəbul edir.Elektron komponentlərdən və antenalardan ibarətdir, hərəkət edən hissələri yoxdur, sızması asan deyil, sabit mexaniki xüsusiyyətlər, mexaniki aşınma və uzun xidmət müddəti.(2) Antena sabit kimyəvi xassələrə, güclü korroziyaya davamlılığa malik yüksək keyfiyyətli materiallardan hazırlanır və yüksək korroziyalı mühitlərə uyğunlaşa bilir.</a:t>
            </a:r>
          </a:p>
        </p:txBody>
      </p:sp>
    </p:spTree>
    <p:extLst>
      <p:ext uri="{BB962C8B-B14F-4D97-AF65-F5344CB8AC3E}">
        <p14:creationId xmlns:p14="http://schemas.microsoft.com/office/powerpoint/2010/main" val="35120696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BC61A151-D779-416D-A8AC-591411B67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导波雷达液位计在电厂低加凝气水位测量中出现的问题原因分析及改造实施方法_上海隆岗自动化仪表有限公司">
            <a:extLst>
              <a:ext uri="{FF2B5EF4-FFF2-40B4-BE49-F238E27FC236}">
                <a16:creationId xmlns:a16="http://schemas.microsoft.com/office/drawing/2014/main" id="{896CA8B9-6968-4292-8B5D-666514AC0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515" y="1260719"/>
            <a:ext cx="3936431" cy="39364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C59FB03-A28F-445F-A29E-747324993C00}"/>
              </a:ext>
            </a:extLst>
          </p:cNvPr>
          <p:cNvSpPr/>
          <p:nvPr/>
        </p:nvSpPr>
        <p:spPr>
          <a:xfrm>
            <a:off x="594048" y="711623"/>
            <a:ext cx="6447940" cy="91440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t>(3) Radar səviyyə ölçən cihazı tərəfindən buraxılan elektromaqnit dalğası ötürücü mühit olmadan vakuumdan keçə bilər və çəndəki atmosfer, buxar və uçucu maddələrdən təsirlənmir.</a:t>
            </a:r>
            <a:endParaRPr lang="en-US" dirty="0"/>
          </a:p>
        </p:txBody>
      </p:sp>
      <p:sp>
        <p:nvSpPr>
          <p:cNvPr id="9" name="Rectangle 8">
            <a:extLst>
              <a:ext uri="{FF2B5EF4-FFF2-40B4-BE49-F238E27FC236}">
                <a16:creationId xmlns:a16="http://schemas.microsoft.com/office/drawing/2014/main" id="{2C338FE1-D700-4FAE-B931-89F786A424BB}"/>
              </a:ext>
            </a:extLst>
          </p:cNvPr>
          <p:cNvSpPr/>
          <p:nvPr/>
        </p:nvSpPr>
        <p:spPr>
          <a:xfrm>
            <a:off x="594048" y="2059612"/>
            <a:ext cx="6447940" cy="69901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az-Latn-AZ" dirty="0"/>
              <a:t>4) Demək olar ki, bütün mayelərin səviyyəsini ölçmək üçün istifadə edilə bilər.</a:t>
            </a:r>
            <a:endParaRPr lang="en-US" dirty="0"/>
          </a:p>
        </p:txBody>
      </p:sp>
      <p:sp>
        <p:nvSpPr>
          <p:cNvPr id="10" name="Rectangle 9">
            <a:extLst>
              <a:ext uri="{FF2B5EF4-FFF2-40B4-BE49-F238E27FC236}">
                <a16:creationId xmlns:a16="http://schemas.microsoft.com/office/drawing/2014/main" id="{F77CAA8B-0ACE-4324-B7E2-338A896550ED}"/>
              </a:ext>
            </a:extLst>
          </p:cNvPr>
          <p:cNvSpPr/>
          <p:nvPr/>
        </p:nvSpPr>
        <p:spPr>
          <a:xfrm>
            <a:off x="594048" y="3192217"/>
            <a:ext cx="6715420" cy="91440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t>(5) Çəndəki mayenin sıxlığı, konsentrasiyası, temperaturu, təzyiqi və s. kimi fiziki xüsusiyyətlərindən təsirlənməyən təmassız ölçmə qəbul edilir.(</a:t>
            </a:r>
            <a:endParaRPr lang="en-US" dirty="0"/>
          </a:p>
        </p:txBody>
      </p:sp>
      <p:sp>
        <p:nvSpPr>
          <p:cNvPr id="7" name="Rectangle 6">
            <a:extLst>
              <a:ext uri="{FF2B5EF4-FFF2-40B4-BE49-F238E27FC236}">
                <a16:creationId xmlns:a16="http://schemas.microsoft.com/office/drawing/2014/main" id="{E93D3DE7-E09E-4C53-91B0-1B2ED6F576BF}"/>
              </a:ext>
            </a:extLst>
          </p:cNvPr>
          <p:cNvSpPr/>
          <p:nvPr/>
        </p:nvSpPr>
        <p:spPr>
          <a:xfrm>
            <a:off x="594048" y="4567908"/>
            <a:ext cx="6161315" cy="9144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az-Latn-AZ" dirty="0"/>
              <a:t>6) Ölçmə diapazonu böyükdür, ən böyük ölçmə diapazonu 0 ~ 27m-ə çata bilər, bu da yüksək temperatur və yüksək təzyiqli mayelər üçün istifadə edilə bilər.</a:t>
            </a:r>
          </a:p>
        </p:txBody>
      </p:sp>
    </p:spTree>
    <p:extLst>
      <p:ext uri="{BB962C8B-B14F-4D97-AF65-F5344CB8AC3E}">
        <p14:creationId xmlns:p14="http://schemas.microsoft.com/office/powerpoint/2010/main" val="272681229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C0DAA96C-BF3A-4BD4-B93C-0F3793E71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DA58D98-C24E-4316-A9F0-1E689C27819F}"/>
              </a:ext>
            </a:extLst>
          </p:cNvPr>
          <p:cNvSpPr/>
          <p:nvPr/>
        </p:nvSpPr>
        <p:spPr>
          <a:xfrm>
            <a:off x="6008911" y="2737755"/>
            <a:ext cx="5924939" cy="21740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t>Kondensatorun isti quyusundakı su yan keçid borusuna daxil edilir və radar səviyyə</a:t>
            </a:r>
            <a:r>
              <a:rPr lang="en-US" dirty="0"/>
              <a:t> </a:t>
            </a:r>
            <a:r>
              <a:rPr lang="az-Latn-AZ" dirty="0"/>
              <a:t>ölçən flanşlar, contalar və s. vasitəsilə dolama borusu ilə sıx birləşdirilir. </a:t>
            </a:r>
            <a:r>
              <a:rPr lang="en-US" dirty="0"/>
              <a:t>A</a:t>
            </a:r>
            <a:r>
              <a:rPr lang="az-Latn-AZ" dirty="0"/>
              <a:t>ntenanın normal işləməsini təmin edin. (1) Radar səviyyə ölçən antenanın oxu maye səviyyəsinin əks olunması ilə düzlənməlidir.Maye səthinin elektromaqnit impuls dalğasını geri antenaya əks etdirməsini təmin etmək üçün səth şaqulidir;</a:t>
            </a:r>
          </a:p>
        </p:txBody>
      </p:sp>
      <p:pic>
        <p:nvPicPr>
          <p:cNvPr id="4098" name="Picture 2" descr="中国高频小天线尺寸食品鸡雷达液位传感器制造商，供应商，工厂-批发价格- Q&amp;T - Beplay3体育365">
            <a:extLst>
              <a:ext uri="{FF2B5EF4-FFF2-40B4-BE49-F238E27FC236}">
                <a16:creationId xmlns:a16="http://schemas.microsoft.com/office/drawing/2014/main" id="{3620E378-089A-4C83-9665-CBA1F700A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514" y="1929882"/>
            <a:ext cx="3845767" cy="38457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2CA8791-13E1-473E-96E7-D5E31632B271}"/>
              </a:ext>
            </a:extLst>
          </p:cNvPr>
          <p:cNvSpPr txBox="1"/>
          <p:nvPr/>
        </p:nvSpPr>
        <p:spPr>
          <a:xfrm>
            <a:off x="3425890" y="385867"/>
            <a:ext cx="6172200" cy="461665"/>
          </a:xfrm>
          <a:prstGeom prst="rect">
            <a:avLst/>
          </a:prstGeom>
          <a:noFill/>
        </p:spPr>
        <p:txBody>
          <a:bodyPr wrap="square">
            <a:spAutoFit/>
          </a:bodyPr>
          <a:lstStyle/>
          <a:p>
            <a:pPr algn="ctr"/>
            <a:r>
              <a:rPr lang="az-Latn-AZ" sz="2400" dirty="0">
                <a:solidFill>
                  <a:schemeClr val="bg1">
                    <a:lumMod val="85000"/>
                  </a:schemeClr>
                </a:solidFill>
                <a:latin typeface="Times New Roman" panose="02020603050405020304" pitchFamily="18" charset="0"/>
                <a:cs typeface="Times New Roman" panose="02020603050405020304" pitchFamily="18" charset="0"/>
              </a:rPr>
              <a:t>Yüksək tezlikli kiçik anten raf ölçüsü</a:t>
            </a:r>
          </a:p>
        </p:txBody>
      </p:sp>
    </p:spTree>
    <p:extLst>
      <p:ext uri="{BB962C8B-B14F-4D97-AF65-F5344CB8AC3E}">
        <p14:creationId xmlns:p14="http://schemas.microsoft.com/office/powerpoint/2010/main" val="1709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02857EB9-D6B6-43CC-8D76-AAA64EE97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D385D5-A26B-49C5-A91F-CE84F9B2E3A9}"/>
              </a:ext>
            </a:extLst>
          </p:cNvPr>
          <p:cNvSpPr txBox="1"/>
          <p:nvPr/>
        </p:nvSpPr>
        <p:spPr>
          <a:xfrm>
            <a:off x="1201316" y="3013501"/>
            <a:ext cx="7205565" cy="369332"/>
          </a:xfrm>
          <a:prstGeom prst="rect">
            <a:avLst/>
          </a:prstGeom>
          <a:noFill/>
        </p:spPr>
        <p:txBody>
          <a:bodyPr wrap="square">
            <a:spAutoFit/>
          </a:bodyPr>
          <a:lstStyle/>
          <a:p>
            <a:r>
              <a:rPr lang="en-US" dirty="0">
                <a:solidFill>
                  <a:schemeClr val="bg2">
                    <a:lumMod val="90000"/>
                  </a:schemeClr>
                </a:solidFill>
              </a:rPr>
              <a:t>https://jstmw.com/fanwen/UMw15F94117wAxeuZ7PEkC55T98PZ2.html</a:t>
            </a:r>
          </a:p>
        </p:txBody>
      </p:sp>
      <p:sp>
        <p:nvSpPr>
          <p:cNvPr id="8" name="TextBox 7">
            <a:extLst>
              <a:ext uri="{FF2B5EF4-FFF2-40B4-BE49-F238E27FC236}">
                <a16:creationId xmlns:a16="http://schemas.microsoft.com/office/drawing/2014/main" id="{88375D03-FBC2-4D80-9F45-479FD24C9B3D}"/>
              </a:ext>
            </a:extLst>
          </p:cNvPr>
          <p:cNvSpPr txBox="1"/>
          <p:nvPr/>
        </p:nvSpPr>
        <p:spPr>
          <a:xfrm>
            <a:off x="3009900" y="382369"/>
            <a:ext cx="6172200" cy="646331"/>
          </a:xfrm>
          <a:prstGeom prst="rect">
            <a:avLst/>
          </a:prstGeom>
          <a:noFill/>
        </p:spPr>
        <p:txBody>
          <a:bodyPr wrap="square">
            <a:spAutoFit/>
          </a:bodyPr>
          <a:lstStyle/>
          <a:p>
            <a:pPr algn="ctr"/>
            <a:r>
              <a:rPr lang="az-Latn-AZ" sz="3600" dirty="0">
                <a:solidFill>
                  <a:schemeClr val="bg1"/>
                </a:solidFill>
                <a:latin typeface="Times New Roman" panose="02020603050405020304" pitchFamily="18" charset="0"/>
                <a:cs typeface="Times New Roman" panose="02020603050405020304" pitchFamily="18" charset="0"/>
              </a:rPr>
              <a:t>Ədəbiyyat</a:t>
            </a: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075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48E1C33F-05A9-4678-82E0-7FF9DFC32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903BB5-46ED-4952-8341-8755DE7C1A70}"/>
              </a:ext>
            </a:extLst>
          </p:cNvPr>
          <p:cNvSpPr txBox="1"/>
          <p:nvPr/>
        </p:nvSpPr>
        <p:spPr>
          <a:xfrm>
            <a:off x="2647561" y="2733582"/>
            <a:ext cx="7401508" cy="830997"/>
          </a:xfrm>
          <a:prstGeom prst="rect">
            <a:avLst/>
          </a:prstGeom>
          <a:noFill/>
        </p:spPr>
        <p:txBody>
          <a:bodyPr wrap="square">
            <a:spAutoFit/>
          </a:bodyPr>
          <a:lstStyle/>
          <a:p>
            <a:pPr algn="ctr"/>
            <a:r>
              <a:rPr lang="az-Latn-AZ" sz="4800" dirty="0">
                <a:solidFill>
                  <a:schemeClr val="bg2">
                    <a:lumMod val="90000"/>
                  </a:schemeClr>
                </a:solidFill>
                <a:latin typeface="Times New Roman" panose="02020603050405020304" pitchFamily="18" charset="0"/>
                <a:cs typeface="Times New Roman" panose="02020603050405020304" pitchFamily="18" charset="0"/>
              </a:rPr>
              <a:t>Diqqətiniz üçün təşəkkürlər</a:t>
            </a:r>
            <a:r>
              <a:rPr lang="en-US" sz="4800" dirty="0">
                <a:solidFill>
                  <a:schemeClr val="bg2">
                    <a:lumMod val="9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0228781"/>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BED47988-F831-4318-B4FB-0D96682A4C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040" y="801654"/>
            <a:ext cx="5434097" cy="39297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75445C6-D4DD-48C2-8961-083C45ABCF81}"/>
              </a:ext>
            </a:extLst>
          </p:cNvPr>
          <p:cNvSpPr/>
          <p:nvPr/>
        </p:nvSpPr>
        <p:spPr>
          <a:xfrm>
            <a:off x="8798768" y="942392"/>
            <a:ext cx="895739"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Buxar</a:t>
            </a:r>
          </a:p>
        </p:txBody>
      </p:sp>
      <p:sp>
        <p:nvSpPr>
          <p:cNvPr id="7" name="Rectangle 6">
            <a:extLst>
              <a:ext uri="{FF2B5EF4-FFF2-40B4-BE49-F238E27FC236}">
                <a16:creationId xmlns:a16="http://schemas.microsoft.com/office/drawing/2014/main" id="{725D9667-571B-4FF2-B1C7-54623B9A54FD}"/>
              </a:ext>
            </a:extLst>
          </p:cNvPr>
          <p:cNvSpPr/>
          <p:nvPr/>
        </p:nvSpPr>
        <p:spPr>
          <a:xfrm>
            <a:off x="6694913" y="1040363"/>
            <a:ext cx="1409320"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Suyun çıxışı</a:t>
            </a:r>
          </a:p>
        </p:txBody>
      </p:sp>
      <p:sp>
        <p:nvSpPr>
          <p:cNvPr id="9" name="Rectangle 8">
            <a:extLst>
              <a:ext uri="{FF2B5EF4-FFF2-40B4-BE49-F238E27FC236}">
                <a16:creationId xmlns:a16="http://schemas.microsoft.com/office/drawing/2014/main" id="{4BF1A493-FFB5-4F5B-A5B0-450E21271739}"/>
              </a:ext>
            </a:extLst>
          </p:cNvPr>
          <p:cNvSpPr/>
          <p:nvPr/>
        </p:nvSpPr>
        <p:spPr>
          <a:xfrm>
            <a:off x="6769960" y="4309283"/>
            <a:ext cx="1409320"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Suyun girişi</a:t>
            </a:r>
          </a:p>
        </p:txBody>
      </p:sp>
      <p:sp>
        <p:nvSpPr>
          <p:cNvPr id="10" name="Rectangle 9">
            <a:extLst>
              <a:ext uri="{FF2B5EF4-FFF2-40B4-BE49-F238E27FC236}">
                <a16:creationId xmlns:a16="http://schemas.microsoft.com/office/drawing/2014/main" id="{8C0C62EE-8F1A-441C-BE7E-474F97647C94}"/>
              </a:ext>
            </a:extLst>
          </p:cNvPr>
          <p:cNvSpPr/>
          <p:nvPr/>
        </p:nvSpPr>
        <p:spPr>
          <a:xfrm>
            <a:off x="7309377" y="3791728"/>
            <a:ext cx="1409320"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Arakəsmə</a:t>
            </a:r>
          </a:p>
        </p:txBody>
      </p:sp>
      <p:sp>
        <p:nvSpPr>
          <p:cNvPr id="11" name="Rectangle 10">
            <a:extLst>
              <a:ext uri="{FF2B5EF4-FFF2-40B4-BE49-F238E27FC236}">
                <a16:creationId xmlns:a16="http://schemas.microsoft.com/office/drawing/2014/main" id="{D08A9653-0D6B-487C-9D50-604EE1F151A8}"/>
              </a:ext>
            </a:extLst>
          </p:cNvPr>
          <p:cNvSpPr/>
          <p:nvPr/>
        </p:nvSpPr>
        <p:spPr>
          <a:xfrm>
            <a:off x="10159862" y="3791728"/>
            <a:ext cx="1409320"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Arakəsmə</a:t>
            </a:r>
          </a:p>
        </p:txBody>
      </p:sp>
      <p:sp>
        <p:nvSpPr>
          <p:cNvPr id="12" name="Rectangle 11">
            <a:extLst>
              <a:ext uri="{FF2B5EF4-FFF2-40B4-BE49-F238E27FC236}">
                <a16:creationId xmlns:a16="http://schemas.microsoft.com/office/drawing/2014/main" id="{80DF4210-B8BE-482C-9511-1E5A831314A7}"/>
              </a:ext>
            </a:extLst>
          </p:cNvPr>
          <p:cNvSpPr/>
          <p:nvPr/>
        </p:nvSpPr>
        <p:spPr>
          <a:xfrm>
            <a:off x="8623898" y="4326292"/>
            <a:ext cx="1535964" cy="23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Kondensasiya</a:t>
            </a:r>
          </a:p>
        </p:txBody>
      </p:sp>
      <p:sp>
        <p:nvSpPr>
          <p:cNvPr id="13" name="Rectangle 12">
            <a:extLst>
              <a:ext uri="{FF2B5EF4-FFF2-40B4-BE49-F238E27FC236}">
                <a16:creationId xmlns:a16="http://schemas.microsoft.com/office/drawing/2014/main" id="{831AA443-4BA2-4FA8-A1FC-89D20246B65F}"/>
              </a:ext>
            </a:extLst>
          </p:cNvPr>
          <p:cNvSpPr/>
          <p:nvPr/>
        </p:nvSpPr>
        <p:spPr>
          <a:xfrm>
            <a:off x="9654317" y="923730"/>
            <a:ext cx="1724964" cy="34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tx1">
                    <a:lumMod val="95000"/>
                    <a:lumOff val="5000"/>
                  </a:schemeClr>
                </a:solidFill>
                <a:latin typeface="Times New Roman" panose="02020603050405020304" pitchFamily="18" charset="0"/>
                <a:cs typeface="Times New Roman" panose="02020603050405020304" pitchFamily="18" charset="0"/>
              </a:rPr>
              <a:t>Vakuum sistem ejectoru </a:t>
            </a:r>
          </a:p>
        </p:txBody>
      </p:sp>
      <p:sp>
        <p:nvSpPr>
          <p:cNvPr id="14" name="Rectangle 13">
            <a:extLst>
              <a:ext uri="{FF2B5EF4-FFF2-40B4-BE49-F238E27FC236}">
                <a16:creationId xmlns:a16="http://schemas.microsoft.com/office/drawing/2014/main" id="{A565511C-3F60-45EC-A0B8-6989B8D28E88}"/>
              </a:ext>
            </a:extLst>
          </p:cNvPr>
          <p:cNvSpPr/>
          <p:nvPr/>
        </p:nvSpPr>
        <p:spPr>
          <a:xfrm>
            <a:off x="6434041" y="3757711"/>
            <a:ext cx="787853" cy="534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1600" dirty="0">
                <a:solidFill>
                  <a:schemeClr val="tx1">
                    <a:lumMod val="95000"/>
                    <a:lumOff val="5000"/>
                  </a:schemeClr>
                </a:solidFill>
                <a:latin typeface="Times New Roman" panose="02020603050405020304" pitchFamily="18" charset="0"/>
                <a:cs typeface="Times New Roman" panose="02020603050405020304" pitchFamily="18" charset="0"/>
              </a:rPr>
              <a:t>Örtük lövhəsi</a:t>
            </a:r>
          </a:p>
        </p:txBody>
      </p:sp>
      <p:sp>
        <p:nvSpPr>
          <p:cNvPr id="15" name="Rectangle 14">
            <a:extLst>
              <a:ext uri="{FF2B5EF4-FFF2-40B4-BE49-F238E27FC236}">
                <a16:creationId xmlns:a16="http://schemas.microsoft.com/office/drawing/2014/main" id="{50AA6D24-B9B2-420B-BBD3-FF008ED1F069}"/>
              </a:ext>
            </a:extLst>
          </p:cNvPr>
          <p:cNvSpPr/>
          <p:nvPr/>
        </p:nvSpPr>
        <p:spPr>
          <a:xfrm>
            <a:off x="8842555" y="3415004"/>
            <a:ext cx="895738" cy="149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1400" dirty="0">
                <a:solidFill>
                  <a:schemeClr val="tx1">
                    <a:lumMod val="95000"/>
                    <a:lumOff val="5000"/>
                  </a:schemeClr>
                </a:solidFill>
                <a:latin typeface="Times New Roman" panose="02020603050405020304" pitchFamily="18" charset="0"/>
                <a:cs typeface="Times New Roman" panose="02020603050405020304" pitchFamily="18" charset="0"/>
              </a:rPr>
              <a:t>Isti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q</a:t>
            </a:r>
            <a:r>
              <a:rPr lang="az-Latn-AZ" sz="1400" dirty="0">
                <a:solidFill>
                  <a:schemeClr val="tx1">
                    <a:lumMod val="95000"/>
                    <a:lumOff val="5000"/>
                  </a:schemeClr>
                </a:solidFill>
                <a:latin typeface="Times New Roman" panose="02020603050405020304" pitchFamily="18" charset="0"/>
                <a:cs typeface="Times New Roman" panose="02020603050405020304" pitchFamily="18" charset="0"/>
              </a:rPr>
              <a:t>uyu</a:t>
            </a:r>
          </a:p>
        </p:txBody>
      </p:sp>
      <p:sp>
        <p:nvSpPr>
          <p:cNvPr id="8" name="Cube 7">
            <a:extLst>
              <a:ext uri="{FF2B5EF4-FFF2-40B4-BE49-F238E27FC236}">
                <a16:creationId xmlns:a16="http://schemas.microsoft.com/office/drawing/2014/main" id="{A51D1265-667F-4DB0-83D5-E9599D95E3B8}"/>
              </a:ext>
            </a:extLst>
          </p:cNvPr>
          <p:cNvSpPr/>
          <p:nvPr/>
        </p:nvSpPr>
        <p:spPr>
          <a:xfrm>
            <a:off x="829832" y="522515"/>
            <a:ext cx="5027441" cy="5267130"/>
          </a:xfrm>
          <a:prstGeom prst="cube">
            <a:avLst/>
          </a:prstGeom>
          <a:gradFill>
            <a:gsLst>
              <a:gs pos="0">
                <a:schemeClr val="tx1">
                  <a:lumMod val="95000"/>
                  <a:lumOff val="5000"/>
                </a:schemeClr>
              </a:gs>
              <a:gs pos="0">
                <a:schemeClr val="tx2">
                  <a:lumMod val="75000"/>
                </a:schemeClr>
              </a:gs>
              <a:gs pos="50000">
                <a:schemeClr val="accent1">
                  <a:lumMod val="50000"/>
                </a:schemeClr>
              </a:gs>
              <a:gs pos="100000">
                <a:schemeClr val="accent6">
                  <a:lumMod val="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r>
              <a:rPr lang="az-Latn-AZ" dirty="0">
                <a:solidFill>
                  <a:schemeClr val="bg1">
                    <a:lumMod val="85000"/>
                  </a:schemeClr>
                </a:solidFill>
                <a:latin typeface="Times New Roman" panose="02020603050405020304" pitchFamily="18" charset="0"/>
                <a:cs typeface="Times New Roman" panose="02020603050405020304" pitchFamily="18" charset="0"/>
              </a:rPr>
              <a:t>Ölçmə prinsipinə əsasən, kondensator ağır su səviyyəsinin ölçülməsi metodunu tədricən qəbul edir. </a:t>
            </a:r>
            <a:r>
              <a:rPr lang="en-US" dirty="0">
                <a:solidFill>
                  <a:schemeClr val="bg1">
                    <a:lumMod val="85000"/>
                  </a:schemeClr>
                </a:solidFill>
                <a:latin typeface="Times New Roman" panose="02020603050405020304" pitchFamily="18" charset="0"/>
                <a:cs typeface="Times New Roman" panose="02020603050405020304" pitchFamily="18" charset="0"/>
              </a:rPr>
              <a:t>M</a:t>
            </a:r>
            <a:r>
              <a:rPr lang="az-Latn-AZ" dirty="0">
                <a:solidFill>
                  <a:schemeClr val="bg1">
                    <a:lumMod val="85000"/>
                  </a:schemeClr>
                </a:solidFill>
                <a:latin typeface="Times New Roman" panose="02020603050405020304" pitchFamily="18" charset="0"/>
                <a:cs typeface="Times New Roman" panose="02020603050405020304" pitchFamily="18" charset="0"/>
              </a:rPr>
              <a:t>üsbət və mənfi təzyiq tərəflərindəki nümunə götürmə boruları tərsinə çevrilir.Müsbət təzyiq tərəfi kondensatorun isti quyusunun dibindən götürülür, mənfi təzyiq tərəfi isə kondensatorun yuxarı buxar tərəfindən aparılır. Boru kəmərində doymuş buxarın kondensasiyasının qarşısını almaq üçün şaquli olaraq ən azı 800 mm yuxarı qaldırın və sonra ötürücüyə aşağıya doğru birləşdirin.</a:t>
            </a:r>
          </a:p>
        </p:txBody>
      </p:sp>
    </p:spTree>
    <p:extLst>
      <p:ext uri="{BB962C8B-B14F-4D97-AF65-F5344CB8AC3E}">
        <p14:creationId xmlns:p14="http://schemas.microsoft.com/office/powerpoint/2010/main" val="3802057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zika - 8">
            <a:extLst>
              <a:ext uri="{FF2B5EF4-FFF2-40B4-BE49-F238E27FC236}">
                <a16:creationId xmlns:a16="http://schemas.microsoft.com/office/drawing/2014/main" id="{A9AFD9D4-01CB-41CE-AA87-38B4B882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10" y="422161"/>
            <a:ext cx="5637519" cy="36109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9F201F2-BCB7-4CC6-BDDC-E79293BCA5A3}"/>
              </a:ext>
            </a:extLst>
          </p:cNvPr>
          <p:cNvSpPr/>
          <p:nvPr/>
        </p:nvSpPr>
        <p:spPr>
          <a:xfrm>
            <a:off x="3592286" y="4630366"/>
            <a:ext cx="7322148" cy="14298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lumMod val="85000"/>
                  </a:schemeClr>
                </a:solidFill>
                <a:latin typeface="Times New Roman" panose="02020603050405020304" pitchFamily="18" charset="0"/>
                <a:cs typeface="Times New Roman" panose="02020603050405020304" pitchFamily="18" charset="0"/>
              </a:rPr>
              <a:t>S</a:t>
            </a:r>
            <a:r>
              <a:rPr lang="az-Latn-AZ" sz="2000" dirty="0">
                <a:solidFill>
                  <a:schemeClr val="bg1">
                    <a:lumMod val="85000"/>
                  </a:schemeClr>
                </a:solidFill>
                <a:latin typeface="Times New Roman" panose="02020603050405020304" pitchFamily="18" charset="0"/>
                <a:cs typeface="Times New Roman" panose="02020603050405020304" pitchFamily="18" charset="0"/>
              </a:rPr>
              <a:t>uyun səviyyəsinin göstəricisi bir müddət istifadəyə verildikdən sonra, mənfi təzyiq tərəfində az və ya çox kondensasiya edilmiş su yaranacaq, buna görə də drenaj üçün kanalizasiya çəni quraşdırılmalıdır.</a:t>
            </a:r>
          </a:p>
        </p:txBody>
      </p:sp>
    </p:spTree>
    <p:extLst>
      <p:ext uri="{BB962C8B-B14F-4D97-AF65-F5344CB8AC3E}">
        <p14:creationId xmlns:p14="http://schemas.microsoft.com/office/powerpoint/2010/main" val="3016583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izika - 8">
            <a:extLst>
              <a:ext uri="{FF2B5EF4-FFF2-40B4-BE49-F238E27FC236}">
                <a16:creationId xmlns:a16="http://schemas.microsoft.com/office/drawing/2014/main" id="{7A8D6C3A-2415-4CBA-ACEC-EA9851452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849" y="1397712"/>
            <a:ext cx="5803641" cy="40358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E0C075A-9B13-41F5-B6EF-AED7C3EE66CC}"/>
              </a:ext>
            </a:extLst>
          </p:cNvPr>
          <p:cNvSpPr/>
          <p:nvPr/>
        </p:nvSpPr>
        <p:spPr>
          <a:xfrm>
            <a:off x="349119" y="293676"/>
            <a:ext cx="7768514" cy="777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2">
                    <a:lumMod val="90000"/>
                  </a:schemeClr>
                </a:solidFill>
                <a:latin typeface="Times New Roman" panose="02020603050405020304" pitchFamily="18" charset="0"/>
                <a:cs typeface="Times New Roman" panose="02020603050405020304" pitchFamily="18" charset="0"/>
              </a:rPr>
              <a:t>Suyun faktiki səviyyəsini ölçmək mümkün deyil.Şiddətli diferensial təzyiq su səviyyə ölçənindən istifadə edərək kondensatorda su səviyyəsinin ölçmə metodu</a:t>
            </a:r>
          </a:p>
        </p:txBody>
      </p:sp>
      <p:sp>
        <p:nvSpPr>
          <p:cNvPr id="11" name="Flowchart: Process 10">
            <a:extLst>
              <a:ext uri="{FF2B5EF4-FFF2-40B4-BE49-F238E27FC236}">
                <a16:creationId xmlns:a16="http://schemas.microsoft.com/office/drawing/2014/main" id="{932B8043-943F-4B59-AFCA-3158642D0ED7}"/>
              </a:ext>
            </a:extLst>
          </p:cNvPr>
          <p:cNvSpPr/>
          <p:nvPr/>
        </p:nvSpPr>
        <p:spPr>
          <a:xfrm>
            <a:off x="349119" y="2076705"/>
            <a:ext cx="4133462" cy="2677886"/>
          </a:xfrm>
          <a:prstGeom prst="flowChartProcess">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2">
                    <a:lumMod val="90000"/>
                  </a:schemeClr>
                </a:solidFill>
                <a:latin typeface="Times New Roman" panose="02020603050405020304" pitchFamily="18" charset="0"/>
                <a:cs typeface="Times New Roman" panose="02020603050405020304" pitchFamily="18" charset="0"/>
              </a:rPr>
              <a:t> Transmitterə görə diferensial təzyiq və su</a:t>
            </a:r>
            <a:r>
              <a:rPr lang="en-US" dirty="0">
                <a:solidFill>
                  <a:schemeClr val="bg2">
                    <a:lumMod val="90000"/>
                  </a:schemeClr>
                </a:solidFill>
                <a:latin typeface="Times New Roman" panose="02020603050405020304" pitchFamily="18" charset="0"/>
                <a:cs typeface="Times New Roman" panose="02020603050405020304" pitchFamily="18" charset="0"/>
              </a:rPr>
              <a:t> m</a:t>
            </a:r>
            <a:r>
              <a:rPr lang="az-Latn-AZ" dirty="0">
                <a:solidFill>
                  <a:schemeClr val="bg2">
                    <a:lumMod val="90000"/>
                  </a:schemeClr>
                </a:solidFill>
                <a:latin typeface="Times New Roman" panose="02020603050405020304" pitchFamily="18" charset="0"/>
                <a:cs typeface="Times New Roman" panose="02020603050405020304" pitchFamily="18" charset="0"/>
              </a:rPr>
              <a:t>övqeylə  mütənasibdir və suyun səviyyəsinin dəyəri diferensial təzyiqi ölçməklə əldə edilə bilər. Keçirici çubuğun yerində quraşdırılmasını təmin etmək üçün yığın və eyni zamanda, keçirici çubuğun yerində quraşdırılıb-quraşdırılmadığını yoxlamaq nəzarət və qəbul bölməsi üçün əlverişlidir. </a:t>
            </a:r>
          </a:p>
        </p:txBody>
      </p:sp>
      <p:sp>
        <p:nvSpPr>
          <p:cNvPr id="12" name="Arrow: Right 11">
            <a:extLst>
              <a:ext uri="{FF2B5EF4-FFF2-40B4-BE49-F238E27FC236}">
                <a16:creationId xmlns:a16="http://schemas.microsoft.com/office/drawing/2014/main" id="{C60E0B28-323B-4D4B-B3E6-D241AF2376D8}"/>
              </a:ext>
            </a:extLst>
          </p:cNvPr>
          <p:cNvSpPr/>
          <p:nvPr/>
        </p:nvSpPr>
        <p:spPr>
          <a:xfrm>
            <a:off x="398882" y="5551713"/>
            <a:ext cx="6767028" cy="117565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1">
                    <a:lumMod val="85000"/>
                  </a:schemeClr>
                </a:solidFill>
                <a:latin typeface="Times New Roman" panose="02020603050405020304" pitchFamily="18" charset="0"/>
                <a:cs typeface="Times New Roman" panose="02020603050405020304" pitchFamily="18" charset="0"/>
              </a:rPr>
              <a:t>Sıfır nöqtəsi miqrasiya və H. mənfi təzyiqli borunun bölməsi qatılaşdırılmış su ilə doldurulmalıdır</a:t>
            </a:r>
          </a:p>
        </p:txBody>
      </p:sp>
    </p:spTree>
    <p:extLst>
      <p:ext uri="{BB962C8B-B14F-4D97-AF65-F5344CB8AC3E}">
        <p14:creationId xmlns:p14="http://schemas.microsoft.com/office/powerpoint/2010/main" val="313991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TEK测量HF氟化氢液体的超微小流量计- 丹东德泽科技有限公司">
            <a:extLst>
              <a:ext uri="{FF2B5EF4-FFF2-40B4-BE49-F238E27FC236}">
                <a16:creationId xmlns:a16="http://schemas.microsoft.com/office/drawing/2014/main" id="{A79B2AA3-081A-47AF-B749-19D7A4CB0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7003" y="303814"/>
            <a:ext cx="3971973" cy="3971973"/>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FF1B72F2-838C-440B-ABA8-4FEFDC019922}"/>
              </a:ext>
            </a:extLst>
          </p:cNvPr>
          <p:cNvSpPr/>
          <p:nvPr/>
        </p:nvSpPr>
        <p:spPr>
          <a:xfrm>
            <a:off x="427821" y="3439469"/>
            <a:ext cx="3027785" cy="283184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sz="1600" dirty="0">
                <a:solidFill>
                  <a:schemeClr val="bg1">
                    <a:lumMod val="85000"/>
                  </a:schemeClr>
                </a:solidFill>
                <a:latin typeface="Times New Roman" panose="02020603050405020304" pitchFamily="18" charset="0"/>
                <a:cs typeface="Times New Roman" panose="02020603050405020304" pitchFamily="18" charset="0"/>
              </a:rPr>
              <a:t>Nümunə alma portunun səviyyəsi,ötürücü tərəfindən ölçülən diferensial təzyiq artır və suyun səviyyəsinin siqnalı çox böyük</a:t>
            </a:r>
            <a:r>
              <a:rPr lang="en-US" sz="1600" dirty="0">
                <a:solidFill>
                  <a:schemeClr val="bg1">
                    <a:lumMod val="85000"/>
                  </a:schemeClr>
                </a:solidFill>
                <a:latin typeface="Times New Roman" panose="02020603050405020304" pitchFamily="18" charset="0"/>
                <a:cs typeface="Times New Roman" panose="02020603050405020304" pitchFamily="18" charset="0"/>
              </a:rPr>
              <a:t> </a:t>
            </a:r>
            <a:r>
              <a:rPr lang="az-Latn-AZ" sz="1600" dirty="0">
                <a:solidFill>
                  <a:schemeClr val="bg1">
                    <a:lumMod val="85000"/>
                  </a:schemeClr>
                </a:solidFill>
                <a:latin typeface="Times New Roman" panose="02020603050405020304" pitchFamily="18" charset="0"/>
                <a:cs typeface="Times New Roman" panose="02020603050405020304" pitchFamily="18" charset="0"/>
              </a:rPr>
              <a:t>olur.Bu zaman su səviyyəsini </a:t>
            </a:r>
            <a:r>
              <a:rPr lang="en-US" sz="1600" dirty="0">
                <a:solidFill>
                  <a:schemeClr val="bg1">
                    <a:lumMod val="85000"/>
                  </a:schemeClr>
                </a:solidFill>
                <a:latin typeface="Times New Roman" panose="02020603050405020304" pitchFamily="18" charset="0"/>
                <a:cs typeface="Times New Roman" panose="02020603050405020304" pitchFamily="18" charset="0"/>
              </a:rPr>
              <a:t>art</a:t>
            </a:r>
            <a:r>
              <a:rPr lang="az-Latn-AZ" sz="1600" dirty="0">
                <a:solidFill>
                  <a:schemeClr val="bg1">
                    <a:lumMod val="85000"/>
                  </a:schemeClr>
                </a:solidFill>
                <a:latin typeface="Times New Roman" panose="02020603050405020304" pitchFamily="18" charset="0"/>
                <a:cs typeface="Times New Roman" panose="02020603050405020304" pitchFamily="18" charset="0"/>
              </a:rPr>
              <a:t>ırmaq lazımdır.</a:t>
            </a:r>
            <a:endParaRPr lang="en-US" sz="1600" dirty="0"/>
          </a:p>
        </p:txBody>
      </p:sp>
      <p:sp>
        <p:nvSpPr>
          <p:cNvPr id="12" name="Oval 11">
            <a:extLst>
              <a:ext uri="{FF2B5EF4-FFF2-40B4-BE49-F238E27FC236}">
                <a16:creationId xmlns:a16="http://schemas.microsoft.com/office/drawing/2014/main" id="{3B19C192-2154-466C-A357-6B2559D2F1E3}"/>
              </a:ext>
            </a:extLst>
          </p:cNvPr>
          <p:cNvSpPr/>
          <p:nvPr/>
        </p:nvSpPr>
        <p:spPr>
          <a:xfrm>
            <a:off x="2633617" y="303814"/>
            <a:ext cx="3241027" cy="283184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1600" dirty="0">
                <a:solidFill>
                  <a:schemeClr val="bg1">
                    <a:lumMod val="85000"/>
                  </a:schemeClr>
                </a:solidFill>
                <a:latin typeface="Times New Roman" panose="02020603050405020304" pitchFamily="18" charset="0"/>
                <a:cs typeface="Times New Roman" panose="02020603050405020304" pitchFamily="18" charset="0"/>
              </a:rPr>
              <a:t>Su səviyyəsinin göstəricisi yeni işə salındıqda, qurğu işə salındıqda və ya mənfi təzyiq tərəfində vakuum sızdıqda, kondensasiya olunmuş bu bölmədə su azalacaq və müsbət təzyiq tərəfindən aşağı olacaq.</a:t>
            </a:r>
            <a:endParaRPr lang="en-US" sz="1600" dirty="0"/>
          </a:p>
        </p:txBody>
      </p:sp>
      <p:sp>
        <p:nvSpPr>
          <p:cNvPr id="13" name="Oval 12">
            <a:extLst>
              <a:ext uri="{FF2B5EF4-FFF2-40B4-BE49-F238E27FC236}">
                <a16:creationId xmlns:a16="http://schemas.microsoft.com/office/drawing/2014/main" id="{6FDEE18A-5755-42D8-A5BF-1CD43D0DD190}"/>
              </a:ext>
            </a:extLst>
          </p:cNvPr>
          <p:cNvSpPr/>
          <p:nvPr/>
        </p:nvSpPr>
        <p:spPr>
          <a:xfrm>
            <a:off x="5038823" y="3564940"/>
            <a:ext cx="2864982" cy="270637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1600" dirty="0">
                <a:solidFill>
                  <a:schemeClr val="bg1">
                    <a:lumMod val="85000"/>
                  </a:schemeClr>
                </a:solidFill>
                <a:latin typeface="Times New Roman" panose="02020603050405020304" pitchFamily="18" charset="0"/>
                <a:cs typeface="Times New Roman" panose="02020603050405020304" pitchFamily="18" charset="0"/>
              </a:rPr>
              <a:t>Kondensatorun su səviyyəsinin göstəricisinin mənfi təzyiq borusunun H bölməsi kondensasiya olunmuş su ilə doldurulmalıdır.</a:t>
            </a:r>
          </a:p>
        </p:txBody>
      </p:sp>
      <p:sp>
        <p:nvSpPr>
          <p:cNvPr id="11" name="Arrow: Left 10">
            <a:extLst>
              <a:ext uri="{FF2B5EF4-FFF2-40B4-BE49-F238E27FC236}">
                <a16:creationId xmlns:a16="http://schemas.microsoft.com/office/drawing/2014/main" id="{60C3220E-0A66-45F3-B8EE-4D0D2ED30EF6}"/>
              </a:ext>
            </a:extLst>
          </p:cNvPr>
          <p:cNvSpPr/>
          <p:nvPr/>
        </p:nvSpPr>
        <p:spPr>
          <a:xfrm rot="3548170">
            <a:off x="5697731" y="2642447"/>
            <a:ext cx="978408" cy="484632"/>
          </a:xfrm>
          <a:prstGeom prst="lef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B1F2C75-E665-4A84-8CE2-EF3D04DB460F}"/>
              </a:ext>
            </a:extLst>
          </p:cNvPr>
          <p:cNvSpPr/>
          <p:nvPr/>
        </p:nvSpPr>
        <p:spPr>
          <a:xfrm rot="10800000">
            <a:off x="3758010" y="4613073"/>
            <a:ext cx="1197615" cy="484632"/>
          </a:xfrm>
          <a:prstGeom prst="lef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Left 16">
            <a:extLst>
              <a:ext uri="{FF2B5EF4-FFF2-40B4-BE49-F238E27FC236}">
                <a16:creationId xmlns:a16="http://schemas.microsoft.com/office/drawing/2014/main" id="{86285838-51D0-4966-80AB-C0B7020E131A}"/>
              </a:ext>
            </a:extLst>
          </p:cNvPr>
          <p:cNvSpPr/>
          <p:nvPr/>
        </p:nvSpPr>
        <p:spPr>
          <a:xfrm rot="18470612">
            <a:off x="1652929" y="2610464"/>
            <a:ext cx="978408" cy="484632"/>
          </a:xfrm>
          <a:prstGeom prst="lef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71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40外浮筒式液位开关是专为高压| Magnetrol">
            <a:extLst>
              <a:ext uri="{FF2B5EF4-FFF2-40B4-BE49-F238E27FC236}">
                <a16:creationId xmlns:a16="http://schemas.microsoft.com/office/drawing/2014/main" id="{213B3152-B849-4044-977F-42C58EB54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539" y="1247360"/>
            <a:ext cx="4655976" cy="43632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A5B3103-304D-49C2-991D-85303DF77211}"/>
              </a:ext>
            </a:extLst>
          </p:cNvPr>
          <p:cNvSpPr/>
          <p:nvPr/>
        </p:nvSpPr>
        <p:spPr>
          <a:xfrm>
            <a:off x="923731" y="569166"/>
            <a:ext cx="5812194" cy="155821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bg1">
                    <a:lumMod val="85000"/>
                  </a:schemeClr>
                </a:solidFill>
                <a:latin typeface="Times New Roman" panose="02020603050405020304" pitchFamily="18" charset="0"/>
                <a:cs typeface="Times New Roman" panose="02020603050405020304" pitchFamily="18" charset="0"/>
              </a:rPr>
              <a:t>Kondensator</a:t>
            </a:r>
            <a:r>
              <a:rPr lang="en-US" dirty="0">
                <a:solidFill>
                  <a:schemeClr val="bg1">
                    <a:lumMod val="85000"/>
                  </a:schemeClr>
                </a:solidFill>
                <a:latin typeface="Times New Roman" panose="02020603050405020304" pitchFamily="18" charset="0"/>
                <a:cs typeface="Times New Roman" panose="02020603050405020304" pitchFamily="18" charset="0"/>
              </a:rPr>
              <a:t>da</a:t>
            </a:r>
            <a:r>
              <a:rPr lang="az-Latn-AZ" dirty="0">
                <a:solidFill>
                  <a:schemeClr val="bg1">
                    <a:lumMod val="85000"/>
                  </a:schemeClr>
                </a:solidFill>
                <a:latin typeface="Times New Roman" panose="02020603050405020304" pitchFamily="18" charset="0"/>
                <a:cs typeface="Times New Roman" panose="02020603050405020304" pitchFamily="18" charset="0"/>
              </a:rPr>
              <a:t> suyun səviyyəsinin göstəricisi bir müddət işlədikdən sonra mənfi təzyiq tərəfində artıq qatılaşdırılmış su əmələ gələcək, yəni H bölməsində suyun səviyyəsi artacaq və nəticədə ölçülən diferensial təzyiq azalacaq. Drenaj çəni artıq kondensatı boşaltır.</a:t>
            </a:r>
            <a:endParaRPr lang="en-US" dirty="0"/>
          </a:p>
        </p:txBody>
      </p:sp>
      <p:sp>
        <p:nvSpPr>
          <p:cNvPr id="9" name="Cylinder 8">
            <a:extLst>
              <a:ext uri="{FF2B5EF4-FFF2-40B4-BE49-F238E27FC236}">
                <a16:creationId xmlns:a16="http://schemas.microsoft.com/office/drawing/2014/main" id="{5A640367-13A4-4601-84A5-5CB39D3E39C8}"/>
              </a:ext>
            </a:extLst>
          </p:cNvPr>
          <p:cNvSpPr/>
          <p:nvPr/>
        </p:nvSpPr>
        <p:spPr>
          <a:xfrm>
            <a:off x="2071397" y="2537927"/>
            <a:ext cx="3582954" cy="3974840"/>
          </a:xfrm>
          <a:prstGeom prst="ca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1">
                    <a:lumMod val="85000"/>
                  </a:schemeClr>
                </a:solidFill>
                <a:latin typeface="Times New Roman" panose="02020603050405020304" pitchFamily="18" charset="0"/>
                <a:cs typeface="Times New Roman" panose="02020603050405020304" pitchFamily="18" charset="0"/>
              </a:rPr>
              <a:t>Kondensatorun suyunun səviyyəsini ölçmək üçün idarə olunan dalğa radarının səviyyə ölçən cihazının tətbiqi Ölçmə prinsipi</a:t>
            </a:r>
            <a:r>
              <a:rPr lang="en-US" dirty="0">
                <a:solidFill>
                  <a:schemeClr val="bg1">
                    <a:lumMod val="85000"/>
                  </a:schemeClr>
                </a:solidFill>
                <a:latin typeface="Times New Roman" panose="02020603050405020304" pitchFamily="18" charset="0"/>
                <a:cs typeface="Times New Roman" panose="02020603050405020304" pitchFamily="18" charset="0"/>
              </a:rPr>
              <a:t>,</a:t>
            </a:r>
            <a:r>
              <a:rPr lang="az-Latn-AZ" dirty="0">
                <a:solidFill>
                  <a:schemeClr val="bg1">
                    <a:lumMod val="85000"/>
                  </a:schemeClr>
                </a:solidFill>
                <a:latin typeface="Times New Roman" panose="02020603050405020304" pitchFamily="18" charset="0"/>
                <a:cs typeface="Times New Roman" panose="02020603050405020304" pitchFamily="18" charset="0"/>
              </a:rPr>
              <a:t> son illərdə elm və texnologiyanın inkişafı ilə idarə olunan dalğa radar səviyyə ölçmə cihazları səviyyə ölçülməsində getdikcə daha çox istifadə olunur. </a:t>
            </a:r>
          </a:p>
        </p:txBody>
      </p:sp>
    </p:spTree>
    <p:extLst>
      <p:ext uri="{BB962C8B-B14F-4D97-AF65-F5344CB8AC3E}">
        <p14:creationId xmlns:p14="http://schemas.microsoft.com/office/powerpoint/2010/main" val="938895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D4EC6790-8E06-48F0-916B-C299D81A0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31398333-21F3-44E8-BDE0-36BA046F1CFC}"/>
              </a:ext>
            </a:extLst>
          </p:cNvPr>
          <p:cNvSpPr/>
          <p:nvPr/>
        </p:nvSpPr>
        <p:spPr>
          <a:xfrm>
            <a:off x="3917303" y="5206349"/>
            <a:ext cx="5411754" cy="793101"/>
          </a:xfrm>
          <a:prstGeom prst="flowChartProcess">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az-Latn-AZ" dirty="0">
                <a:solidFill>
                  <a:schemeClr val="bg1">
                    <a:lumMod val="85000"/>
                  </a:schemeClr>
                </a:solidFill>
                <a:latin typeface="Times New Roman" panose="02020603050405020304" pitchFamily="18" charset="0"/>
                <a:cs typeface="Times New Roman" panose="02020603050405020304" pitchFamily="18" charset="0"/>
              </a:rPr>
              <a:t>Siqnal ağıllı şəkildə işləndikdən sonra mühitlə antena arasında məsafə əldə edilir və terminala göndərilir.</a:t>
            </a:r>
          </a:p>
        </p:txBody>
      </p:sp>
      <p:pic>
        <p:nvPicPr>
          <p:cNvPr id="13314" name="Picture 2" descr="电容式液位变送器传感器指示器换能器计制造商">
            <a:extLst>
              <a:ext uri="{FF2B5EF4-FFF2-40B4-BE49-F238E27FC236}">
                <a16:creationId xmlns:a16="http://schemas.microsoft.com/office/drawing/2014/main" id="{1B643B85-132C-4353-9F21-72B808B54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68" y="226912"/>
            <a:ext cx="5100734" cy="4298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401D1BE-B79C-4DED-8294-14B7FC17D803}"/>
              </a:ext>
            </a:extLst>
          </p:cNvPr>
          <p:cNvSpPr/>
          <p:nvPr/>
        </p:nvSpPr>
        <p:spPr>
          <a:xfrm>
            <a:off x="6407800" y="2267338"/>
            <a:ext cx="5001208" cy="148356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az-Latn-AZ" dirty="0">
                <a:solidFill>
                  <a:schemeClr val="bg1">
                    <a:lumMod val="85000"/>
                  </a:schemeClr>
                </a:solidFill>
                <a:latin typeface="Times New Roman" panose="02020603050405020304" pitchFamily="18" charset="0"/>
                <a:cs typeface="Times New Roman" panose="02020603050405020304" pitchFamily="18" charset="0"/>
              </a:rPr>
              <a:t>Radar səviyyə ölçən cihazının antenası elektromaqnit impuls siqnallarını işıq sürəti ilə ötürür, ötürülən dalğalar ölçülmüş mühitin səthində əks olunur və əks olunan əks-səda siqnalları hələ də antenna tərəfindən qəbul edilir.</a:t>
            </a:r>
            <a:endParaRPr lang="en-US" dirty="0"/>
          </a:p>
        </p:txBody>
      </p:sp>
    </p:spTree>
    <p:extLst>
      <p:ext uri="{BB962C8B-B14F-4D97-AF65-F5344CB8AC3E}">
        <p14:creationId xmlns:p14="http://schemas.microsoft.com/office/powerpoint/2010/main" val="1005345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Powerpoint Background Images – Browse 10,369 Stock Photos, Vectors,  and Video | Adobe Stock">
            <a:extLst>
              <a:ext uri="{FF2B5EF4-FFF2-40B4-BE49-F238E27FC236}">
                <a16:creationId xmlns:a16="http://schemas.microsoft.com/office/drawing/2014/main" id="{DA0FD4B4-5311-44E0-9961-CF57327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丹东德泽科技有限公司- 汽轮机管道真空检漏流量计RHEOVAC">
            <a:extLst>
              <a:ext uri="{FF2B5EF4-FFF2-40B4-BE49-F238E27FC236}">
                <a16:creationId xmlns:a16="http://schemas.microsoft.com/office/drawing/2014/main" id="{F11BB5C8-CBF9-4E42-B535-346D476DD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48" y="1167466"/>
            <a:ext cx="4868346" cy="45230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6011A57-6760-4150-82AD-2500FD926A47}"/>
              </a:ext>
            </a:extLst>
          </p:cNvPr>
          <p:cNvSpPr/>
          <p:nvPr/>
        </p:nvSpPr>
        <p:spPr>
          <a:xfrm>
            <a:off x="531844" y="653142"/>
            <a:ext cx="4868346" cy="133427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bg1">
                    <a:lumMod val="85000"/>
                  </a:schemeClr>
                </a:solidFill>
                <a:latin typeface="Times New Roman" panose="02020603050405020304" pitchFamily="18" charset="0"/>
                <a:cs typeface="Times New Roman" panose="02020603050405020304" pitchFamily="18" charset="0"/>
              </a:rPr>
              <a:t>Elektromaqnit impuls siqnalının ötürülməsindən qəbuluna qədər olan vaxt intervalı antennadan mühitin səthinə qədər olan məsafəyə mütənasibdir, yəni:</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az-Latn-AZ" dirty="0">
                <a:solidFill>
                  <a:schemeClr val="bg1">
                    <a:lumMod val="85000"/>
                  </a:schemeClr>
                </a:solidFill>
                <a:latin typeface="Times New Roman" panose="02020603050405020304" pitchFamily="18" charset="0"/>
                <a:cs typeface="Times New Roman" panose="02020603050405020304" pitchFamily="18" charset="0"/>
              </a:rPr>
              <a:t>D</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az-Latn-AZ" dirty="0">
                <a:solidFill>
                  <a:schemeClr val="bg1">
                    <a:lumMod val="85000"/>
                  </a:schemeClr>
                </a:solidFill>
                <a:latin typeface="Times New Roman" panose="02020603050405020304" pitchFamily="18" charset="0"/>
                <a:cs typeface="Times New Roman" panose="02020603050405020304" pitchFamily="18" charset="0"/>
              </a:rPr>
              <a:t>=</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az-Latn-AZ" dirty="0">
                <a:solidFill>
                  <a:schemeClr val="bg1">
                    <a:lumMod val="85000"/>
                  </a:schemeClr>
                </a:solidFill>
                <a:latin typeface="Times New Roman" panose="02020603050405020304" pitchFamily="18" charset="0"/>
                <a:cs typeface="Times New Roman" panose="02020603050405020304" pitchFamily="18" charset="0"/>
              </a:rPr>
              <a:t>CT</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az-Latn-AZ" dirty="0">
                <a:solidFill>
                  <a:schemeClr val="bg1">
                    <a:lumMod val="85000"/>
                  </a:schemeClr>
                </a:solidFill>
                <a:latin typeface="Times New Roman" panose="02020603050405020304" pitchFamily="18" charset="0"/>
                <a:cs typeface="Times New Roman" panose="02020603050405020304" pitchFamily="18" charset="0"/>
              </a:rPr>
              <a:t>/</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az-Latn-AZ" dirty="0">
                <a:solidFill>
                  <a:schemeClr val="bg1">
                    <a:lumMod val="85000"/>
                  </a:schemeClr>
                </a:solidFill>
                <a:latin typeface="Times New Roman" panose="02020603050405020304" pitchFamily="18" charset="0"/>
                <a:cs typeface="Times New Roman" panose="02020603050405020304" pitchFamily="18" charset="0"/>
              </a:rPr>
              <a:t>2</a:t>
            </a:r>
            <a:endParaRPr lang="en-US" dirty="0"/>
          </a:p>
        </p:txBody>
      </p:sp>
      <p:sp>
        <p:nvSpPr>
          <p:cNvPr id="6" name="Arrow: Right 5">
            <a:extLst>
              <a:ext uri="{FF2B5EF4-FFF2-40B4-BE49-F238E27FC236}">
                <a16:creationId xmlns:a16="http://schemas.microsoft.com/office/drawing/2014/main" id="{82FA24BD-7216-4B01-8446-E0E4B594A172}"/>
              </a:ext>
            </a:extLst>
          </p:cNvPr>
          <p:cNvSpPr/>
          <p:nvPr/>
        </p:nvSpPr>
        <p:spPr>
          <a:xfrm>
            <a:off x="531843" y="2146203"/>
            <a:ext cx="5850296" cy="818084"/>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bg1">
                    <a:lumMod val="85000"/>
                  </a:schemeClr>
                </a:solidFill>
                <a:latin typeface="Times New Roman" panose="02020603050405020304" pitchFamily="18" charset="0"/>
                <a:cs typeface="Times New Roman" panose="02020603050405020304" pitchFamily="18" charset="0"/>
              </a:rPr>
              <a:t>D - anten</a:t>
            </a:r>
            <a:r>
              <a:rPr lang="en-US" dirty="0">
                <a:solidFill>
                  <a:schemeClr val="bg1">
                    <a:lumMod val="85000"/>
                  </a:schemeClr>
                </a:solidFill>
                <a:latin typeface="Times New Roman" panose="02020603050405020304" pitchFamily="18" charset="0"/>
                <a:cs typeface="Times New Roman" panose="02020603050405020304" pitchFamily="18" charset="0"/>
              </a:rPr>
              <a:t>a</a:t>
            </a:r>
            <a:r>
              <a:rPr lang="az-Latn-AZ" dirty="0">
                <a:solidFill>
                  <a:schemeClr val="bg1">
                    <a:lumMod val="85000"/>
                  </a:schemeClr>
                </a:solidFill>
                <a:latin typeface="Times New Roman" panose="02020603050405020304" pitchFamily="18" charset="0"/>
                <a:cs typeface="Times New Roman" panose="02020603050405020304" pitchFamily="18" charset="0"/>
              </a:rPr>
              <a:t>dan mühitin səthinə qədər olan məsafə;</a:t>
            </a:r>
            <a:endParaRPr lang="en-US" dirty="0"/>
          </a:p>
        </p:txBody>
      </p:sp>
      <p:sp>
        <p:nvSpPr>
          <p:cNvPr id="7" name="Arrow: Right 6">
            <a:extLst>
              <a:ext uri="{FF2B5EF4-FFF2-40B4-BE49-F238E27FC236}">
                <a16:creationId xmlns:a16="http://schemas.microsoft.com/office/drawing/2014/main" id="{854A66B6-2F2F-49B9-80D6-A74501E7A4F8}"/>
              </a:ext>
            </a:extLst>
          </p:cNvPr>
          <p:cNvSpPr/>
          <p:nvPr/>
        </p:nvSpPr>
        <p:spPr>
          <a:xfrm>
            <a:off x="531843" y="3174388"/>
            <a:ext cx="2761863" cy="681136"/>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bg1">
                    <a:lumMod val="85000"/>
                  </a:schemeClr>
                </a:solidFill>
                <a:latin typeface="Times New Roman" panose="02020603050405020304" pitchFamily="18" charset="0"/>
                <a:cs typeface="Times New Roman" panose="02020603050405020304" pitchFamily="18" charset="0"/>
              </a:rPr>
              <a:t>C - işığın sürəti;</a:t>
            </a:r>
            <a:endParaRPr lang="en-US" dirty="0"/>
          </a:p>
        </p:txBody>
      </p:sp>
      <p:sp>
        <p:nvSpPr>
          <p:cNvPr id="8" name="Arrow: Right 7">
            <a:extLst>
              <a:ext uri="{FF2B5EF4-FFF2-40B4-BE49-F238E27FC236}">
                <a16:creationId xmlns:a16="http://schemas.microsoft.com/office/drawing/2014/main" id="{04DE0D1F-CC3E-447E-967D-858B335FEDF9}"/>
              </a:ext>
            </a:extLst>
          </p:cNvPr>
          <p:cNvSpPr/>
          <p:nvPr/>
        </p:nvSpPr>
        <p:spPr>
          <a:xfrm>
            <a:off x="531844" y="3825556"/>
            <a:ext cx="5850296" cy="116632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dirty="0">
                <a:solidFill>
                  <a:schemeClr val="bg1">
                    <a:lumMod val="85000"/>
                  </a:schemeClr>
                </a:solidFill>
                <a:latin typeface="Times New Roman" panose="02020603050405020304" pitchFamily="18" charset="0"/>
                <a:cs typeface="Times New Roman" panose="02020603050405020304" pitchFamily="18" charset="0"/>
              </a:rPr>
              <a:t>T - elektromaqnit impuls dalğasının ötürülməsindən qəbuluna qədər olan vaxt intervalı.</a:t>
            </a:r>
            <a:endParaRPr lang="en-US" dirty="0"/>
          </a:p>
        </p:txBody>
      </p:sp>
      <p:sp>
        <p:nvSpPr>
          <p:cNvPr id="9" name="Rectangle: Rounded Corners 8">
            <a:extLst>
              <a:ext uri="{FF2B5EF4-FFF2-40B4-BE49-F238E27FC236}">
                <a16:creationId xmlns:a16="http://schemas.microsoft.com/office/drawing/2014/main" id="{5B634BD2-4BE2-4AB8-9357-384731755AE3}"/>
              </a:ext>
            </a:extLst>
          </p:cNvPr>
          <p:cNvSpPr/>
          <p:nvPr/>
        </p:nvSpPr>
        <p:spPr>
          <a:xfrm>
            <a:off x="531844" y="5156984"/>
            <a:ext cx="5617026" cy="138393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1">
                    <a:lumMod val="85000"/>
                  </a:schemeClr>
                </a:solidFill>
                <a:latin typeface="Times New Roman" panose="02020603050405020304" pitchFamily="18" charset="0"/>
                <a:cs typeface="Times New Roman" panose="02020603050405020304" pitchFamily="18" charset="0"/>
              </a:rPr>
              <a:t>Radar səviyyə ölçmə cihazı elektromaqnit nəbz dalğasının keçdiyi vaxtı qeyd edir və işığın sürəti sabitdir, maye səviyyəsinin dəyərini əldə etmək üçün mühitin səthindən antenaya qədər olan məsafə hesablana bilər.</a:t>
            </a:r>
          </a:p>
        </p:txBody>
      </p:sp>
    </p:spTree>
    <p:extLst>
      <p:ext uri="{BB962C8B-B14F-4D97-AF65-F5344CB8AC3E}">
        <p14:creationId xmlns:p14="http://schemas.microsoft.com/office/powerpoint/2010/main" val="3991013060"/>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ue Powerpoint Background Images – Browse 10,369 Stock Photos, Vectors,  and Video | Adobe Stock">
            <a:extLst>
              <a:ext uri="{FF2B5EF4-FFF2-40B4-BE49-F238E27FC236}">
                <a16:creationId xmlns:a16="http://schemas.microsoft.com/office/drawing/2014/main" id="{C52329C2-A4CD-44E4-A911-A946E9E65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0"/>
            <a:ext cx="1218889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4C10405-2BA5-4CC5-B4D3-32A832EFCC5B}"/>
              </a:ext>
            </a:extLst>
          </p:cNvPr>
          <p:cNvSpPr/>
          <p:nvPr/>
        </p:nvSpPr>
        <p:spPr>
          <a:xfrm>
            <a:off x="600269" y="2015412"/>
            <a:ext cx="4727511" cy="3359020"/>
          </a:xfrm>
          <a:prstGeom prst="rect">
            <a:avLst/>
          </a:prstGeom>
          <a:solidFill>
            <a:schemeClr val="accent6">
              <a:lumMod val="50000"/>
            </a:schemeClr>
          </a:solidFill>
          <a:ln w="254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z-Latn-AZ" dirty="0">
                <a:solidFill>
                  <a:schemeClr val="bg1">
                    <a:lumMod val="75000"/>
                  </a:schemeClr>
                </a:solidFill>
                <a:latin typeface="Times New Roman" panose="02020603050405020304" pitchFamily="18" charset="0"/>
                <a:cs typeface="Times New Roman" panose="02020603050405020304" pitchFamily="18" charset="0"/>
              </a:rPr>
              <a:t>Kondensatorun ağır yüklü diferensial təzyiqli su səviyyəsinin ölçücüsünün faktiki tətbiqi zamanı tez-tez qeyri-dəqiq ölçmə baş verir.Əsas səbəblər aşağıdakılardır: (1) Vakuum sistemi ölçmə boru kəmərinin sıxlığı son dərəcə yüksək tələblərə malikdir.Yüngül bir sızma olarsa, ölçmə boru kəmərindəki kondensasiya edilmiş su kondensatora sorulacaq, buna görə də suyun səviyyəsini ölçən cihaz düzgün işləməyəcəkdir.</a:t>
            </a:r>
          </a:p>
        </p:txBody>
      </p:sp>
      <p:pic>
        <p:nvPicPr>
          <p:cNvPr id="2050" name="Picture 2" descr="锅炉仪表_一、产品简介TR-DSJ-6智能电极式液位计，以水位显示直观并且清晰，这一独特有优点，被广泛应用于锅炉汽包，冷凝器，汽轮机 、及各种规格型号的高中低压的、加热器、除氧器、蒸发器、水箱的液位测浪显示。该机以智">
            <a:extLst>
              <a:ext uri="{FF2B5EF4-FFF2-40B4-BE49-F238E27FC236}">
                <a16:creationId xmlns:a16="http://schemas.microsoft.com/office/drawing/2014/main" id="{255E1B1C-C439-4F21-BB5E-CF45B5D92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164" y="1875452"/>
            <a:ext cx="3687928" cy="36389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2D4FEC0-36C7-4798-8D24-AC15C02E90B2}"/>
              </a:ext>
            </a:extLst>
          </p:cNvPr>
          <p:cNvSpPr/>
          <p:nvPr/>
        </p:nvSpPr>
        <p:spPr>
          <a:xfrm>
            <a:off x="2379305" y="438573"/>
            <a:ext cx="9255968" cy="90500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85000"/>
                  </a:schemeClr>
                </a:solidFill>
                <a:latin typeface="Times New Roman" panose="02020603050405020304" pitchFamily="18" charset="0"/>
                <a:cs typeface="Times New Roman" panose="02020603050405020304" pitchFamily="18" charset="0"/>
              </a:rPr>
              <a:t>A</a:t>
            </a:r>
            <a:r>
              <a:rPr lang="az-Latn-AZ" dirty="0">
                <a:solidFill>
                  <a:schemeClr val="bg1">
                    <a:lumMod val="85000"/>
                  </a:schemeClr>
                </a:solidFill>
                <a:latin typeface="Times New Roman" panose="02020603050405020304" pitchFamily="18" charset="0"/>
                <a:cs typeface="Times New Roman" panose="02020603050405020304" pitchFamily="18" charset="0"/>
              </a:rPr>
              <a:t>ğıllı elektrod tipli maye səviyyə ölçən, intuitiv və aydın su səviyyəsi ekranı ilə, qazan barabanlarında, kondensatorlarda, buxar turbinlərində və müxtəlif spesifikasiyalarda və modellərdə geniş istifadə olunur</a:t>
            </a:r>
          </a:p>
        </p:txBody>
      </p:sp>
    </p:spTree>
    <p:extLst>
      <p:ext uri="{BB962C8B-B14F-4D97-AF65-F5344CB8AC3E}">
        <p14:creationId xmlns:p14="http://schemas.microsoft.com/office/powerpoint/2010/main" val="429265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901</Words>
  <Application>Microsoft Office PowerPoint</Application>
  <PresentationFormat>Widescreen</PresentationFormat>
  <Paragraphs>48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Hamlet Hacıyev</dc:creator>
  <cp:lastModifiedBy>Hamlet Hacıyev</cp:lastModifiedBy>
  <cp:revision>69</cp:revision>
  <dcterms:created xsi:type="dcterms:W3CDTF">2022-05-02T16:30:31Z</dcterms:created>
  <dcterms:modified xsi:type="dcterms:W3CDTF">2022-05-09T10:02:09Z</dcterms:modified>
</cp:coreProperties>
</file>