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5" r:id="rId3"/>
    <p:sldMasterId id="2147483710" r:id="rId4"/>
  </p:sldMasterIdLst>
  <p:notesMasterIdLst>
    <p:notesMasterId r:id="rId25"/>
  </p:notesMasterIdLst>
  <p:sldIdLst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57" r:id="rId14"/>
    <p:sldId id="258" r:id="rId15"/>
    <p:sldId id="259" r:id="rId16"/>
    <p:sldId id="256" r:id="rId17"/>
    <p:sldId id="270" r:id="rId18"/>
    <p:sldId id="272" r:id="rId19"/>
    <p:sldId id="273" r:id="rId20"/>
    <p:sldId id="274" r:id="rId21"/>
    <p:sldId id="275" r:id="rId22"/>
    <p:sldId id="26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189" autoAdjust="0"/>
  </p:normalViewPr>
  <p:slideViewPr>
    <p:cSldViewPr snapToGrid="0">
      <p:cViewPr varScale="1">
        <p:scale>
          <a:sx n="81" d="100"/>
          <a:sy n="81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A4516-9B6C-4C1F-BE9E-01E78D0CC5E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9BB4A-3C74-4EDB-9E9F-0F6FF4EF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4D2730-8345-45A2-9237-B200F35B1ED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8/23/2016 7:03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6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>
            <a:spAutoFit/>
          </a:bodyPr>
          <a:lstStyle/>
          <a:p>
            <a:pPr marL="216000" indent="-216000">
              <a:tabLst/>
            </a:pPr>
            <a:endParaRPr lang="en-US" sz="2000" kern="120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5284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>
            <a:spAutoFit/>
          </a:bodyPr>
          <a:lstStyle/>
          <a:p>
            <a:pPr marL="216000" indent="-216000">
              <a:tabLst/>
            </a:pPr>
            <a:endParaRPr lang="en-US" sz="2000" kern="120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90680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>
            <a:spAutoFit/>
          </a:bodyPr>
          <a:lstStyle/>
          <a:p>
            <a:pPr marL="216000" indent="-216000">
              <a:tabLst/>
            </a:pPr>
            <a:endParaRPr lang="en-US" sz="2000" kern="120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84708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>
            <a:spAutoFit/>
          </a:bodyPr>
          <a:lstStyle/>
          <a:p>
            <a:pPr marL="216000" indent="-216000">
              <a:tabLst/>
            </a:pPr>
            <a:endParaRPr lang="en-US" sz="2000" kern="120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64242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dense (no unnecessary nodes)</a:t>
            </a:r>
          </a:p>
          <a:p>
            <a:r>
              <a:rPr lang="en-US" dirty="0"/>
              <a:t>convenient (easy to walk)</a:t>
            </a:r>
          </a:p>
          <a:p>
            <a:r>
              <a:rPr lang="en-US" dirty="0"/>
              <a:t>meaningful (emphasize operators, operands, and the relationship between them)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9BB4A-3C74-4EDB-9E9F-0F6FF4EF4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78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dense (no unnecessary nodes)</a:t>
            </a:r>
          </a:p>
          <a:p>
            <a:r>
              <a:rPr lang="en-US" dirty="0"/>
              <a:t>convenient (easy to walk)</a:t>
            </a:r>
          </a:p>
          <a:p>
            <a:r>
              <a:rPr lang="en-US" dirty="0"/>
              <a:t>meaningful (emphasize operators, operands, and the relationship between them)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9BB4A-3C74-4EDB-9E9F-0F6FF4EF4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dense (no unnecessary nodes)</a:t>
            </a:r>
          </a:p>
          <a:p>
            <a:r>
              <a:rPr lang="en-US" dirty="0"/>
              <a:t>convenient (easy to walk)</a:t>
            </a:r>
          </a:p>
          <a:p>
            <a:r>
              <a:rPr lang="en-US" dirty="0"/>
              <a:t>meaningful (emphasize operators, operands, and the relationship between them)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9BB4A-3C74-4EDB-9E9F-0F6FF4EF4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9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7AA-7BB4-4891-B516-A8020162C6F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894C-033D-49F2-BA89-788B25D1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7AA-7BB4-4891-B516-A8020162C6F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894C-033D-49F2-BA89-788B25D1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4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7AA-7BB4-4891-B516-A8020162C6F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894C-033D-49F2-BA89-788B25D1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1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0" cy="685838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358454" y="3428999"/>
            <a:ext cx="8247720" cy="3137898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10" tIns="143448" rIns="179310" bIns="1434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59016" y="3428999"/>
            <a:ext cx="8247159" cy="1613757"/>
          </a:xfrm>
          <a:noFill/>
        </p:spPr>
        <p:txBody>
          <a:bodyPr lIns="146304" tIns="91440" rIns="146304" bIns="91440" anchor="t" anchorCtr="0"/>
          <a:lstStyle>
            <a:lvl1pPr>
              <a:defRPr sz="4706" spc="-74" baseline="0">
                <a:gradFill>
                  <a:gsLst>
                    <a:gs pos="25926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59016" y="5042737"/>
            <a:ext cx="8247159" cy="152414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745">
                <a:gradFill>
                  <a:gsLst>
                    <a:gs pos="25926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597667" y="470411"/>
            <a:ext cx="1673469" cy="269471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6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2380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9016" y="3877271"/>
            <a:ext cx="8367343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75840"/>
            <a:ext cx="9562678" cy="1801436"/>
          </a:xfrm>
          <a:noFill/>
        </p:spPr>
        <p:txBody>
          <a:bodyPr lIns="146304" tIns="91440" rIns="146304" bIns="91440" anchor="t" anchorCtr="0"/>
          <a:lstStyle>
            <a:lvl1pPr>
              <a:defRPr sz="4706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597667" y="6118118"/>
            <a:ext cx="1673469" cy="269471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9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3530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31322"/>
          </a:xfrm>
        </p:spPr>
        <p:txBody>
          <a:bodyPr lIns="164592" rIns="164592"/>
          <a:lstStyle>
            <a:lvl1pPr marL="0" indent="0">
              <a:buNone/>
              <a:defRPr sz="35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4653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31322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000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97712"/>
          </a:xfrm>
        </p:spPr>
        <p:txBody>
          <a:bodyPr wrap="square">
            <a:spAutoFit/>
          </a:bodyPr>
          <a:lstStyle>
            <a:lvl1pPr>
              <a:defRPr sz="35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4690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97712"/>
          </a:xfrm>
        </p:spPr>
        <p:txBody>
          <a:bodyPr wrap="square">
            <a:spAutoFit/>
          </a:bodyPr>
          <a:lstStyle>
            <a:lvl1pPr>
              <a:defRPr sz="353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84481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9176"/>
            <a:ext cx="5498540" cy="188051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13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/>
            </a:lvl4pPr>
            <a:lvl5pPr marL="5042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3" y="1187644"/>
            <a:ext cx="5498540" cy="188051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13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/>
            </a:lvl4pPr>
            <a:lvl5pPr marL="5042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1664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7644"/>
            <a:ext cx="5498540" cy="188051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138"/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/>
            </a:lvl4pPr>
            <a:lvl5pPr marL="5042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3" y="1187644"/>
            <a:ext cx="5498540" cy="188051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138"/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/>
            </a:lvl4pPr>
            <a:lvl5pPr marL="5042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988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7AA-7BB4-4891-B516-A8020162C6F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894C-033D-49F2-BA89-788B25D1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65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455" y="1187644"/>
            <a:ext cx="5498540" cy="1880515"/>
          </a:xfrm>
        </p:spPr>
        <p:txBody>
          <a:bodyPr wrap="square">
            <a:spAutoFit/>
          </a:bodyPr>
          <a:lstStyle>
            <a:lvl1pPr marL="211273" indent="-211273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313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54" indent="-171463">
              <a:defRPr sz="1961"/>
            </a:lvl2pPr>
            <a:lvl3pPr marL="514389" indent="-123834">
              <a:tabLst/>
              <a:defRPr sz="1961"/>
            </a:lvl3pPr>
            <a:lvl4pPr marL="647748" indent="-133360">
              <a:defRPr/>
            </a:lvl4pPr>
            <a:lvl5pPr marL="771583" indent="-12383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3" y="1187644"/>
            <a:ext cx="5498540" cy="1880515"/>
          </a:xfrm>
        </p:spPr>
        <p:txBody>
          <a:bodyPr wrap="square">
            <a:spAutoFit/>
          </a:bodyPr>
          <a:lstStyle>
            <a:lvl1pPr marL="211273" indent="-211273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313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54" indent="-171463">
              <a:defRPr sz="1961"/>
            </a:lvl2pPr>
            <a:lvl3pPr marL="514389" indent="-123834">
              <a:tabLst/>
              <a:defRPr sz="1961"/>
            </a:lvl3pPr>
            <a:lvl4pPr marL="647748" indent="-133360">
              <a:defRPr/>
            </a:lvl4pPr>
            <a:lvl5pPr marL="771583" indent="-12383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8414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854" y="1187644"/>
            <a:ext cx="5498540" cy="1880515"/>
          </a:xfrm>
        </p:spPr>
        <p:txBody>
          <a:bodyPr wrap="square">
            <a:spAutoFit/>
          </a:bodyPr>
          <a:lstStyle>
            <a:lvl1pPr marL="211273" indent="-211273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3138"/>
            </a:lvl1pPr>
            <a:lvl2pPr marL="390554" indent="-171463">
              <a:defRPr sz="1961"/>
            </a:lvl2pPr>
            <a:lvl3pPr marL="514389" indent="-123834">
              <a:tabLst/>
              <a:defRPr sz="1961"/>
            </a:lvl3pPr>
            <a:lvl4pPr marL="647748" indent="-133360">
              <a:defRPr/>
            </a:lvl4pPr>
            <a:lvl5pPr marL="771583" indent="-12383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3" y="1187644"/>
            <a:ext cx="5498540" cy="1880515"/>
          </a:xfrm>
        </p:spPr>
        <p:txBody>
          <a:bodyPr wrap="square">
            <a:spAutoFit/>
          </a:bodyPr>
          <a:lstStyle>
            <a:lvl1pPr marL="211273" indent="-211273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3138"/>
            </a:lvl1pPr>
            <a:lvl2pPr marL="390554" indent="-171463">
              <a:defRPr sz="1961"/>
            </a:lvl2pPr>
            <a:lvl3pPr marL="514389" indent="-123834">
              <a:tabLst/>
              <a:defRPr sz="1961"/>
            </a:lvl3pPr>
            <a:lvl4pPr marL="647748" indent="-133360">
              <a:defRPr/>
            </a:lvl4pPr>
            <a:lvl5pPr marL="771583" indent="-12383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8935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76180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1186356"/>
            <a:ext cx="9562681" cy="2697988"/>
          </a:xfrm>
          <a:noFill/>
        </p:spPr>
        <p:txBody>
          <a:bodyPr tIns="91440" bIns="91440" anchor="t" anchorCtr="0"/>
          <a:lstStyle>
            <a:lvl1pPr>
              <a:defRPr sz="5883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9017" y="3877280"/>
            <a:ext cx="9562678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24694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1186356"/>
            <a:ext cx="9562679" cy="2697988"/>
          </a:xfrm>
          <a:noFill/>
        </p:spPr>
        <p:txBody>
          <a:bodyPr tIns="91440" bIns="91440" anchor="t" anchorCtr="0"/>
          <a:lstStyle>
            <a:lvl1pPr>
              <a:defRPr lang="en-US" sz="5883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2093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931081"/>
            <a:ext cx="11473969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4533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7" y="2931081"/>
            <a:ext cx="11462090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0148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931081"/>
            <a:ext cx="11473969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23667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836" y="1217198"/>
            <a:ext cx="5498540" cy="856709"/>
          </a:xfrm>
        </p:spPr>
        <p:txBody>
          <a:bodyPr wrap="square">
            <a:spAutoFit/>
          </a:bodyPr>
          <a:lstStyle>
            <a:lvl1pPr>
              <a:defRPr sz="4852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7037" y="0"/>
            <a:ext cx="6094963" cy="6858000"/>
          </a:xfr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745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on icon below</a:t>
            </a:r>
            <a:br>
              <a:rPr lang="en-US" dirty="0"/>
            </a:br>
            <a:r>
              <a:rPr lang="en-US" dirty="0"/>
              <a:t>to insert a new photo</a:t>
            </a:r>
          </a:p>
        </p:txBody>
      </p:sp>
    </p:spTree>
    <p:extLst>
      <p:ext uri="{BB962C8B-B14F-4D97-AF65-F5344CB8AC3E}">
        <p14:creationId xmlns:p14="http://schemas.microsoft.com/office/powerpoint/2010/main" val="2768156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93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01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7AA-7BB4-4891-B516-A8020162C6F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894C-033D-49F2-BA89-788B25D1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79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7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681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7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3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3" tIns="34293" rIns="34293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25" fontAlgn="base">
              <a:spcBef>
                <a:spcPct val="0"/>
              </a:spcBef>
              <a:spcAft>
                <a:spcPct val="0"/>
              </a:spcAft>
            </a:pPr>
            <a:endParaRPr lang="en-US" sz="132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9017" y="1197325"/>
            <a:ext cx="11473968" cy="1997712"/>
          </a:xfrm>
        </p:spPr>
        <p:txBody>
          <a:bodyPr/>
          <a:lstStyle>
            <a:lvl1pPr marL="0" indent="0">
              <a:buNone/>
              <a:defRPr sz="3138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1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3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4919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77401" y="6198020"/>
            <a:ext cx="11473969" cy="368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310" tIns="143448" rIns="179310" bIns="143448" numCol="1" anchor="t" anchorCtr="0" compatLnSpc="1">
            <a:prstTxWarp prst="textNoShape">
              <a:avLst/>
            </a:prstTxWarp>
            <a:spAutoFit/>
          </a:bodyPr>
          <a:lstStyle/>
          <a:p>
            <a:pPr defTabSz="685491" eaLnBrk="0" hangingPunct="0"/>
            <a:r>
              <a:rPr lang="en-US" sz="51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00321" y="3083653"/>
            <a:ext cx="4298847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3063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9016" y="1189177"/>
            <a:ext cx="11473969" cy="2396047"/>
          </a:xfrm>
          <a:prstGeom prst="rect">
            <a:avLst/>
          </a:prstGeom>
        </p:spPr>
        <p:txBody>
          <a:bodyPr/>
          <a:lstStyle>
            <a:lvl1pPr marL="213608" indent="-213608">
              <a:buClr>
                <a:schemeClr val="tx1"/>
              </a:buClr>
              <a:buSzPct val="90000"/>
              <a:buFont typeface="Arial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11" indent="-206604">
              <a:buClr>
                <a:schemeClr val="tx1"/>
              </a:buClr>
              <a:buSzPct val="90000"/>
              <a:buFont typeface="Arial" pitchFamily="34" charset="0"/>
              <a:buChar char="•"/>
              <a:defRPr sz="313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19" indent="-213608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03" indent="-16808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87" indent="-16808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138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31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5780" r="17362" b="1203"/>
          <a:stretch/>
        </p:blipFill>
        <p:spPr>
          <a:xfrm>
            <a:off x="-1" y="0"/>
            <a:ext cx="12192414" cy="6858000"/>
          </a:xfrm>
          <a:prstGeom prst="rect">
            <a:avLst/>
          </a:prstGeom>
        </p:spPr>
      </p:pic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597667" y="470411"/>
            <a:ext cx="1673469" cy="269471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6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358455" y="2353149"/>
            <a:ext cx="7171930" cy="3317244"/>
          </a:xfrm>
          <a:prstGeom prst="rect">
            <a:avLst/>
          </a:prstGeom>
          <a:solidFill>
            <a:srgbClr val="004B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10" tIns="143448" rIns="179310" bIns="1434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59016" y="2353149"/>
            <a:ext cx="7172008" cy="1793104"/>
          </a:xfrm>
          <a:noFill/>
        </p:spPr>
        <p:txBody>
          <a:bodyPr lIns="146304" tIns="91440" rIns="146304" bIns="91440" anchor="t" anchorCtr="0"/>
          <a:lstStyle>
            <a:lvl1pPr>
              <a:defRPr sz="4706" spc="-74" baseline="0">
                <a:gradFill>
                  <a:gsLst>
                    <a:gs pos="25926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59016" y="4146233"/>
            <a:ext cx="7172008" cy="152414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745">
                <a:gradFill>
                  <a:gsLst>
                    <a:gs pos="25926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3125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9016" y="3877271"/>
            <a:ext cx="8367343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75840"/>
            <a:ext cx="9562678" cy="1801436"/>
          </a:xfrm>
          <a:noFill/>
        </p:spPr>
        <p:txBody>
          <a:bodyPr lIns="146304" tIns="91440" rIns="146304" bIns="91440" anchor="t" anchorCtr="0"/>
          <a:lstStyle>
            <a:lvl1pPr>
              <a:defRPr sz="4706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597667" y="6118118"/>
            <a:ext cx="1673469" cy="269471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9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02964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31322"/>
          </a:xfrm>
        </p:spPr>
        <p:txBody>
          <a:bodyPr lIns="164592" rIns="164592"/>
          <a:lstStyle>
            <a:lvl1pPr marL="0" indent="0">
              <a:buNone/>
              <a:defRPr sz="35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2431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31322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604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7AA-7BB4-4891-B516-A8020162C6F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894C-033D-49F2-BA89-788B25D1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644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97712"/>
          </a:xfrm>
        </p:spPr>
        <p:txBody>
          <a:bodyPr wrap="square">
            <a:spAutoFit/>
          </a:bodyPr>
          <a:lstStyle>
            <a:lvl1pPr>
              <a:defRPr sz="35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03132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97712"/>
          </a:xfrm>
        </p:spPr>
        <p:txBody>
          <a:bodyPr wrap="square">
            <a:spAutoFit/>
          </a:bodyPr>
          <a:lstStyle>
            <a:lvl1pPr>
              <a:defRPr sz="353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787522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9176"/>
            <a:ext cx="5498540" cy="188051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13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/>
            </a:lvl4pPr>
            <a:lvl5pPr marL="5042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3" y="1187644"/>
            <a:ext cx="5498540" cy="188051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13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/>
            </a:lvl4pPr>
            <a:lvl5pPr marL="5042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2292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7644"/>
            <a:ext cx="5498540" cy="188051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138"/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/>
            </a:lvl4pPr>
            <a:lvl5pPr marL="5042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3" y="1187644"/>
            <a:ext cx="5498540" cy="188051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138"/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/>
            </a:lvl4pPr>
            <a:lvl5pPr marL="5042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9447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455" y="1187644"/>
            <a:ext cx="5498540" cy="1880515"/>
          </a:xfrm>
        </p:spPr>
        <p:txBody>
          <a:bodyPr wrap="square">
            <a:spAutoFit/>
          </a:bodyPr>
          <a:lstStyle>
            <a:lvl1pPr marL="211273" indent="-211273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313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54" indent="-171463">
              <a:defRPr sz="1961"/>
            </a:lvl2pPr>
            <a:lvl3pPr marL="514389" indent="-123834">
              <a:tabLst/>
              <a:defRPr sz="1961"/>
            </a:lvl3pPr>
            <a:lvl4pPr marL="647748" indent="-133360">
              <a:defRPr/>
            </a:lvl4pPr>
            <a:lvl5pPr marL="771583" indent="-12383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3" y="1187644"/>
            <a:ext cx="5498540" cy="1880515"/>
          </a:xfrm>
        </p:spPr>
        <p:txBody>
          <a:bodyPr wrap="square">
            <a:spAutoFit/>
          </a:bodyPr>
          <a:lstStyle>
            <a:lvl1pPr marL="211273" indent="-211273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313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54" indent="-171463">
              <a:defRPr sz="1961"/>
            </a:lvl2pPr>
            <a:lvl3pPr marL="514389" indent="-123834">
              <a:tabLst/>
              <a:defRPr sz="1961"/>
            </a:lvl3pPr>
            <a:lvl4pPr marL="647748" indent="-133360">
              <a:defRPr/>
            </a:lvl4pPr>
            <a:lvl5pPr marL="771583" indent="-12383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262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854" y="1187644"/>
            <a:ext cx="5498540" cy="1880515"/>
          </a:xfrm>
        </p:spPr>
        <p:txBody>
          <a:bodyPr wrap="square">
            <a:spAutoFit/>
          </a:bodyPr>
          <a:lstStyle>
            <a:lvl1pPr marL="211273" indent="-211273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3138"/>
            </a:lvl1pPr>
            <a:lvl2pPr marL="390554" indent="-171463">
              <a:defRPr sz="1961"/>
            </a:lvl2pPr>
            <a:lvl3pPr marL="514389" indent="-123834">
              <a:tabLst/>
              <a:defRPr sz="1961"/>
            </a:lvl3pPr>
            <a:lvl4pPr marL="647748" indent="-133360">
              <a:defRPr/>
            </a:lvl4pPr>
            <a:lvl5pPr marL="771583" indent="-12383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3" y="1187644"/>
            <a:ext cx="5498540" cy="1880515"/>
          </a:xfrm>
        </p:spPr>
        <p:txBody>
          <a:bodyPr wrap="square">
            <a:spAutoFit/>
          </a:bodyPr>
          <a:lstStyle>
            <a:lvl1pPr marL="211273" indent="-211273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3138"/>
            </a:lvl1pPr>
            <a:lvl2pPr marL="390554" indent="-171463">
              <a:defRPr sz="1961"/>
            </a:lvl2pPr>
            <a:lvl3pPr marL="514389" indent="-123834">
              <a:tabLst/>
              <a:defRPr sz="1961"/>
            </a:lvl3pPr>
            <a:lvl4pPr marL="647748" indent="-133360">
              <a:defRPr/>
            </a:lvl4pPr>
            <a:lvl5pPr marL="771583" indent="-12383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3132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24793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1186356"/>
            <a:ext cx="9562681" cy="2697988"/>
          </a:xfrm>
          <a:noFill/>
        </p:spPr>
        <p:txBody>
          <a:bodyPr tIns="91440" bIns="91440" anchor="t" anchorCtr="0"/>
          <a:lstStyle>
            <a:lvl1pPr>
              <a:defRPr sz="5883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9017" y="3877280"/>
            <a:ext cx="9562678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90113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1186356"/>
            <a:ext cx="9562679" cy="2697988"/>
          </a:xfrm>
          <a:noFill/>
        </p:spPr>
        <p:txBody>
          <a:bodyPr tIns="91440" bIns="91440" anchor="t" anchorCtr="0"/>
          <a:lstStyle>
            <a:lvl1pPr>
              <a:defRPr lang="en-US" sz="5883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578756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931081"/>
            <a:ext cx="11473969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73817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7AA-7BB4-4891-B516-A8020162C6F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894C-033D-49F2-BA89-788B25D1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157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7" y="2931081"/>
            <a:ext cx="11462090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6015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931081"/>
            <a:ext cx="11473969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39047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836" y="1217198"/>
            <a:ext cx="5498540" cy="856709"/>
          </a:xfrm>
        </p:spPr>
        <p:txBody>
          <a:bodyPr wrap="square">
            <a:spAutoFit/>
          </a:bodyPr>
          <a:lstStyle>
            <a:lvl1pPr>
              <a:defRPr sz="4852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7037" y="0"/>
            <a:ext cx="6094963" cy="6858000"/>
          </a:xfr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745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on icon below</a:t>
            </a:r>
            <a:br>
              <a:rPr lang="en-US" dirty="0"/>
            </a:br>
            <a:r>
              <a:rPr lang="en-US" dirty="0"/>
              <a:t>to insert a new photo</a:t>
            </a:r>
          </a:p>
        </p:txBody>
      </p:sp>
    </p:spTree>
    <p:extLst>
      <p:ext uri="{BB962C8B-B14F-4D97-AF65-F5344CB8AC3E}">
        <p14:creationId xmlns:p14="http://schemas.microsoft.com/office/powerpoint/2010/main" val="9520441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93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090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06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1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08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3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3" tIns="34293" rIns="34293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25" fontAlgn="base">
              <a:spcBef>
                <a:spcPct val="0"/>
              </a:spcBef>
              <a:spcAft>
                <a:spcPct val="0"/>
              </a:spcAft>
            </a:pPr>
            <a:endParaRPr lang="en-US" sz="132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9017" y="1197325"/>
            <a:ext cx="11473968" cy="1997712"/>
          </a:xfrm>
        </p:spPr>
        <p:txBody>
          <a:bodyPr/>
          <a:lstStyle>
            <a:lvl1pPr marL="0" indent="0">
              <a:buNone/>
              <a:defRPr sz="3138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1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3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146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77401" y="6198020"/>
            <a:ext cx="11473969" cy="368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310" tIns="143448" rIns="179310" bIns="143448" numCol="1" anchor="t" anchorCtr="0" compatLnSpc="1">
            <a:prstTxWarp prst="textNoShape">
              <a:avLst/>
            </a:prstTxWarp>
            <a:spAutoFit/>
          </a:bodyPr>
          <a:lstStyle/>
          <a:p>
            <a:pPr defTabSz="685491" eaLnBrk="0" hangingPunct="0"/>
            <a:r>
              <a:rPr lang="en-US" sz="51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00321" y="3083653"/>
            <a:ext cx="4298847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804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9016" y="1189177"/>
            <a:ext cx="11473969" cy="2396047"/>
          </a:xfrm>
          <a:prstGeom prst="rect">
            <a:avLst/>
          </a:prstGeom>
        </p:spPr>
        <p:txBody>
          <a:bodyPr/>
          <a:lstStyle>
            <a:lvl1pPr marL="213608" indent="-213608">
              <a:buClr>
                <a:schemeClr val="tx1"/>
              </a:buClr>
              <a:buSzPct val="90000"/>
              <a:buFont typeface="Arial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11" indent="-206604">
              <a:buClr>
                <a:schemeClr val="tx1"/>
              </a:buClr>
              <a:buSzPct val="90000"/>
              <a:buFont typeface="Arial" pitchFamily="34" charset="0"/>
              <a:buChar char="•"/>
              <a:defRPr sz="313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19" indent="-213608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03" indent="-16808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87" indent="-16808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138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87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7AA-7BB4-4891-B516-A8020162C6F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894C-033D-49F2-BA89-788B25D1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058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86" y="1122543"/>
            <a:ext cx="9143628" cy="2387914"/>
          </a:xfrm>
        </p:spPr>
        <p:txBody>
          <a:bodyPr anchor="b"/>
          <a:lstStyle>
            <a:lvl1pPr algn="ctr">
              <a:defRPr sz="421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86" y="3601956"/>
            <a:ext cx="9143628" cy="1655918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366" indent="0" algn="ctr">
              <a:buNone/>
              <a:defRPr sz="1406"/>
            </a:lvl2pPr>
            <a:lvl3pPr marL="642732" indent="0" algn="ctr">
              <a:buNone/>
              <a:defRPr sz="1265"/>
            </a:lvl3pPr>
            <a:lvl4pPr marL="964098" indent="0" algn="ctr">
              <a:buNone/>
              <a:defRPr sz="1125"/>
            </a:lvl4pPr>
            <a:lvl5pPr marL="1285464" indent="0" algn="ctr">
              <a:buNone/>
              <a:defRPr sz="1125"/>
            </a:lvl5pPr>
            <a:lvl6pPr marL="1606829" indent="0" algn="ctr">
              <a:buNone/>
              <a:defRPr sz="1125"/>
            </a:lvl6pPr>
            <a:lvl7pPr marL="1928195" indent="0" algn="ctr">
              <a:buNone/>
              <a:defRPr sz="1125"/>
            </a:lvl7pPr>
            <a:lvl8pPr marL="2249561" indent="0" algn="ctr">
              <a:buNone/>
              <a:defRPr sz="1125"/>
            </a:lvl8pPr>
            <a:lvl9pPr marL="2570927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F11C71-0508-4FE1-B4D4-B6E97812AD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36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08E90A-25EF-42FF-B8FE-00D70BF7E7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5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52" y="1709479"/>
            <a:ext cx="10515990" cy="2853223"/>
          </a:xfrm>
        </p:spPr>
        <p:txBody>
          <a:bodyPr anchor="b"/>
          <a:lstStyle>
            <a:lvl1pPr>
              <a:defRPr sz="421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52" y="4589482"/>
            <a:ext cx="10515990" cy="1499699"/>
          </a:xfrm>
        </p:spPr>
        <p:txBody>
          <a:bodyPr/>
          <a:lstStyle>
            <a:lvl1pPr marL="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1pPr>
            <a:lvl2pPr marL="321366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2pPr>
            <a:lvl3pPr marL="642732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3pPr>
            <a:lvl4pPr marL="96409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4pPr>
            <a:lvl5pPr marL="128546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5pPr>
            <a:lvl6pPr marL="160682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6pPr>
            <a:lvl7pPr marL="192819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7pPr>
            <a:lvl8pPr marL="2249561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8pPr>
            <a:lvl9pPr marL="257092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D185EC-0638-488D-BC7A-7A59DEBF3B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359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782" y="1604589"/>
            <a:ext cx="5415028" cy="4525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6703" y="1604589"/>
            <a:ext cx="5415028" cy="4525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4A7CF7-EC3E-4DE4-9426-16CCF938A0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69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93" y="364883"/>
            <a:ext cx="10515991" cy="13256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493" y="1681583"/>
            <a:ext cx="5157524" cy="823496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366" indent="0">
              <a:buNone/>
              <a:defRPr sz="1406" b="1"/>
            </a:lvl2pPr>
            <a:lvl3pPr marL="642732" indent="0">
              <a:buNone/>
              <a:defRPr sz="1265" b="1"/>
            </a:lvl3pPr>
            <a:lvl4pPr marL="964098" indent="0">
              <a:buNone/>
              <a:defRPr sz="1125" b="1"/>
            </a:lvl4pPr>
            <a:lvl5pPr marL="1285464" indent="0">
              <a:buNone/>
              <a:defRPr sz="1125" b="1"/>
            </a:lvl5pPr>
            <a:lvl6pPr marL="1606829" indent="0">
              <a:buNone/>
              <a:defRPr sz="1125" b="1"/>
            </a:lvl6pPr>
            <a:lvl7pPr marL="1928195" indent="0">
              <a:buNone/>
              <a:defRPr sz="1125" b="1"/>
            </a:lvl7pPr>
            <a:lvl8pPr marL="2249561" indent="0">
              <a:buNone/>
              <a:defRPr sz="1125" b="1"/>
            </a:lvl8pPr>
            <a:lvl9pPr marL="2570927" indent="0">
              <a:buNone/>
              <a:defRPr sz="112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493" y="2505079"/>
            <a:ext cx="5157524" cy="3684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656" y="1681583"/>
            <a:ext cx="5182828" cy="823496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366" indent="0">
              <a:buNone/>
              <a:defRPr sz="1406" b="1"/>
            </a:lvl2pPr>
            <a:lvl3pPr marL="642732" indent="0">
              <a:buNone/>
              <a:defRPr sz="1265" b="1"/>
            </a:lvl3pPr>
            <a:lvl4pPr marL="964098" indent="0">
              <a:buNone/>
              <a:defRPr sz="1125" b="1"/>
            </a:lvl4pPr>
            <a:lvl5pPr marL="1285464" indent="0">
              <a:buNone/>
              <a:defRPr sz="1125" b="1"/>
            </a:lvl5pPr>
            <a:lvl6pPr marL="1606829" indent="0">
              <a:buNone/>
              <a:defRPr sz="1125" b="1"/>
            </a:lvl6pPr>
            <a:lvl7pPr marL="1928195" indent="0">
              <a:buNone/>
              <a:defRPr sz="1125" b="1"/>
            </a:lvl7pPr>
            <a:lvl8pPr marL="2249561" indent="0">
              <a:buNone/>
              <a:defRPr sz="1125" b="1"/>
            </a:lvl8pPr>
            <a:lvl9pPr marL="2570927" indent="0">
              <a:buNone/>
              <a:defRPr sz="112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656" y="2505079"/>
            <a:ext cx="5182828" cy="3684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E05E72-81B0-462A-BBE4-5B291A963F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941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7D900D-4A74-431C-8F3B-2DBD0F45F4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92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BD3EFC-A0A7-4C06-8FE0-A6D293E224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2934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94" y="457498"/>
            <a:ext cx="3932519" cy="1600126"/>
          </a:xfrm>
        </p:spPr>
        <p:txBody>
          <a:bodyPr anchor="b"/>
          <a:lstStyle>
            <a:lvl1pPr>
              <a:defRPr sz="224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828" y="987525"/>
            <a:ext cx="6172656" cy="4874023"/>
          </a:xfrm>
        </p:spPr>
        <p:txBody>
          <a:bodyPr/>
          <a:lstStyle>
            <a:lvl1pPr>
              <a:defRPr sz="2249"/>
            </a:lvl1pPr>
            <a:lvl2pPr>
              <a:defRPr sz="1968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94" y="2057623"/>
            <a:ext cx="3932519" cy="3811736"/>
          </a:xfrm>
        </p:spPr>
        <p:txBody>
          <a:bodyPr/>
          <a:lstStyle>
            <a:lvl1pPr marL="0" indent="0">
              <a:buNone/>
              <a:defRPr sz="1125"/>
            </a:lvl1pPr>
            <a:lvl2pPr marL="321366" indent="0">
              <a:buNone/>
              <a:defRPr sz="984"/>
            </a:lvl2pPr>
            <a:lvl3pPr marL="642732" indent="0">
              <a:buNone/>
              <a:defRPr sz="843"/>
            </a:lvl3pPr>
            <a:lvl4pPr marL="964098" indent="0">
              <a:buNone/>
              <a:defRPr sz="703"/>
            </a:lvl4pPr>
            <a:lvl5pPr marL="1285464" indent="0">
              <a:buNone/>
              <a:defRPr sz="703"/>
            </a:lvl5pPr>
            <a:lvl6pPr marL="1606829" indent="0">
              <a:buNone/>
              <a:defRPr sz="703"/>
            </a:lvl6pPr>
            <a:lvl7pPr marL="1928195" indent="0">
              <a:buNone/>
              <a:defRPr sz="703"/>
            </a:lvl7pPr>
            <a:lvl8pPr marL="2249561" indent="0">
              <a:buNone/>
              <a:defRPr sz="703"/>
            </a:lvl8pPr>
            <a:lvl9pPr marL="2570927" indent="0">
              <a:buNone/>
              <a:defRPr sz="7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D08150-9985-40EB-9DBB-11D8B1CDE5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38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94" y="457498"/>
            <a:ext cx="3932519" cy="1600126"/>
          </a:xfrm>
        </p:spPr>
        <p:txBody>
          <a:bodyPr anchor="b"/>
          <a:lstStyle>
            <a:lvl1pPr>
              <a:defRPr sz="224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828" y="987525"/>
            <a:ext cx="6172656" cy="4874023"/>
          </a:xfrm>
        </p:spPr>
        <p:txBody>
          <a:bodyPr/>
          <a:lstStyle>
            <a:lvl1pPr marL="0" indent="0">
              <a:buNone/>
              <a:defRPr sz="2249"/>
            </a:lvl1pPr>
            <a:lvl2pPr marL="321366" indent="0">
              <a:buNone/>
              <a:defRPr sz="1968"/>
            </a:lvl2pPr>
            <a:lvl3pPr marL="642732" indent="0">
              <a:buNone/>
              <a:defRPr sz="1687"/>
            </a:lvl3pPr>
            <a:lvl4pPr marL="964098" indent="0">
              <a:buNone/>
              <a:defRPr sz="1406"/>
            </a:lvl4pPr>
            <a:lvl5pPr marL="1285464" indent="0">
              <a:buNone/>
              <a:defRPr sz="1406"/>
            </a:lvl5pPr>
            <a:lvl6pPr marL="1606829" indent="0">
              <a:buNone/>
              <a:defRPr sz="1406"/>
            </a:lvl6pPr>
            <a:lvl7pPr marL="1928195" indent="0">
              <a:buNone/>
              <a:defRPr sz="1406"/>
            </a:lvl7pPr>
            <a:lvl8pPr marL="2249561" indent="0">
              <a:buNone/>
              <a:defRPr sz="1406"/>
            </a:lvl8pPr>
            <a:lvl9pPr marL="2570927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94" y="2057623"/>
            <a:ext cx="3932519" cy="3811736"/>
          </a:xfrm>
        </p:spPr>
        <p:txBody>
          <a:bodyPr/>
          <a:lstStyle>
            <a:lvl1pPr marL="0" indent="0">
              <a:buNone/>
              <a:defRPr sz="1125"/>
            </a:lvl1pPr>
            <a:lvl2pPr marL="321366" indent="0">
              <a:buNone/>
              <a:defRPr sz="984"/>
            </a:lvl2pPr>
            <a:lvl3pPr marL="642732" indent="0">
              <a:buNone/>
              <a:defRPr sz="843"/>
            </a:lvl3pPr>
            <a:lvl4pPr marL="964098" indent="0">
              <a:buNone/>
              <a:defRPr sz="703"/>
            </a:lvl4pPr>
            <a:lvl5pPr marL="1285464" indent="0">
              <a:buNone/>
              <a:defRPr sz="703"/>
            </a:lvl5pPr>
            <a:lvl6pPr marL="1606829" indent="0">
              <a:buNone/>
              <a:defRPr sz="703"/>
            </a:lvl6pPr>
            <a:lvl7pPr marL="1928195" indent="0">
              <a:buNone/>
              <a:defRPr sz="703"/>
            </a:lvl7pPr>
            <a:lvl8pPr marL="2249561" indent="0">
              <a:buNone/>
              <a:defRPr sz="703"/>
            </a:lvl8pPr>
            <a:lvl9pPr marL="2570927" indent="0">
              <a:buNone/>
              <a:defRPr sz="7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DDC5CB-CCB3-4F32-9C28-69A657A3B0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47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28438F-6CE9-405C-897A-AB10B043CE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7AA-7BB4-4891-B516-A8020162C6F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894C-033D-49F2-BA89-788B25D1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57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493" y="273384"/>
            <a:ext cx="2743238" cy="58570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782" y="273384"/>
            <a:ext cx="8086818" cy="58570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EB2442-5531-4F4B-A141-559B0E7647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7AA-7BB4-4891-B516-A8020162C6F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894C-033D-49F2-BA89-788B25D1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7AA-7BB4-4891-B516-A8020162C6F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894C-033D-49F2-BA89-788B25D1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57AA-7BB4-4891-B516-A8020162C6F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894C-033D-49F2-BA89-788B25D1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9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017" y="289514"/>
            <a:ext cx="1147396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9016" y="1189181"/>
            <a:ext cx="11473969" cy="199771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0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txStyles>
    <p:titleStyle>
      <a:lvl1pPr algn="l" defTabSz="685823" rtl="0" eaLnBrk="1" latinLnBrk="0" hangingPunct="1">
        <a:lnSpc>
          <a:spcPct val="90000"/>
        </a:lnSpc>
        <a:spcBef>
          <a:spcPct val="0"/>
        </a:spcBef>
        <a:buNone/>
        <a:defRPr lang="en-US" sz="4314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27" marR="0" indent="-252127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53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2955" marR="0" indent="-200795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17948" marR="0" indent="-166551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82942" marR="0" indent="-166551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96569" marR="0" indent="-166551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14" indent="-171456" algn="l" defTabSz="685823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8" indent="-171456" algn="l" defTabSz="685823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9" indent="-171456" algn="l" defTabSz="685823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52" indent="-171456" algn="l" defTabSz="685823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12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23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6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7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560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1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3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6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8" pos="3053">
          <p15:clr>
            <a:srgbClr val="5ACBF0"/>
          </p15:clr>
        </p15:guide>
        <p15:guide id="9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4" pos="5357">
          <p15:clr>
            <a:srgbClr val="5ACBF0"/>
          </p15:clr>
        </p15:guide>
        <p15:guide id="15" pos="5702">
          <p15:clr>
            <a:srgbClr val="5ACBF0"/>
          </p15:clr>
        </p15:guide>
        <p15:guide id="16" pos="288">
          <p15:clr>
            <a:srgbClr val="C35EA4"/>
          </p15:clr>
        </p15:guide>
        <p15:guide id="17" pos="5587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017" y="289514"/>
            <a:ext cx="1147396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9016" y="1189181"/>
            <a:ext cx="11473969" cy="199771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6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</p:sldLayoutIdLst>
  <p:transition>
    <p:fade/>
  </p:transition>
  <p:txStyles>
    <p:titleStyle>
      <a:lvl1pPr algn="l" defTabSz="685823" rtl="0" eaLnBrk="1" latinLnBrk="0" hangingPunct="1">
        <a:lnSpc>
          <a:spcPct val="90000"/>
        </a:lnSpc>
        <a:spcBef>
          <a:spcPct val="0"/>
        </a:spcBef>
        <a:buNone/>
        <a:defRPr lang="en-US" sz="4314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27" marR="0" indent="-252127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53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2955" marR="0" indent="-200795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17948" marR="0" indent="-166551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82942" marR="0" indent="-166551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96569" marR="0" indent="-166551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14" indent="-171456" algn="l" defTabSz="685823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8" indent="-171456" algn="l" defTabSz="685823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9" indent="-171456" algn="l" defTabSz="685823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52" indent="-171456" algn="l" defTabSz="685823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12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23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6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7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560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1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3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6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8" pos="3053">
          <p15:clr>
            <a:srgbClr val="5ACBF0"/>
          </p15:clr>
        </p15:guide>
        <p15:guide id="9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4" pos="5357">
          <p15:clr>
            <a:srgbClr val="5ACBF0"/>
          </p15:clr>
        </p15:guide>
        <p15:guide id="15" pos="5702">
          <p15:clr>
            <a:srgbClr val="5ACBF0"/>
          </p15:clr>
        </p15:guide>
        <p15:guide id="16" pos="288">
          <p15:clr>
            <a:srgbClr val="C35EA4"/>
          </p15:clr>
        </p15:guide>
        <p15:guide id="17" pos="5587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09262" y="273286"/>
            <a:ext cx="10972114" cy="1145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262" y="1604543"/>
            <a:ext cx="10972114" cy="4526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09262" y="6247116"/>
            <a:ext cx="2840072" cy="4729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984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169309" y="6247116"/>
            <a:ext cx="3864509" cy="4729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US" sz="984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741304" y="6247116"/>
            <a:ext cx="2840072" cy="4729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984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FACF21-507E-4147-A5EC-A1B045A7DD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hangingPunct="0">
        <a:tabLst/>
        <a:defRPr lang="en-US" sz="3093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994"/>
        </a:spcAft>
        <a:tabLst/>
        <a:defRPr lang="en-US" sz="2249" b="0" i="0" u="none" strike="noStrike" kern="1200">
          <a:ln>
            <a:noFill/>
          </a:ln>
          <a:latin typeface="Liberation Sans" pitchFamily="18"/>
        </a:defRPr>
      </a:lvl1pPr>
      <a:lvl2pPr marL="482049" indent="-160683" algn="l" defTabSz="642732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03415" indent="-160683" algn="l" defTabSz="642732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124781" indent="-160683" algn="l" defTabSz="642732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4pPr>
      <a:lvl5pPr marL="1446146" indent="-160683" algn="l" defTabSz="642732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5pPr>
      <a:lvl6pPr marL="1767512" indent="-160683" algn="l" defTabSz="642732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6pPr>
      <a:lvl7pPr marL="2088878" indent="-160683" algn="l" defTabSz="642732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7pPr>
      <a:lvl8pPr marL="2410244" indent="-160683" algn="l" defTabSz="642732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8pPr>
      <a:lvl9pPr marL="2731610" indent="-160683" algn="l" defTabSz="642732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732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1pPr>
      <a:lvl2pPr marL="321366" algn="l" defTabSz="642732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2pPr>
      <a:lvl3pPr marL="642732" algn="l" defTabSz="642732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964098" algn="l" defTabSz="642732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4pPr>
      <a:lvl5pPr marL="1285464" algn="l" defTabSz="642732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5pPr>
      <a:lvl6pPr marL="1606829" algn="l" defTabSz="642732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6pPr>
      <a:lvl7pPr marL="1928195" algn="l" defTabSz="642732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7pPr>
      <a:lvl8pPr marL="2249561" algn="l" defTabSz="642732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8pPr>
      <a:lvl9pPr marL="2570927" algn="l" defTabSz="642732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mletDRC/presentations/blob/master/asttransformations/ast_homo_vs_hetero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mletDRC/presentations/blob/master/asttransformations/ast_walking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lantir/tslint/blob/master/src/language/walker/syntaxWalker.ts" TargetMode="External"/><Relationship Id="rId2" Type="http://schemas.openxmlformats.org/officeDocument/2006/relationships/hyperlink" Target="https://github.com/Microsoft/TypeScript/blob/master/lib/typescriptServices.d.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asarat/typescript-compiler-docs" TargetMode="External"/><Relationship Id="rId5" Type="http://schemas.openxmlformats.org/officeDocument/2006/relationships/hyperlink" Target="http://blog.scottlogic.com/2015/01/20/typescript-compiler-api.html" TargetMode="External"/><Relationship Id="rId4" Type="http://schemas.openxmlformats.org/officeDocument/2006/relationships/hyperlink" Target="https://github.com/Microsoft/TypeScript/wiki/Using-the-Compiler-AP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and </a:t>
            </a:r>
            <a:br>
              <a:rPr lang="en-US" dirty="0"/>
            </a:br>
            <a:r>
              <a:rPr lang="en-US" dirty="0"/>
              <a:t>Why You Should Care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Hamlet D’Arcy</a:t>
            </a:r>
          </a:p>
          <a:p>
            <a:r>
              <a:rPr lang="en-US" dirty="0"/>
              <a:t>Senior Software Development Engineer</a:t>
            </a:r>
          </a:p>
        </p:txBody>
      </p:sp>
    </p:spTree>
    <p:extLst>
      <p:ext uri="{BB962C8B-B14F-4D97-AF65-F5344CB8AC3E}">
        <p14:creationId xmlns:p14="http://schemas.microsoft.com/office/powerpoint/2010/main" val="20987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10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05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352801" y="882361"/>
            <a:ext cx="5486399" cy="5093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0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63660" y="228601"/>
            <a:ext cx="4864680" cy="6400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70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/>
          <p:nvPr/>
        </p:nvSpPr>
        <p:spPr>
          <a:xfrm>
            <a:off x="11256420" y="6999481"/>
            <a:ext cx="3128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1407F2B-2271-4E4D-B5C7-5BE2695E1A83}" type="slidenum">
              <a:rPr/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400" b="0" i="0" u="none" strike="noStrike" baseline="0">
              <a:ln>
                <a:noFill/>
              </a:ln>
              <a:solidFill>
                <a:srgbClr val="7F7F7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10" name="Slide Number Placeholder 3"/>
          <p:cNvSpPr/>
          <p:nvPr/>
        </p:nvSpPr>
        <p:spPr>
          <a:xfrm>
            <a:off x="11255340" y="6999481"/>
            <a:ext cx="3128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CD57E888-43B7-4C78-A242-D1E1F3790CE5}" type="slidenum">
              <a:rPr/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400" b="0" i="0" u="none" strike="noStrike" baseline="0">
              <a:ln>
                <a:noFill/>
              </a:ln>
              <a:solidFill>
                <a:srgbClr val="7F7F7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37220" y="381720"/>
            <a:ext cx="10326660" cy="523466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5"/>
          <p:cNvSpPr txBox="1"/>
          <p:nvPr/>
        </p:nvSpPr>
        <p:spPr>
          <a:xfrm>
            <a:off x="737220" y="6255360"/>
            <a:ext cx="11454780" cy="52176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From Terrence Parr's “Language Implementation Patterns”</a:t>
            </a:r>
          </a:p>
        </p:txBody>
      </p:sp>
    </p:spTree>
    <p:extLst>
      <p:ext uri="{BB962C8B-B14F-4D97-AF65-F5344CB8AC3E}">
        <p14:creationId xmlns:p14="http://schemas.microsoft.com/office/powerpoint/2010/main" val="132221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</a:t>
            </a:r>
          </a:p>
          <a:p>
            <a:r>
              <a:rPr lang="en-US" dirty="0"/>
              <a:t>convenient </a:t>
            </a:r>
          </a:p>
          <a:p>
            <a:r>
              <a:rPr lang="en-US" dirty="0"/>
              <a:t>meaningful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7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Homogenous?</a:t>
            </a:r>
          </a:p>
          <a:p>
            <a:r>
              <a:rPr lang="en-US" dirty="0"/>
              <a:t>Normalized Heterogeneous?</a:t>
            </a:r>
          </a:p>
          <a:p>
            <a:r>
              <a:rPr lang="en-US" dirty="0"/>
              <a:t>Irregular Heterogeneous?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992" y="3744560"/>
            <a:ext cx="11558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https://github.com/HamletDRC/presentations/blob/master/asttransformations/ast_homo_vs_hetero.txt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40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28" y="0"/>
            <a:ext cx="7569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6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Heterogeneous Tree Walker</a:t>
            </a:r>
          </a:p>
          <a:p>
            <a:r>
              <a:rPr lang="en-US" dirty="0"/>
              <a:t>External Tree Visitor</a:t>
            </a:r>
          </a:p>
          <a:p>
            <a:r>
              <a:rPr lang="en-US" dirty="0"/>
              <a:t>Tree Grammar</a:t>
            </a:r>
          </a:p>
          <a:p>
            <a:r>
              <a:rPr lang="en-US" dirty="0"/>
              <a:t>Tree Pattern Matcher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7992" y="4743627"/>
            <a:ext cx="11558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https://github.com/HamletDRC/presentations/blob/master/asttransformations/ast_walking.txt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791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53" y="169333"/>
            <a:ext cx="11858017" cy="6468534"/>
          </a:xfrm>
        </p:spPr>
        <p:txBody>
          <a:bodyPr numCol="3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visitAnyKeyword</a:t>
            </a:r>
            <a:r>
              <a:rPr lang="en-US" dirty="0"/>
              <a:t>(node: </a:t>
            </a:r>
            <a:r>
              <a:rPr lang="en-US" dirty="0" err="1"/>
              <a:t>ts.Node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visitArrayLiteralExpression</a:t>
            </a:r>
            <a:r>
              <a:rPr lang="en-US" dirty="0"/>
              <a:t>(node: </a:t>
            </a:r>
            <a:r>
              <a:rPr lang="en-US" dirty="0" err="1"/>
              <a:t>ts.ArrayLiteralExpression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visitArrowFunction</a:t>
            </a:r>
            <a:r>
              <a:rPr lang="en-US" dirty="0"/>
              <a:t>(node: </a:t>
            </a:r>
            <a:r>
              <a:rPr lang="en-US" dirty="0" err="1"/>
              <a:t>ts.FunctionLikeDeclaration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visitBinaryExpression</a:t>
            </a:r>
            <a:r>
              <a:rPr lang="en-US" dirty="0"/>
              <a:t>(node: </a:t>
            </a:r>
            <a:r>
              <a:rPr lang="en-US" dirty="0" err="1"/>
              <a:t>ts.BinaryExpression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visitBindingElement</a:t>
            </a:r>
            <a:r>
              <a:rPr lang="en-US" dirty="0"/>
              <a:t>(node: </a:t>
            </a:r>
            <a:r>
              <a:rPr lang="en-US" dirty="0" err="1"/>
              <a:t>ts.BindingElement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visitBindingPattern</a:t>
            </a:r>
            <a:r>
              <a:rPr lang="en-US" dirty="0"/>
              <a:t>(node: </a:t>
            </a:r>
            <a:r>
              <a:rPr lang="en-US" dirty="0" err="1"/>
              <a:t>ts.BindingPattern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visitBlock</a:t>
            </a:r>
            <a:r>
              <a:rPr lang="en-US" dirty="0"/>
              <a:t>(node: </a:t>
            </a:r>
            <a:r>
              <a:rPr lang="en-US" dirty="0" err="1"/>
              <a:t>ts.Block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visitBreakStatement</a:t>
            </a:r>
            <a:r>
              <a:rPr lang="en-US" dirty="0"/>
              <a:t>(node: </a:t>
            </a:r>
            <a:r>
              <a:rPr lang="en-US" dirty="0" err="1"/>
              <a:t>ts.BreakOrContinueStatement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visitCallExpression</a:t>
            </a:r>
            <a:r>
              <a:rPr lang="en-US" dirty="0"/>
              <a:t>(node: </a:t>
            </a:r>
            <a:r>
              <a:rPr lang="en-US" dirty="0" err="1"/>
              <a:t>ts.CallExpression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visitCallSignature</a:t>
            </a:r>
            <a:r>
              <a:rPr lang="en-US" dirty="0"/>
              <a:t>(node: </a:t>
            </a:r>
            <a:r>
              <a:rPr lang="en-US" dirty="0" err="1"/>
              <a:t>ts.SignatureDeclaration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visitCaseClause</a:t>
            </a:r>
            <a:r>
              <a:rPr lang="en-US" dirty="0"/>
              <a:t>(node: </a:t>
            </a:r>
            <a:r>
              <a:rPr lang="en-US" dirty="0" err="1"/>
              <a:t>ts.CaseClause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visitClassDeclaration</a:t>
            </a:r>
            <a:r>
              <a:rPr lang="en-US" dirty="0"/>
              <a:t>(node: </a:t>
            </a:r>
            <a:r>
              <a:rPr lang="en-US" dirty="0" err="1"/>
              <a:t>ts.ClassDeclaration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visitClassExpression</a:t>
            </a:r>
            <a:r>
              <a:rPr lang="en-US" dirty="0"/>
              <a:t>(node: </a:t>
            </a:r>
            <a:r>
              <a:rPr lang="en-US" dirty="0" err="1"/>
              <a:t>ts.ClassExpression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visitCatchClause</a:t>
            </a:r>
            <a:r>
              <a:rPr lang="en-US" dirty="0"/>
              <a:t>(node: </a:t>
            </a:r>
            <a:r>
              <a:rPr lang="en-US" dirty="0" err="1"/>
              <a:t>ts.CatchClause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visitConditionalExpression</a:t>
            </a:r>
            <a:r>
              <a:rPr lang="en-US" dirty="0"/>
              <a:t>(node: </a:t>
            </a:r>
            <a:r>
              <a:rPr lang="en-US" dirty="0" err="1"/>
              <a:t>ts.ConditionalExpression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visitConstructorDeclaration</a:t>
            </a:r>
            <a:r>
              <a:rPr lang="en-US" dirty="0"/>
              <a:t>(node: </a:t>
            </a:r>
            <a:r>
              <a:rPr lang="en-US" dirty="0" err="1"/>
              <a:t>ts.ConstructorDeclaration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visitConstructorType</a:t>
            </a:r>
            <a:r>
              <a:rPr lang="en-US" dirty="0"/>
              <a:t>(node: </a:t>
            </a:r>
            <a:r>
              <a:rPr lang="en-US" dirty="0" err="1"/>
              <a:t>ts.FunctionOrConstructorTypeNode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visitContinueStatement</a:t>
            </a:r>
            <a:r>
              <a:rPr lang="en-US" dirty="0"/>
              <a:t>(node: </a:t>
            </a:r>
            <a:r>
              <a:rPr lang="en-US" dirty="0" err="1"/>
              <a:t>ts.BreakOrContinueStatement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visitDebuggerStatement</a:t>
            </a:r>
            <a:r>
              <a:rPr lang="en-US" dirty="0"/>
              <a:t>(node: </a:t>
            </a:r>
            <a:r>
              <a:rPr lang="en-US" dirty="0" err="1"/>
              <a:t>ts.Statement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visitDefaultClause</a:t>
            </a:r>
            <a:r>
              <a:rPr lang="en-US" dirty="0"/>
              <a:t>(node: </a:t>
            </a:r>
            <a:r>
              <a:rPr lang="en-US" dirty="0" err="1"/>
              <a:t>ts.DefaultClause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visitDoStatement</a:t>
            </a:r>
            <a:r>
              <a:rPr lang="en-US" dirty="0"/>
              <a:t>(node: </a:t>
            </a:r>
            <a:r>
              <a:rPr lang="en-US" dirty="0" err="1"/>
              <a:t>ts.DoStatement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visitElementAccessExpression</a:t>
            </a:r>
            <a:r>
              <a:rPr lang="en-US" dirty="0"/>
              <a:t>(node: </a:t>
            </a:r>
            <a:r>
              <a:rPr lang="en-US" dirty="0" err="1"/>
              <a:t>ts.ElementAccessExpression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visitEnumDeclaration</a:t>
            </a:r>
            <a:r>
              <a:rPr lang="en-US" dirty="0"/>
              <a:t>(node: </a:t>
            </a:r>
            <a:r>
              <a:rPr lang="en-US" dirty="0" err="1"/>
              <a:t>ts.EnumDeclaration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visitExportAssignment</a:t>
            </a:r>
            <a:r>
              <a:rPr lang="en-US" dirty="0"/>
              <a:t>(node: </a:t>
            </a:r>
            <a:r>
              <a:rPr lang="en-US" dirty="0" err="1"/>
              <a:t>ts.ExportAssignment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visitExpressionStatement</a:t>
            </a:r>
            <a:r>
              <a:rPr lang="en-US" dirty="0"/>
              <a:t>(node: </a:t>
            </a:r>
            <a:r>
              <a:rPr lang="en-US" dirty="0" err="1"/>
              <a:t>ts.ExpressionStatement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visitForStatement</a:t>
            </a:r>
            <a:r>
              <a:rPr lang="en-US" dirty="0"/>
              <a:t>(node: </a:t>
            </a:r>
            <a:r>
              <a:rPr lang="en-US" dirty="0" err="1"/>
              <a:t>ts.ForStatement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visitForInStatement</a:t>
            </a:r>
            <a:r>
              <a:rPr lang="en-US" dirty="0"/>
              <a:t>(node: </a:t>
            </a:r>
            <a:r>
              <a:rPr lang="en-US" dirty="0" err="1"/>
              <a:t>ts.ForInStatement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visitForOfStatement</a:t>
            </a:r>
            <a:r>
              <a:rPr lang="en-US" dirty="0"/>
              <a:t>(node: </a:t>
            </a:r>
            <a:r>
              <a:rPr lang="en-US" dirty="0" err="1"/>
              <a:t>ts.ForOfStatement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visitFunctionDeclaration</a:t>
            </a:r>
            <a:r>
              <a:rPr lang="en-US" dirty="0"/>
              <a:t>(node: </a:t>
            </a:r>
            <a:r>
              <a:rPr lang="en-US" dirty="0" err="1"/>
              <a:t>ts.FunctionDeclaration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visitFunctionExpression</a:t>
            </a:r>
            <a:r>
              <a:rPr lang="en-US" dirty="0"/>
              <a:t>(node: </a:t>
            </a:r>
            <a:r>
              <a:rPr lang="en-US" dirty="0" err="1"/>
              <a:t>ts.FunctionExpression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visitFunctionType</a:t>
            </a:r>
            <a:r>
              <a:rPr lang="en-US" dirty="0"/>
              <a:t>(node: </a:t>
            </a:r>
            <a:r>
              <a:rPr lang="en-US" dirty="0" err="1"/>
              <a:t>ts.FunctionOrConstructorTypeNode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visitGetAccessor</a:t>
            </a:r>
            <a:r>
              <a:rPr lang="en-US" dirty="0"/>
              <a:t>(node: </a:t>
            </a:r>
            <a:r>
              <a:rPr lang="en-US" dirty="0" err="1"/>
              <a:t>ts.AccessorDeclaration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visitIdentifier</a:t>
            </a:r>
            <a:r>
              <a:rPr lang="en-US" dirty="0"/>
              <a:t>(node: </a:t>
            </a:r>
            <a:r>
              <a:rPr lang="en-US" dirty="0" err="1"/>
              <a:t>ts.Identifier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visitIfStatement</a:t>
            </a:r>
            <a:r>
              <a:rPr lang="en-US" dirty="0"/>
              <a:t>(node: </a:t>
            </a:r>
            <a:r>
              <a:rPr lang="en-US" dirty="0" err="1"/>
              <a:t>ts.IfStatement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visitImportDeclaration</a:t>
            </a:r>
            <a:r>
              <a:rPr lang="en-US" dirty="0"/>
              <a:t>(node: </a:t>
            </a:r>
            <a:r>
              <a:rPr lang="en-US" dirty="0" err="1"/>
              <a:t>ts.ImportDeclaration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visitImportEqualsDeclaration</a:t>
            </a:r>
            <a:r>
              <a:rPr lang="en-US" dirty="0"/>
              <a:t>(node: </a:t>
            </a:r>
            <a:r>
              <a:rPr lang="en-US" dirty="0" err="1"/>
              <a:t>ts.ImportEqualsDeclaration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visitIndexSignatureDeclaration</a:t>
            </a:r>
            <a:r>
              <a:rPr lang="en-US" dirty="0"/>
              <a:t>(node: </a:t>
            </a:r>
            <a:r>
              <a:rPr lang="en-US" dirty="0" err="1"/>
              <a:t>ts.IndexSignatureDeclaration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visitInterfaceDeclaration</a:t>
            </a:r>
            <a:r>
              <a:rPr lang="en-US" dirty="0"/>
              <a:t>(node: </a:t>
            </a:r>
            <a:r>
              <a:rPr lang="en-US" dirty="0" err="1"/>
              <a:t>ts.InterfaceDeclaration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visitJsxAttribute</a:t>
            </a:r>
            <a:r>
              <a:rPr lang="en-US" dirty="0"/>
              <a:t>(node: </a:t>
            </a:r>
            <a:r>
              <a:rPr lang="en-US" dirty="0" err="1"/>
              <a:t>ts.JsxAttribute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visitJsxElement</a:t>
            </a:r>
            <a:r>
              <a:rPr lang="en-US" dirty="0"/>
              <a:t>(node: </a:t>
            </a:r>
            <a:r>
              <a:rPr lang="en-US" dirty="0" err="1"/>
              <a:t>ts.JsxElement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visitJsxExpression</a:t>
            </a:r>
            <a:r>
              <a:rPr lang="en-US" dirty="0"/>
              <a:t>(node: </a:t>
            </a:r>
            <a:r>
              <a:rPr lang="en-US" dirty="0" err="1"/>
              <a:t>ts.JsxExpression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visitJsxSelfClosingElement</a:t>
            </a:r>
            <a:r>
              <a:rPr lang="en-US" dirty="0"/>
              <a:t>(node: </a:t>
            </a:r>
            <a:r>
              <a:rPr lang="en-US" dirty="0" err="1"/>
              <a:t>ts.JsxSelfClosingElement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visitLabeledStatement</a:t>
            </a:r>
            <a:r>
              <a:rPr lang="en-US" dirty="0"/>
              <a:t>(node: </a:t>
            </a:r>
            <a:r>
              <a:rPr lang="en-US" dirty="0" err="1"/>
              <a:t>ts.LabeledStatement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visitMethodDeclaration</a:t>
            </a:r>
            <a:r>
              <a:rPr lang="en-US" dirty="0"/>
              <a:t>(node: </a:t>
            </a:r>
            <a:r>
              <a:rPr lang="en-US" dirty="0" err="1"/>
              <a:t>ts.MethodDeclaration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visitMethodSignature</a:t>
            </a:r>
            <a:r>
              <a:rPr lang="en-US" dirty="0"/>
              <a:t>(node: </a:t>
            </a:r>
            <a:r>
              <a:rPr lang="en-US" dirty="0" err="1"/>
              <a:t>ts.SignatureDeclaration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visitModuleDeclaration</a:t>
            </a:r>
            <a:r>
              <a:rPr lang="en-US" dirty="0"/>
              <a:t>(node: </a:t>
            </a:r>
            <a:r>
              <a:rPr lang="en-US" dirty="0" err="1"/>
              <a:t>ts.ModuleDeclaration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visitNamedImports</a:t>
            </a:r>
            <a:r>
              <a:rPr lang="en-US" dirty="0"/>
              <a:t>(node: </a:t>
            </a:r>
            <a:r>
              <a:rPr lang="en-US" dirty="0" err="1"/>
              <a:t>ts.NamedImports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visitNamespaceImport</a:t>
            </a:r>
            <a:r>
              <a:rPr lang="en-US" dirty="0"/>
              <a:t>(node: </a:t>
            </a:r>
            <a:r>
              <a:rPr lang="en-US" dirty="0" err="1"/>
              <a:t>ts.NamespaceImport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visitNewExpression</a:t>
            </a:r>
            <a:r>
              <a:rPr lang="en-US" dirty="0"/>
              <a:t>(node: </a:t>
            </a:r>
            <a:r>
              <a:rPr lang="en-US" dirty="0" err="1"/>
              <a:t>ts.NewExpression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visitObjectLiteralExpression</a:t>
            </a:r>
            <a:r>
              <a:rPr lang="en-US" dirty="0"/>
              <a:t>(node: </a:t>
            </a:r>
            <a:r>
              <a:rPr lang="en-US" dirty="0" err="1"/>
              <a:t>ts.ObjectLiteralExpression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visitParameterDeclaration</a:t>
            </a:r>
            <a:r>
              <a:rPr lang="en-US" dirty="0"/>
              <a:t>(node: </a:t>
            </a:r>
            <a:r>
              <a:rPr lang="en-US" dirty="0" err="1"/>
              <a:t>ts.ParameterDeclaration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visitPostfixUnaryExpression</a:t>
            </a:r>
            <a:r>
              <a:rPr lang="en-US" dirty="0"/>
              <a:t>(node: </a:t>
            </a:r>
            <a:r>
              <a:rPr lang="en-US" dirty="0" err="1"/>
              <a:t>ts.PostfixUnaryExpression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visitPrefixUnaryExpression</a:t>
            </a:r>
            <a:r>
              <a:rPr lang="en-US" dirty="0"/>
              <a:t>(node: </a:t>
            </a:r>
            <a:r>
              <a:rPr lang="en-US" dirty="0" err="1"/>
              <a:t>ts.PrefixUnaryExpression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visitPropertyAccessExpression</a:t>
            </a:r>
            <a:r>
              <a:rPr lang="en-US" dirty="0"/>
              <a:t>(node: </a:t>
            </a:r>
            <a:r>
              <a:rPr lang="en-US" dirty="0" err="1"/>
              <a:t>ts.PropertyAccessExpression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visitPropertyAssignment</a:t>
            </a:r>
            <a:r>
              <a:rPr lang="en-US" dirty="0"/>
              <a:t>(node: </a:t>
            </a:r>
            <a:r>
              <a:rPr lang="en-US" dirty="0" err="1"/>
              <a:t>ts.PropertyAssignment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visitPropertyDeclaration</a:t>
            </a:r>
            <a:r>
              <a:rPr lang="en-US" dirty="0"/>
              <a:t>(node: </a:t>
            </a:r>
            <a:r>
              <a:rPr lang="en-US" dirty="0" err="1"/>
              <a:t>ts.PropertyDeclaration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visitPropertySignature</a:t>
            </a:r>
            <a:r>
              <a:rPr lang="en-US" dirty="0"/>
              <a:t>(node: </a:t>
            </a:r>
            <a:r>
              <a:rPr lang="en-US" dirty="0" err="1"/>
              <a:t>ts.Node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visitRegularExpressionLiteral</a:t>
            </a:r>
            <a:r>
              <a:rPr lang="en-US" dirty="0"/>
              <a:t>(node: </a:t>
            </a:r>
            <a:r>
              <a:rPr lang="en-US" dirty="0" err="1"/>
              <a:t>ts.Node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visitReturnStatement</a:t>
            </a:r>
            <a:r>
              <a:rPr lang="en-US" dirty="0"/>
              <a:t>(node: </a:t>
            </a:r>
            <a:r>
              <a:rPr lang="en-US" dirty="0" err="1"/>
              <a:t>ts.ReturnStatement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visitSetAccessor</a:t>
            </a:r>
            <a:r>
              <a:rPr lang="en-US" dirty="0"/>
              <a:t>(node: </a:t>
            </a:r>
            <a:r>
              <a:rPr lang="en-US" dirty="0" err="1"/>
              <a:t>ts.AccessorDeclaration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visitSourceFile</a:t>
            </a:r>
            <a:r>
              <a:rPr lang="en-US" dirty="0"/>
              <a:t>(node: </a:t>
            </a:r>
            <a:r>
              <a:rPr lang="en-US" dirty="0" err="1"/>
              <a:t>ts.SourceFile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visitStringLiteral</a:t>
            </a:r>
            <a:r>
              <a:rPr lang="en-US" dirty="0"/>
              <a:t>(node: </a:t>
            </a:r>
            <a:r>
              <a:rPr lang="en-US" dirty="0" err="1"/>
              <a:t>ts.StringLiteral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visitSwitchStatement</a:t>
            </a:r>
            <a:r>
              <a:rPr lang="en-US" dirty="0"/>
              <a:t>(node: </a:t>
            </a:r>
            <a:r>
              <a:rPr lang="en-US" dirty="0" err="1"/>
              <a:t>ts.SwitchStatement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visitTemplateExpression</a:t>
            </a:r>
            <a:r>
              <a:rPr lang="en-US" dirty="0"/>
              <a:t>(node: </a:t>
            </a:r>
            <a:r>
              <a:rPr lang="en-US" dirty="0" err="1"/>
              <a:t>ts.TemplateExpression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visitThrowStatement</a:t>
            </a:r>
            <a:r>
              <a:rPr lang="en-US" dirty="0"/>
              <a:t>(node: </a:t>
            </a:r>
            <a:r>
              <a:rPr lang="en-US" dirty="0" err="1"/>
              <a:t>ts.ThrowStatement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visitTryStatement</a:t>
            </a:r>
            <a:r>
              <a:rPr lang="en-US" dirty="0"/>
              <a:t>(node: </a:t>
            </a:r>
            <a:r>
              <a:rPr lang="en-US" dirty="0" err="1"/>
              <a:t>ts.TryStatement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visitTypeAssertionExpression</a:t>
            </a:r>
            <a:r>
              <a:rPr lang="en-US" dirty="0"/>
              <a:t>(node: </a:t>
            </a:r>
            <a:r>
              <a:rPr lang="en-US" dirty="0" err="1"/>
              <a:t>ts.TypeAssertion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visitTypeLiteral</a:t>
            </a:r>
            <a:r>
              <a:rPr lang="en-US" dirty="0"/>
              <a:t>(node: </a:t>
            </a:r>
            <a:r>
              <a:rPr lang="en-US" dirty="0" err="1"/>
              <a:t>ts.TypeLiteralNode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visitTypeReference</a:t>
            </a:r>
            <a:r>
              <a:rPr lang="en-US" dirty="0"/>
              <a:t>(node: </a:t>
            </a:r>
            <a:r>
              <a:rPr lang="en-US" dirty="0" err="1"/>
              <a:t>ts.TypeReferenceNode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visitVariableDeclaration</a:t>
            </a:r>
            <a:r>
              <a:rPr lang="en-US" dirty="0"/>
              <a:t>(node: </a:t>
            </a:r>
            <a:r>
              <a:rPr lang="en-US" dirty="0" err="1"/>
              <a:t>ts.VariableDeclaration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visitVariableStatement</a:t>
            </a:r>
            <a:r>
              <a:rPr lang="en-US" dirty="0"/>
              <a:t>(node: </a:t>
            </a:r>
            <a:r>
              <a:rPr lang="en-US" dirty="0" err="1"/>
              <a:t>ts.VariableStatement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visitWhileStatement</a:t>
            </a:r>
            <a:r>
              <a:rPr lang="en-US" dirty="0"/>
              <a:t>(node: </a:t>
            </a:r>
            <a:r>
              <a:rPr lang="en-US" dirty="0" err="1"/>
              <a:t>ts.WhileStatement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visitWithStatement</a:t>
            </a:r>
            <a:r>
              <a:rPr lang="en-US" dirty="0"/>
              <a:t>(node: </a:t>
            </a:r>
            <a:r>
              <a:rPr lang="en-US" dirty="0" err="1"/>
              <a:t>ts.WithStatement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visitNode</a:t>
            </a:r>
            <a:r>
              <a:rPr lang="en-US" dirty="0"/>
              <a:t>(node: </a:t>
            </a:r>
            <a:r>
              <a:rPr lang="en-US" dirty="0" err="1"/>
              <a:t>ts.Node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walkChildren</a:t>
            </a:r>
            <a:r>
              <a:rPr lang="en-US" dirty="0"/>
              <a:t>(node: </a:t>
            </a:r>
            <a:r>
              <a:rPr lang="en-US" dirty="0" err="1"/>
              <a:t>ts.Node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976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tslint-microsoft-contrib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70818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 shot an elephant in my pajamas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28999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454"/>
          </a:xfrm>
        </p:spPr>
        <p:txBody>
          <a:bodyPr>
            <a:normAutofit/>
          </a:bodyPr>
          <a:lstStyle/>
          <a:p>
            <a:r>
              <a:rPr lang="en-US" sz="3200" dirty="0" err="1">
                <a:hlinkClick r:id="rId2"/>
              </a:rPr>
              <a:t>typescriptServices.d.ts</a:t>
            </a:r>
            <a:endParaRPr lang="en-US" sz="3200" dirty="0"/>
          </a:p>
          <a:p>
            <a:r>
              <a:rPr lang="en-US" sz="3200" dirty="0" err="1">
                <a:hlinkClick r:id="rId3"/>
              </a:rPr>
              <a:t>syntaxWalker.d.ts</a:t>
            </a:r>
            <a:endParaRPr lang="en-US" sz="3200" dirty="0"/>
          </a:p>
          <a:p>
            <a:r>
              <a:rPr lang="en-US" sz="3200" dirty="0"/>
              <a:t>Using the Compiler API </a:t>
            </a:r>
          </a:p>
          <a:p>
            <a:pPr lvl="1"/>
            <a:r>
              <a:rPr lang="en-US" dirty="0">
                <a:hlinkClick r:id="rId4"/>
              </a:rPr>
              <a:t>https://github.com/Microsoft/TypeScript/wiki/Using-the-Compiler-API</a:t>
            </a:r>
            <a:endParaRPr lang="en-US" dirty="0"/>
          </a:p>
          <a:p>
            <a:r>
              <a:rPr lang="en-US" sz="3200" dirty="0"/>
              <a:t>Investigating Typescript Compiler APIs</a:t>
            </a:r>
          </a:p>
          <a:p>
            <a:pPr lvl="1"/>
            <a:r>
              <a:rPr lang="en-US" sz="2800" dirty="0">
                <a:hlinkClick r:id="rId5"/>
              </a:rPr>
              <a:t>http://blog.scottlogic.com/2015/01/20/typescript-compiler-api.html</a:t>
            </a:r>
            <a:endParaRPr lang="en-US" sz="2800" dirty="0"/>
          </a:p>
          <a:p>
            <a:r>
              <a:rPr lang="en-US" sz="3200" dirty="0"/>
              <a:t>“typescript-compiler-docs” project</a:t>
            </a:r>
          </a:p>
          <a:p>
            <a:pPr lvl="1"/>
            <a:r>
              <a:rPr lang="en-US" sz="2800" dirty="0">
                <a:hlinkClick r:id="rId6"/>
              </a:rPr>
              <a:t>https://github.com/basarat/typescript-compiler-docs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069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410" y="3188085"/>
            <a:ext cx="1749537" cy="748752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Subject:</a:t>
            </a:r>
          </a:p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0188" y="3188085"/>
            <a:ext cx="964092" cy="748752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Verb:</a:t>
            </a:r>
          </a:p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shot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215" y="3230849"/>
            <a:ext cx="2411749" cy="748752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Direct Object:</a:t>
            </a:r>
          </a:p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an elephant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3329" y="3213642"/>
            <a:ext cx="2371009" cy="748752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Indirect Object:</a:t>
            </a:r>
          </a:p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in my pajamas</a:t>
            </a:r>
          </a:p>
        </p:txBody>
      </p:sp>
      <p:sp>
        <p:nvSpPr>
          <p:cNvPr id="6" name="Straight Connector 5"/>
          <p:cNvSpPr/>
          <p:nvPr/>
        </p:nvSpPr>
        <p:spPr>
          <a:xfrm flipH="1">
            <a:off x="2811503" y="2249550"/>
            <a:ext cx="3052959" cy="964092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4187802" y="2249549"/>
            <a:ext cx="1676660" cy="938535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5864462" y="2249549"/>
            <a:ext cx="251524" cy="938535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5864462" y="2249550"/>
            <a:ext cx="3213641" cy="964092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  <p:sp>
        <p:nvSpPr>
          <p:cNvPr id="10" name="Freeform 9"/>
          <p:cNvSpPr/>
          <p:nvPr/>
        </p:nvSpPr>
        <p:spPr>
          <a:xfrm rot="9175800">
            <a:off x="3721094" y="2505484"/>
            <a:ext cx="4832355" cy="27865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098" h="11013" fill="none">
                <a:moveTo>
                  <a:pt x="0" y="33"/>
                </a:moveTo>
                <a:lnTo>
                  <a:pt x="2733" y="0"/>
                </a:lnTo>
                <a:lnTo>
                  <a:pt x="6741" y="699"/>
                </a:lnTo>
                <a:lnTo>
                  <a:pt x="10972" y="2330"/>
                </a:lnTo>
                <a:lnTo>
                  <a:pt x="15653" y="5824"/>
                </a:lnTo>
                <a:lnTo>
                  <a:pt x="18013" y="8785"/>
                </a:lnTo>
                <a:lnTo>
                  <a:pt x="19098" y="11013"/>
                </a:lnTo>
              </a:path>
            </a:pathLst>
          </a:custGeom>
          <a:noFill/>
          <a:ln w="18360">
            <a:solidFill>
              <a:srgbClr val="FFFFFF"/>
            </a:solidFill>
            <a:custDash>
              <a:ds d="996078" sp="996078"/>
              <a:ds d="996078" sp="996078"/>
            </a:custDash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8282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 shot an elephant in my pajamas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How he got in my pajamas, I’ll never know</a:t>
            </a:r>
          </a:p>
        </p:txBody>
      </p:sp>
    </p:spTree>
    <p:extLst>
      <p:ext uri="{BB962C8B-B14F-4D97-AF65-F5344CB8AC3E}">
        <p14:creationId xmlns:p14="http://schemas.microsoft.com/office/powerpoint/2010/main" val="133594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410" y="3188085"/>
            <a:ext cx="1749537" cy="748752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Subject:</a:t>
            </a:r>
          </a:p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0188" y="3188085"/>
            <a:ext cx="964092" cy="748752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Verb:</a:t>
            </a:r>
          </a:p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shot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215" y="4850322"/>
            <a:ext cx="2411749" cy="570863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an elephant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3329" y="4833115"/>
            <a:ext cx="2371009" cy="570863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in my pajamas</a:t>
            </a:r>
          </a:p>
        </p:txBody>
      </p:sp>
      <p:sp>
        <p:nvSpPr>
          <p:cNvPr id="6" name="Straight Connector 5"/>
          <p:cNvSpPr/>
          <p:nvPr/>
        </p:nvSpPr>
        <p:spPr>
          <a:xfrm flipH="1">
            <a:off x="2811503" y="2249550"/>
            <a:ext cx="3052959" cy="964092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4187802" y="2249549"/>
            <a:ext cx="1676660" cy="938535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8023168" y="3856370"/>
            <a:ext cx="1054935" cy="964093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5864462" y="2249550"/>
            <a:ext cx="2088867" cy="1124774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5143" y="3374324"/>
            <a:ext cx="4017052" cy="570863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Participle Phrase</a:t>
            </a:r>
          </a:p>
        </p:txBody>
      </p:sp>
      <p:sp>
        <p:nvSpPr>
          <p:cNvPr id="11" name="Straight Connector 10"/>
          <p:cNvSpPr/>
          <p:nvPr/>
        </p:nvSpPr>
        <p:spPr>
          <a:xfrm flipH="1">
            <a:off x="6507190" y="3856370"/>
            <a:ext cx="1516231" cy="964093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3719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44" y="1331214"/>
            <a:ext cx="8224262" cy="37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3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1257" y="3143803"/>
            <a:ext cx="1450946" cy="748752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kern="0" dirty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Subject:</a:t>
            </a:r>
          </a:p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 dirty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7270" y="3143803"/>
            <a:ext cx="1498771" cy="748752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kern="0" dirty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Verb:</a:t>
            </a:r>
          </a:p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 dirty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had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71415" y="3143550"/>
            <a:ext cx="2067611" cy="570863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kern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Participle:</a:t>
            </a:r>
          </a:p>
        </p:txBody>
      </p:sp>
      <p:sp>
        <p:nvSpPr>
          <p:cNvPr id="5" name="Straight Connector 4"/>
          <p:cNvSpPr/>
          <p:nvPr/>
        </p:nvSpPr>
        <p:spPr>
          <a:xfrm flipH="1">
            <a:off x="2972185" y="2179709"/>
            <a:ext cx="3166575" cy="873251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>
            <a:off x="4692621" y="2179709"/>
            <a:ext cx="1446139" cy="964093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6210" y="4107642"/>
            <a:ext cx="1451199" cy="570863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 dirty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toast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0314" y="4107642"/>
            <a:ext cx="1451199" cy="570863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 dirty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eggs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7044" y="4107642"/>
            <a:ext cx="1451199" cy="570863"/>
          </a:xfrm>
          <a:prstGeom prst="rect">
            <a:avLst/>
          </a:prstGeom>
          <a:noFill/>
          <a:ln>
            <a:noFill/>
          </a:ln>
        </p:spPr>
        <p:txBody>
          <a:bodyPr vert="horz" lIns="63261" tIns="31630" rIns="63261" bIns="31630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r>
              <a:rPr lang="en-US" sz="2249" i="1" kern="0" dirty="0">
                <a:solidFill>
                  <a:srgbClr val="FFFFFF"/>
                </a:solidFill>
                <a:latin typeface="Gill Sans" pitchFamily="18"/>
                <a:ea typeface="ヒラギノ角ゴ ProN W3" pitchFamily="2"/>
                <a:cs typeface="ヒラギノ角ゴ ProN W3" pitchFamily="2"/>
              </a:rPr>
              <a:t>orange juice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7693707" y="3490470"/>
            <a:ext cx="1124774" cy="642475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>
            <a:off x="6138760" y="2179963"/>
            <a:ext cx="1493205" cy="872997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 flipH="1">
            <a:off x="7693707" y="3490724"/>
            <a:ext cx="253" cy="642222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H="1">
            <a:off x="6568932" y="3490724"/>
            <a:ext cx="1125028" cy="642222"/>
          </a:xfrm>
          <a:prstGeom prst="line">
            <a:avLst/>
          </a:prstGeom>
          <a:noFill/>
          <a:ln w="18360">
            <a:solidFill>
              <a:srgbClr val="FFFFFF"/>
            </a:solidFill>
            <a:prstDash val="solid"/>
            <a:tailEnd type="arrow"/>
          </a:ln>
        </p:spPr>
        <p:txBody>
          <a:bodyPr vert="horz" lIns="69587" tIns="37956" rIns="69587" bIns="37956" anchor="ctr" anchorCtr="1" compatLnSpc="1"/>
          <a:lstStyle/>
          <a:p>
            <a:pPr algn="ctr" defTabSz="642732">
              <a:tabLst>
                <a:tab pos="0" algn="l"/>
                <a:tab pos="642732" algn="l"/>
                <a:tab pos="1285464" algn="l"/>
                <a:tab pos="1928195" algn="l"/>
                <a:tab pos="2570927" algn="l"/>
                <a:tab pos="3213659" algn="l"/>
                <a:tab pos="3856390" algn="l"/>
                <a:tab pos="4499122" algn="l"/>
                <a:tab pos="5141854" algn="l"/>
                <a:tab pos="5784586" algn="l"/>
                <a:tab pos="6427318" algn="l"/>
                <a:tab pos="7070049" algn="l"/>
              </a:tabLst>
            </a:pPr>
            <a:endParaRPr lang="en-US" sz="2952" kern="0">
              <a:solidFill>
                <a:srgbClr val="000000"/>
              </a:solidFill>
              <a:latin typeface="Gill Sans" pitchFamily="18"/>
              <a:ea typeface="ヒラギノ角ゴ ProN W3" pitchFamily="2"/>
              <a:cs typeface="ヒラギノ角ゴ ProN W3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8953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75" y="1387554"/>
            <a:ext cx="7132619" cy="36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9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91813" y="1898327"/>
            <a:ext cx="6807860" cy="3061562"/>
            <a:chOff x="1658519" y="2700720"/>
            <a:chExt cx="9685441" cy="4355639"/>
          </a:xfrm>
        </p:grpSpPr>
        <p:sp>
          <p:nvSpPr>
            <p:cNvPr id="3" name="TextBox 2"/>
            <p:cNvSpPr txBox="1"/>
            <p:nvPr/>
          </p:nvSpPr>
          <p:spPr>
            <a:xfrm>
              <a:off x="1658519" y="3972960"/>
              <a:ext cx="2064240" cy="106523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63261" tIns="31630" rIns="63261" bIns="31630" compatLnSpc="1"/>
            <a:lstStyle/>
            <a:p>
              <a:pPr algn="ctr" defTabSz="642732">
                <a:tabLst>
                  <a:tab pos="0" algn="l"/>
                  <a:tab pos="642732" algn="l"/>
                  <a:tab pos="1285464" algn="l"/>
                  <a:tab pos="1928195" algn="l"/>
                  <a:tab pos="2570927" algn="l"/>
                  <a:tab pos="3213659" algn="l"/>
                  <a:tab pos="3856390" algn="l"/>
                  <a:tab pos="4499122" algn="l"/>
                  <a:tab pos="5141854" algn="l"/>
                  <a:tab pos="5784586" algn="l"/>
                  <a:tab pos="6427318" algn="l"/>
                  <a:tab pos="7070049" algn="l"/>
                </a:tabLst>
              </a:pPr>
              <a:r>
                <a:rPr lang="en-US" sz="2249" kern="0" dirty="0">
                  <a:solidFill>
                    <a:srgbClr val="FFFFFF"/>
                  </a:solidFill>
                  <a:latin typeface="Gill Sans" pitchFamily="18"/>
                  <a:ea typeface="ヒラギノ角ゴ ProN W3" pitchFamily="2"/>
                  <a:cs typeface="ヒラギノ角ゴ ProN W3" pitchFamily="2"/>
                </a:rPr>
                <a:t>Subject:</a:t>
              </a:r>
            </a:p>
            <a:p>
              <a:pPr algn="ctr" defTabSz="642732">
                <a:tabLst>
                  <a:tab pos="0" algn="l"/>
                  <a:tab pos="642732" algn="l"/>
                  <a:tab pos="1285464" algn="l"/>
                  <a:tab pos="1928195" algn="l"/>
                  <a:tab pos="2570927" algn="l"/>
                  <a:tab pos="3213659" algn="l"/>
                  <a:tab pos="3856390" algn="l"/>
                  <a:tab pos="4499122" algn="l"/>
                  <a:tab pos="5141854" algn="l"/>
                  <a:tab pos="5784586" algn="l"/>
                  <a:tab pos="6427318" algn="l"/>
                  <a:tab pos="7070049" algn="l"/>
                </a:tabLst>
              </a:pPr>
              <a:r>
                <a:rPr lang="en-US" sz="2249" i="1" kern="0" dirty="0">
                  <a:solidFill>
                    <a:srgbClr val="FFFFFF"/>
                  </a:solidFill>
                  <a:latin typeface="Gill Sans" pitchFamily="18"/>
                  <a:ea typeface="ヒラギノ角ゴ ProN W3" pitchFamily="2"/>
                  <a:cs typeface="ヒラギノ角ゴ ProN W3" pitchFamily="2"/>
                </a:rPr>
                <a:t>I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41640" y="3972960"/>
              <a:ext cx="2132280" cy="106523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63261" tIns="31630" rIns="63261" bIns="31630" compatLnSpc="1"/>
            <a:lstStyle/>
            <a:p>
              <a:pPr algn="ctr" defTabSz="642732">
                <a:tabLst>
                  <a:tab pos="0" algn="l"/>
                  <a:tab pos="642732" algn="l"/>
                  <a:tab pos="1285464" algn="l"/>
                  <a:tab pos="1928195" algn="l"/>
                  <a:tab pos="2570927" algn="l"/>
                  <a:tab pos="3213659" algn="l"/>
                  <a:tab pos="3856390" algn="l"/>
                  <a:tab pos="4499122" algn="l"/>
                  <a:tab pos="5141854" algn="l"/>
                  <a:tab pos="5784586" algn="l"/>
                  <a:tab pos="6427318" algn="l"/>
                  <a:tab pos="7070049" algn="l"/>
                </a:tabLst>
              </a:pPr>
              <a:r>
                <a:rPr lang="en-US" sz="2249" kern="0" dirty="0">
                  <a:solidFill>
                    <a:srgbClr val="FFFFFF"/>
                  </a:solidFill>
                  <a:latin typeface="Gill Sans" pitchFamily="18"/>
                  <a:ea typeface="ヒラギノ角ゴ ProN W3" pitchFamily="2"/>
                  <a:cs typeface="ヒラギノ角ゴ ProN W3" pitchFamily="2"/>
                </a:rPr>
                <a:t>Verb:</a:t>
              </a:r>
            </a:p>
            <a:p>
              <a:pPr algn="ctr" defTabSz="642732">
                <a:tabLst>
                  <a:tab pos="0" algn="l"/>
                  <a:tab pos="642732" algn="l"/>
                  <a:tab pos="1285464" algn="l"/>
                  <a:tab pos="1928195" algn="l"/>
                  <a:tab pos="2570927" algn="l"/>
                  <a:tab pos="3213659" algn="l"/>
                  <a:tab pos="3856390" algn="l"/>
                  <a:tab pos="4499122" algn="l"/>
                  <a:tab pos="5141854" algn="l"/>
                  <a:tab pos="5784586" algn="l"/>
                  <a:tab pos="6427318" algn="l"/>
                  <a:tab pos="7070049" algn="l"/>
                </a:tabLst>
              </a:pPr>
              <a:r>
                <a:rPr lang="en-US" sz="2249" i="1" kern="0" dirty="0">
                  <a:solidFill>
                    <a:srgbClr val="FFFFFF"/>
                  </a:solidFill>
                  <a:latin typeface="Gill Sans" pitchFamily="18"/>
                  <a:ea typeface="ヒラギノ角ゴ ProN W3" pitchFamily="2"/>
                  <a:cs typeface="ヒラギノ角ゴ ProN W3" pitchFamily="2"/>
                </a:rPr>
                <a:t>had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26560" y="3972600"/>
              <a:ext cx="4109760" cy="106523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63261" tIns="31630" rIns="63261" bIns="31630" compatLnSpc="1"/>
            <a:lstStyle/>
            <a:p>
              <a:pPr algn="ctr" defTabSz="642732">
                <a:tabLst>
                  <a:tab pos="0" algn="l"/>
                  <a:tab pos="642732" algn="l"/>
                  <a:tab pos="1285464" algn="l"/>
                  <a:tab pos="1928195" algn="l"/>
                  <a:tab pos="2570927" algn="l"/>
                  <a:tab pos="3213659" algn="l"/>
                  <a:tab pos="3856390" algn="l"/>
                  <a:tab pos="4499122" algn="l"/>
                  <a:tab pos="5141854" algn="l"/>
                  <a:tab pos="5784586" algn="l"/>
                  <a:tab pos="6427318" algn="l"/>
                  <a:tab pos="7070049" algn="l"/>
                </a:tabLst>
              </a:pPr>
              <a:r>
                <a:rPr lang="en-US" sz="2249" kern="0" dirty="0">
                  <a:solidFill>
                    <a:srgbClr val="FFFFFF"/>
                  </a:solidFill>
                  <a:latin typeface="Gill Sans" pitchFamily="18"/>
                  <a:ea typeface="ヒラギノ角ゴ ProN W3" pitchFamily="2"/>
                  <a:cs typeface="ヒラギノ角ゴ ProN W3" pitchFamily="2"/>
                </a:rPr>
                <a:t>Participle Phrase:</a:t>
              </a:r>
            </a:p>
            <a:p>
              <a:pPr algn="ctr" defTabSz="642732">
                <a:tabLst>
                  <a:tab pos="0" algn="l"/>
                  <a:tab pos="642732" algn="l"/>
                  <a:tab pos="1285464" algn="l"/>
                  <a:tab pos="1928195" algn="l"/>
                  <a:tab pos="2570927" algn="l"/>
                  <a:tab pos="3213659" algn="l"/>
                  <a:tab pos="3856390" algn="l"/>
                  <a:tab pos="4499122" algn="l"/>
                  <a:tab pos="5141854" algn="l"/>
                  <a:tab pos="5784586" algn="l"/>
                  <a:tab pos="6427318" algn="l"/>
                  <a:tab pos="7070049" algn="l"/>
                </a:tabLst>
              </a:pPr>
              <a:r>
                <a:rPr lang="en-US" sz="2249" i="1" kern="0" dirty="0">
                  <a:solidFill>
                    <a:srgbClr val="FFFFFF"/>
                  </a:solidFill>
                  <a:latin typeface="Gill Sans" pitchFamily="18"/>
                  <a:ea typeface="ヒラギノ角ゴ ProN W3" pitchFamily="2"/>
                  <a:cs typeface="ヒラギノ角ゴ ProN W3" pitchFamily="2"/>
                </a:rPr>
                <a:t>eggs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 flipH="1">
              <a:off x="3123720" y="2700720"/>
              <a:ext cx="3428999" cy="114300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prstDash val="solid"/>
              <a:tailEnd type="arrow"/>
            </a:ln>
          </p:spPr>
          <p:txBody>
            <a:bodyPr vert="horz" lIns="69587" tIns="37956" rIns="69587" bIns="37956" anchor="ctr" anchorCtr="1" compatLnSpc="1"/>
            <a:lstStyle/>
            <a:p>
              <a:pPr algn="ctr" defTabSz="642732">
                <a:tabLst>
                  <a:tab pos="0" algn="l"/>
                  <a:tab pos="642732" algn="l"/>
                  <a:tab pos="1285464" algn="l"/>
                  <a:tab pos="1928195" algn="l"/>
                  <a:tab pos="2570927" algn="l"/>
                  <a:tab pos="3213659" algn="l"/>
                  <a:tab pos="3856390" algn="l"/>
                  <a:tab pos="4499122" algn="l"/>
                  <a:tab pos="5141854" algn="l"/>
                  <a:tab pos="5784586" algn="l"/>
                  <a:tab pos="6427318" algn="l"/>
                  <a:tab pos="7070049" algn="l"/>
                </a:tabLst>
              </a:pPr>
              <a:endParaRPr lang="en-US" sz="2952" kern="0">
                <a:solidFill>
                  <a:srgbClr val="000000"/>
                </a:solidFill>
                <a:latin typeface="Gill Sans" pitchFamily="18"/>
                <a:ea typeface="ヒラギノ角ゴ ProN W3" pitchFamily="2"/>
                <a:cs typeface="ヒラギノ角ゴ ProN W3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 flipH="1">
              <a:off x="5029200" y="2700720"/>
              <a:ext cx="1523519" cy="118548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prstDash val="solid"/>
              <a:tailEnd type="arrow"/>
            </a:ln>
          </p:spPr>
          <p:txBody>
            <a:bodyPr vert="horz" lIns="69587" tIns="37956" rIns="69587" bIns="37956" anchor="ctr" anchorCtr="1" compatLnSpc="1"/>
            <a:lstStyle/>
            <a:p>
              <a:pPr algn="ctr" defTabSz="642732">
                <a:tabLst>
                  <a:tab pos="0" algn="l"/>
                  <a:tab pos="642732" algn="l"/>
                  <a:tab pos="1285464" algn="l"/>
                  <a:tab pos="1928195" algn="l"/>
                  <a:tab pos="2570927" algn="l"/>
                  <a:tab pos="3213659" algn="l"/>
                  <a:tab pos="3856390" algn="l"/>
                  <a:tab pos="4499122" algn="l"/>
                  <a:tab pos="5141854" algn="l"/>
                  <a:tab pos="5784586" algn="l"/>
                  <a:tab pos="6427318" algn="l"/>
                  <a:tab pos="7070049" algn="l"/>
                </a:tabLst>
              </a:pPr>
              <a:endParaRPr lang="en-US" sz="2952" kern="0">
                <a:solidFill>
                  <a:srgbClr val="000000"/>
                </a:solidFill>
                <a:latin typeface="Gill Sans" pitchFamily="18"/>
                <a:ea typeface="ヒラギノ角ゴ ProN W3" pitchFamily="2"/>
                <a:cs typeface="ヒラギノ角ゴ ProN W3" pitchFamily="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93960" y="6244200"/>
              <a:ext cx="2064600" cy="812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63261" tIns="31630" rIns="63261" bIns="31630" compatLnSpc="1"/>
            <a:lstStyle/>
            <a:p>
              <a:pPr algn="ctr" defTabSz="642732">
                <a:tabLst>
                  <a:tab pos="0" algn="l"/>
                  <a:tab pos="642732" algn="l"/>
                  <a:tab pos="1285464" algn="l"/>
                  <a:tab pos="1928195" algn="l"/>
                  <a:tab pos="2570927" algn="l"/>
                  <a:tab pos="3213659" algn="l"/>
                  <a:tab pos="3856390" algn="l"/>
                  <a:tab pos="4499122" algn="l"/>
                  <a:tab pos="5141854" algn="l"/>
                  <a:tab pos="5784586" algn="l"/>
                  <a:tab pos="6427318" algn="l"/>
                  <a:tab pos="7070049" algn="l"/>
                </a:tabLst>
              </a:pPr>
              <a:r>
                <a:rPr lang="en-US" sz="2249" i="1" kern="0" dirty="0">
                  <a:solidFill>
                    <a:srgbClr val="FFFFFF"/>
                  </a:solidFill>
                  <a:latin typeface="Gill Sans" pitchFamily="18"/>
                  <a:ea typeface="ヒラギノ角ゴ ProN W3" pitchFamily="2"/>
                  <a:cs typeface="ヒラギノ角ゴ ProN W3" pitchFamily="2"/>
                </a:rPr>
                <a:t>toast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79360" y="6244200"/>
              <a:ext cx="2064600" cy="812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63261" tIns="31630" rIns="63261" bIns="31630" compatLnSpc="1"/>
            <a:lstStyle/>
            <a:p>
              <a:pPr algn="ctr" defTabSz="642732">
                <a:tabLst>
                  <a:tab pos="0" algn="l"/>
                  <a:tab pos="642732" algn="l"/>
                  <a:tab pos="1285464" algn="l"/>
                  <a:tab pos="1928195" algn="l"/>
                  <a:tab pos="2570927" algn="l"/>
                  <a:tab pos="3213659" algn="l"/>
                  <a:tab pos="3856390" algn="l"/>
                  <a:tab pos="4499122" algn="l"/>
                  <a:tab pos="5141854" algn="l"/>
                  <a:tab pos="5784586" algn="l"/>
                  <a:tab pos="6427318" algn="l"/>
                  <a:tab pos="7070049" algn="l"/>
                </a:tabLst>
              </a:pPr>
              <a:r>
                <a:rPr lang="en-US" sz="2249" i="1" kern="0" dirty="0">
                  <a:solidFill>
                    <a:srgbClr val="FFFFFF"/>
                  </a:solidFill>
                  <a:latin typeface="Gill Sans" pitchFamily="18"/>
                  <a:ea typeface="ヒラギノ角ゴ ProN W3" pitchFamily="2"/>
                  <a:cs typeface="ヒラギノ角ゴ ProN W3" pitchFamily="2"/>
                </a:rPr>
                <a:t>orange juice</a:t>
              </a: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9300960" y="5186160"/>
              <a:ext cx="909360" cy="94356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prstDash val="solid"/>
              <a:tailEnd type="arrow"/>
            </a:ln>
          </p:spPr>
          <p:txBody>
            <a:bodyPr vert="horz" lIns="69587" tIns="37956" rIns="69587" bIns="37956" anchor="ctr" anchorCtr="1" compatLnSpc="1"/>
            <a:lstStyle/>
            <a:p>
              <a:pPr algn="ctr" defTabSz="642732">
                <a:tabLst>
                  <a:tab pos="0" algn="l"/>
                  <a:tab pos="642732" algn="l"/>
                  <a:tab pos="1285464" algn="l"/>
                  <a:tab pos="1928195" algn="l"/>
                  <a:tab pos="2570927" algn="l"/>
                  <a:tab pos="3213659" algn="l"/>
                  <a:tab pos="3856390" algn="l"/>
                  <a:tab pos="4499122" algn="l"/>
                  <a:tab pos="5141854" algn="l"/>
                  <a:tab pos="5784586" algn="l"/>
                  <a:tab pos="6427318" algn="l"/>
                  <a:tab pos="7070049" algn="l"/>
                </a:tabLst>
              </a:pPr>
              <a:endParaRPr lang="en-US" sz="2952" kern="0">
                <a:solidFill>
                  <a:srgbClr val="000000"/>
                </a:solidFill>
                <a:latin typeface="Gill Sans" pitchFamily="18"/>
                <a:ea typeface="ヒラギノ角ゴ ProN W3" pitchFamily="2"/>
                <a:cs typeface="ヒラギノ角ゴ ProN W3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6552719" y="2700720"/>
              <a:ext cx="2743201" cy="114300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prstDash val="solid"/>
              <a:tailEnd type="arrow"/>
            </a:ln>
          </p:spPr>
          <p:txBody>
            <a:bodyPr vert="horz" lIns="69587" tIns="37956" rIns="69587" bIns="37956" anchor="ctr" anchorCtr="1" compatLnSpc="1"/>
            <a:lstStyle/>
            <a:p>
              <a:pPr algn="ctr" defTabSz="642732">
                <a:tabLst>
                  <a:tab pos="0" algn="l"/>
                  <a:tab pos="642732" algn="l"/>
                  <a:tab pos="1285464" algn="l"/>
                  <a:tab pos="1928195" algn="l"/>
                  <a:tab pos="2570927" algn="l"/>
                  <a:tab pos="3213659" algn="l"/>
                  <a:tab pos="3856390" algn="l"/>
                  <a:tab pos="4499122" algn="l"/>
                  <a:tab pos="5141854" algn="l"/>
                  <a:tab pos="5784586" algn="l"/>
                  <a:tab pos="6427318" algn="l"/>
                  <a:tab pos="7070049" algn="l"/>
                </a:tabLst>
              </a:pPr>
              <a:endParaRPr lang="en-US" sz="2952" kern="0">
                <a:solidFill>
                  <a:srgbClr val="000000"/>
                </a:solidFill>
                <a:latin typeface="Gill Sans" pitchFamily="18"/>
                <a:ea typeface="ヒラギノ角ゴ ProN W3" pitchFamily="2"/>
                <a:cs typeface="ヒラギノ角ゴ ProN W3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 flipH="1">
              <a:off x="8381519" y="5186520"/>
              <a:ext cx="919801" cy="943200"/>
            </a:xfrm>
            <a:prstGeom prst="line">
              <a:avLst/>
            </a:prstGeom>
            <a:noFill/>
            <a:ln w="18360">
              <a:solidFill>
                <a:srgbClr val="FFFFFF"/>
              </a:solidFill>
              <a:prstDash val="solid"/>
              <a:tailEnd type="arrow"/>
            </a:ln>
          </p:spPr>
          <p:txBody>
            <a:bodyPr vert="horz" lIns="69587" tIns="37956" rIns="69587" bIns="37956" anchor="ctr" anchorCtr="1" compatLnSpc="1"/>
            <a:lstStyle/>
            <a:p>
              <a:pPr algn="ctr" defTabSz="642732">
                <a:tabLst>
                  <a:tab pos="0" algn="l"/>
                  <a:tab pos="642732" algn="l"/>
                  <a:tab pos="1285464" algn="l"/>
                  <a:tab pos="1928195" algn="l"/>
                  <a:tab pos="2570927" algn="l"/>
                  <a:tab pos="3213659" algn="l"/>
                  <a:tab pos="3856390" algn="l"/>
                  <a:tab pos="4499122" algn="l"/>
                  <a:tab pos="5141854" algn="l"/>
                  <a:tab pos="5784586" algn="l"/>
                  <a:tab pos="6427318" algn="l"/>
                  <a:tab pos="7070049" algn="l"/>
                </a:tabLst>
              </a:pPr>
              <a:endParaRPr lang="en-US" sz="2952" kern="0">
                <a:solidFill>
                  <a:srgbClr val="000000"/>
                </a:solidFill>
                <a:latin typeface="Gill Sans" pitchFamily="18"/>
                <a:ea typeface="ヒラギノ角ゴ ProN W3" pitchFamily="2"/>
                <a:cs typeface="ヒラギノ角ゴ ProN W3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1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Dark Purple on white 2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B4009E"/>
      </a:accent3>
      <a:accent4>
        <a:srgbClr val="0078D7"/>
      </a:accent4>
      <a:accent5>
        <a:srgbClr val="107C10"/>
      </a:accent5>
      <a:accent6>
        <a:srgbClr val="D83B01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DARK_PURPLE_2016_3.potx" id="{236F9736-3B47-4B4A-9063-3AEA31EF5DFE}" vid="{0741790B-9AE1-4BEF-BB44-5E673065F61F}"/>
    </a:ext>
  </a:extLst>
</a:theme>
</file>

<file path=ppt/theme/theme3.xml><?xml version="1.0" encoding="utf-8"?>
<a:theme xmlns:a="http://schemas.openxmlformats.org/drawingml/2006/main" name="1_WHITE TEMPLATE">
  <a:themeElements>
    <a:clrScheme name="BT - Dark teal on white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004B50"/>
      </a:accent2>
      <a:accent3>
        <a:srgbClr val="B4009E"/>
      </a:accent3>
      <a:accent4>
        <a:srgbClr val="5C2D91"/>
      </a:accent4>
      <a:accent5>
        <a:srgbClr val="0078D7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DARK_TEAL_2016_2.potx" id="{521C0523-BFF6-4AE0-87C7-39166C1A5BDA}" vid="{F2594396-A7F5-4F51-9A91-04378DC95C2D}"/>
    </a:ext>
  </a:extLst>
</a:theme>
</file>

<file path=ppt/theme/theme4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574</Words>
  <Application>Microsoft Office PowerPoint</Application>
  <PresentationFormat>Widescreen</PresentationFormat>
  <Paragraphs>159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DejaVu Sans</vt:lpstr>
      <vt:lpstr>Gill Sans</vt:lpstr>
      <vt:lpstr>Liberation Sans</vt:lpstr>
      <vt:lpstr>Liberation Serif</vt:lpstr>
      <vt:lpstr>Segoe UI</vt:lpstr>
      <vt:lpstr>Segoe UI Light</vt:lpstr>
      <vt:lpstr>Wingdings</vt:lpstr>
      <vt:lpstr>ヒラギノ角ゴ ProN W3</vt:lpstr>
      <vt:lpstr>Office Theme</vt:lpstr>
      <vt:lpstr>WHITE TEMPLATE</vt:lpstr>
      <vt:lpstr>1_WHITE TEMPLATE</vt:lpstr>
      <vt:lpstr>Default 2</vt:lpstr>
      <vt:lpstr>AST and  Why You Should 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in the AST?</vt:lpstr>
      <vt:lpstr>What’s in the AST?</vt:lpstr>
      <vt:lpstr>PowerPoint Presentation</vt:lpstr>
      <vt:lpstr>What’s in the AST?</vt:lpstr>
      <vt:lpstr>PowerPoint Presentation</vt:lpstr>
      <vt:lpstr>tslint-microsoft-contrib 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Hamlet D'Arcy</dc:creator>
  <cp:lastModifiedBy>Hamlet D'Arcy</cp:lastModifiedBy>
  <cp:revision>17</cp:revision>
  <dcterms:created xsi:type="dcterms:W3CDTF">2016-08-22T20:13:40Z</dcterms:created>
  <dcterms:modified xsi:type="dcterms:W3CDTF">2016-08-23T17:12:49Z</dcterms:modified>
</cp:coreProperties>
</file>