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82" r:id="rId3"/>
    <p:sldId id="256" r:id="rId4"/>
    <p:sldId id="257" r:id="rId5"/>
    <p:sldId id="260" r:id="rId6"/>
    <p:sldId id="258" r:id="rId7"/>
    <p:sldId id="259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5" r:id="rId22"/>
    <p:sldId id="277" r:id="rId23"/>
    <p:sldId id="278" r:id="rId24"/>
    <p:sldId id="285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4820-96F5-461D-8DCC-C61CDB53A179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5097-AF0D-47FC-86CE-2573FA10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4D2730-8345-45A2-9237-B200F35B1ED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8/24/2016 8:52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7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838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358454" y="3428999"/>
            <a:ext cx="8247720" cy="3137898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59016" y="3428999"/>
            <a:ext cx="8247159" cy="1613757"/>
          </a:xfrm>
          <a:noFill/>
        </p:spPr>
        <p:txBody>
          <a:bodyPr lIns="146304" tIns="91440" rIns="146304" bIns="91440" anchor="t" anchorCtr="0"/>
          <a:lstStyle>
            <a:lvl1pPr>
              <a:defRPr sz="4706" spc="-74" baseline="0">
                <a:gradFill>
                  <a:gsLst>
                    <a:gs pos="25926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59016" y="5042737"/>
            <a:ext cx="8247159" cy="152414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745">
                <a:gradFill>
                  <a:gsLst>
                    <a:gs pos="25926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597667" y="470411"/>
            <a:ext cx="1673469" cy="269471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6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5097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6" y="3877271"/>
            <a:ext cx="8367343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75840"/>
            <a:ext cx="9562678" cy="1801436"/>
          </a:xfrm>
          <a:noFill/>
        </p:spPr>
        <p:txBody>
          <a:bodyPr lIns="146304" tIns="91440" rIns="146304" bIns="91440" anchor="t" anchorCtr="0"/>
          <a:lstStyle>
            <a:lvl1pPr>
              <a:defRPr sz="4706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597667" y="6118118"/>
            <a:ext cx="1673469" cy="269471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9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95679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6514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31322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189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97712"/>
          </a:xfrm>
        </p:spPr>
        <p:txBody>
          <a:bodyPr wrap="square">
            <a:spAutoFit/>
          </a:bodyPr>
          <a:lstStyle>
            <a:lvl1pPr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37001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997712"/>
          </a:xfrm>
        </p:spPr>
        <p:txBody>
          <a:bodyPr wrap="square">
            <a:spAutoFit/>
          </a:bodyPr>
          <a:lstStyle>
            <a:lvl1pPr>
              <a:defRPr sz="353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71573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9176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3931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187644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/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3138"/>
            </a:lvl1pPr>
            <a:lvl2pPr marL="0" indent="0">
              <a:buNone/>
              <a:defRPr sz="1961"/>
            </a:lvl2pPr>
            <a:lvl3pPr marL="170419" indent="0">
              <a:buNone/>
              <a:tabLst/>
              <a:defRPr sz="1961"/>
            </a:lvl3pPr>
            <a:lvl4pPr marL="338503" indent="0">
              <a:buNone/>
              <a:defRPr/>
            </a:lvl4pPr>
            <a:lvl5pPr marL="5042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455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334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854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3138"/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5003" y="1187644"/>
            <a:ext cx="5498540" cy="1880515"/>
          </a:xfrm>
        </p:spPr>
        <p:txBody>
          <a:bodyPr wrap="square">
            <a:spAutoFit/>
          </a:bodyPr>
          <a:lstStyle>
            <a:lvl1pPr marL="211273" indent="-211273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3138"/>
            </a:lvl1pPr>
            <a:lvl2pPr marL="390554" indent="-171463">
              <a:defRPr sz="1961"/>
            </a:lvl2pPr>
            <a:lvl3pPr marL="514389" indent="-123834">
              <a:tabLst/>
              <a:defRPr sz="1961"/>
            </a:lvl3pPr>
            <a:lvl4pPr marL="647748" indent="-133360">
              <a:defRPr/>
            </a:lvl4pPr>
            <a:lvl5pPr marL="771583" indent="-123834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45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01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1186356"/>
            <a:ext cx="9562681" cy="2697988"/>
          </a:xfrm>
          <a:noFill/>
        </p:spPr>
        <p:txBody>
          <a:bodyPr tIns="91440" bIns="91440" anchor="t" anchorCtr="0"/>
          <a:lstStyle>
            <a:lvl1pPr>
              <a:defRPr sz="5883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9017" y="3877280"/>
            <a:ext cx="9562678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005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1186356"/>
            <a:ext cx="9562679" cy="2697988"/>
          </a:xfrm>
          <a:noFill/>
        </p:spPr>
        <p:txBody>
          <a:bodyPr tIns="91440" bIns="91440" anchor="t" anchorCtr="0"/>
          <a:lstStyle>
            <a:lvl1pPr>
              <a:defRPr lang="en-US" sz="5883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6156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1"/>
            <a:ext cx="11473969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25604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7" y="2931081"/>
            <a:ext cx="11462090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9453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931081"/>
            <a:ext cx="11473969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7581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836" y="1217198"/>
            <a:ext cx="5498540" cy="856709"/>
          </a:xfrm>
        </p:spPr>
        <p:txBody>
          <a:bodyPr wrap="square">
            <a:spAutoFit/>
          </a:bodyPr>
          <a:lstStyle>
            <a:lvl1pPr>
              <a:defRPr sz="485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7037" y="0"/>
            <a:ext cx="6094963" cy="6858000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745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on icon below</a:t>
            </a:r>
            <a:br>
              <a:rPr lang="en-US" dirty="0"/>
            </a:br>
            <a:r>
              <a:rPr lang="en-US" dirty="0"/>
              <a:t>to insert a new photo</a:t>
            </a:r>
          </a:p>
        </p:txBody>
      </p:sp>
    </p:spTree>
    <p:extLst>
      <p:ext uri="{BB962C8B-B14F-4D97-AF65-F5344CB8AC3E}">
        <p14:creationId xmlns:p14="http://schemas.microsoft.com/office/powerpoint/2010/main" val="42675650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508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2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9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674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6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3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3" tIns="34293" rIns="34293" bIns="34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9017" y="1197325"/>
            <a:ext cx="11473968" cy="1997712"/>
          </a:xfrm>
        </p:spPr>
        <p:txBody>
          <a:bodyPr/>
          <a:lstStyle>
            <a:lvl1pPr marL="0" indent="0">
              <a:buNone/>
              <a:defRPr sz="313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3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26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77401" y="6198020"/>
            <a:ext cx="11473969" cy="368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310" tIns="143448" rIns="179310" bIns="143448" numCol="1" anchor="t" anchorCtr="0" compatLnSpc="1">
            <a:prstTxWarp prst="textNoShape">
              <a:avLst/>
            </a:prstTxWarp>
            <a:spAutoFit/>
          </a:bodyPr>
          <a:lstStyle/>
          <a:p>
            <a:pPr defTabSz="685491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00321" y="3083653"/>
            <a:ext cx="4298847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442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9016" y="1189177"/>
            <a:ext cx="11473969" cy="2396047"/>
          </a:xfrm>
          <a:prstGeom prst="rect">
            <a:avLst/>
          </a:prstGeom>
        </p:spPr>
        <p:txBody>
          <a:bodyPr/>
          <a:lstStyle>
            <a:lvl1pPr marL="213608" indent="-213608">
              <a:buClr>
                <a:schemeClr val="tx1"/>
              </a:buClr>
              <a:buSzPct val="90000"/>
              <a:buFont typeface="Arial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1" indent="-206604">
              <a:buClr>
                <a:schemeClr val="tx1"/>
              </a:buClr>
              <a:buSzPct val="90000"/>
              <a:buFont typeface="Arial" pitchFamily="34" charset="0"/>
              <a:buChar char="•"/>
              <a:defRPr sz="313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19" indent="-213608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03" indent="-16808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87" indent="-16808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138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FC13A-E5EA-44D3-A128-E5473DBB4A6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156B-CD19-4DF2-A098-8E3806BE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017" y="289514"/>
            <a:ext cx="1147396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9016" y="1189181"/>
            <a:ext cx="11473969" cy="199771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0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transition>
    <p:fade/>
  </p:transition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lang="en-US" sz="4314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27" marR="0" indent="-252127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3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2955" marR="0" indent="-200795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17948" marR="0" indent="-166551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82942" marR="0" indent="-166551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96569" marR="0" indent="-166551" algn="l" defTabSz="68582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14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8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9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2" indent="-171456" algn="l" defTabSz="685823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2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6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0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1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3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6" algn="l" defTabSz="685823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8" pos="3053">
          <p15:clr>
            <a:srgbClr val="5ACBF0"/>
          </p15:clr>
        </p15:guide>
        <p15:guide id="9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4" pos="5357">
          <p15:clr>
            <a:srgbClr val="5ACBF0"/>
          </p15:clr>
        </p15:guide>
        <p15:guide id="15" pos="5702">
          <p15:clr>
            <a:srgbClr val="5ACBF0"/>
          </p15:clr>
        </p15:guide>
        <p15:guide id="16" pos="288">
          <p15:clr>
            <a:srgbClr val="C35EA4"/>
          </p15:clr>
        </p15:guide>
        <p15:guide id="17" pos="5587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slint-microsoft-contrib/wiki/react-no-dangerous-html-Ru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lantir/tslint" TargetMode="External"/><Relationship Id="rId7" Type="http://schemas.openxmlformats.org/officeDocument/2006/relationships/hyperlink" Target="https://github.com/vrsource/vrsource-tslint-rules" TargetMode="External"/><Relationship Id="rId2" Type="http://schemas.openxmlformats.org/officeDocument/2006/relationships/hyperlink" Target="https://github.com/Microsoft/tslint-microsoft-cont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gechev/codelyzer" TargetMode="External"/><Relationship Id="rId5" Type="http://schemas.openxmlformats.org/officeDocument/2006/relationships/hyperlink" Target="https://github.com/buzinas/tslint-eslint-rules" TargetMode="External"/><Relationship Id="rId4" Type="http://schemas.openxmlformats.org/officeDocument/2006/relationships/hyperlink" Target="https://github.com/palantir/tslint-react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areers.microsoft.com/search.aspx" TargetMode="External"/><Relationship Id="rId3" Type="http://schemas.openxmlformats.org/officeDocument/2006/relationships/hyperlink" Target="https://github.com/Microsoft/tslint-microsoft-contrib/blob/releases/tslint.json" TargetMode="External"/><Relationship Id="rId7" Type="http://schemas.openxmlformats.org/officeDocument/2006/relationships/hyperlink" Target="https://careers.microsoft.com/" TargetMode="External"/><Relationship Id="rId2" Type="http://schemas.openxmlformats.org/officeDocument/2006/relationships/hyperlink" Target="https://github.com/Microsoft/tslint-microsoft-contrib/blob/master/recommended_ruleset.j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studio.com/en-us/products/code-vs.aspx" TargetMode="External"/><Relationship Id="rId5" Type="http://schemas.openxmlformats.org/officeDocument/2006/relationships/hyperlink" Target="https://github.com/Microsoft/tslint-microsoft-contrib/blob/master/tslint-warnings.csv" TargetMode="External"/><Relationship Id="rId4" Type="http://schemas.openxmlformats.org/officeDocument/2006/relationships/hyperlink" Target="https://github.com/Microsoft/tslint-microsoft-contrib/blob/master/Gruntfile.js#L28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icrosoft.com/en-us/sd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TypeScript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Hamlet D’Arcy</a:t>
            </a:r>
          </a:p>
          <a:p>
            <a:r>
              <a:rPr lang="en-US" dirty="0"/>
              <a:t>Senior Software Development Engineer</a:t>
            </a:r>
          </a:p>
        </p:txBody>
      </p:sp>
    </p:spTree>
    <p:extLst>
      <p:ext uri="{BB962C8B-B14F-4D97-AF65-F5344CB8AC3E}">
        <p14:creationId xmlns:p14="http://schemas.microsoft.com/office/powerpoint/2010/main" val="6556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2415" y="411916"/>
            <a:ext cx="680186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module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delegate;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397" y="4657797"/>
            <a:ext cx="1121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preso.ts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[14, 20]: Forbidden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setTimeout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string parameter: x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preso.ts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[8, 29]: expected parameter: 'delegate' to have a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typedef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8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2415" y="2150854"/>
            <a:ext cx="184731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72080" y="423245"/>
            <a:ext cx="680186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module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(delegate: () =&gt;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delegate;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3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63024" y="1066745"/>
            <a:ext cx="729842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{})();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{})();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5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63024" y="1066745"/>
            <a:ext cx="729842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{})();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{})();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2063" y="4280293"/>
            <a:ext cx="11014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preso.ts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[5, 12]: forbidden: Function constructor with string arguments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Microsoft SDL Violation</a:t>
            </a:r>
            <a:br>
              <a:rPr lang="en-US" dirty="0"/>
            </a:br>
            <a:r>
              <a:rPr lang="en-US" dirty="0"/>
              <a:t>CWE 95 - Improper Neutralization of Directives in Dynamically Evaluated Code ('</a:t>
            </a:r>
            <a:r>
              <a:rPr lang="en-US" dirty="0" err="1"/>
              <a:t>Eval</a:t>
            </a:r>
            <a:r>
              <a:rPr lang="en-US" dirty="0"/>
              <a:t> Injection')</a:t>
            </a:r>
            <a:br>
              <a:rPr lang="en-US" dirty="0"/>
            </a:br>
            <a:r>
              <a:rPr lang="en-US" dirty="0"/>
              <a:t>CWE 676 - Use of Potentially Dangerous Function</a:t>
            </a:r>
            <a:br>
              <a:rPr lang="en-US" dirty="0"/>
            </a:br>
            <a:r>
              <a:rPr lang="en-US" dirty="0"/>
              <a:t>CWE 242 - Use of Inherently Dangerous Function</a:t>
            </a:r>
            <a:br>
              <a:rPr lang="en-US" dirty="0"/>
            </a:br>
            <a:r>
              <a:rPr lang="en-US" dirty="0"/>
              <a:t>CWE 116 - Improper Encoding or Escaping of Output</a:t>
            </a:r>
          </a:p>
        </p:txBody>
      </p:sp>
    </p:spTree>
    <p:extLst>
      <p:ext uri="{BB962C8B-B14F-4D97-AF65-F5344CB8AC3E}">
        <p14:creationId xmlns:p14="http://schemas.microsoft.com/office/powerpoint/2010/main" val="254198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1963" y="1327126"/>
            <a:ext cx="707757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renderTwitterStream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'/static/twitter.html'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8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1963" y="1327126"/>
            <a:ext cx="707757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renderTwitterStream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'/static/twitter.html'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783" y="3953124"/>
            <a:ext cx="11492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preso.tsx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[4, 12]: An iframe element requires a sandbox attribute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CWE 915 - Improperly Controlled Modification of Dynamically-Determined Object Attributes</a:t>
            </a:r>
          </a:p>
        </p:txBody>
      </p:sp>
    </p:spTree>
    <p:extLst>
      <p:ext uri="{BB962C8B-B14F-4D97-AF65-F5344CB8AC3E}">
        <p14:creationId xmlns:p14="http://schemas.microsoft.com/office/powerpoint/2010/main" val="236151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1963" y="1327126"/>
            <a:ext cx="707757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renderTwitterStream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'/static/twitter.html'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51963" y="1188627"/>
            <a:ext cx="776687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renderTwitterStream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sandbox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='allow-forms allow-scripts'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'/static/twitter.html'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1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1963" y="1327126"/>
            <a:ext cx="707757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renderTwitterStream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'/static/twitter.html'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51963" y="1188627"/>
            <a:ext cx="859401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renderTwitterStream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sandbox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='allow-scripts allow-same-origin'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'/static/twitter.html'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1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1963" y="1327126"/>
            <a:ext cx="707757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renderTwitterStream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'/static/twitter.html'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51963" y="1188627"/>
            <a:ext cx="859401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renderTwitterStream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sandbox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='allow-scripts allow-same-origin'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'/static/twitter.html'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3780" y="3772007"/>
            <a:ext cx="9930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preso.tsx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[4, 28]: An iframe element defines a sandbox with both 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allow-scripts and allow-same-origin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6" y="4775904"/>
            <a:ext cx="11515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Rules…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no-</a:t>
            </a:r>
            <a:r>
              <a:rPr lang="en-US" dirty="0" err="1"/>
              <a:t>eval</a:t>
            </a:r>
            <a:r>
              <a:rPr lang="en-US" dirty="0"/>
              <a:t> </a:t>
            </a:r>
          </a:p>
          <a:p>
            <a:r>
              <a:rPr lang="en-US" dirty="0"/>
              <a:t>no-document-domain</a:t>
            </a:r>
          </a:p>
          <a:p>
            <a:r>
              <a:rPr lang="en-US" dirty="0"/>
              <a:t>no-document-write</a:t>
            </a:r>
          </a:p>
          <a:p>
            <a:r>
              <a:rPr lang="en-US" dirty="0"/>
              <a:t>no-inner-html</a:t>
            </a:r>
          </a:p>
          <a:p>
            <a:r>
              <a:rPr lang="en-US" dirty="0"/>
              <a:t>no-http-string</a:t>
            </a:r>
          </a:p>
          <a:p>
            <a:r>
              <a:rPr lang="en-US" dirty="0">
                <a:hlinkClick r:id="rId2"/>
              </a:rPr>
              <a:t>react-no-dangerous-html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02965" y="504198"/>
            <a:ext cx="680186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module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delegate;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3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90261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Common Bugs and Correctness. The following rules should be turned on because they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find common bug patterns in the code or enforce type safety.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6440" y="1474945"/>
            <a:ext cx="1180617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-deferred-must-complete"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"mocha-no-side-effect-code"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"no-backbone-get-set-outside-model"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"no-bitwise"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"no-conditional-assignment"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"no-constant-condition"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"no-stateless-class"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"no-unnecessary-bind"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"no-unnecessary-override"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"no-unsafe-finally"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"promise-must-complete"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"react-this-binding-issue"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"react-unused-props-and-state"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"triple-equals"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"valid-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8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023" y="1169043"/>
            <a:ext cx="121920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Code Clarity. The following rules should be turned on because they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make the code generally more clear to the reader.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447081" y="2662735"/>
            <a:ext cx="58785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"chai-prefer-contains-to-index-of“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"chai-vague-errors”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"max-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-body-length“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"no-function-expression“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"no-unnecessary-field-initialization“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"no-unsupported-browser-code“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"prefer-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8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825625"/>
            <a:ext cx="11868912" cy="4351338"/>
          </a:xfrm>
        </p:spPr>
        <p:txBody>
          <a:bodyPr/>
          <a:lstStyle/>
          <a:p>
            <a:r>
              <a:rPr lang="en-US" dirty="0" err="1"/>
              <a:t>tslint-microsoft-contrib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https://github.com/Microsoft/tslint-microsoft-contrib</a:t>
            </a:r>
            <a:endParaRPr lang="en-US" dirty="0"/>
          </a:p>
          <a:p>
            <a:r>
              <a:rPr lang="en-US" dirty="0" err="1"/>
              <a:t>tslint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https://github.com/palantir/tslint</a:t>
            </a:r>
            <a:endParaRPr lang="en-US" dirty="0"/>
          </a:p>
          <a:p>
            <a:r>
              <a:rPr lang="en-US" dirty="0" err="1"/>
              <a:t>tslint</a:t>
            </a:r>
            <a:r>
              <a:rPr lang="en-US" dirty="0"/>
              <a:t>-react - </a:t>
            </a:r>
            <a:r>
              <a:rPr lang="en-US" dirty="0">
                <a:hlinkClick r:id="rId4"/>
              </a:rPr>
              <a:t>https://github.com/palantir/tslint-react</a:t>
            </a:r>
            <a:endParaRPr lang="en-US" dirty="0"/>
          </a:p>
          <a:p>
            <a:r>
              <a:rPr lang="en-US" dirty="0" err="1"/>
              <a:t>tslint</a:t>
            </a:r>
            <a:r>
              <a:rPr lang="en-US" dirty="0"/>
              <a:t>-</a:t>
            </a:r>
            <a:r>
              <a:rPr lang="en-US" dirty="0" err="1"/>
              <a:t>eslint</a:t>
            </a:r>
            <a:r>
              <a:rPr lang="en-US" dirty="0"/>
              <a:t>-rules - </a:t>
            </a:r>
            <a:r>
              <a:rPr lang="en-US" dirty="0">
                <a:hlinkClick r:id="rId5"/>
              </a:rPr>
              <a:t>https://github.com/buzinas/tslint-eslint-rules</a:t>
            </a:r>
            <a:endParaRPr lang="en-US" dirty="0"/>
          </a:p>
          <a:p>
            <a:r>
              <a:rPr lang="en-US" dirty="0" err="1"/>
              <a:t>codelyzer</a:t>
            </a:r>
            <a:r>
              <a:rPr lang="en-US" dirty="0"/>
              <a:t> (Angular Rules)- </a:t>
            </a:r>
            <a:r>
              <a:rPr lang="en-US" dirty="0">
                <a:hlinkClick r:id="rId6"/>
              </a:rPr>
              <a:t>https://github.com/mgechev/codelyzer</a:t>
            </a:r>
            <a:endParaRPr lang="en-US" dirty="0"/>
          </a:p>
          <a:p>
            <a:r>
              <a:rPr lang="en-US" dirty="0" err="1"/>
              <a:t>vrsource</a:t>
            </a:r>
            <a:r>
              <a:rPr lang="en-US" dirty="0"/>
              <a:t>-</a:t>
            </a:r>
            <a:r>
              <a:rPr lang="en-US" dirty="0" err="1"/>
              <a:t>tslint</a:t>
            </a:r>
            <a:r>
              <a:rPr lang="en-US" dirty="0"/>
              <a:t>-rules - </a:t>
            </a:r>
            <a:r>
              <a:rPr lang="en-US" dirty="0">
                <a:hlinkClick r:id="rId7"/>
              </a:rPr>
              <a:t>https://github.com/vrsource/vrsource-tslint-rules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84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 tooltip="recommended_ruleset.js"/>
              </a:rPr>
              <a:t>recommended_ruleset.js</a:t>
            </a:r>
            <a:r>
              <a:rPr lang="en-US" dirty="0"/>
              <a:t> and recommended </a:t>
            </a:r>
            <a:r>
              <a:rPr lang="en-US" dirty="0" err="1">
                <a:hlinkClick r:id="rId3" tooltip="tslint.json"/>
              </a:rPr>
              <a:t>tslint.json</a:t>
            </a:r>
            <a:endParaRPr lang="en-US" dirty="0"/>
          </a:p>
          <a:p>
            <a:r>
              <a:rPr lang="en-US" dirty="0">
                <a:hlinkClick r:id="rId4"/>
              </a:rPr>
              <a:t>grunt validate-</a:t>
            </a:r>
            <a:r>
              <a:rPr lang="en-US" dirty="0" err="1">
                <a:hlinkClick r:id="rId4"/>
              </a:rPr>
              <a:t>config</a:t>
            </a:r>
            <a:r>
              <a:rPr lang="en-US" dirty="0"/>
              <a:t> – forces all rules to be defined</a:t>
            </a:r>
          </a:p>
          <a:p>
            <a:r>
              <a:rPr lang="en-US" dirty="0">
                <a:hlinkClick r:id="rId5" tooltip="tslint-warnings.csv"/>
              </a:rPr>
              <a:t>tslint-warnings.csv</a:t>
            </a:r>
            <a:r>
              <a:rPr lang="en-US" dirty="0"/>
              <a:t> – All CWE mappings for all rules</a:t>
            </a:r>
          </a:p>
          <a:p>
            <a:r>
              <a:rPr lang="en-US" dirty="0">
                <a:hlinkClick r:id="rId6"/>
              </a:rPr>
              <a:t>Visual Studio Code</a:t>
            </a:r>
            <a:r>
              <a:rPr lang="en-US" dirty="0"/>
              <a:t> – </a:t>
            </a:r>
            <a:r>
              <a:rPr lang="en-US" dirty="0" err="1"/>
              <a:t>TSLint</a:t>
            </a:r>
            <a:r>
              <a:rPr lang="en-US" dirty="0"/>
              <a:t> Plugin</a:t>
            </a:r>
          </a:p>
          <a:p>
            <a:r>
              <a:rPr lang="en-US" dirty="0">
                <a:hlinkClick r:id="rId7"/>
              </a:rPr>
              <a:t>Microsoft Careers</a:t>
            </a:r>
            <a:r>
              <a:rPr lang="en-US" dirty="0"/>
              <a:t> – </a:t>
            </a:r>
            <a:r>
              <a:rPr lang="en-US" dirty="0">
                <a:hlinkClick r:id="rId8"/>
              </a:rPr>
              <a:t>46 Open Position in Switzerland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5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84832" y="2887273"/>
            <a:ext cx="497764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6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84832" y="2887273"/>
            <a:ext cx="755847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'alert(1)'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6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02965" y="504198"/>
            <a:ext cx="680186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module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delegate;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8649" y="4833967"/>
            <a:ext cx="884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preso.ts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[4, 1]: missing 'use strict'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02965" y="504198"/>
            <a:ext cx="680186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module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delegate;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8649" y="4833967"/>
            <a:ext cx="88475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preso.ts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[4, 1]: missing 'use strict'</a:t>
            </a:r>
          </a:p>
          <a:p>
            <a:endParaRPr lang="en-US" dirty="0"/>
          </a:p>
          <a:p>
            <a:r>
              <a:rPr lang="en-US" sz="2400" dirty="0"/>
              <a:t>Microsoft SDL Violation</a:t>
            </a:r>
            <a:br>
              <a:rPr lang="en-US" sz="2400" dirty="0"/>
            </a:br>
            <a:r>
              <a:rPr lang="en-US" sz="2400" dirty="0"/>
              <a:t>CWE 398 - Indicator of Poor Code Quality</a:t>
            </a:r>
            <a:br>
              <a:rPr lang="en-US" sz="2400" dirty="0"/>
            </a:br>
            <a:r>
              <a:rPr lang="en-US" sz="2400" dirty="0"/>
              <a:t>CWE 710 - Coding Standards Violation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3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512982"/>
            <a:ext cx="11904046" cy="7310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5732" y="148797"/>
            <a:ext cx="5040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https://cwe.mitre.org/index.html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133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8033" y="148797"/>
            <a:ext cx="6338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https://www.microsoft.com/en-us/sdl/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672017"/>
            <a:ext cx="9999677" cy="60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9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2415" y="411916"/>
            <a:ext cx="680186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module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delegate;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2415" y="411916"/>
            <a:ext cx="680186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module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delegate;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840" y="4666186"/>
            <a:ext cx="11249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preso.ts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[14, 20]: Forbidden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setTimeout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string parameter: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this.delegate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2415" y="411916"/>
            <a:ext cx="680186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module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(delegate)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delegate;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619" y="4657797"/>
            <a:ext cx="112328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preso.ts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[14, 20]: Forbidden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setTimeout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string parameter: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this.delegate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/>
              <a:t>Microsoft SDL Violation</a:t>
            </a:r>
            <a:br>
              <a:rPr lang="en-US" dirty="0"/>
            </a:br>
            <a:r>
              <a:rPr lang="en-US" dirty="0"/>
              <a:t>CWE 95 - Improper Neutralization of Directives in Dynamically Evaluated Code ('</a:t>
            </a:r>
            <a:r>
              <a:rPr lang="en-US" dirty="0" err="1"/>
              <a:t>Eval</a:t>
            </a:r>
            <a:r>
              <a:rPr lang="en-US" dirty="0"/>
              <a:t> Injection')</a:t>
            </a:r>
            <a:br>
              <a:rPr lang="en-US" dirty="0"/>
            </a:br>
            <a:r>
              <a:rPr lang="en-US" dirty="0"/>
              <a:t>CWE 676 - Use of Potentially Dangerous Function</a:t>
            </a:r>
            <a:br>
              <a:rPr lang="en-US" dirty="0"/>
            </a:br>
            <a:r>
              <a:rPr lang="en-US" dirty="0"/>
              <a:t>CWE 242 - Use of Inherently Dangerous Function</a:t>
            </a:r>
            <a:br>
              <a:rPr lang="en-US" dirty="0"/>
            </a:br>
            <a:r>
              <a:rPr lang="en-US" dirty="0"/>
              <a:t>CWE 116 - Improper Encoding or Escaping of Output"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6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Dark Purple on white 2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B4009E"/>
      </a:accent3>
      <a:accent4>
        <a:srgbClr val="0078D7"/>
      </a:accent4>
      <a:accent5>
        <a:srgbClr val="107C10"/>
      </a:accent5>
      <a:accent6>
        <a:srgbClr val="D83B01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DARK_PURPLE_2016_3.potx" id="{236F9736-3B47-4B4A-9063-3AEA31EF5DFE}" vid="{0741790B-9AE1-4BEF-BB44-5E673065F6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320</Words>
  <Application>Microsoft Office PowerPoint</Application>
  <PresentationFormat>Widescreen</PresentationFormat>
  <Paragraphs>72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Lucida Console</vt:lpstr>
      <vt:lpstr>Segoe UI</vt:lpstr>
      <vt:lpstr>Segoe UI Light</vt:lpstr>
      <vt:lpstr>Wingdings</vt:lpstr>
      <vt:lpstr>Office Theme</vt:lpstr>
      <vt:lpstr>WHITE TEMPLATE</vt:lpstr>
      <vt:lpstr>Secure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Security Rules…</vt:lpstr>
      <vt:lpstr>PowerPoint Presentation</vt:lpstr>
      <vt:lpstr>PowerPoint Presentation</vt:lpstr>
      <vt:lpstr>Rulesets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Hamlet D'Arcy</dc:creator>
  <cp:lastModifiedBy>Hamlet D'Arcy</cp:lastModifiedBy>
  <cp:revision>32</cp:revision>
  <dcterms:created xsi:type="dcterms:W3CDTF">2016-08-22T15:05:15Z</dcterms:created>
  <dcterms:modified xsi:type="dcterms:W3CDTF">2016-08-24T06:53:23Z</dcterms:modified>
</cp:coreProperties>
</file>