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64" r:id="rId6"/>
    <p:sldId id="559" r:id="rId7"/>
    <p:sldId id="563" r:id="rId8"/>
    <p:sldId id="560" r:id="rId9"/>
    <p:sldId id="582" r:id="rId10"/>
    <p:sldId id="562" r:id="rId11"/>
    <p:sldId id="583" r:id="rId12"/>
    <p:sldId id="567" r:id="rId13"/>
    <p:sldId id="579" r:id="rId14"/>
    <p:sldId id="580" r:id="rId15"/>
    <p:sldId id="581" r:id="rId16"/>
    <p:sldId id="574" r:id="rId17"/>
    <p:sldId id="584" r:id="rId18"/>
    <p:sldId id="585" r:id="rId19"/>
    <p:sldId id="258" r:id="rId20"/>
    <p:sldId id="259" r:id="rId21"/>
    <p:sldId id="26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52851CE-19E3-4F4F-8786-A6C792D3FACF}">
          <p14:sldIdLst>
            <p14:sldId id="256"/>
          </p14:sldIdLst>
        </p14:section>
        <p14:section name="Introduction" id="{47F4624E-6B74-5447-9208-09B61C490FCD}">
          <p14:sldIdLst>
            <p14:sldId id="257"/>
            <p14:sldId id="263"/>
          </p14:sldIdLst>
        </p14:section>
        <p14:section name="Cooling" id="{12EB0BE2-6BD1-734D-8062-58F31B7E27F6}">
          <p14:sldIdLst>
            <p14:sldId id="262"/>
            <p14:sldId id="264"/>
            <p14:sldId id="559"/>
            <p14:sldId id="563"/>
            <p14:sldId id="560"/>
            <p14:sldId id="582"/>
            <p14:sldId id="562"/>
            <p14:sldId id="583"/>
            <p14:sldId id="567"/>
            <p14:sldId id="579"/>
            <p14:sldId id="580"/>
            <p14:sldId id="581"/>
            <p14:sldId id="574"/>
            <p14:sldId id="584"/>
            <p14:sldId id="585"/>
            <p14:sldId id="258"/>
          </p14:sldIdLst>
        </p14:section>
        <p14:section name="CoBS" id="{712ED5AE-FD0F-3748-9DBF-0A6A045D2358}">
          <p14:sldIdLst>
            <p14:sldId id="259"/>
          </p14:sldIdLst>
        </p14:section>
        <p14:section name="Raman" id="{0B5A7BD3-5D38-1746-A295-E2807F1F8872}">
          <p14:sldIdLst>
            <p14:sldId id="260"/>
          </p14:sldIdLst>
        </p14:section>
        <p14:section name="Conclusion" id="{2CAFDADE-D71B-0943-8F57-0E076CA210F4}">
          <p14:sldIdLst>
            <p14:sldId id="261"/>
          </p14:sldIdLst>
        </p14:section>
        <p14:section name="Hidden" id="{816AE976-F88F-6E4F-98F5-565ACFA4EFE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0"/>
    <p:restoredTop sz="94688"/>
  </p:normalViewPr>
  <p:slideViewPr>
    <p:cSldViewPr snapToGrid="0">
      <p:cViewPr varScale="1">
        <p:scale>
          <a:sx n="124" d="100"/>
          <a:sy n="124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BB3A-EC56-9D15-2493-FA46902A7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6CE1F-8469-27CC-7C73-E99BEF0B2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B83ED-EA55-CFBD-71C5-E59F5320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F6DB-F087-3645-A17D-66947EFCBBCE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C5A3-73ED-659C-C09E-FFF0E204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D26B-C3C4-D2BD-8E90-D58B81BD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B377-09E1-6B43-AABC-6541C2B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7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D1B4-6819-7C1B-2F6F-FA67639C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BF880-376D-0199-EF7D-DD0A64429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1CC49-9250-E5DB-0C46-1463F1A3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F6DB-F087-3645-A17D-66947EFCBBCE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ECE18-661E-989C-316E-2D5E4433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23EE9-1182-D1C6-E749-F01C34C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B377-09E1-6B43-AABC-6541C2B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8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9A5F7-D1B0-6CCB-19BC-D9876A15D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046A9-9CF7-7877-04C1-B1BD8FC7B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75E56-3445-44A6-6162-4C5F3207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F6DB-F087-3645-A17D-66947EFCBBCE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73269-600D-4C58-9130-E57EB331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F4AF9-D42D-87BC-101D-342D7892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B377-09E1-6B43-AABC-6541C2B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5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7C6C-59FE-0498-49CF-017DF37C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AEF93-847A-DC1E-CAE7-14C51E49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BE0F4-6D86-44E1-FE1B-E5D8FB8A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F6DB-F087-3645-A17D-66947EFCBBCE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E59C4-20B9-1489-787B-A4DDC965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D3B7-DA6B-7B09-6421-0B607A2C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B377-09E1-6B43-AABC-6541C2B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9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4893-9562-B020-8A68-BCC60A2E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C7EF7-29AA-2511-D3EF-7844ECEE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B6B4C-D79F-F6E5-B79C-C0D7E6E7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F6DB-F087-3645-A17D-66947EFCBBCE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E9BB-4565-6593-9F91-67367A44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B209-6D5C-5C7C-AB5C-48463356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B377-09E1-6B43-AABC-6541C2B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2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F116-3211-C9EA-BFA0-CC66A4E6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624D-44F9-8502-02C6-37AAABD6A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B550C-BE38-3E9A-1626-D676F7657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77141-C5E0-DD65-65E9-00DA9B2D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F6DB-F087-3645-A17D-66947EFCBBCE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4DC38-95E3-2AC8-AFEB-EED6FD9D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C0B2F-FC1A-4724-777E-25EAC6A1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B377-09E1-6B43-AABC-6541C2B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22D2-CAA5-A01D-689D-3C782755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2C8EF-E8A7-F847-7153-B497CA7A5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94471-3725-BAD4-0546-8D4266D70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E0163-6E40-99B5-A665-DDB82B5FA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86C93-C4CA-538D-D88E-2081004BD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072A6-518F-A701-25FB-30EEB419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F6DB-F087-3645-A17D-66947EFCBBCE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F6B36-F0EB-B826-4944-71BAD9D0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E67A2-81C0-A8E7-AC53-436EEBB1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B377-09E1-6B43-AABC-6541C2B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4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A410-F89B-684C-03F7-CBD10529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9D51D-AA4B-05B8-9183-1B6EDE46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F6DB-F087-3645-A17D-66947EFCBBCE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98BE9-0C82-A1DB-7A0F-15417E29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E48DF-2A6F-DFE6-50F1-EF760874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B377-09E1-6B43-AABC-6541C2B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667FC-FD47-4492-8C11-9271C241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F6DB-F087-3645-A17D-66947EFCBBCE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73D50-7E16-12D8-3DEC-617B40EF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C82EB-D799-40AE-DAB6-0E6D50B1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B377-09E1-6B43-AABC-6541C2B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2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9B44-6B66-20D6-8289-A0BBC7FD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0286-0936-7850-B649-9381075ED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1A3AE-A5F7-3A1D-DDFC-D93C2975E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1EC66-DBB0-3F93-9E12-31B2DA43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F6DB-F087-3645-A17D-66947EFCBBCE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3B334-0190-1E2B-189D-10EBE4DD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64572-77C0-3C36-62BC-13C7603A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B377-09E1-6B43-AABC-6541C2B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9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856F-3FDE-EE44-B529-6F590154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AC14D-7D1B-587B-124D-A68A9119D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3986E-E201-F155-2F3D-0A793495B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17F24-DBB9-6D31-247E-9EEAC8CA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F6DB-F087-3645-A17D-66947EFCBBCE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9B1B0-7D77-252C-8BCA-67276120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5807C-DF77-983C-22EA-3AA4992C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0B377-09E1-6B43-AABC-6541C2B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0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B42FF-8D46-617A-DFB5-7DAC928F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FAB19-B4E1-55BC-1C5F-E2718483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29A5E-2105-01F6-4E24-9FE3187B2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0F6DB-F087-3645-A17D-66947EFCBBCE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5CB77-A97D-BB48-80D2-6D897BED7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EBF2A-D8AD-C80E-8680-5321576FA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0B377-09E1-6B43-AABC-6541C2BC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3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D44A-0B45-02C7-04C6-289B86952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Traveling-Wave Phonons at Room Temperature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56FFF-B175-72BB-B5FA-13324410B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Joel N. Johnson</a:t>
            </a:r>
          </a:p>
          <a:p>
            <a:endParaRPr lang="en-US" dirty="0"/>
          </a:p>
          <a:p>
            <a:r>
              <a:rPr lang="en-US" dirty="0"/>
              <a:t>April 25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  <a:p>
            <a:r>
              <a:rPr lang="en-US" dirty="0"/>
              <a:t>Northern Arizona University</a:t>
            </a:r>
          </a:p>
        </p:txBody>
      </p:sp>
    </p:spTree>
    <p:extLst>
      <p:ext uri="{BB962C8B-B14F-4D97-AF65-F5344CB8AC3E}">
        <p14:creationId xmlns:p14="http://schemas.microsoft.com/office/powerpoint/2010/main" val="2570238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C291-9A69-784A-AAC4-0D14336B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Optomechanical Cooling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1E27-4028-4AE1-B469-B04524BB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F2C8-612B-F042-A8D9-8F68F0249D1D}" type="slidenum">
              <a:rPr lang="en-US" smtClean="0"/>
              <a:t>10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69CD92-53D7-3441-BD6B-6A7E86985C7F}"/>
              </a:ext>
            </a:extLst>
          </p:cNvPr>
          <p:cNvCxnSpPr>
            <a:cxnSpLocks/>
          </p:cNvCxnSpPr>
          <p:nvPr/>
        </p:nvCxnSpPr>
        <p:spPr>
          <a:xfrm>
            <a:off x="939281" y="1324944"/>
            <a:ext cx="5505062" cy="0"/>
          </a:xfrm>
          <a:prstGeom prst="line">
            <a:avLst/>
          </a:prstGeom>
          <a:ln w="38100">
            <a:solidFill>
              <a:srgbClr val="637C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5655EB-A03A-3B4B-9920-C36A2DE7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400" dirty="0"/>
              <a:t>Material at room temperature has thermal fluctuations (phonons)</a:t>
            </a:r>
          </a:p>
          <a:p>
            <a:r>
              <a:rPr lang="en-US" sz="2400" dirty="0"/>
              <a:t>Laser light backscatters off approaching sound wave (Brillouin scattering)</a:t>
            </a:r>
          </a:p>
          <a:p>
            <a:r>
              <a:rPr lang="en-US" sz="2400" dirty="0"/>
              <a:t>Energy transfers from sound to light:</a:t>
            </a:r>
          </a:p>
          <a:p>
            <a:pPr lvl="1"/>
            <a:r>
              <a:rPr lang="en-US" sz="2000" dirty="0"/>
              <a:t>Returning light is frequency upshifted (blue-shifted)</a:t>
            </a:r>
          </a:p>
          <a:p>
            <a:pPr lvl="1"/>
            <a:r>
              <a:rPr lang="en-US" sz="2000" dirty="0"/>
              <a:t>Sound wave intensity is lowered (cooled)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E8B163-3D16-3D4C-AE12-C9B3CE4EF743}"/>
              </a:ext>
            </a:extLst>
          </p:cNvPr>
          <p:cNvCxnSpPr/>
          <p:nvPr/>
        </p:nvCxnSpPr>
        <p:spPr>
          <a:xfrm>
            <a:off x="5756989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AF2C34-BF57-1F4F-9AFB-400506C265F6}"/>
              </a:ext>
            </a:extLst>
          </p:cNvPr>
          <p:cNvCxnSpPr>
            <a:cxnSpLocks/>
          </p:cNvCxnSpPr>
          <p:nvPr/>
        </p:nvCxnSpPr>
        <p:spPr>
          <a:xfrm>
            <a:off x="5853405" y="4988768"/>
            <a:ext cx="0" cy="743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C1E59-1624-8D47-A97F-DD9D6238E445}"/>
              </a:ext>
            </a:extLst>
          </p:cNvPr>
          <p:cNvCxnSpPr/>
          <p:nvPr/>
        </p:nvCxnSpPr>
        <p:spPr>
          <a:xfrm>
            <a:off x="594982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00F827-8C8E-3E48-8101-26AE8A3AB05E}"/>
              </a:ext>
            </a:extLst>
          </p:cNvPr>
          <p:cNvCxnSpPr/>
          <p:nvPr/>
        </p:nvCxnSpPr>
        <p:spPr>
          <a:xfrm>
            <a:off x="6046238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7F10BF-3349-1D42-9F51-6B2314845899}"/>
              </a:ext>
            </a:extLst>
          </p:cNvPr>
          <p:cNvCxnSpPr/>
          <p:nvPr/>
        </p:nvCxnSpPr>
        <p:spPr>
          <a:xfrm>
            <a:off x="6142655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BDFF7C-D0D6-8E43-9DA3-A2C762C0CD3D}"/>
              </a:ext>
            </a:extLst>
          </p:cNvPr>
          <p:cNvCxnSpPr/>
          <p:nvPr/>
        </p:nvCxnSpPr>
        <p:spPr>
          <a:xfrm>
            <a:off x="623907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FA1F74-4B76-104B-A3A2-49D4F085EF59}"/>
              </a:ext>
            </a:extLst>
          </p:cNvPr>
          <p:cNvCxnSpPr/>
          <p:nvPr/>
        </p:nvCxnSpPr>
        <p:spPr>
          <a:xfrm flipH="1">
            <a:off x="6298164" y="5360754"/>
            <a:ext cx="12254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1EA07C-81DF-AB43-9B96-0951C6037D16}"/>
              </a:ext>
            </a:extLst>
          </p:cNvPr>
          <p:cNvCxnSpPr/>
          <p:nvPr/>
        </p:nvCxnSpPr>
        <p:spPr>
          <a:xfrm>
            <a:off x="4792825" y="5405535"/>
            <a:ext cx="889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12D694-01A3-E74C-8DFB-FCB5271C9321}"/>
              </a:ext>
            </a:extLst>
          </p:cNvPr>
          <p:cNvCxnSpPr>
            <a:cxnSpLocks/>
          </p:cNvCxnSpPr>
          <p:nvPr/>
        </p:nvCxnSpPr>
        <p:spPr>
          <a:xfrm flipH="1">
            <a:off x="4718180" y="5209592"/>
            <a:ext cx="889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41D47D7-77F3-8344-A7A8-7878ADBE2E13}"/>
              </a:ext>
            </a:extLst>
          </p:cNvPr>
          <p:cNvSpPr txBox="1"/>
          <p:nvPr/>
        </p:nvSpPr>
        <p:spPr>
          <a:xfrm>
            <a:off x="5586558" y="5835626"/>
            <a:ext cx="83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phonon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857B6B-D027-B94D-946C-F06BC9EBDF46}"/>
              </a:ext>
            </a:extLst>
          </p:cNvPr>
          <p:cNvSpPr txBox="1"/>
          <p:nvPr/>
        </p:nvSpPr>
        <p:spPr>
          <a:xfrm>
            <a:off x="7170291" y="502220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9F9A6C-1D2E-E44C-844E-2F1A1FA3F95E}"/>
              </a:ext>
            </a:extLst>
          </p:cNvPr>
          <p:cNvSpPr txBox="1"/>
          <p:nvPr/>
        </p:nvSpPr>
        <p:spPr>
          <a:xfrm>
            <a:off x="4752909" y="5405535"/>
            <a:ext cx="3385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⍵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10A8C1-636E-394F-94C6-7E90D3D1D75D}"/>
              </a:ext>
            </a:extLst>
          </p:cNvPr>
          <p:cNvSpPr txBox="1"/>
          <p:nvPr/>
        </p:nvSpPr>
        <p:spPr>
          <a:xfrm>
            <a:off x="4205961" y="4819491"/>
            <a:ext cx="107112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⍵’ = ⍵ + Ω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5F27E2-FF80-9844-9A23-1441E5D55C24}"/>
              </a:ext>
            </a:extLst>
          </p:cNvPr>
          <p:cNvSpPr/>
          <p:nvPr/>
        </p:nvSpPr>
        <p:spPr>
          <a:xfrm>
            <a:off x="4144350" y="4548565"/>
            <a:ext cx="3704252" cy="1711871"/>
          </a:xfrm>
          <a:prstGeom prst="rect">
            <a:avLst/>
          </a:prstGeom>
          <a:noFill/>
          <a:ln w="19050">
            <a:solidFill>
              <a:srgbClr val="637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2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C291-9A69-784A-AAC4-0D14336B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Optomechanical Cooling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1E27-4028-4AE1-B469-B04524BB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F2C8-612B-F042-A8D9-8F68F0249D1D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69CD92-53D7-3441-BD6B-6A7E86985C7F}"/>
              </a:ext>
            </a:extLst>
          </p:cNvPr>
          <p:cNvCxnSpPr>
            <a:cxnSpLocks/>
          </p:cNvCxnSpPr>
          <p:nvPr/>
        </p:nvCxnSpPr>
        <p:spPr>
          <a:xfrm>
            <a:off x="939281" y="1324944"/>
            <a:ext cx="5505062" cy="0"/>
          </a:xfrm>
          <a:prstGeom prst="line">
            <a:avLst/>
          </a:prstGeom>
          <a:ln w="38100">
            <a:solidFill>
              <a:srgbClr val="637C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5655EB-A03A-3B4B-9920-C36A2DE7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400" dirty="0"/>
              <a:t>Material at room temperature has thermal fluctuations (phonons)</a:t>
            </a:r>
          </a:p>
          <a:p>
            <a:r>
              <a:rPr lang="en-US" sz="2400" dirty="0"/>
              <a:t>Laser light backscatters off approaching sound wave (Brillouin scattering)</a:t>
            </a:r>
          </a:p>
          <a:p>
            <a:r>
              <a:rPr lang="en-US" sz="2400" dirty="0"/>
              <a:t>Energy transfers from sound to light:</a:t>
            </a:r>
          </a:p>
          <a:p>
            <a:pPr lvl="1"/>
            <a:r>
              <a:rPr lang="en-US" sz="2000" dirty="0"/>
              <a:t>Returning light is frequency upshifted (blue-shifted)</a:t>
            </a:r>
          </a:p>
          <a:p>
            <a:pPr lvl="1"/>
            <a:r>
              <a:rPr lang="en-US" sz="2000" dirty="0"/>
              <a:t>Sound wave intensity is lowered (cooled)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E8B163-3D16-3D4C-AE12-C9B3CE4EF743}"/>
              </a:ext>
            </a:extLst>
          </p:cNvPr>
          <p:cNvCxnSpPr/>
          <p:nvPr/>
        </p:nvCxnSpPr>
        <p:spPr>
          <a:xfrm>
            <a:off x="5756989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AF2C34-BF57-1F4F-9AFB-400506C265F6}"/>
              </a:ext>
            </a:extLst>
          </p:cNvPr>
          <p:cNvCxnSpPr>
            <a:cxnSpLocks/>
          </p:cNvCxnSpPr>
          <p:nvPr/>
        </p:nvCxnSpPr>
        <p:spPr>
          <a:xfrm>
            <a:off x="5853405" y="4988768"/>
            <a:ext cx="0" cy="743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C1E59-1624-8D47-A97F-DD9D6238E445}"/>
              </a:ext>
            </a:extLst>
          </p:cNvPr>
          <p:cNvCxnSpPr/>
          <p:nvPr/>
        </p:nvCxnSpPr>
        <p:spPr>
          <a:xfrm>
            <a:off x="594982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00F827-8C8E-3E48-8101-26AE8A3AB05E}"/>
              </a:ext>
            </a:extLst>
          </p:cNvPr>
          <p:cNvCxnSpPr/>
          <p:nvPr/>
        </p:nvCxnSpPr>
        <p:spPr>
          <a:xfrm>
            <a:off x="6046238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7F10BF-3349-1D42-9F51-6B2314845899}"/>
              </a:ext>
            </a:extLst>
          </p:cNvPr>
          <p:cNvCxnSpPr/>
          <p:nvPr/>
        </p:nvCxnSpPr>
        <p:spPr>
          <a:xfrm>
            <a:off x="6142655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BDFF7C-D0D6-8E43-9DA3-A2C762C0CD3D}"/>
              </a:ext>
            </a:extLst>
          </p:cNvPr>
          <p:cNvCxnSpPr/>
          <p:nvPr/>
        </p:nvCxnSpPr>
        <p:spPr>
          <a:xfrm>
            <a:off x="623907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FA1F74-4B76-104B-A3A2-49D4F085EF59}"/>
              </a:ext>
            </a:extLst>
          </p:cNvPr>
          <p:cNvCxnSpPr/>
          <p:nvPr/>
        </p:nvCxnSpPr>
        <p:spPr>
          <a:xfrm flipH="1">
            <a:off x="6298164" y="5360754"/>
            <a:ext cx="12254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1EA07C-81DF-AB43-9B96-0951C6037D16}"/>
              </a:ext>
            </a:extLst>
          </p:cNvPr>
          <p:cNvCxnSpPr/>
          <p:nvPr/>
        </p:nvCxnSpPr>
        <p:spPr>
          <a:xfrm>
            <a:off x="4792825" y="5405535"/>
            <a:ext cx="889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12D694-01A3-E74C-8DFB-FCB5271C9321}"/>
              </a:ext>
            </a:extLst>
          </p:cNvPr>
          <p:cNvCxnSpPr>
            <a:cxnSpLocks/>
          </p:cNvCxnSpPr>
          <p:nvPr/>
        </p:nvCxnSpPr>
        <p:spPr>
          <a:xfrm flipH="1">
            <a:off x="4718180" y="5209592"/>
            <a:ext cx="889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41D47D7-77F3-8344-A7A8-7878ADBE2E13}"/>
              </a:ext>
            </a:extLst>
          </p:cNvPr>
          <p:cNvSpPr txBox="1"/>
          <p:nvPr/>
        </p:nvSpPr>
        <p:spPr>
          <a:xfrm>
            <a:off x="5586558" y="5835626"/>
            <a:ext cx="83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phonon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857B6B-D027-B94D-946C-F06BC9EBDF46}"/>
              </a:ext>
            </a:extLst>
          </p:cNvPr>
          <p:cNvSpPr txBox="1"/>
          <p:nvPr/>
        </p:nvSpPr>
        <p:spPr>
          <a:xfrm>
            <a:off x="7170291" y="502220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9F9A6C-1D2E-E44C-844E-2F1A1FA3F95E}"/>
              </a:ext>
            </a:extLst>
          </p:cNvPr>
          <p:cNvSpPr txBox="1"/>
          <p:nvPr/>
        </p:nvSpPr>
        <p:spPr>
          <a:xfrm>
            <a:off x="4752909" y="5405535"/>
            <a:ext cx="3385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⍵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10A8C1-636E-394F-94C6-7E90D3D1D75D}"/>
              </a:ext>
            </a:extLst>
          </p:cNvPr>
          <p:cNvSpPr txBox="1"/>
          <p:nvPr/>
        </p:nvSpPr>
        <p:spPr>
          <a:xfrm>
            <a:off x="4205961" y="4819491"/>
            <a:ext cx="107112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⍵’ = ⍵ + Ω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5F27E2-FF80-9844-9A23-1441E5D55C24}"/>
              </a:ext>
            </a:extLst>
          </p:cNvPr>
          <p:cNvSpPr/>
          <p:nvPr/>
        </p:nvSpPr>
        <p:spPr>
          <a:xfrm>
            <a:off x="4144350" y="4548565"/>
            <a:ext cx="3704252" cy="1711871"/>
          </a:xfrm>
          <a:prstGeom prst="rect">
            <a:avLst/>
          </a:prstGeom>
          <a:noFill/>
          <a:ln w="19050">
            <a:solidFill>
              <a:srgbClr val="637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E11A5-0440-2D99-869D-3E3C616E8A03}"/>
              </a:ext>
            </a:extLst>
          </p:cNvPr>
          <p:cNvSpPr txBox="1"/>
          <p:nvPr/>
        </p:nvSpPr>
        <p:spPr>
          <a:xfrm>
            <a:off x="5313597" y="4145183"/>
            <a:ext cx="1365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37CC7"/>
                </a:solidFill>
              </a:rPr>
              <a:t>Anti-Stokes</a:t>
            </a:r>
          </a:p>
        </p:txBody>
      </p:sp>
    </p:spTree>
    <p:extLst>
      <p:ext uri="{BB962C8B-B14F-4D97-AF65-F5344CB8AC3E}">
        <p14:creationId xmlns:p14="http://schemas.microsoft.com/office/powerpoint/2010/main" val="22071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5D81-EB6C-014E-8AB1-7D3B344D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Optomechanical Heating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28D69-0866-714E-9EB3-37B76B76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Material at room temperature has thermal fluctuations (phonons)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EAC28-CF26-6142-87AE-2E648392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F2C8-612B-F042-A8D9-8F68F0249D1D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D29EE4-6831-CA4F-BA38-1788C6CB4EC8}"/>
              </a:ext>
            </a:extLst>
          </p:cNvPr>
          <p:cNvCxnSpPr/>
          <p:nvPr/>
        </p:nvCxnSpPr>
        <p:spPr>
          <a:xfrm>
            <a:off x="5756989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4C01F8-7D64-234E-8091-DA4EC96425B9}"/>
              </a:ext>
            </a:extLst>
          </p:cNvPr>
          <p:cNvCxnSpPr>
            <a:cxnSpLocks/>
          </p:cNvCxnSpPr>
          <p:nvPr/>
        </p:nvCxnSpPr>
        <p:spPr>
          <a:xfrm>
            <a:off x="5853405" y="4988768"/>
            <a:ext cx="0" cy="743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60F6CA-1168-9B4C-9E6A-149F95EB19AD}"/>
              </a:ext>
            </a:extLst>
          </p:cNvPr>
          <p:cNvCxnSpPr/>
          <p:nvPr/>
        </p:nvCxnSpPr>
        <p:spPr>
          <a:xfrm>
            <a:off x="594982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59F03A-3BFA-BF47-B386-E428C5425CD7}"/>
              </a:ext>
            </a:extLst>
          </p:cNvPr>
          <p:cNvCxnSpPr/>
          <p:nvPr/>
        </p:nvCxnSpPr>
        <p:spPr>
          <a:xfrm>
            <a:off x="6046238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8D3718-7BE9-5D4B-A520-754BDA6C6EA0}"/>
              </a:ext>
            </a:extLst>
          </p:cNvPr>
          <p:cNvCxnSpPr/>
          <p:nvPr/>
        </p:nvCxnSpPr>
        <p:spPr>
          <a:xfrm>
            <a:off x="6142655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53C666-D7D5-6D4D-95B2-50875C4A4E42}"/>
              </a:ext>
            </a:extLst>
          </p:cNvPr>
          <p:cNvCxnSpPr/>
          <p:nvPr/>
        </p:nvCxnSpPr>
        <p:spPr>
          <a:xfrm>
            <a:off x="623907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16CD90-BC71-A247-B562-85D4DC426653}"/>
              </a:ext>
            </a:extLst>
          </p:cNvPr>
          <p:cNvCxnSpPr>
            <a:cxnSpLocks/>
          </p:cNvCxnSpPr>
          <p:nvPr/>
        </p:nvCxnSpPr>
        <p:spPr>
          <a:xfrm flipV="1">
            <a:off x="6298164" y="5360754"/>
            <a:ext cx="12254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7943DD-6C7E-6644-9DEA-9558A93DBBEE}"/>
              </a:ext>
            </a:extLst>
          </p:cNvPr>
          <p:cNvSpPr txBox="1"/>
          <p:nvPr/>
        </p:nvSpPr>
        <p:spPr>
          <a:xfrm>
            <a:off x="5586557" y="5835626"/>
            <a:ext cx="83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phonon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E3027A-2208-CC4B-A451-A4DFD3544FA9}"/>
              </a:ext>
            </a:extLst>
          </p:cNvPr>
          <p:cNvSpPr txBox="1"/>
          <p:nvPr/>
        </p:nvSpPr>
        <p:spPr>
          <a:xfrm>
            <a:off x="7170291" y="502220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Ω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4A7FBA-F5DA-574B-B2A9-D511705F2C08}"/>
              </a:ext>
            </a:extLst>
          </p:cNvPr>
          <p:cNvSpPr/>
          <p:nvPr/>
        </p:nvSpPr>
        <p:spPr>
          <a:xfrm>
            <a:off x="4144350" y="4548565"/>
            <a:ext cx="3704252" cy="1711871"/>
          </a:xfrm>
          <a:prstGeom prst="rect">
            <a:avLst/>
          </a:prstGeom>
          <a:noFill/>
          <a:ln w="19050">
            <a:solidFill>
              <a:srgbClr val="C96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39AD75-2021-554C-B5A2-1BEA47C254C9}"/>
              </a:ext>
            </a:extLst>
          </p:cNvPr>
          <p:cNvCxnSpPr>
            <a:cxnSpLocks/>
          </p:cNvCxnSpPr>
          <p:nvPr/>
        </p:nvCxnSpPr>
        <p:spPr>
          <a:xfrm>
            <a:off x="939281" y="1324944"/>
            <a:ext cx="5505062" cy="0"/>
          </a:xfrm>
          <a:prstGeom prst="line">
            <a:avLst/>
          </a:prstGeom>
          <a:ln w="38100">
            <a:solidFill>
              <a:srgbClr val="C96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28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5D81-EB6C-014E-8AB1-7D3B344D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Optomechanical Heating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28D69-0866-714E-9EB3-37B76B76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Material at room temperature has thermal fluctuations (phonons)</a:t>
            </a:r>
          </a:p>
          <a:p>
            <a:r>
              <a:rPr lang="en-US" sz="2400" dirty="0"/>
              <a:t>Laser light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EAC28-CF26-6142-87AE-2E648392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F2C8-612B-F042-A8D9-8F68F0249D1D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D29EE4-6831-CA4F-BA38-1788C6CB4EC8}"/>
              </a:ext>
            </a:extLst>
          </p:cNvPr>
          <p:cNvCxnSpPr/>
          <p:nvPr/>
        </p:nvCxnSpPr>
        <p:spPr>
          <a:xfrm>
            <a:off x="5756989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4C01F8-7D64-234E-8091-DA4EC96425B9}"/>
              </a:ext>
            </a:extLst>
          </p:cNvPr>
          <p:cNvCxnSpPr>
            <a:cxnSpLocks/>
          </p:cNvCxnSpPr>
          <p:nvPr/>
        </p:nvCxnSpPr>
        <p:spPr>
          <a:xfrm>
            <a:off x="5853405" y="4988768"/>
            <a:ext cx="0" cy="743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60F6CA-1168-9B4C-9E6A-149F95EB19AD}"/>
              </a:ext>
            </a:extLst>
          </p:cNvPr>
          <p:cNvCxnSpPr/>
          <p:nvPr/>
        </p:nvCxnSpPr>
        <p:spPr>
          <a:xfrm>
            <a:off x="594982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59F03A-3BFA-BF47-B386-E428C5425CD7}"/>
              </a:ext>
            </a:extLst>
          </p:cNvPr>
          <p:cNvCxnSpPr/>
          <p:nvPr/>
        </p:nvCxnSpPr>
        <p:spPr>
          <a:xfrm>
            <a:off x="6046238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8D3718-7BE9-5D4B-A520-754BDA6C6EA0}"/>
              </a:ext>
            </a:extLst>
          </p:cNvPr>
          <p:cNvCxnSpPr/>
          <p:nvPr/>
        </p:nvCxnSpPr>
        <p:spPr>
          <a:xfrm>
            <a:off x="6142655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53C666-D7D5-6D4D-95B2-50875C4A4E42}"/>
              </a:ext>
            </a:extLst>
          </p:cNvPr>
          <p:cNvCxnSpPr/>
          <p:nvPr/>
        </p:nvCxnSpPr>
        <p:spPr>
          <a:xfrm>
            <a:off x="623907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16CD90-BC71-A247-B562-85D4DC426653}"/>
              </a:ext>
            </a:extLst>
          </p:cNvPr>
          <p:cNvCxnSpPr>
            <a:cxnSpLocks/>
          </p:cNvCxnSpPr>
          <p:nvPr/>
        </p:nvCxnSpPr>
        <p:spPr>
          <a:xfrm flipV="1">
            <a:off x="6298164" y="5360754"/>
            <a:ext cx="12254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6BBFAF-2C5C-E444-AC38-14CC682C75CA}"/>
              </a:ext>
            </a:extLst>
          </p:cNvPr>
          <p:cNvCxnSpPr/>
          <p:nvPr/>
        </p:nvCxnSpPr>
        <p:spPr>
          <a:xfrm>
            <a:off x="4792825" y="5405535"/>
            <a:ext cx="889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7943DD-6C7E-6644-9DEA-9558A93DBBEE}"/>
              </a:ext>
            </a:extLst>
          </p:cNvPr>
          <p:cNvSpPr txBox="1"/>
          <p:nvPr/>
        </p:nvSpPr>
        <p:spPr>
          <a:xfrm>
            <a:off x="5586557" y="5835626"/>
            <a:ext cx="83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phonon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E3027A-2208-CC4B-A451-A4DFD3544FA9}"/>
              </a:ext>
            </a:extLst>
          </p:cNvPr>
          <p:cNvSpPr txBox="1"/>
          <p:nvPr/>
        </p:nvSpPr>
        <p:spPr>
          <a:xfrm>
            <a:off x="7170291" y="502220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3CA9CA-360D-8B40-99B8-75F6199F3A29}"/>
              </a:ext>
            </a:extLst>
          </p:cNvPr>
          <p:cNvSpPr txBox="1"/>
          <p:nvPr/>
        </p:nvSpPr>
        <p:spPr>
          <a:xfrm>
            <a:off x="4752909" y="5405535"/>
            <a:ext cx="3385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⍵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4A7FBA-F5DA-574B-B2A9-D511705F2C08}"/>
              </a:ext>
            </a:extLst>
          </p:cNvPr>
          <p:cNvSpPr/>
          <p:nvPr/>
        </p:nvSpPr>
        <p:spPr>
          <a:xfrm>
            <a:off x="4144350" y="4548565"/>
            <a:ext cx="3704252" cy="1711871"/>
          </a:xfrm>
          <a:prstGeom prst="rect">
            <a:avLst/>
          </a:prstGeom>
          <a:noFill/>
          <a:ln w="19050">
            <a:solidFill>
              <a:srgbClr val="C96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39AD75-2021-554C-B5A2-1BEA47C254C9}"/>
              </a:ext>
            </a:extLst>
          </p:cNvPr>
          <p:cNvCxnSpPr>
            <a:cxnSpLocks/>
          </p:cNvCxnSpPr>
          <p:nvPr/>
        </p:nvCxnSpPr>
        <p:spPr>
          <a:xfrm>
            <a:off x="939281" y="1324944"/>
            <a:ext cx="5505062" cy="0"/>
          </a:xfrm>
          <a:prstGeom prst="line">
            <a:avLst/>
          </a:prstGeom>
          <a:ln w="38100">
            <a:solidFill>
              <a:srgbClr val="C96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4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5D81-EB6C-014E-8AB1-7D3B344D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Optomechanical Heating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28D69-0866-714E-9EB3-37B76B76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Material at room temperature has thermal fluctuations (phonons)</a:t>
            </a:r>
          </a:p>
          <a:p>
            <a:r>
              <a:rPr lang="en-US" sz="2400" dirty="0"/>
              <a:t>Laser light backscatters off </a:t>
            </a:r>
            <a:r>
              <a:rPr lang="en-US" sz="2400" i="1" dirty="0"/>
              <a:t>retreating</a:t>
            </a:r>
            <a:r>
              <a:rPr lang="en-US" sz="2400" dirty="0"/>
              <a:t> sound wave (Brillouin scattering)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EAC28-CF26-6142-87AE-2E648392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F2C8-612B-F042-A8D9-8F68F0249D1D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D29EE4-6831-CA4F-BA38-1788C6CB4EC8}"/>
              </a:ext>
            </a:extLst>
          </p:cNvPr>
          <p:cNvCxnSpPr/>
          <p:nvPr/>
        </p:nvCxnSpPr>
        <p:spPr>
          <a:xfrm>
            <a:off x="5756989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4C01F8-7D64-234E-8091-DA4EC96425B9}"/>
              </a:ext>
            </a:extLst>
          </p:cNvPr>
          <p:cNvCxnSpPr>
            <a:cxnSpLocks/>
          </p:cNvCxnSpPr>
          <p:nvPr/>
        </p:nvCxnSpPr>
        <p:spPr>
          <a:xfrm>
            <a:off x="5853405" y="4988768"/>
            <a:ext cx="0" cy="743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60F6CA-1168-9B4C-9E6A-149F95EB19AD}"/>
              </a:ext>
            </a:extLst>
          </p:cNvPr>
          <p:cNvCxnSpPr/>
          <p:nvPr/>
        </p:nvCxnSpPr>
        <p:spPr>
          <a:xfrm>
            <a:off x="594982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59F03A-3BFA-BF47-B386-E428C5425CD7}"/>
              </a:ext>
            </a:extLst>
          </p:cNvPr>
          <p:cNvCxnSpPr/>
          <p:nvPr/>
        </p:nvCxnSpPr>
        <p:spPr>
          <a:xfrm>
            <a:off x="6046238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8D3718-7BE9-5D4B-A520-754BDA6C6EA0}"/>
              </a:ext>
            </a:extLst>
          </p:cNvPr>
          <p:cNvCxnSpPr/>
          <p:nvPr/>
        </p:nvCxnSpPr>
        <p:spPr>
          <a:xfrm>
            <a:off x="6142655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53C666-D7D5-6D4D-95B2-50875C4A4E42}"/>
              </a:ext>
            </a:extLst>
          </p:cNvPr>
          <p:cNvCxnSpPr/>
          <p:nvPr/>
        </p:nvCxnSpPr>
        <p:spPr>
          <a:xfrm>
            <a:off x="623907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16CD90-BC71-A247-B562-85D4DC426653}"/>
              </a:ext>
            </a:extLst>
          </p:cNvPr>
          <p:cNvCxnSpPr>
            <a:cxnSpLocks/>
          </p:cNvCxnSpPr>
          <p:nvPr/>
        </p:nvCxnSpPr>
        <p:spPr>
          <a:xfrm flipV="1">
            <a:off x="6298164" y="5360754"/>
            <a:ext cx="12254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6BBFAF-2C5C-E444-AC38-14CC682C75CA}"/>
              </a:ext>
            </a:extLst>
          </p:cNvPr>
          <p:cNvCxnSpPr/>
          <p:nvPr/>
        </p:nvCxnSpPr>
        <p:spPr>
          <a:xfrm>
            <a:off x="4792825" y="5405535"/>
            <a:ext cx="889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7943DD-6C7E-6644-9DEA-9558A93DBBEE}"/>
              </a:ext>
            </a:extLst>
          </p:cNvPr>
          <p:cNvSpPr txBox="1"/>
          <p:nvPr/>
        </p:nvSpPr>
        <p:spPr>
          <a:xfrm>
            <a:off x="5586557" y="5835626"/>
            <a:ext cx="83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phonon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E3027A-2208-CC4B-A451-A4DFD3544FA9}"/>
              </a:ext>
            </a:extLst>
          </p:cNvPr>
          <p:cNvSpPr txBox="1"/>
          <p:nvPr/>
        </p:nvSpPr>
        <p:spPr>
          <a:xfrm>
            <a:off x="7170291" y="502220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3CA9CA-360D-8B40-99B8-75F6199F3A29}"/>
              </a:ext>
            </a:extLst>
          </p:cNvPr>
          <p:cNvSpPr txBox="1"/>
          <p:nvPr/>
        </p:nvSpPr>
        <p:spPr>
          <a:xfrm>
            <a:off x="4752909" y="5405535"/>
            <a:ext cx="3385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⍵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4A7FBA-F5DA-574B-B2A9-D511705F2C08}"/>
              </a:ext>
            </a:extLst>
          </p:cNvPr>
          <p:cNvSpPr/>
          <p:nvPr/>
        </p:nvSpPr>
        <p:spPr>
          <a:xfrm>
            <a:off x="4144350" y="4548565"/>
            <a:ext cx="3704252" cy="1711871"/>
          </a:xfrm>
          <a:prstGeom prst="rect">
            <a:avLst/>
          </a:prstGeom>
          <a:noFill/>
          <a:ln w="19050">
            <a:solidFill>
              <a:srgbClr val="C96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39AD75-2021-554C-B5A2-1BEA47C254C9}"/>
              </a:ext>
            </a:extLst>
          </p:cNvPr>
          <p:cNvCxnSpPr>
            <a:cxnSpLocks/>
          </p:cNvCxnSpPr>
          <p:nvPr/>
        </p:nvCxnSpPr>
        <p:spPr>
          <a:xfrm>
            <a:off x="939281" y="1324944"/>
            <a:ext cx="5505062" cy="0"/>
          </a:xfrm>
          <a:prstGeom prst="line">
            <a:avLst/>
          </a:prstGeom>
          <a:ln w="38100">
            <a:solidFill>
              <a:srgbClr val="C96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601C48-5F4A-D5AE-433B-41C393FD71E4}"/>
              </a:ext>
            </a:extLst>
          </p:cNvPr>
          <p:cNvCxnSpPr>
            <a:cxnSpLocks/>
          </p:cNvCxnSpPr>
          <p:nvPr/>
        </p:nvCxnSpPr>
        <p:spPr>
          <a:xfrm flipH="1">
            <a:off x="4718180" y="5209592"/>
            <a:ext cx="889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45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5D81-EB6C-014E-8AB1-7D3B344D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Optomechanical Heating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28D69-0866-714E-9EB3-37B76B76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Material at room temperature has thermal fluctuations (phonons)</a:t>
            </a:r>
          </a:p>
          <a:p>
            <a:r>
              <a:rPr lang="en-US" sz="2400" dirty="0"/>
              <a:t>Laser light backscatters off </a:t>
            </a:r>
            <a:r>
              <a:rPr lang="en-US" sz="2400" i="1" dirty="0"/>
              <a:t>retreating</a:t>
            </a:r>
            <a:r>
              <a:rPr lang="en-US" sz="2400" dirty="0"/>
              <a:t> sound wave (Brillouin scattering)</a:t>
            </a:r>
          </a:p>
          <a:p>
            <a:r>
              <a:rPr lang="en-US" sz="2400" dirty="0"/>
              <a:t>Energy transfers from </a:t>
            </a:r>
            <a:r>
              <a:rPr lang="en-US" sz="2400" i="1" dirty="0"/>
              <a:t>light</a:t>
            </a:r>
            <a:r>
              <a:rPr lang="en-US" sz="2400" dirty="0"/>
              <a:t> to </a:t>
            </a:r>
            <a:r>
              <a:rPr lang="en-US" sz="2400" i="1" dirty="0"/>
              <a:t>sound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Returning light is frequency </a:t>
            </a:r>
            <a:r>
              <a:rPr lang="en-US" sz="2000" i="1" dirty="0"/>
              <a:t>down</a:t>
            </a:r>
            <a:r>
              <a:rPr lang="en-US" sz="2000" dirty="0"/>
              <a:t>shifted (</a:t>
            </a:r>
            <a:r>
              <a:rPr lang="en-US" sz="2000" i="1" dirty="0"/>
              <a:t>red</a:t>
            </a:r>
            <a:r>
              <a:rPr lang="en-US" sz="2000" dirty="0"/>
              <a:t>-shifted)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EAC28-CF26-6142-87AE-2E648392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F2C8-612B-F042-A8D9-8F68F0249D1D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D29EE4-6831-CA4F-BA38-1788C6CB4EC8}"/>
              </a:ext>
            </a:extLst>
          </p:cNvPr>
          <p:cNvCxnSpPr/>
          <p:nvPr/>
        </p:nvCxnSpPr>
        <p:spPr>
          <a:xfrm>
            <a:off x="5756989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4C01F8-7D64-234E-8091-DA4EC96425B9}"/>
              </a:ext>
            </a:extLst>
          </p:cNvPr>
          <p:cNvCxnSpPr>
            <a:cxnSpLocks/>
          </p:cNvCxnSpPr>
          <p:nvPr/>
        </p:nvCxnSpPr>
        <p:spPr>
          <a:xfrm>
            <a:off x="5853405" y="4988768"/>
            <a:ext cx="0" cy="743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60F6CA-1168-9B4C-9E6A-149F95EB19AD}"/>
              </a:ext>
            </a:extLst>
          </p:cNvPr>
          <p:cNvCxnSpPr/>
          <p:nvPr/>
        </p:nvCxnSpPr>
        <p:spPr>
          <a:xfrm>
            <a:off x="594982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59F03A-3BFA-BF47-B386-E428C5425CD7}"/>
              </a:ext>
            </a:extLst>
          </p:cNvPr>
          <p:cNvCxnSpPr/>
          <p:nvPr/>
        </p:nvCxnSpPr>
        <p:spPr>
          <a:xfrm>
            <a:off x="6046238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8D3718-7BE9-5D4B-A520-754BDA6C6EA0}"/>
              </a:ext>
            </a:extLst>
          </p:cNvPr>
          <p:cNvCxnSpPr/>
          <p:nvPr/>
        </p:nvCxnSpPr>
        <p:spPr>
          <a:xfrm>
            <a:off x="6142655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53C666-D7D5-6D4D-95B2-50875C4A4E42}"/>
              </a:ext>
            </a:extLst>
          </p:cNvPr>
          <p:cNvCxnSpPr/>
          <p:nvPr/>
        </p:nvCxnSpPr>
        <p:spPr>
          <a:xfrm>
            <a:off x="623907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16CD90-BC71-A247-B562-85D4DC426653}"/>
              </a:ext>
            </a:extLst>
          </p:cNvPr>
          <p:cNvCxnSpPr>
            <a:cxnSpLocks/>
          </p:cNvCxnSpPr>
          <p:nvPr/>
        </p:nvCxnSpPr>
        <p:spPr>
          <a:xfrm flipV="1">
            <a:off x="6298164" y="5360754"/>
            <a:ext cx="12254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6BBFAF-2C5C-E444-AC38-14CC682C75CA}"/>
              </a:ext>
            </a:extLst>
          </p:cNvPr>
          <p:cNvCxnSpPr/>
          <p:nvPr/>
        </p:nvCxnSpPr>
        <p:spPr>
          <a:xfrm>
            <a:off x="4792825" y="5405535"/>
            <a:ext cx="889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7943DD-6C7E-6644-9DEA-9558A93DBBEE}"/>
              </a:ext>
            </a:extLst>
          </p:cNvPr>
          <p:cNvSpPr txBox="1"/>
          <p:nvPr/>
        </p:nvSpPr>
        <p:spPr>
          <a:xfrm>
            <a:off x="5586557" y="5835626"/>
            <a:ext cx="83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phonon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E3027A-2208-CC4B-A451-A4DFD3544FA9}"/>
              </a:ext>
            </a:extLst>
          </p:cNvPr>
          <p:cNvSpPr txBox="1"/>
          <p:nvPr/>
        </p:nvSpPr>
        <p:spPr>
          <a:xfrm>
            <a:off x="7170291" y="502220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3CA9CA-360D-8B40-99B8-75F6199F3A29}"/>
              </a:ext>
            </a:extLst>
          </p:cNvPr>
          <p:cNvSpPr txBox="1"/>
          <p:nvPr/>
        </p:nvSpPr>
        <p:spPr>
          <a:xfrm>
            <a:off x="4752909" y="5405535"/>
            <a:ext cx="3385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⍵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4A7FBA-F5DA-574B-B2A9-D511705F2C08}"/>
              </a:ext>
            </a:extLst>
          </p:cNvPr>
          <p:cNvSpPr/>
          <p:nvPr/>
        </p:nvSpPr>
        <p:spPr>
          <a:xfrm>
            <a:off x="4144350" y="4548565"/>
            <a:ext cx="3704252" cy="1711871"/>
          </a:xfrm>
          <a:prstGeom prst="rect">
            <a:avLst/>
          </a:prstGeom>
          <a:noFill/>
          <a:ln w="19050">
            <a:solidFill>
              <a:srgbClr val="C96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39AD75-2021-554C-B5A2-1BEA47C254C9}"/>
              </a:ext>
            </a:extLst>
          </p:cNvPr>
          <p:cNvCxnSpPr>
            <a:cxnSpLocks/>
          </p:cNvCxnSpPr>
          <p:nvPr/>
        </p:nvCxnSpPr>
        <p:spPr>
          <a:xfrm>
            <a:off x="939281" y="1324944"/>
            <a:ext cx="5505062" cy="0"/>
          </a:xfrm>
          <a:prstGeom prst="line">
            <a:avLst/>
          </a:prstGeom>
          <a:ln w="38100">
            <a:solidFill>
              <a:srgbClr val="C96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E30C57-6ADF-0EB2-2B54-53C8DB2EBB32}"/>
              </a:ext>
            </a:extLst>
          </p:cNvPr>
          <p:cNvCxnSpPr>
            <a:cxnSpLocks/>
          </p:cNvCxnSpPr>
          <p:nvPr/>
        </p:nvCxnSpPr>
        <p:spPr>
          <a:xfrm flipH="1">
            <a:off x="4718180" y="5209592"/>
            <a:ext cx="889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EF7666-4886-708A-FCA3-9426B99898F4}"/>
              </a:ext>
            </a:extLst>
          </p:cNvPr>
          <p:cNvSpPr txBox="1"/>
          <p:nvPr/>
        </p:nvSpPr>
        <p:spPr>
          <a:xfrm>
            <a:off x="4205961" y="4819491"/>
            <a:ext cx="103105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/>
              <a:t>⍵’ = ⍵ - Ω</a:t>
            </a:r>
          </a:p>
        </p:txBody>
      </p:sp>
    </p:spTree>
    <p:extLst>
      <p:ext uri="{BB962C8B-B14F-4D97-AF65-F5344CB8AC3E}">
        <p14:creationId xmlns:p14="http://schemas.microsoft.com/office/powerpoint/2010/main" val="3684387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5D81-EB6C-014E-8AB1-7D3B344D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Optomechanical Heating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28D69-0866-714E-9EB3-37B76B76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Material at room temperature has thermal fluctuations (phonons)</a:t>
            </a:r>
          </a:p>
          <a:p>
            <a:r>
              <a:rPr lang="en-US" sz="2400" dirty="0"/>
              <a:t>Laser light backscatters off </a:t>
            </a:r>
            <a:r>
              <a:rPr lang="en-US" sz="2400" i="1" dirty="0"/>
              <a:t>retreating</a:t>
            </a:r>
            <a:r>
              <a:rPr lang="en-US" sz="2400" dirty="0"/>
              <a:t> sound wave (Brillouin scattering)</a:t>
            </a:r>
          </a:p>
          <a:p>
            <a:r>
              <a:rPr lang="en-US" sz="2400" dirty="0"/>
              <a:t>Energy transfers from </a:t>
            </a:r>
            <a:r>
              <a:rPr lang="en-US" sz="2400" i="1" dirty="0"/>
              <a:t>light</a:t>
            </a:r>
            <a:r>
              <a:rPr lang="en-US" sz="2400" dirty="0"/>
              <a:t> to </a:t>
            </a:r>
            <a:r>
              <a:rPr lang="en-US" sz="2400" i="1" dirty="0"/>
              <a:t>sound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Returning light is frequency </a:t>
            </a:r>
            <a:r>
              <a:rPr lang="en-US" sz="2000" i="1" dirty="0"/>
              <a:t>down</a:t>
            </a:r>
            <a:r>
              <a:rPr lang="en-US" sz="2000" dirty="0"/>
              <a:t>shifted (</a:t>
            </a:r>
            <a:r>
              <a:rPr lang="en-US" sz="2000" i="1" dirty="0"/>
              <a:t>red</a:t>
            </a:r>
            <a:r>
              <a:rPr lang="en-US" sz="2000" dirty="0"/>
              <a:t>-shifted)</a:t>
            </a:r>
          </a:p>
          <a:p>
            <a:pPr lvl="1"/>
            <a:r>
              <a:rPr lang="en-US" sz="2000" dirty="0"/>
              <a:t>Sound wave intensity is </a:t>
            </a:r>
            <a:r>
              <a:rPr lang="en-US" sz="2000" i="1" dirty="0"/>
              <a:t>increased</a:t>
            </a:r>
            <a:r>
              <a:rPr lang="en-US" sz="2000" dirty="0"/>
              <a:t> (</a:t>
            </a:r>
            <a:r>
              <a:rPr lang="en-US" sz="2000" i="1" dirty="0"/>
              <a:t>heated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EAC28-CF26-6142-87AE-2E648392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F2C8-612B-F042-A8D9-8F68F0249D1D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D29EE4-6831-CA4F-BA38-1788C6CB4EC8}"/>
              </a:ext>
            </a:extLst>
          </p:cNvPr>
          <p:cNvCxnSpPr/>
          <p:nvPr/>
        </p:nvCxnSpPr>
        <p:spPr>
          <a:xfrm>
            <a:off x="5756989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4C01F8-7D64-234E-8091-DA4EC96425B9}"/>
              </a:ext>
            </a:extLst>
          </p:cNvPr>
          <p:cNvCxnSpPr>
            <a:cxnSpLocks/>
          </p:cNvCxnSpPr>
          <p:nvPr/>
        </p:nvCxnSpPr>
        <p:spPr>
          <a:xfrm>
            <a:off x="5853405" y="4988768"/>
            <a:ext cx="0" cy="743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60F6CA-1168-9B4C-9E6A-149F95EB19AD}"/>
              </a:ext>
            </a:extLst>
          </p:cNvPr>
          <p:cNvCxnSpPr/>
          <p:nvPr/>
        </p:nvCxnSpPr>
        <p:spPr>
          <a:xfrm>
            <a:off x="594982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59F03A-3BFA-BF47-B386-E428C5425CD7}"/>
              </a:ext>
            </a:extLst>
          </p:cNvPr>
          <p:cNvCxnSpPr/>
          <p:nvPr/>
        </p:nvCxnSpPr>
        <p:spPr>
          <a:xfrm>
            <a:off x="6046238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8D3718-7BE9-5D4B-A520-754BDA6C6EA0}"/>
              </a:ext>
            </a:extLst>
          </p:cNvPr>
          <p:cNvCxnSpPr/>
          <p:nvPr/>
        </p:nvCxnSpPr>
        <p:spPr>
          <a:xfrm>
            <a:off x="6142655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53C666-D7D5-6D4D-95B2-50875C4A4E42}"/>
              </a:ext>
            </a:extLst>
          </p:cNvPr>
          <p:cNvCxnSpPr/>
          <p:nvPr/>
        </p:nvCxnSpPr>
        <p:spPr>
          <a:xfrm>
            <a:off x="623907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6BBFAF-2C5C-E444-AC38-14CC682C75CA}"/>
              </a:ext>
            </a:extLst>
          </p:cNvPr>
          <p:cNvCxnSpPr/>
          <p:nvPr/>
        </p:nvCxnSpPr>
        <p:spPr>
          <a:xfrm>
            <a:off x="4792825" y="5405535"/>
            <a:ext cx="889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89A015-8A67-0A4D-8244-36B92962A870}"/>
              </a:ext>
            </a:extLst>
          </p:cNvPr>
          <p:cNvCxnSpPr>
            <a:cxnSpLocks/>
          </p:cNvCxnSpPr>
          <p:nvPr/>
        </p:nvCxnSpPr>
        <p:spPr>
          <a:xfrm flipH="1">
            <a:off x="4718180" y="5209592"/>
            <a:ext cx="889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7943DD-6C7E-6644-9DEA-9558A93DBBEE}"/>
              </a:ext>
            </a:extLst>
          </p:cNvPr>
          <p:cNvSpPr txBox="1"/>
          <p:nvPr/>
        </p:nvSpPr>
        <p:spPr>
          <a:xfrm>
            <a:off x="5586557" y="5835626"/>
            <a:ext cx="83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phonon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E3027A-2208-CC4B-A451-A4DFD3544FA9}"/>
              </a:ext>
            </a:extLst>
          </p:cNvPr>
          <p:cNvSpPr txBox="1"/>
          <p:nvPr/>
        </p:nvSpPr>
        <p:spPr>
          <a:xfrm>
            <a:off x="7170291" y="502220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3CA9CA-360D-8B40-99B8-75F6199F3A29}"/>
              </a:ext>
            </a:extLst>
          </p:cNvPr>
          <p:cNvSpPr txBox="1"/>
          <p:nvPr/>
        </p:nvSpPr>
        <p:spPr>
          <a:xfrm>
            <a:off x="4752909" y="5405535"/>
            <a:ext cx="3385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EDE831-EFEA-5C40-A223-7F9B5888E9A0}"/>
              </a:ext>
            </a:extLst>
          </p:cNvPr>
          <p:cNvSpPr txBox="1"/>
          <p:nvPr/>
        </p:nvSpPr>
        <p:spPr>
          <a:xfrm>
            <a:off x="4205961" y="4819491"/>
            <a:ext cx="103105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/>
              <a:t>⍵’ = ⍵ - Ω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4A7FBA-F5DA-574B-B2A9-D511705F2C08}"/>
              </a:ext>
            </a:extLst>
          </p:cNvPr>
          <p:cNvSpPr/>
          <p:nvPr/>
        </p:nvSpPr>
        <p:spPr>
          <a:xfrm>
            <a:off x="4144350" y="4548565"/>
            <a:ext cx="3704252" cy="1711871"/>
          </a:xfrm>
          <a:prstGeom prst="rect">
            <a:avLst/>
          </a:prstGeom>
          <a:noFill/>
          <a:ln w="19050">
            <a:solidFill>
              <a:srgbClr val="C96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39AD75-2021-554C-B5A2-1BEA47C254C9}"/>
              </a:ext>
            </a:extLst>
          </p:cNvPr>
          <p:cNvCxnSpPr>
            <a:cxnSpLocks/>
          </p:cNvCxnSpPr>
          <p:nvPr/>
        </p:nvCxnSpPr>
        <p:spPr>
          <a:xfrm>
            <a:off x="939281" y="1324944"/>
            <a:ext cx="5505062" cy="0"/>
          </a:xfrm>
          <a:prstGeom prst="line">
            <a:avLst/>
          </a:prstGeom>
          <a:ln w="38100">
            <a:solidFill>
              <a:srgbClr val="C96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85EBFA-7A6A-2EF2-D199-E030754FF990}"/>
              </a:ext>
            </a:extLst>
          </p:cNvPr>
          <p:cNvCxnSpPr>
            <a:cxnSpLocks/>
          </p:cNvCxnSpPr>
          <p:nvPr/>
        </p:nvCxnSpPr>
        <p:spPr>
          <a:xfrm flipV="1">
            <a:off x="6298164" y="5360754"/>
            <a:ext cx="12254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63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5D81-EB6C-014E-8AB1-7D3B344D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Optomechanical Heating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28D69-0866-714E-9EB3-37B76B76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Material at room temperature has thermal fluctuations (phonons)</a:t>
            </a:r>
          </a:p>
          <a:p>
            <a:r>
              <a:rPr lang="en-US" sz="2400" dirty="0"/>
              <a:t>Laser light backscatters off </a:t>
            </a:r>
            <a:r>
              <a:rPr lang="en-US" sz="2400" i="1" dirty="0"/>
              <a:t>retreating</a:t>
            </a:r>
            <a:r>
              <a:rPr lang="en-US" sz="2400" dirty="0"/>
              <a:t> sound wave (Brillouin scattering)</a:t>
            </a:r>
          </a:p>
          <a:p>
            <a:r>
              <a:rPr lang="en-US" sz="2400" dirty="0"/>
              <a:t>Energy transfers from </a:t>
            </a:r>
            <a:r>
              <a:rPr lang="en-US" sz="2400" i="1" dirty="0"/>
              <a:t>light</a:t>
            </a:r>
            <a:r>
              <a:rPr lang="en-US" sz="2400" dirty="0"/>
              <a:t> to </a:t>
            </a:r>
            <a:r>
              <a:rPr lang="en-US" sz="2400" i="1" dirty="0"/>
              <a:t>sound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Returning light is frequency </a:t>
            </a:r>
            <a:r>
              <a:rPr lang="en-US" sz="2000" i="1" dirty="0"/>
              <a:t>down</a:t>
            </a:r>
            <a:r>
              <a:rPr lang="en-US" sz="2000" dirty="0"/>
              <a:t>shifted (</a:t>
            </a:r>
            <a:r>
              <a:rPr lang="en-US" sz="2000" i="1" dirty="0"/>
              <a:t>red</a:t>
            </a:r>
            <a:r>
              <a:rPr lang="en-US" sz="2000" dirty="0"/>
              <a:t>-shifted)</a:t>
            </a:r>
          </a:p>
          <a:p>
            <a:pPr lvl="1"/>
            <a:r>
              <a:rPr lang="en-US" sz="2000" dirty="0"/>
              <a:t>Sound wave intensity is </a:t>
            </a:r>
            <a:r>
              <a:rPr lang="en-US" sz="2000" i="1" dirty="0"/>
              <a:t>increased</a:t>
            </a:r>
            <a:r>
              <a:rPr lang="en-US" sz="2000" dirty="0"/>
              <a:t> (</a:t>
            </a:r>
            <a:r>
              <a:rPr lang="en-US" sz="2000" i="1" dirty="0"/>
              <a:t>heated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EAC28-CF26-6142-87AE-2E648392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F2C8-612B-F042-A8D9-8F68F0249D1D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D29EE4-6831-CA4F-BA38-1788C6CB4EC8}"/>
              </a:ext>
            </a:extLst>
          </p:cNvPr>
          <p:cNvCxnSpPr/>
          <p:nvPr/>
        </p:nvCxnSpPr>
        <p:spPr>
          <a:xfrm>
            <a:off x="5756989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4C01F8-7D64-234E-8091-DA4EC96425B9}"/>
              </a:ext>
            </a:extLst>
          </p:cNvPr>
          <p:cNvCxnSpPr>
            <a:cxnSpLocks/>
          </p:cNvCxnSpPr>
          <p:nvPr/>
        </p:nvCxnSpPr>
        <p:spPr>
          <a:xfrm>
            <a:off x="5853405" y="4988768"/>
            <a:ext cx="0" cy="743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60F6CA-1168-9B4C-9E6A-149F95EB19AD}"/>
              </a:ext>
            </a:extLst>
          </p:cNvPr>
          <p:cNvCxnSpPr/>
          <p:nvPr/>
        </p:nvCxnSpPr>
        <p:spPr>
          <a:xfrm>
            <a:off x="594982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59F03A-3BFA-BF47-B386-E428C5425CD7}"/>
              </a:ext>
            </a:extLst>
          </p:cNvPr>
          <p:cNvCxnSpPr/>
          <p:nvPr/>
        </p:nvCxnSpPr>
        <p:spPr>
          <a:xfrm>
            <a:off x="6046238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8D3718-7BE9-5D4B-A520-754BDA6C6EA0}"/>
              </a:ext>
            </a:extLst>
          </p:cNvPr>
          <p:cNvCxnSpPr/>
          <p:nvPr/>
        </p:nvCxnSpPr>
        <p:spPr>
          <a:xfrm>
            <a:off x="6142655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53C666-D7D5-6D4D-95B2-50875C4A4E42}"/>
              </a:ext>
            </a:extLst>
          </p:cNvPr>
          <p:cNvCxnSpPr/>
          <p:nvPr/>
        </p:nvCxnSpPr>
        <p:spPr>
          <a:xfrm>
            <a:off x="623907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16CD90-BC71-A247-B562-85D4DC426653}"/>
              </a:ext>
            </a:extLst>
          </p:cNvPr>
          <p:cNvCxnSpPr>
            <a:cxnSpLocks/>
          </p:cNvCxnSpPr>
          <p:nvPr/>
        </p:nvCxnSpPr>
        <p:spPr>
          <a:xfrm flipV="1">
            <a:off x="6298164" y="5360754"/>
            <a:ext cx="1225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6BBFAF-2C5C-E444-AC38-14CC682C75CA}"/>
              </a:ext>
            </a:extLst>
          </p:cNvPr>
          <p:cNvCxnSpPr/>
          <p:nvPr/>
        </p:nvCxnSpPr>
        <p:spPr>
          <a:xfrm>
            <a:off x="4792825" y="5405535"/>
            <a:ext cx="889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89A015-8A67-0A4D-8244-36B92962A870}"/>
              </a:ext>
            </a:extLst>
          </p:cNvPr>
          <p:cNvCxnSpPr>
            <a:cxnSpLocks/>
          </p:cNvCxnSpPr>
          <p:nvPr/>
        </p:nvCxnSpPr>
        <p:spPr>
          <a:xfrm flipH="1">
            <a:off x="4718180" y="5209592"/>
            <a:ext cx="889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7943DD-6C7E-6644-9DEA-9558A93DBBEE}"/>
              </a:ext>
            </a:extLst>
          </p:cNvPr>
          <p:cNvSpPr txBox="1"/>
          <p:nvPr/>
        </p:nvSpPr>
        <p:spPr>
          <a:xfrm>
            <a:off x="5586557" y="5835626"/>
            <a:ext cx="83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phonon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E3027A-2208-CC4B-A451-A4DFD3544FA9}"/>
              </a:ext>
            </a:extLst>
          </p:cNvPr>
          <p:cNvSpPr txBox="1"/>
          <p:nvPr/>
        </p:nvSpPr>
        <p:spPr>
          <a:xfrm>
            <a:off x="7170291" y="502220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3CA9CA-360D-8B40-99B8-75F6199F3A29}"/>
              </a:ext>
            </a:extLst>
          </p:cNvPr>
          <p:cNvSpPr txBox="1"/>
          <p:nvPr/>
        </p:nvSpPr>
        <p:spPr>
          <a:xfrm>
            <a:off x="4752909" y="5405535"/>
            <a:ext cx="3385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EDE831-EFEA-5C40-A223-7F9B5888E9A0}"/>
              </a:ext>
            </a:extLst>
          </p:cNvPr>
          <p:cNvSpPr txBox="1"/>
          <p:nvPr/>
        </p:nvSpPr>
        <p:spPr>
          <a:xfrm>
            <a:off x="4205961" y="4819491"/>
            <a:ext cx="103105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/>
              <a:t>⍵’ = ⍵ - Ω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4A7FBA-F5DA-574B-B2A9-D511705F2C08}"/>
              </a:ext>
            </a:extLst>
          </p:cNvPr>
          <p:cNvSpPr/>
          <p:nvPr/>
        </p:nvSpPr>
        <p:spPr>
          <a:xfrm>
            <a:off x="4144350" y="4548565"/>
            <a:ext cx="3704252" cy="1711871"/>
          </a:xfrm>
          <a:prstGeom prst="rect">
            <a:avLst/>
          </a:prstGeom>
          <a:noFill/>
          <a:ln w="19050">
            <a:solidFill>
              <a:srgbClr val="C96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39AD75-2021-554C-B5A2-1BEA47C254C9}"/>
              </a:ext>
            </a:extLst>
          </p:cNvPr>
          <p:cNvCxnSpPr>
            <a:cxnSpLocks/>
          </p:cNvCxnSpPr>
          <p:nvPr/>
        </p:nvCxnSpPr>
        <p:spPr>
          <a:xfrm>
            <a:off x="939281" y="1324944"/>
            <a:ext cx="5505062" cy="0"/>
          </a:xfrm>
          <a:prstGeom prst="line">
            <a:avLst/>
          </a:prstGeom>
          <a:ln w="38100">
            <a:solidFill>
              <a:srgbClr val="C96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58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5D81-EB6C-014E-8AB1-7D3B344D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Optomechanical Heating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28D69-0866-714E-9EB3-37B76B76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Material at room temperature has thermal fluctuations (phonons)</a:t>
            </a:r>
          </a:p>
          <a:p>
            <a:r>
              <a:rPr lang="en-US" sz="2400" dirty="0"/>
              <a:t>Laser light backscatters off </a:t>
            </a:r>
            <a:r>
              <a:rPr lang="en-US" sz="2400" i="1" dirty="0"/>
              <a:t>retreating</a:t>
            </a:r>
            <a:r>
              <a:rPr lang="en-US" sz="2400" dirty="0"/>
              <a:t> sound wave (Brillouin scattering)</a:t>
            </a:r>
          </a:p>
          <a:p>
            <a:r>
              <a:rPr lang="en-US" sz="2400" dirty="0"/>
              <a:t>Energy transfers from </a:t>
            </a:r>
            <a:r>
              <a:rPr lang="en-US" sz="2400" i="1" dirty="0"/>
              <a:t>light</a:t>
            </a:r>
            <a:r>
              <a:rPr lang="en-US" sz="2400" dirty="0"/>
              <a:t> to </a:t>
            </a:r>
            <a:r>
              <a:rPr lang="en-US" sz="2400" i="1" dirty="0"/>
              <a:t>sound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Returning light is frequency </a:t>
            </a:r>
            <a:r>
              <a:rPr lang="en-US" sz="2000" i="1" dirty="0"/>
              <a:t>down</a:t>
            </a:r>
            <a:r>
              <a:rPr lang="en-US" sz="2000" dirty="0"/>
              <a:t>shifted (</a:t>
            </a:r>
            <a:r>
              <a:rPr lang="en-US" sz="2000" i="1" dirty="0"/>
              <a:t>red</a:t>
            </a:r>
            <a:r>
              <a:rPr lang="en-US" sz="2000" dirty="0"/>
              <a:t>-shifted)</a:t>
            </a:r>
          </a:p>
          <a:p>
            <a:pPr lvl="1"/>
            <a:r>
              <a:rPr lang="en-US" sz="2000" dirty="0"/>
              <a:t>Sound wave intensity is </a:t>
            </a:r>
            <a:r>
              <a:rPr lang="en-US" sz="2000" i="1" dirty="0"/>
              <a:t>increased</a:t>
            </a:r>
            <a:r>
              <a:rPr lang="en-US" sz="2000" dirty="0"/>
              <a:t> (</a:t>
            </a:r>
            <a:r>
              <a:rPr lang="en-US" sz="2000" i="1" dirty="0"/>
              <a:t>heated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EAC28-CF26-6142-87AE-2E648392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F2C8-612B-F042-A8D9-8F68F0249D1D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D29EE4-6831-CA4F-BA38-1788C6CB4EC8}"/>
              </a:ext>
            </a:extLst>
          </p:cNvPr>
          <p:cNvCxnSpPr/>
          <p:nvPr/>
        </p:nvCxnSpPr>
        <p:spPr>
          <a:xfrm>
            <a:off x="5756989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4C01F8-7D64-234E-8091-DA4EC96425B9}"/>
              </a:ext>
            </a:extLst>
          </p:cNvPr>
          <p:cNvCxnSpPr>
            <a:cxnSpLocks/>
          </p:cNvCxnSpPr>
          <p:nvPr/>
        </p:nvCxnSpPr>
        <p:spPr>
          <a:xfrm>
            <a:off x="5853405" y="4988768"/>
            <a:ext cx="0" cy="743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60F6CA-1168-9B4C-9E6A-149F95EB19AD}"/>
              </a:ext>
            </a:extLst>
          </p:cNvPr>
          <p:cNvCxnSpPr/>
          <p:nvPr/>
        </p:nvCxnSpPr>
        <p:spPr>
          <a:xfrm>
            <a:off x="594982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59F03A-3BFA-BF47-B386-E428C5425CD7}"/>
              </a:ext>
            </a:extLst>
          </p:cNvPr>
          <p:cNvCxnSpPr/>
          <p:nvPr/>
        </p:nvCxnSpPr>
        <p:spPr>
          <a:xfrm>
            <a:off x="6046238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8D3718-7BE9-5D4B-A520-754BDA6C6EA0}"/>
              </a:ext>
            </a:extLst>
          </p:cNvPr>
          <p:cNvCxnSpPr/>
          <p:nvPr/>
        </p:nvCxnSpPr>
        <p:spPr>
          <a:xfrm>
            <a:off x="6142655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53C666-D7D5-6D4D-95B2-50875C4A4E42}"/>
              </a:ext>
            </a:extLst>
          </p:cNvPr>
          <p:cNvCxnSpPr/>
          <p:nvPr/>
        </p:nvCxnSpPr>
        <p:spPr>
          <a:xfrm>
            <a:off x="623907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16CD90-BC71-A247-B562-85D4DC426653}"/>
              </a:ext>
            </a:extLst>
          </p:cNvPr>
          <p:cNvCxnSpPr>
            <a:cxnSpLocks/>
          </p:cNvCxnSpPr>
          <p:nvPr/>
        </p:nvCxnSpPr>
        <p:spPr>
          <a:xfrm flipV="1">
            <a:off x="6298164" y="5360754"/>
            <a:ext cx="1225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6BBFAF-2C5C-E444-AC38-14CC682C75CA}"/>
              </a:ext>
            </a:extLst>
          </p:cNvPr>
          <p:cNvCxnSpPr/>
          <p:nvPr/>
        </p:nvCxnSpPr>
        <p:spPr>
          <a:xfrm>
            <a:off x="4792825" y="5405535"/>
            <a:ext cx="889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89A015-8A67-0A4D-8244-36B92962A870}"/>
              </a:ext>
            </a:extLst>
          </p:cNvPr>
          <p:cNvCxnSpPr>
            <a:cxnSpLocks/>
          </p:cNvCxnSpPr>
          <p:nvPr/>
        </p:nvCxnSpPr>
        <p:spPr>
          <a:xfrm flipH="1">
            <a:off x="4718180" y="5209592"/>
            <a:ext cx="889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7943DD-6C7E-6644-9DEA-9558A93DBBEE}"/>
              </a:ext>
            </a:extLst>
          </p:cNvPr>
          <p:cNvSpPr txBox="1"/>
          <p:nvPr/>
        </p:nvSpPr>
        <p:spPr>
          <a:xfrm>
            <a:off x="5586557" y="5835626"/>
            <a:ext cx="83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phonon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E3027A-2208-CC4B-A451-A4DFD3544FA9}"/>
              </a:ext>
            </a:extLst>
          </p:cNvPr>
          <p:cNvSpPr txBox="1"/>
          <p:nvPr/>
        </p:nvSpPr>
        <p:spPr>
          <a:xfrm>
            <a:off x="7170291" y="502220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3CA9CA-360D-8B40-99B8-75F6199F3A29}"/>
              </a:ext>
            </a:extLst>
          </p:cNvPr>
          <p:cNvSpPr txBox="1"/>
          <p:nvPr/>
        </p:nvSpPr>
        <p:spPr>
          <a:xfrm>
            <a:off x="4752909" y="5405535"/>
            <a:ext cx="3385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EDE831-EFEA-5C40-A223-7F9B5888E9A0}"/>
              </a:ext>
            </a:extLst>
          </p:cNvPr>
          <p:cNvSpPr txBox="1"/>
          <p:nvPr/>
        </p:nvSpPr>
        <p:spPr>
          <a:xfrm>
            <a:off x="4205961" y="4819491"/>
            <a:ext cx="103105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/>
              <a:t>⍵’ = ⍵ - Ω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4A7FBA-F5DA-574B-B2A9-D511705F2C08}"/>
              </a:ext>
            </a:extLst>
          </p:cNvPr>
          <p:cNvSpPr/>
          <p:nvPr/>
        </p:nvSpPr>
        <p:spPr>
          <a:xfrm>
            <a:off x="4144350" y="4548565"/>
            <a:ext cx="3704252" cy="1711871"/>
          </a:xfrm>
          <a:prstGeom prst="rect">
            <a:avLst/>
          </a:prstGeom>
          <a:noFill/>
          <a:ln w="19050">
            <a:solidFill>
              <a:srgbClr val="C96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FAB5F0-20C4-DD4A-AEA9-D224C21B5B27}"/>
              </a:ext>
            </a:extLst>
          </p:cNvPr>
          <p:cNvSpPr txBox="1"/>
          <p:nvPr/>
        </p:nvSpPr>
        <p:spPr>
          <a:xfrm>
            <a:off x="5566486" y="4145183"/>
            <a:ext cx="859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96893"/>
                </a:solidFill>
              </a:rPr>
              <a:t>Stokes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39AD75-2021-554C-B5A2-1BEA47C254C9}"/>
              </a:ext>
            </a:extLst>
          </p:cNvPr>
          <p:cNvCxnSpPr>
            <a:cxnSpLocks/>
          </p:cNvCxnSpPr>
          <p:nvPr/>
        </p:nvCxnSpPr>
        <p:spPr>
          <a:xfrm>
            <a:off x="939281" y="1324944"/>
            <a:ext cx="5505062" cy="0"/>
          </a:xfrm>
          <a:prstGeom prst="line">
            <a:avLst/>
          </a:prstGeom>
          <a:ln w="38100">
            <a:solidFill>
              <a:srgbClr val="C96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56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A850-E73B-0A42-3B15-515135FB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3F4F1-EB06-4D7E-CC69-82DD7EF1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7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5446-0FE7-4D85-4056-60D33009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Brillouin Scattering: </a:t>
            </a:r>
            <a:r>
              <a:rPr lang="en-US" sz="4000" dirty="0"/>
              <a:t>Optomechanical Coupling</a:t>
            </a:r>
            <a:endParaRPr lang="en-US" dirty="0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C5C62150-2126-0037-017C-E82E06279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68" y="1955229"/>
            <a:ext cx="4646497" cy="22381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1D0465-E5DF-BECF-B5A5-E4A2624827A3}"/>
                  </a:ext>
                </a:extLst>
              </p:cNvPr>
              <p:cNvSpPr txBox="1"/>
              <p:nvPr/>
            </p:nvSpPr>
            <p:spPr>
              <a:xfrm>
                <a:off x="7218757" y="2669034"/>
                <a:ext cx="4135043" cy="597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𝐿𝑖𝑔h𝑡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𝑃𝑢𝑚𝑝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𝑆𝑡𝑜𝑘𝑒𝑠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𝑃𝑢𝑚𝑝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𝑆𝑡𝑜𝑘𝑒𝑠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𝑆𝑜𝑢𝑛𝑑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1D0465-E5DF-BECF-B5A5-E4A262482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757" y="2669034"/>
                <a:ext cx="4135043" cy="597664"/>
              </a:xfrm>
              <a:prstGeom prst="rect">
                <a:avLst/>
              </a:prstGeom>
              <a:blipFill>
                <a:blip r:embed="rId3"/>
                <a:stretch>
                  <a:fillRect t="-10417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8034B95-5257-B57F-E1D4-E7672E943995}"/>
              </a:ext>
            </a:extLst>
          </p:cNvPr>
          <p:cNvSpPr txBox="1"/>
          <p:nvPr/>
        </p:nvSpPr>
        <p:spPr>
          <a:xfrm>
            <a:off x="7243281" y="2047094"/>
            <a:ext cx="3086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Phase (velocity) matching: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2EA3A5-12F6-FD79-9A1D-E147496F7C65}"/>
                  </a:ext>
                </a:extLst>
              </p:cNvPr>
              <p:cNvSpPr txBox="1"/>
              <p:nvPr/>
            </p:nvSpPr>
            <p:spPr>
              <a:xfrm>
                <a:off x="9065626" y="3656995"/>
                <a:ext cx="215488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𝑃𝑢𝑚𝑝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𝑆𝑡𝑜𝑘𝑒𝑠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2EA3A5-12F6-FD79-9A1D-E147496F7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26" y="3656995"/>
                <a:ext cx="2154885" cy="298415"/>
              </a:xfrm>
              <a:prstGeom prst="rect">
                <a:avLst/>
              </a:prstGeom>
              <a:blipFill>
                <a:blip r:embed="rId4"/>
                <a:stretch>
                  <a:fillRect l="-1170" r="-23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04C536-3C25-C319-D949-6A1D53D0F4E3}"/>
                  </a:ext>
                </a:extLst>
              </p:cNvPr>
              <p:cNvSpPr txBox="1"/>
              <p:nvPr/>
            </p:nvSpPr>
            <p:spPr>
              <a:xfrm>
                <a:off x="9150299" y="4264303"/>
                <a:ext cx="204966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𝑃𝑢𝑚𝑝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𝑆𝑡𝑜𝑘𝑒𝑠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04C536-3C25-C319-D949-6A1D53D0F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99" y="4264303"/>
                <a:ext cx="2049664" cy="298415"/>
              </a:xfrm>
              <a:prstGeom prst="rect">
                <a:avLst/>
              </a:prstGeom>
              <a:blipFill>
                <a:blip r:embed="rId5"/>
                <a:stretch>
                  <a:fillRect l="-2469" r="-246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E068772-7FD4-D718-5BC4-ECD5A0A8DD5A}"/>
              </a:ext>
            </a:extLst>
          </p:cNvPr>
          <p:cNvSpPr txBox="1"/>
          <p:nvPr/>
        </p:nvSpPr>
        <p:spPr>
          <a:xfrm>
            <a:off x="6485445" y="3621536"/>
            <a:ext cx="230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Conservation: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5D0B0A-D817-F960-9609-0645C939A19F}"/>
              </a:ext>
            </a:extLst>
          </p:cNvPr>
          <p:cNvSpPr txBox="1"/>
          <p:nvPr/>
        </p:nvSpPr>
        <p:spPr>
          <a:xfrm>
            <a:off x="5997940" y="4193386"/>
            <a:ext cx="278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Momentum Conservation: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A3894-3AF0-B237-65B5-4B5E75BD89EF}"/>
              </a:ext>
            </a:extLst>
          </p:cNvPr>
          <p:cNvSpPr txBox="1"/>
          <p:nvPr/>
        </p:nvSpPr>
        <p:spPr>
          <a:xfrm>
            <a:off x="10674850" y="3380474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CF2D6-8C63-5AD7-6CE5-11D4550738B2}"/>
              </a:ext>
            </a:extLst>
          </p:cNvPr>
          <p:cNvSpPr txBox="1"/>
          <p:nvPr/>
        </p:nvSpPr>
        <p:spPr>
          <a:xfrm>
            <a:off x="10686256" y="3990869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✓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B9E833-4032-0407-548B-F096842C0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8841" y="4478135"/>
            <a:ext cx="2198734" cy="20147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C68AC2-1A1C-11D4-D0FC-8B38CF904EE8}"/>
                  </a:ext>
                </a:extLst>
              </p:cNvPr>
              <p:cNvSpPr txBox="1"/>
              <p:nvPr/>
            </p:nvSpPr>
            <p:spPr>
              <a:xfrm>
                <a:off x="5208596" y="5725775"/>
                <a:ext cx="3622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414142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>
                  <a:solidFill>
                    <a:srgbClr val="414142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C68AC2-1A1C-11D4-D0FC-8B38CF904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96" y="5725775"/>
                <a:ext cx="362279" cy="492443"/>
              </a:xfrm>
              <a:prstGeom prst="rect">
                <a:avLst/>
              </a:prstGeom>
              <a:blipFill>
                <a:blip r:embed="rId7"/>
                <a:stretch>
                  <a:fillRect l="-23333" r="-2666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527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11CE-2FA4-DB09-7A7D-BBBC611D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78F76-41C0-1869-271B-1D73E15A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22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C7E8-5A0D-B34C-4080-98356AEB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A385-8CDD-388B-AD78-8013CB541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05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8970-B2E5-6F1F-73A7-9A466035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19082-05F3-5675-243F-3A300CC5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0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C78A-1D10-8B74-7657-AB879A38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Sound with 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76CB9-A443-B22D-1EA3-8533B29FD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Laser Cooling of Traveling-Wave Phonons in an Optical Fiber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>
                <a:solidFill>
                  <a:srgbClr val="414142"/>
                </a:solidFill>
              </a:rPr>
              <a:t>Quieting sound with light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Coherently stimulated Brillouin Scattering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>
                <a:solidFill>
                  <a:srgbClr val="414142"/>
                </a:solidFill>
              </a:rPr>
              <a:t>Amplifying sound to measure subtle signals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Brillouin-Induced Raman Modes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>
                <a:solidFill>
                  <a:srgbClr val="414142"/>
                </a:solidFill>
              </a:rPr>
              <a:t>Harnessing sound for engineered behaviors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1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21CA-68C5-AA79-F5A9-CA099EFD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B488-AF30-1829-4E4D-60D481074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care about laser cooling</a:t>
            </a:r>
          </a:p>
          <a:p>
            <a:r>
              <a:rPr lang="en-US" dirty="0"/>
              <a:t>Discrete to continuous story</a:t>
            </a:r>
          </a:p>
          <a:p>
            <a:r>
              <a:rPr lang="en-US" dirty="0"/>
              <a:t>Challenges/requirements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6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C291-9A69-784A-AAC4-0D14336B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Optomechanical Cooling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1E27-4028-4AE1-B469-B04524BB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F2C8-612B-F042-A8D9-8F68F0249D1D}" type="slidenum">
              <a:rPr lang="en-US" smtClean="0"/>
              <a:t>5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65BA4E-5EE6-CF4F-9C72-57B48BDCBD3F}"/>
              </a:ext>
            </a:extLst>
          </p:cNvPr>
          <p:cNvCxnSpPr>
            <a:cxnSpLocks/>
          </p:cNvCxnSpPr>
          <p:nvPr/>
        </p:nvCxnSpPr>
        <p:spPr>
          <a:xfrm>
            <a:off x="939281" y="1324944"/>
            <a:ext cx="5505062" cy="0"/>
          </a:xfrm>
          <a:prstGeom prst="line">
            <a:avLst/>
          </a:prstGeom>
          <a:ln w="38100">
            <a:solidFill>
              <a:srgbClr val="637C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22454-3D95-6246-A18E-908AF0B49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Material at room temperature has thermal fluctuations (phonons)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70A4EB-3A07-2747-A987-C93EDD94A0FC}"/>
              </a:ext>
            </a:extLst>
          </p:cNvPr>
          <p:cNvCxnSpPr/>
          <p:nvPr/>
        </p:nvCxnSpPr>
        <p:spPr>
          <a:xfrm>
            <a:off x="5756989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C50F7C-B324-9F47-AA49-08B92ADDB5EF}"/>
              </a:ext>
            </a:extLst>
          </p:cNvPr>
          <p:cNvCxnSpPr>
            <a:cxnSpLocks/>
          </p:cNvCxnSpPr>
          <p:nvPr/>
        </p:nvCxnSpPr>
        <p:spPr>
          <a:xfrm>
            <a:off x="5853405" y="4988768"/>
            <a:ext cx="0" cy="743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E65A83-753A-4B45-A196-01F4D2323E15}"/>
              </a:ext>
            </a:extLst>
          </p:cNvPr>
          <p:cNvCxnSpPr/>
          <p:nvPr/>
        </p:nvCxnSpPr>
        <p:spPr>
          <a:xfrm>
            <a:off x="594982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9F586B-FBD9-A44A-A20C-06AA6A754981}"/>
              </a:ext>
            </a:extLst>
          </p:cNvPr>
          <p:cNvCxnSpPr/>
          <p:nvPr/>
        </p:nvCxnSpPr>
        <p:spPr>
          <a:xfrm>
            <a:off x="6046238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308BDD-E135-BA44-BC3C-EE9BA518E9CE}"/>
              </a:ext>
            </a:extLst>
          </p:cNvPr>
          <p:cNvCxnSpPr/>
          <p:nvPr/>
        </p:nvCxnSpPr>
        <p:spPr>
          <a:xfrm>
            <a:off x="6142655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513CC8-F909-CD4F-9605-05E114106ACC}"/>
              </a:ext>
            </a:extLst>
          </p:cNvPr>
          <p:cNvCxnSpPr/>
          <p:nvPr/>
        </p:nvCxnSpPr>
        <p:spPr>
          <a:xfrm>
            <a:off x="623907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7002BA-90A2-4949-BC91-FFBC51C10054}"/>
              </a:ext>
            </a:extLst>
          </p:cNvPr>
          <p:cNvCxnSpPr/>
          <p:nvPr/>
        </p:nvCxnSpPr>
        <p:spPr>
          <a:xfrm flipH="1">
            <a:off x="6298164" y="5360754"/>
            <a:ext cx="1225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8D5EE55-2B65-924A-9D44-DC504B38D8B0}"/>
              </a:ext>
            </a:extLst>
          </p:cNvPr>
          <p:cNvSpPr txBox="1"/>
          <p:nvPr/>
        </p:nvSpPr>
        <p:spPr>
          <a:xfrm>
            <a:off x="5586557" y="5835626"/>
            <a:ext cx="83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phonon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91935F-0F34-B145-9E38-C9E50439BD89}"/>
              </a:ext>
            </a:extLst>
          </p:cNvPr>
          <p:cNvSpPr txBox="1"/>
          <p:nvPr/>
        </p:nvSpPr>
        <p:spPr>
          <a:xfrm>
            <a:off x="7170291" y="502220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Ω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C06F5-8B82-884B-AF3F-D88EA35435AC}"/>
              </a:ext>
            </a:extLst>
          </p:cNvPr>
          <p:cNvSpPr/>
          <p:nvPr/>
        </p:nvSpPr>
        <p:spPr>
          <a:xfrm>
            <a:off x="4144350" y="4548565"/>
            <a:ext cx="3704252" cy="1711871"/>
          </a:xfrm>
          <a:prstGeom prst="rect">
            <a:avLst/>
          </a:prstGeom>
          <a:noFill/>
          <a:ln w="19050">
            <a:solidFill>
              <a:srgbClr val="637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6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C291-9A69-784A-AAC4-0D14336B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Optomechanical Cooling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1E27-4028-4AE1-B469-B04524BB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F2C8-612B-F042-A8D9-8F68F0249D1D}" type="slidenum">
              <a:rPr lang="en-US" smtClean="0"/>
              <a:t>6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F450B-CE9A-C347-990F-5219BA1B04FB}"/>
              </a:ext>
            </a:extLst>
          </p:cNvPr>
          <p:cNvCxnSpPr>
            <a:cxnSpLocks/>
          </p:cNvCxnSpPr>
          <p:nvPr/>
        </p:nvCxnSpPr>
        <p:spPr>
          <a:xfrm>
            <a:off x="939281" y="1324944"/>
            <a:ext cx="5505062" cy="0"/>
          </a:xfrm>
          <a:prstGeom prst="line">
            <a:avLst/>
          </a:prstGeom>
          <a:ln w="38100">
            <a:solidFill>
              <a:srgbClr val="637C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66CC0F0-7D7D-4344-9576-06BDFB6AF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400" dirty="0"/>
              <a:t>Material at room temperature has thermal fluctuations (phonons)</a:t>
            </a:r>
          </a:p>
          <a:p>
            <a:r>
              <a:rPr lang="en-US" sz="2400" dirty="0"/>
              <a:t>Laser light</a:t>
            </a: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672FE3-51D2-6A46-B3E6-FF398B300AB4}"/>
              </a:ext>
            </a:extLst>
          </p:cNvPr>
          <p:cNvCxnSpPr/>
          <p:nvPr/>
        </p:nvCxnSpPr>
        <p:spPr>
          <a:xfrm>
            <a:off x="5756989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C4BEEC-0727-6C4A-819D-1EAD0B602308}"/>
              </a:ext>
            </a:extLst>
          </p:cNvPr>
          <p:cNvCxnSpPr>
            <a:cxnSpLocks/>
          </p:cNvCxnSpPr>
          <p:nvPr/>
        </p:nvCxnSpPr>
        <p:spPr>
          <a:xfrm>
            <a:off x="5853405" y="4988768"/>
            <a:ext cx="0" cy="743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F0754C-AA1E-7345-98C1-7B21D24D8984}"/>
              </a:ext>
            </a:extLst>
          </p:cNvPr>
          <p:cNvCxnSpPr/>
          <p:nvPr/>
        </p:nvCxnSpPr>
        <p:spPr>
          <a:xfrm>
            <a:off x="594982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D37049-E6A0-9640-A493-55FF075AD798}"/>
              </a:ext>
            </a:extLst>
          </p:cNvPr>
          <p:cNvCxnSpPr/>
          <p:nvPr/>
        </p:nvCxnSpPr>
        <p:spPr>
          <a:xfrm>
            <a:off x="6046238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808487-9641-A243-8397-D864BEE8A741}"/>
              </a:ext>
            </a:extLst>
          </p:cNvPr>
          <p:cNvCxnSpPr/>
          <p:nvPr/>
        </p:nvCxnSpPr>
        <p:spPr>
          <a:xfrm>
            <a:off x="6142655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87A2DC-D279-2648-B29B-1D8133FC28C1}"/>
              </a:ext>
            </a:extLst>
          </p:cNvPr>
          <p:cNvCxnSpPr/>
          <p:nvPr/>
        </p:nvCxnSpPr>
        <p:spPr>
          <a:xfrm>
            <a:off x="623907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CA54BC-AC2B-BA46-B407-EE5BF73FBCBA}"/>
              </a:ext>
            </a:extLst>
          </p:cNvPr>
          <p:cNvCxnSpPr/>
          <p:nvPr/>
        </p:nvCxnSpPr>
        <p:spPr>
          <a:xfrm flipH="1">
            <a:off x="6298164" y="5360754"/>
            <a:ext cx="1225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E7C38D-42DD-BC4C-A15C-42A1D2818FC1}"/>
              </a:ext>
            </a:extLst>
          </p:cNvPr>
          <p:cNvCxnSpPr/>
          <p:nvPr/>
        </p:nvCxnSpPr>
        <p:spPr>
          <a:xfrm>
            <a:off x="4792825" y="5405535"/>
            <a:ext cx="889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FA8C91-CB75-D24A-8F78-2633E18D2B39}"/>
              </a:ext>
            </a:extLst>
          </p:cNvPr>
          <p:cNvSpPr txBox="1"/>
          <p:nvPr/>
        </p:nvSpPr>
        <p:spPr>
          <a:xfrm>
            <a:off x="5586557" y="5835626"/>
            <a:ext cx="83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phonon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2BF151-AC77-D548-B0AE-A80E8B024798}"/>
              </a:ext>
            </a:extLst>
          </p:cNvPr>
          <p:cNvSpPr txBox="1"/>
          <p:nvPr/>
        </p:nvSpPr>
        <p:spPr>
          <a:xfrm>
            <a:off x="7170291" y="502220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65769B-5DFD-594A-B5DF-3A3CD1700E0D}"/>
              </a:ext>
            </a:extLst>
          </p:cNvPr>
          <p:cNvSpPr txBox="1"/>
          <p:nvPr/>
        </p:nvSpPr>
        <p:spPr>
          <a:xfrm>
            <a:off x="4752909" y="5405535"/>
            <a:ext cx="3385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⍵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AA4A8-051A-CD45-B88F-553AF3CAA880}"/>
              </a:ext>
            </a:extLst>
          </p:cNvPr>
          <p:cNvSpPr/>
          <p:nvPr/>
        </p:nvSpPr>
        <p:spPr>
          <a:xfrm>
            <a:off x="4144350" y="4548565"/>
            <a:ext cx="3704252" cy="1711871"/>
          </a:xfrm>
          <a:prstGeom prst="rect">
            <a:avLst/>
          </a:prstGeom>
          <a:noFill/>
          <a:ln w="19050">
            <a:solidFill>
              <a:srgbClr val="637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C291-9A69-784A-AAC4-0D14336B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Optomechanical Cooling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1E27-4028-4AE1-B469-B04524BB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F2C8-612B-F042-A8D9-8F68F0249D1D}" type="slidenum">
              <a:rPr lang="en-US" smtClean="0"/>
              <a:t>7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4E8FC2-C67B-5842-98EB-D2BE01155B0E}"/>
              </a:ext>
            </a:extLst>
          </p:cNvPr>
          <p:cNvCxnSpPr>
            <a:cxnSpLocks/>
          </p:cNvCxnSpPr>
          <p:nvPr/>
        </p:nvCxnSpPr>
        <p:spPr>
          <a:xfrm>
            <a:off x="939281" y="1324944"/>
            <a:ext cx="5505062" cy="0"/>
          </a:xfrm>
          <a:prstGeom prst="line">
            <a:avLst/>
          </a:prstGeom>
          <a:ln w="38100">
            <a:solidFill>
              <a:srgbClr val="637C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5EEB4-5657-7A40-BF73-DDD6C2AB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Material at room temperature has thermal fluctuations (phonons)</a:t>
            </a:r>
          </a:p>
          <a:p>
            <a:r>
              <a:rPr lang="en-US" sz="2400" dirty="0"/>
              <a:t>Laser light backscatters off approaching sound wave (Brillouin scattering)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89EDFF-A188-0344-B339-AAF64B6C5CE5}"/>
              </a:ext>
            </a:extLst>
          </p:cNvPr>
          <p:cNvCxnSpPr/>
          <p:nvPr/>
        </p:nvCxnSpPr>
        <p:spPr>
          <a:xfrm>
            <a:off x="5756989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D758F6-1B43-6441-BB8A-315D5DBD1D21}"/>
              </a:ext>
            </a:extLst>
          </p:cNvPr>
          <p:cNvCxnSpPr>
            <a:cxnSpLocks/>
          </p:cNvCxnSpPr>
          <p:nvPr/>
        </p:nvCxnSpPr>
        <p:spPr>
          <a:xfrm>
            <a:off x="5853405" y="4988768"/>
            <a:ext cx="0" cy="743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D990A2-4DE7-3241-8B50-6471AE1754BF}"/>
              </a:ext>
            </a:extLst>
          </p:cNvPr>
          <p:cNvCxnSpPr/>
          <p:nvPr/>
        </p:nvCxnSpPr>
        <p:spPr>
          <a:xfrm>
            <a:off x="594982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9099D5-61B2-7141-A3F5-25CCB9106A48}"/>
              </a:ext>
            </a:extLst>
          </p:cNvPr>
          <p:cNvCxnSpPr/>
          <p:nvPr/>
        </p:nvCxnSpPr>
        <p:spPr>
          <a:xfrm>
            <a:off x="6046238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A10215-38FF-C14C-BC91-E611A48BEE12}"/>
              </a:ext>
            </a:extLst>
          </p:cNvPr>
          <p:cNvCxnSpPr/>
          <p:nvPr/>
        </p:nvCxnSpPr>
        <p:spPr>
          <a:xfrm>
            <a:off x="6142655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EB7604-0D66-254F-85FC-423EF34E8A98}"/>
              </a:ext>
            </a:extLst>
          </p:cNvPr>
          <p:cNvCxnSpPr/>
          <p:nvPr/>
        </p:nvCxnSpPr>
        <p:spPr>
          <a:xfrm>
            <a:off x="623907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856D3D-AD62-9D4C-8BB3-F7CD672C8928}"/>
              </a:ext>
            </a:extLst>
          </p:cNvPr>
          <p:cNvCxnSpPr/>
          <p:nvPr/>
        </p:nvCxnSpPr>
        <p:spPr>
          <a:xfrm flipH="1">
            <a:off x="6298164" y="5360754"/>
            <a:ext cx="1225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A378A9-BDEE-7846-80B0-18B191FB4A9F}"/>
              </a:ext>
            </a:extLst>
          </p:cNvPr>
          <p:cNvCxnSpPr/>
          <p:nvPr/>
        </p:nvCxnSpPr>
        <p:spPr>
          <a:xfrm>
            <a:off x="4792825" y="5405535"/>
            <a:ext cx="889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71F733-5A5A-FA4B-8F92-0C784766A37F}"/>
              </a:ext>
            </a:extLst>
          </p:cNvPr>
          <p:cNvCxnSpPr>
            <a:cxnSpLocks/>
          </p:cNvCxnSpPr>
          <p:nvPr/>
        </p:nvCxnSpPr>
        <p:spPr>
          <a:xfrm flipH="1">
            <a:off x="4718180" y="5209592"/>
            <a:ext cx="889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F1FD62-1116-984D-AE58-411B32A12896}"/>
              </a:ext>
            </a:extLst>
          </p:cNvPr>
          <p:cNvSpPr txBox="1"/>
          <p:nvPr/>
        </p:nvSpPr>
        <p:spPr>
          <a:xfrm>
            <a:off x="5586557" y="5835626"/>
            <a:ext cx="83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phonon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0ECFD1-76DB-1D4E-B763-BDE8B0BFEAEA}"/>
              </a:ext>
            </a:extLst>
          </p:cNvPr>
          <p:cNvSpPr txBox="1"/>
          <p:nvPr/>
        </p:nvSpPr>
        <p:spPr>
          <a:xfrm>
            <a:off x="7170291" y="502220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D0AD99-D2CD-A544-8D79-DF991D97CCD1}"/>
              </a:ext>
            </a:extLst>
          </p:cNvPr>
          <p:cNvSpPr txBox="1"/>
          <p:nvPr/>
        </p:nvSpPr>
        <p:spPr>
          <a:xfrm>
            <a:off x="4752909" y="5405535"/>
            <a:ext cx="3385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⍵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481F20-1EAF-4D48-8AB7-8B1E547EB486}"/>
              </a:ext>
            </a:extLst>
          </p:cNvPr>
          <p:cNvSpPr/>
          <p:nvPr/>
        </p:nvSpPr>
        <p:spPr>
          <a:xfrm>
            <a:off x="4144350" y="4548565"/>
            <a:ext cx="3704252" cy="1711871"/>
          </a:xfrm>
          <a:prstGeom prst="rect">
            <a:avLst/>
          </a:prstGeom>
          <a:noFill/>
          <a:ln w="19050">
            <a:solidFill>
              <a:srgbClr val="637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3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C291-9A69-784A-AAC4-0D14336B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Optomechanical Cooling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1E27-4028-4AE1-B469-B04524BB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F2C8-612B-F042-A8D9-8F68F0249D1D}" type="slidenum">
              <a:rPr lang="en-US" smtClean="0"/>
              <a:t>8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28D2D3-2AE8-8C47-ADE4-4C358759E182}"/>
              </a:ext>
            </a:extLst>
          </p:cNvPr>
          <p:cNvCxnSpPr>
            <a:cxnSpLocks/>
          </p:cNvCxnSpPr>
          <p:nvPr/>
        </p:nvCxnSpPr>
        <p:spPr>
          <a:xfrm>
            <a:off x="939281" y="1324944"/>
            <a:ext cx="5505062" cy="0"/>
          </a:xfrm>
          <a:prstGeom prst="line">
            <a:avLst/>
          </a:prstGeom>
          <a:ln w="38100">
            <a:solidFill>
              <a:srgbClr val="637C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F94D4F-18C9-0747-830F-D5123B0C6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Material at room temperature has thermal fluctuations (phonons)</a:t>
            </a:r>
          </a:p>
          <a:p>
            <a:r>
              <a:rPr lang="en-US" sz="2400" dirty="0"/>
              <a:t>Laser light backscatters off approaching sound wave (Brillouin scattering)</a:t>
            </a:r>
          </a:p>
          <a:p>
            <a:r>
              <a:rPr lang="en-US" sz="2400" dirty="0"/>
              <a:t>Energy transfers from sound to light:</a:t>
            </a:r>
          </a:p>
          <a:p>
            <a:pPr lvl="1"/>
            <a:r>
              <a:rPr lang="en-US" sz="2000" dirty="0"/>
              <a:t>Returning light is frequency upshifted (blue-shifted)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6B201-7FD4-7043-8C6D-B223D87A72C3}"/>
              </a:ext>
            </a:extLst>
          </p:cNvPr>
          <p:cNvCxnSpPr/>
          <p:nvPr/>
        </p:nvCxnSpPr>
        <p:spPr>
          <a:xfrm>
            <a:off x="5756989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F80F03-40C7-DF44-B02E-7AB31847C5E9}"/>
              </a:ext>
            </a:extLst>
          </p:cNvPr>
          <p:cNvCxnSpPr>
            <a:cxnSpLocks/>
          </p:cNvCxnSpPr>
          <p:nvPr/>
        </p:nvCxnSpPr>
        <p:spPr>
          <a:xfrm>
            <a:off x="5853405" y="4988768"/>
            <a:ext cx="0" cy="743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2F62B3-CF2E-3448-BD0D-691C2B882224}"/>
              </a:ext>
            </a:extLst>
          </p:cNvPr>
          <p:cNvCxnSpPr/>
          <p:nvPr/>
        </p:nvCxnSpPr>
        <p:spPr>
          <a:xfrm>
            <a:off x="594982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802B4B-B5D1-AE4C-A9B1-7843AE825F6B}"/>
              </a:ext>
            </a:extLst>
          </p:cNvPr>
          <p:cNvCxnSpPr/>
          <p:nvPr/>
        </p:nvCxnSpPr>
        <p:spPr>
          <a:xfrm>
            <a:off x="6046238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1B839B-4C93-2C4B-BBF4-63D3E399DA07}"/>
              </a:ext>
            </a:extLst>
          </p:cNvPr>
          <p:cNvCxnSpPr/>
          <p:nvPr/>
        </p:nvCxnSpPr>
        <p:spPr>
          <a:xfrm>
            <a:off x="6142655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D4B84D-B5A5-864C-9825-1DDA4F8B49F2}"/>
              </a:ext>
            </a:extLst>
          </p:cNvPr>
          <p:cNvCxnSpPr/>
          <p:nvPr/>
        </p:nvCxnSpPr>
        <p:spPr>
          <a:xfrm>
            <a:off x="623907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8F63C1-1D07-DF4B-9617-63D917C1863A}"/>
              </a:ext>
            </a:extLst>
          </p:cNvPr>
          <p:cNvCxnSpPr/>
          <p:nvPr/>
        </p:nvCxnSpPr>
        <p:spPr>
          <a:xfrm flipH="1">
            <a:off x="6298164" y="5360754"/>
            <a:ext cx="1225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2B27F9-10D5-3049-AFC7-FAD74D0109B7}"/>
              </a:ext>
            </a:extLst>
          </p:cNvPr>
          <p:cNvCxnSpPr/>
          <p:nvPr/>
        </p:nvCxnSpPr>
        <p:spPr>
          <a:xfrm>
            <a:off x="4792825" y="5405535"/>
            <a:ext cx="889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55A29E-B91A-DA40-96E8-25626703FD94}"/>
              </a:ext>
            </a:extLst>
          </p:cNvPr>
          <p:cNvCxnSpPr>
            <a:cxnSpLocks/>
          </p:cNvCxnSpPr>
          <p:nvPr/>
        </p:nvCxnSpPr>
        <p:spPr>
          <a:xfrm flipH="1">
            <a:off x="4718180" y="5209592"/>
            <a:ext cx="889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E79CEE-AA39-064B-AEDF-C6DF53C2AFB8}"/>
              </a:ext>
            </a:extLst>
          </p:cNvPr>
          <p:cNvSpPr txBox="1"/>
          <p:nvPr/>
        </p:nvSpPr>
        <p:spPr>
          <a:xfrm>
            <a:off x="5586557" y="5835626"/>
            <a:ext cx="83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phonon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70D6D-D0B0-C64F-B8BC-CFCA33EA69AB}"/>
              </a:ext>
            </a:extLst>
          </p:cNvPr>
          <p:cNvSpPr txBox="1"/>
          <p:nvPr/>
        </p:nvSpPr>
        <p:spPr>
          <a:xfrm>
            <a:off x="7170291" y="502220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C602B-4E76-BC4C-8901-7516DE215F29}"/>
              </a:ext>
            </a:extLst>
          </p:cNvPr>
          <p:cNvSpPr txBox="1"/>
          <p:nvPr/>
        </p:nvSpPr>
        <p:spPr>
          <a:xfrm>
            <a:off x="4752909" y="5405535"/>
            <a:ext cx="3385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D77218-864F-E04B-8E9F-47D8BEAA43C6}"/>
              </a:ext>
            </a:extLst>
          </p:cNvPr>
          <p:cNvSpPr txBox="1"/>
          <p:nvPr/>
        </p:nvSpPr>
        <p:spPr>
          <a:xfrm>
            <a:off x="4205961" y="4819491"/>
            <a:ext cx="107112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⍵’ = ⍵ + Ω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CEE442-9AB9-0D4D-A271-BA8C9B661550}"/>
              </a:ext>
            </a:extLst>
          </p:cNvPr>
          <p:cNvSpPr/>
          <p:nvPr/>
        </p:nvSpPr>
        <p:spPr>
          <a:xfrm>
            <a:off x="4144350" y="4548565"/>
            <a:ext cx="3704252" cy="1711871"/>
          </a:xfrm>
          <a:prstGeom prst="rect">
            <a:avLst/>
          </a:prstGeom>
          <a:noFill/>
          <a:ln w="19050">
            <a:solidFill>
              <a:srgbClr val="637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8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C291-9A69-784A-AAC4-0D14336B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Optomechanical Cooling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1E27-4028-4AE1-B469-B04524BB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F2C8-612B-F042-A8D9-8F68F0249D1D}" type="slidenum">
              <a:rPr lang="en-US" smtClean="0"/>
              <a:t>9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28D2D3-2AE8-8C47-ADE4-4C358759E182}"/>
              </a:ext>
            </a:extLst>
          </p:cNvPr>
          <p:cNvCxnSpPr>
            <a:cxnSpLocks/>
          </p:cNvCxnSpPr>
          <p:nvPr/>
        </p:nvCxnSpPr>
        <p:spPr>
          <a:xfrm>
            <a:off x="939281" y="1324944"/>
            <a:ext cx="5505062" cy="0"/>
          </a:xfrm>
          <a:prstGeom prst="line">
            <a:avLst/>
          </a:prstGeom>
          <a:ln w="38100">
            <a:solidFill>
              <a:srgbClr val="637C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F94D4F-18C9-0747-830F-D5123B0C6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Material at room temperature has thermal fluctuations (phonons)</a:t>
            </a:r>
          </a:p>
          <a:p>
            <a:r>
              <a:rPr lang="en-US" sz="2400" dirty="0"/>
              <a:t>Laser light backscatters off approaching sound wave (Brillouin scattering)</a:t>
            </a:r>
          </a:p>
          <a:p>
            <a:r>
              <a:rPr lang="en-US" sz="2400" dirty="0"/>
              <a:t>Energy transfers from sound to light:</a:t>
            </a:r>
          </a:p>
          <a:p>
            <a:pPr lvl="1"/>
            <a:r>
              <a:rPr lang="en-US" sz="2000" dirty="0"/>
              <a:t>Returning light is frequency upshifted (blue-shifted)</a:t>
            </a:r>
          </a:p>
          <a:p>
            <a:pPr lvl="1"/>
            <a:r>
              <a:rPr lang="en-US" sz="2000" dirty="0"/>
              <a:t>Sound wave intensity is lowered (cooled)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6B201-7FD4-7043-8C6D-B223D87A72C3}"/>
              </a:ext>
            </a:extLst>
          </p:cNvPr>
          <p:cNvCxnSpPr/>
          <p:nvPr/>
        </p:nvCxnSpPr>
        <p:spPr>
          <a:xfrm>
            <a:off x="5756989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F80F03-40C7-DF44-B02E-7AB31847C5E9}"/>
              </a:ext>
            </a:extLst>
          </p:cNvPr>
          <p:cNvCxnSpPr>
            <a:cxnSpLocks/>
          </p:cNvCxnSpPr>
          <p:nvPr/>
        </p:nvCxnSpPr>
        <p:spPr>
          <a:xfrm>
            <a:off x="5853405" y="4988768"/>
            <a:ext cx="0" cy="743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2F62B3-CF2E-3448-BD0D-691C2B882224}"/>
              </a:ext>
            </a:extLst>
          </p:cNvPr>
          <p:cNvCxnSpPr/>
          <p:nvPr/>
        </p:nvCxnSpPr>
        <p:spPr>
          <a:xfrm>
            <a:off x="594982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802B4B-B5D1-AE4C-A9B1-7843AE825F6B}"/>
              </a:ext>
            </a:extLst>
          </p:cNvPr>
          <p:cNvCxnSpPr/>
          <p:nvPr/>
        </p:nvCxnSpPr>
        <p:spPr>
          <a:xfrm>
            <a:off x="6046238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1B839B-4C93-2C4B-BBF4-63D3E399DA07}"/>
              </a:ext>
            </a:extLst>
          </p:cNvPr>
          <p:cNvCxnSpPr/>
          <p:nvPr/>
        </p:nvCxnSpPr>
        <p:spPr>
          <a:xfrm>
            <a:off x="6142655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D4B84D-B5A5-864C-9825-1DDA4F8B49F2}"/>
              </a:ext>
            </a:extLst>
          </p:cNvPr>
          <p:cNvCxnSpPr/>
          <p:nvPr/>
        </p:nvCxnSpPr>
        <p:spPr>
          <a:xfrm>
            <a:off x="6239071" y="4988768"/>
            <a:ext cx="0" cy="746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8F63C1-1D07-DF4B-9617-63D917C1863A}"/>
              </a:ext>
            </a:extLst>
          </p:cNvPr>
          <p:cNvCxnSpPr/>
          <p:nvPr/>
        </p:nvCxnSpPr>
        <p:spPr>
          <a:xfrm flipH="1">
            <a:off x="6298164" y="5360754"/>
            <a:ext cx="1225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2B27F9-10D5-3049-AFC7-FAD74D0109B7}"/>
              </a:ext>
            </a:extLst>
          </p:cNvPr>
          <p:cNvCxnSpPr/>
          <p:nvPr/>
        </p:nvCxnSpPr>
        <p:spPr>
          <a:xfrm>
            <a:off x="4792825" y="5405535"/>
            <a:ext cx="889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55A29E-B91A-DA40-96E8-25626703FD94}"/>
              </a:ext>
            </a:extLst>
          </p:cNvPr>
          <p:cNvCxnSpPr>
            <a:cxnSpLocks/>
          </p:cNvCxnSpPr>
          <p:nvPr/>
        </p:nvCxnSpPr>
        <p:spPr>
          <a:xfrm flipH="1">
            <a:off x="4718180" y="5209592"/>
            <a:ext cx="8895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E79CEE-AA39-064B-AEDF-C6DF53C2AFB8}"/>
              </a:ext>
            </a:extLst>
          </p:cNvPr>
          <p:cNvSpPr txBox="1"/>
          <p:nvPr/>
        </p:nvSpPr>
        <p:spPr>
          <a:xfrm>
            <a:off x="5586557" y="5835626"/>
            <a:ext cx="832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phonon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70D6D-D0B0-C64F-B8BC-CFCA33EA69AB}"/>
              </a:ext>
            </a:extLst>
          </p:cNvPr>
          <p:cNvSpPr txBox="1"/>
          <p:nvPr/>
        </p:nvSpPr>
        <p:spPr>
          <a:xfrm>
            <a:off x="7170291" y="502220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C602B-4E76-BC4C-8901-7516DE215F29}"/>
              </a:ext>
            </a:extLst>
          </p:cNvPr>
          <p:cNvSpPr txBox="1"/>
          <p:nvPr/>
        </p:nvSpPr>
        <p:spPr>
          <a:xfrm>
            <a:off x="4752909" y="5405535"/>
            <a:ext cx="3385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D77218-864F-E04B-8E9F-47D8BEAA43C6}"/>
              </a:ext>
            </a:extLst>
          </p:cNvPr>
          <p:cNvSpPr txBox="1"/>
          <p:nvPr/>
        </p:nvSpPr>
        <p:spPr>
          <a:xfrm>
            <a:off x="4205961" y="4819491"/>
            <a:ext cx="107112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dirty="0"/>
              <a:t>⍵’ = ⍵ + Ω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CEE442-9AB9-0D4D-A271-BA8C9B661550}"/>
              </a:ext>
            </a:extLst>
          </p:cNvPr>
          <p:cNvSpPr/>
          <p:nvPr/>
        </p:nvSpPr>
        <p:spPr>
          <a:xfrm>
            <a:off x="4144350" y="4548565"/>
            <a:ext cx="3704252" cy="1711871"/>
          </a:xfrm>
          <a:prstGeom prst="rect">
            <a:avLst/>
          </a:prstGeom>
          <a:noFill/>
          <a:ln w="19050">
            <a:solidFill>
              <a:srgbClr val="637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6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662</Words>
  <Application>Microsoft Macintosh PowerPoint</Application>
  <PresentationFormat>Widescreen</PresentationFormat>
  <Paragraphs>161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Cambria Math</vt:lpstr>
      <vt:lpstr>Office Theme</vt:lpstr>
      <vt:lpstr>Controlling Traveling-Wave Phonons at Room Temperature</vt:lpstr>
      <vt:lpstr>Brillouin Scattering: Optomechanical Coupling</vt:lpstr>
      <vt:lpstr>Controlling Sound with Light</vt:lpstr>
      <vt:lpstr>Big picture</vt:lpstr>
      <vt:lpstr>Optomechanical Cooling</vt:lpstr>
      <vt:lpstr>Optomechanical Cooling</vt:lpstr>
      <vt:lpstr>Optomechanical Cooling</vt:lpstr>
      <vt:lpstr>Optomechanical Cooling</vt:lpstr>
      <vt:lpstr>Optomechanical Cooling</vt:lpstr>
      <vt:lpstr>Optomechanical Cooling</vt:lpstr>
      <vt:lpstr>Optomechanical Cooling</vt:lpstr>
      <vt:lpstr>Optomechanical Heating</vt:lpstr>
      <vt:lpstr>Optomechanical Heating</vt:lpstr>
      <vt:lpstr>Optomechanical Heating</vt:lpstr>
      <vt:lpstr>Optomechanical Heating</vt:lpstr>
      <vt:lpstr>Optomechanical Heating</vt:lpstr>
      <vt:lpstr>Optomechanical Heating</vt:lpstr>
      <vt:lpstr>Optomechanical Heating</vt:lpstr>
      <vt:lpstr>PowerPoint Presentation</vt:lpstr>
      <vt:lpstr>CoBS</vt:lpstr>
      <vt:lpstr>Raman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Johnson</dc:creator>
  <cp:lastModifiedBy>Joel Johnson</cp:lastModifiedBy>
  <cp:revision>5</cp:revision>
  <dcterms:created xsi:type="dcterms:W3CDTF">2025-04-20T15:36:52Z</dcterms:created>
  <dcterms:modified xsi:type="dcterms:W3CDTF">2025-04-22T20:54:54Z</dcterms:modified>
</cp:coreProperties>
</file>