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81" r:id="rId3"/>
    <p:sldId id="296" r:id="rId4"/>
    <p:sldId id="382" r:id="rId5"/>
    <p:sldId id="383" r:id="rId6"/>
    <p:sldId id="384" r:id="rId7"/>
    <p:sldId id="387" r:id="rId8"/>
    <p:sldId id="386" r:id="rId9"/>
    <p:sldId id="315" r:id="rId1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E9ED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9694" autoAdjust="0"/>
  </p:normalViewPr>
  <p:slideViewPr>
    <p:cSldViewPr snapToGrid="0" snapToObjects="1">
      <p:cViewPr varScale="1">
        <p:scale>
          <a:sx n="65" d="100"/>
          <a:sy n="65" d="100"/>
        </p:scale>
        <p:origin x="3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6D1952-4C8C-594A-8D47-CC3EBD31CD69}" type="datetimeFigureOut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E82BA9-193E-D440-8A2C-9653656F2AE3}" type="datetimeFigureOut">
              <a:rPr lang="en-US" smtClean="0"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8B995CE-015B-4C4E-9C5A-3D20A128CBE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24949-D094-40F3-B9E7-7AD39C98B51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Researcher’s Toolkit: 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079-0560-4BDA-82B7-CE88436CDBC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Researcher’s Toolkit: 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78694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9C89BC2C-AB35-4A52-B7A5-3F11BC9A8BD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344" y="6356350"/>
            <a:ext cx="4948097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Computational Skills for Researchers MPI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7839A7D-1951-46F6-93DA-4F829FBB147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C20275C8-E600-4BF0-B703-5A371A031CD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5238CA8-A2A7-46A3-BD99-D17BDA9FD6A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F7B2A81-BCCA-42CF-8CF8-7FBCF02247C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E952A8D-2E3C-4016-90D6-800D1F17E58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A1F0415-279F-450D-B84C-30AFBCB3C7A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638E57E1-E82C-49BE-A6D3-273F1FB3929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Researcher’s Toolkit: LaTeX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72D-3117-4826-9A4E-0041734E179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Computational Skills for Researchers MPI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liaLang/IJulia.j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ox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rcs.northwestern.ed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muelcolvin.github.io/JuliaByExample/" TargetMode="External"/><Relationship Id="rId2" Type="http://schemas.openxmlformats.org/officeDocument/2006/relationships/hyperlink" Target="https://docs.julialang.org/en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%2F978-1-4842-3171-5" TargetMode="External"/><Relationship Id="rId5" Type="http://schemas.openxmlformats.org/officeDocument/2006/relationships/hyperlink" Target="http://courses.csail.mit.edu/18.337/2017/" TargetMode="External"/><Relationship Id="rId4" Type="http://schemas.openxmlformats.org/officeDocument/2006/relationships/hyperlink" Target="http://math.mit.edu/~stevenj/Julia-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4 - No Wordmar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18" y="1213636"/>
            <a:ext cx="8463283" cy="1955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Hebrew"/>
                <a:cs typeface="Arial Hebrew"/>
              </a:rPr>
              <a:t>Introduction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Hebrew"/>
                <a:cs typeface="Arial Hebrew"/>
              </a:rPr>
              <a:t>Julia Programming Language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Hebrew"/>
              <a:cs typeface="Arial Hebr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0214" r="10625" b="25251"/>
          <a:stretch/>
        </p:blipFill>
        <p:spPr>
          <a:xfrm>
            <a:off x="5215966" y="5578485"/>
            <a:ext cx="2713429" cy="1110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404" y="3945935"/>
            <a:ext cx="454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Pascal Paschos, PhD</a:t>
            </a:r>
          </a:p>
          <a:p>
            <a:r>
              <a:rPr lang="en-US" sz="2400" dirty="0" smtClean="0"/>
              <a:t>Sr. HPC Specialist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ascal.paschos@northwestern.edu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757959" y="5718005"/>
            <a:ext cx="2758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Research </a:t>
            </a:r>
            <a:r>
              <a:rPr lang="en-US" sz="2400" dirty="0" smtClean="0"/>
              <a:t>Computing</a:t>
            </a:r>
          </a:p>
          <a:p>
            <a:pPr algn="ctr"/>
            <a:r>
              <a:rPr lang="en-US" sz="2400" dirty="0" smtClean="0"/>
              <a:t>Services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8907" y="3945936"/>
            <a:ext cx="369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Alper Kinaci, PhD</a:t>
            </a:r>
          </a:p>
          <a:p>
            <a:r>
              <a:rPr lang="en-US" sz="2400" dirty="0" smtClean="0"/>
              <a:t>Sr. Computational Specialist</a:t>
            </a:r>
          </a:p>
          <a:p>
            <a:r>
              <a:rPr lang="en-US" sz="2400" dirty="0" smtClean="0"/>
              <a:t>akinaci@northwestern.edu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51274" y="-221157"/>
            <a:ext cx="4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3965" y="5578485"/>
            <a:ext cx="4253" cy="10222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2139044"/>
            <a:ext cx="8229600" cy="1915886"/>
          </a:xfrm>
        </p:spPr>
        <p:txBody>
          <a:bodyPr/>
          <a:lstStyle/>
          <a:p>
            <a:r>
              <a:rPr lang="en-US" dirty="0" smtClean="0"/>
              <a:t>Introduction to Julia (short presentation)</a:t>
            </a:r>
          </a:p>
          <a:p>
            <a:r>
              <a:rPr lang="en-US" dirty="0" smtClean="0"/>
              <a:t>Live coding (using </a:t>
            </a:r>
            <a:r>
              <a:rPr lang="en-US" dirty="0" err="1" smtClean="0"/>
              <a:t>Jupyter</a:t>
            </a:r>
            <a:r>
              <a:rPr lang="en-US" dirty="0" smtClean="0"/>
              <a:t> notebook)</a:t>
            </a:r>
          </a:p>
          <a:p>
            <a:r>
              <a:rPr lang="en-US" dirty="0" smtClean="0"/>
              <a:t>Parallelization demonstration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Julia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83" y="1316294"/>
            <a:ext cx="8479541" cy="48504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“Walk like Python, run like C”</a:t>
            </a:r>
          </a:p>
          <a:p>
            <a:r>
              <a:rPr lang="en-US" sz="2400" dirty="0" smtClean="0">
                <a:latin typeface="+mn-lt"/>
              </a:rPr>
              <a:t>Designed for </a:t>
            </a:r>
            <a:r>
              <a:rPr lang="en-US" sz="2400" dirty="0" smtClean="0">
                <a:latin typeface="+mn-lt"/>
              </a:rPr>
              <a:t>e</a:t>
            </a:r>
            <a:r>
              <a:rPr lang="en-US" sz="2400" dirty="0" smtClean="0">
                <a:latin typeface="+mn-lt"/>
              </a:rPr>
              <a:t>ase-of-use (Python, MATLAB, R) and speed (C, C++) for high performance computational science</a:t>
            </a:r>
          </a:p>
          <a:p>
            <a:r>
              <a:rPr lang="en-US" sz="2400" dirty="0" smtClean="0">
                <a:latin typeface="+mn-lt"/>
              </a:rPr>
              <a:t>Borrowing from Python, C, C++, MATLAB, Lisp, Perl, </a:t>
            </a:r>
            <a:r>
              <a:rPr lang="en-US" sz="2400" dirty="0" err="1" smtClean="0">
                <a:latin typeface="+mn-lt"/>
              </a:rPr>
              <a:t>Lua</a:t>
            </a:r>
            <a:r>
              <a:rPr lang="en-US" sz="2400" dirty="0" smtClean="0">
                <a:latin typeface="+mn-lt"/>
              </a:rPr>
              <a:t>, Ruby</a:t>
            </a:r>
          </a:p>
          <a:p>
            <a:r>
              <a:rPr lang="en-US" sz="2400" dirty="0" smtClean="0">
                <a:latin typeface="+mn-lt"/>
              </a:rPr>
              <a:t>Open source, object-oriented, good for general-purpose programming</a:t>
            </a:r>
          </a:p>
          <a:p>
            <a:r>
              <a:rPr lang="en-US" sz="2400" dirty="0" smtClean="0">
                <a:latin typeface="+mn-lt"/>
              </a:rPr>
              <a:t>Designed for parallelism and distributed computing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Call for C &amp; Fortran functions directly (no wrappers or special API)</a:t>
            </a:r>
          </a:p>
          <a:p>
            <a:r>
              <a:rPr lang="en-US" sz="2400" dirty="0" smtClean="0">
                <a:latin typeface="+mn-lt"/>
              </a:rPr>
              <a:t>20+ years younger than Python, still maturing in terms of available packages and extensibility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Get Julia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963"/>
          <a:stretch/>
        </p:blipFill>
        <p:spPr>
          <a:xfrm>
            <a:off x="305218" y="1315742"/>
            <a:ext cx="8764442" cy="3840480"/>
          </a:xfrm>
          <a:prstGeom prst="rect">
            <a:avLst/>
          </a:prstGeom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1953465" y="5432433"/>
            <a:ext cx="5681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hlinkClick r:id="rId3"/>
              </a:rPr>
              <a:t>https://julialang.org/downloads/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7" y="1417638"/>
            <a:ext cx="7256632" cy="47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</a:t>
            </a:r>
            <a:r>
              <a:rPr lang="en-US" b="1" dirty="0" err="1" smtClean="0"/>
              <a:t>IJulia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3414" y="1656371"/>
            <a:ext cx="8793720" cy="3399216"/>
            <a:chOff x="103414" y="2086356"/>
            <a:chExt cx="8793720" cy="33992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14" y="4876800"/>
              <a:ext cx="2748080" cy="2706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14" y="2086356"/>
              <a:ext cx="8793720" cy="27904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14" y="5201052"/>
              <a:ext cx="2518002" cy="28452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226731" y="5413581"/>
            <a:ext cx="6331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5"/>
              </a:rPr>
              <a:t>https://github.com/JuliaLang/IJulia.jl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Instant Julia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CSR: Julia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9" y="1578076"/>
            <a:ext cx="4906308" cy="46042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3041" y="1859220"/>
            <a:ext cx="3592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sz="3200" dirty="0" smtClean="0">
                <a:solidFill>
                  <a:srgbClr val="FF0000"/>
                </a:solidFill>
                <a:hlinkClick r:id="rId3"/>
              </a:rPr>
              <a:t>://juliabox.com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</a:t>
            </a:r>
            <a:r>
              <a:rPr lang="en-US" b="1" dirty="0" err="1" smtClean="0"/>
              <a:t>Jupyter</a:t>
            </a:r>
            <a:r>
              <a:rPr lang="en-US" b="1" dirty="0" smtClean="0"/>
              <a:t> 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84" y="1417638"/>
            <a:ext cx="8528957" cy="12314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live coding part will use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Hub will be available during the session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CSR: Julia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994" b="18050"/>
          <a:stretch/>
        </p:blipFill>
        <p:spPr>
          <a:xfrm>
            <a:off x="1918519" y="2856203"/>
            <a:ext cx="4814120" cy="34821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4608" y="2289281"/>
            <a:ext cx="7006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https://jupyterhub.rcs.northwestern.edu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7344" y="6356350"/>
            <a:ext cx="4948097" cy="365125"/>
          </a:xfrm>
        </p:spPr>
        <p:txBody>
          <a:bodyPr/>
          <a:lstStyle/>
          <a:p>
            <a:r>
              <a:rPr lang="en-US" dirty="0"/>
              <a:t>CSR: Julia Language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hlinkClick r:id="rId2"/>
              </a:rPr>
              <a:t>Julia documentation </a:t>
            </a:r>
            <a:r>
              <a:rPr lang="en-US" sz="3000" dirty="0" smtClean="0"/>
              <a:t>[https</a:t>
            </a:r>
            <a:r>
              <a:rPr lang="en-US" sz="3000" dirty="0"/>
              <a:t>://</a:t>
            </a:r>
            <a:r>
              <a:rPr lang="en-US" sz="3000" dirty="0" smtClean="0"/>
              <a:t>docs.julialang.org/en/stable/index.html]</a:t>
            </a:r>
            <a:endParaRPr lang="en-US" sz="3000" dirty="0"/>
          </a:p>
          <a:p>
            <a:r>
              <a:rPr lang="en-US" sz="3000" dirty="0">
                <a:hlinkClick r:id="rId3"/>
              </a:rPr>
              <a:t>http://samuelcolvin.github.io/JuliaByExample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http://math.mit.edu/~stevenj/Julia-cheatsheet.pdf</a:t>
            </a:r>
            <a:endParaRPr lang="en-US" sz="3000" dirty="0" smtClean="0"/>
          </a:p>
          <a:p>
            <a:r>
              <a:rPr lang="en-US" sz="3000" dirty="0">
                <a:hlinkClick r:id="rId5"/>
              </a:rPr>
              <a:t>http://courses.csail.mit.edu/18.337/2017</a:t>
            </a:r>
            <a:r>
              <a:rPr lang="en-US" sz="3000" dirty="0" smtClean="0">
                <a:hlinkClick r:id="rId5"/>
              </a:rPr>
              <a:t>/</a:t>
            </a:r>
            <a:endParaRPr lang="en-US" sz="3000" dirty="0" smtClean="0"/>
          </a:p>
          <a:p>
            <a:r>
              <a:rPr lang="en-US" sz="3000" dirty="0"/>
              <a:t>Beginning Julia </a:t>
            </a:r>
            <a:r>
              <a:rPr lang="en-US" sz="3000" dirty="0" smtClean="0"/>
              <a:t>Programming, </a:t>
            </a:r>
            <a:r>
              <a:rPr lang="en-US" sz="3000" dirty="0"/>
              <a:t>Sandeep Nagar, </a:t>
            </a:r>
            <a:r>
              <a:rPr lang="en-US" sz="3000" dirty="0" smtClean="0"/>
              <a:t>2017[</a:t>
            </a:r>
            <a:r>
              <a:rPr lang="en-US" sz="3000" dirty="0" smtClean="0">
                <a:hlinkClick r:id="rId6"/>
              </a:rPr>
              <a:t>https</a:t>
            </a:r>
            <a:r>
              <a:rPr lang="en-US" sz="3000" dirty="0">
                <a:hlinkClick r:id="rId6"/>
              </a:rPr>
              <a:t>://link.springer.com/book/10.1007%2F978-1-4842-3171-5</a:t>
            </a:r>
            <a:r>
              <a:rPr lang="en-US" sz="3000" dirty="0"/>
              <a:t>]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Words>258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Hebrew</vt:lpstr>
      <vt:lpstr>Calibri</vt:lpstr>
      <vt:lpstr>Office Theme</vt:lpstr>
      <vt:lpstr>Introduction to Julia Programming Language</vt:lpstr>
      <vt:lpstr>Outline</vt:lpstr>
      <vt:lpstr>Julia Language</vt:lpstr>
      <vt:lpstr>How to Get Julia</vt:lpstr>
      <vt:lpstr>How to Get Julia</vt:lpstr>
      <vt:lpstr>How to Get IJulia</vt:lpstr>
      <vt:lpstr>Instant Julia</vt:lpstr>
      <vt:lpstr>Connect to Jupyter Hub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Alper Kinaci</cp:lastModifiedBy>
  <cp:revision>351</cp:revision>
  <cp:lastPrinted>2017-10-27T15:39:42Z</cp:lastPrinted>
  <dcterms:created xsi:type="dcterms:W3CDTF">2015-07-21T16:44:10Z</dcterms:created>
  <dcterms:modified xsi:type="dcterms:W3CDTF">2018-05-10T14:22:11Z</dcterms:modified>
</cp:coreProperties>
</file>