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da92149f6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4da92149f6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da92149f6_0_4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da92149f6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da92149f6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4da92149f6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da92149f6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4da92149f6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da92149f6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4da92149f6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74602" y="1423450"/>
            <a:ext cx="57834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A Parallel Algorithm for Updating Single-Source Shortest Paths in Large-Scale Dynamic Networks</a:t>
            </a:r>
            <a:endParaRPr sz="29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187151" y="3884875"/>
            <a:ext cx="27447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Hammad Amer	22i-0877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Shayaan Khalid	22i-0863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50" y="1478975"/>
            <a:ext cx="5855450" cy="33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 txBox="1"/>
          <p:nvPr>
            <p:ph idx="2" type="body"/>
          </p:nvPr>
        </p:nvSpPr>
        <p:spPr>
          <a:xfrm>
            <a:off x="5966200" y="1440050"/>
            <a:ext cx="2941200" cy="45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If your change batch is mostly insertions (≥ 25–50%), the incremental update on the GPU can be several× faster than re‑running SSSP from scratch.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If your batch is dominated by deletions (≥ 75%), you may be better off throwing the whole thing away and recomputing the SSSP.</a:t>
            </a:r>
            <a:endParaRPr sz="1400"/>
          </a:p>
        </p:txBody>
      </p:sp>
      <p:sp>
        <p:nvSpPr>
          <p:cNvPr id="197" name="Google Shape;197;p22"/>
          <p:cNvSpPr txBox="1"/>
          <p:nvPr>
            <p:ph type="title"/>
          </p:nvPr>
        </p:nvSpPr>
        <p:spPr>
          <a:xfrm>
            <a:off x="1165075" y="284025"/>
            <a:ext cx="55653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2552425" y="1983400"/>
            <a:ext cx="48810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YOU!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		 </a:t>
            </a:r>
            <a:r>
              <a:rPr lang="en" sz="1600"/>
              <a:t>Any Questions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2" type="body"/>
          </p:nvPr>
        </p:nvSpPr>
        <p:spPr>
          <a:xfrm>
            <a:off x="1049925" y="1749575"/>
            <a:ext cx="7389000" cy="28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• Many real‑world networks (social, communication, transportation) evolve over time. 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• Fast SSSP updates are critical for routing, centrality, and dynamic analysis. 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• Why dynamic updates matter: Huge graphs (millions of nodes), frequent changes → can’t afford full recompute each time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sz="2000"/>
          </a:p>
        </p:txBody>
      </p:sp>
      <p:sp>
        <p:nvSpPr>
          <p:cNvPr id="141" name="Google Shape;141;p14"/>
          <p:cNvSpPr txBox="1"/>
          <p:nvPr/>
        </p:nvSpPr>
        <p:spPr>
          <a:xfrm>
            <a:off x="1136300" y="695500"/>
            <a:ext cx="407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37025" y="688575"/>
            <a:ext cx="70389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37025" y="1371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7"/>
              <a:t>Given:</a:t>
            </a:r>
            <a:endParaRPr sz="5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7"/>
              <a:t>  • Current graph G=(V,E) and existing SSSP tree T  </a:t>
            </a:r>
            <a:endParaRPr sz="5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7"/>
              <a:t>  • A batch of edge insertions and deletions ΔE</a:t>
            </a:r>
            <a:endParaRPr sz="5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7"/>
              <a:t>Goal:</a:t>
            </a:r>
            <a:endParaRPr sz="5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7"/>
              <a:t>  • Update T to reflect new shortest distances without recomputing from scratch</a:t>
            </a:r>
            <a:endParaRPr sz="5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7"/>
              <a:t>Challenges:</a:t>
            </a:r>
            <a:endParaRPr sz="5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7"/>
              <a:t>  1. Quickly identify the small “affected” subgraph for ΔE  </a:t>
            </a:r>
            <a:endParaRPr sz="5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7"/>
              <a:t>  2. Propagate distance changes in parallel without data races  </a:t>
            </a:r>
            <a:endParaRPr sz="5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7"/>
              <a:t>  3. Ensure convergence in a bounded number of iterations</a:t>
            </a:r>
            <a:endParaRPr sz="56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</a:t>
            </a:r>
            <a:endParaRPr/>
          </a:p>
        </p:txBody>
      </p:sp>
      <p:sp>
        <p:nvSpPr>
          <p:cNvPr id="154" name="Google Shape;154;p16"/>
          <p:cNvSpPr txBox="1"/>
          <p:nvPr>
            <p:ph idx="4294967295" type="body"/>
          </p:nvPr>
        </p:nvSpPr>
        <p:spPr>
          <a:xfrm>
            <a:off x="311700" y="1196750"/>
            <a:ext cx="41130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Step 1-Detect &amp; Pre‑update Locally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55" name="Google Shape;155;p16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16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Identify affected subgraphs from changed edges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• In parallel, for each deleted edge (u,v) in T   mark v’s subtree as “disconnected” 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  • For each inserted edge (u,v), if dist(u)+w(u,v)&lt;dist(v), update dist(v) and parent(v)</a:t>
            </a:r>
            <a:endParaRPr sz="1400"/>
          </a:p>
        </p:txBody>
      </p:sp>
      <p:sp>
        <p:nvSpPr>
          <p:cNvPr id="157" name="Google Shape;157;p16"/>
          <p:cNvSpPr txBox="1"/>
          <p:nvPr>
            <p:ph idx="4294967295" type="body"/>
          </p:nvPr>
        </p:nvSpPr>
        <p:spPr>
          <a:xfrm>
            <a:off x="4648700" y="1196744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Step 2 – Iterative Propagation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58" name="Google Shape;158;p16"/>
          <p:cNvCxnSpPr/>
          <p:nvPr/>
        </p:nvCxnSpPr>
        <p:spPr>
          <a:xfrm>
            <a:off x="4755675" y="18674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p16"/>
          <p:cNvSpPr txBox="1"/>
          <p:nvPr>
            <p:ph idx="4294967295" type="body"/>
          </p:nvPr>
        </p:nvSpPr>
        <p:spPr>
          <a:xfrm>
            <a:off x="4648700" y="19719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Iteratively update only those parts of the tree until not a single affected left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• While any vertex’s dist can still decrease: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  – In parallel, relax all edges adjacent to     vertices flagged “affected”  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     – Update dist and parent pointers, flag newly                affected vertices 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</a:t>
            </a:r>
            <a:endParaRPr/>
          </a:p>
        </p:txBody>
      </p:sp>
      <p:sp>
        <p:nvSpPr>
          <p:cNvPr id="165" name="Google Shape;165;p17"/>
          <p:cNvSpPr txBox="1"/>
          <p:nvPr>
            <p:ph idx="4294967295" type="body"/>
          </p:nvPr>
        </p:nvSpPr>
        <p:spPr>
          <a:xfrm>
            <a:off x="311700" y="1734599"/>
            <a:ext cx="3853200" cy="31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750"/>
              <a:t>GPU Results Update vs. recompute (Gunrock): Up to 8.5× faster on 50 M changes, 5.6× on 100 M.</a:t>
            </a:r>
            <a:endParaRPr sz="17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750"/>
              <a:t> CPU Results Update vs. recompute (Galois): Up to 5× speedup .</a:t>
            </a:r>
            <a:endParaRPr sz="1750"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800" y="2052125"/>
            <a:ext cx="4674300" cy="2005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165075" y="284025"/>
            <a:ext cx="55653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arallelization Technique (1)</a:t>
            </a:r>
            <a:endParaRPr/>
          </a:p>
        </p:txBody>
      </p:sp>
      <p:sp>
        <p:nvSpPr>
          <p:cNvPr id="172" name="Google Shape;172;p18"/>
          <p:cNvSpPr txBox="1"/>
          <p:nvPr>
            <p:ph idx="2" type="body"/>
          </p:nvPr>
        </p:nvSpPr>
        <p:spPr>
          <a:xfrm>
            <a:off x="1276650" y="1666375"/>
            <a:ext cx="7200000" cy="26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810" u="sng"/>
              <a:t>Inter‑node  —  MPI</a:t>
            </a:r>
            <a:endParaRPr sz="1810" u="sng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610"/>
              <a:t>Each rank holds its subgraph’s tree and flags</a:t>
            </a:r>
            <a:endParaRPr sz="161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610"/>
              <a:t>After Step 1 locally, exchange “boundary‐affected” vertices with neighbors via nonblocking MPI_Isend/Irecv</a:t>
            </a:r>
            <a:endParaRPr sz="161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610"/>
              <a:t>After boundary relaxations, a global MPI_Allreduce or a lightweight “any‐changed” token to know when to stop</a:t>
            </a:r>
            <a:endParaRPr sz="16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165075" y="284025"/>
            <a:ext cx="55653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Parallelization Technique (2)</a:t>
            </a:r>
            <a:endParaRPr/>
          </a:p>
        </p:txBody>
      </p:sp>
      <p:sp>
        <p:nvSpPr>
          <p:cNvPr id="178" name="Google Shape;178;p19"/>
          <p:cNvSpPr txBox="1"/>
          <p:nvPr>
            <p:ph idx="2" type="body"/>
          </p:nvPr>
        </p:nvSpPr>
        <p:spPr>
          <a:xfrm>
            <a:off x="1276650" y="1666375"/>
            <a:ext cx="7200000" cy="26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810" u="sng"/>
              <a:t>INTRA-NODE</a:t>
            </a:r>
            <a:r>
              <a:rPr lang="en" sz="1810" u="sng"/>
              <a:t> —  </a:t>
            </a:r>
            <a:r>
              <a:rPr lang="en" sz="1810" u="sng"/>
              <a:t>OPENMP/OPENCL</a:t>
            </a:r>
            <a:endParaRPr sz="161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We annotate key loops with #pragma omp parallel for to distribute ΔE across CPU threads, letting each thread scan and pre‑update its local edges.</a:t>
            </a:r>
            <a:endParaRPr sz="160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iteratively enqueue a relaxation kernel—each work‑item processes one affected vertex’s adjacency list. this lets you amortize kernel‑launch overheads and fully leverage the GPU’s high memory bandwidth and SIMD execution.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165075" y="284025"/>
            <a:ext cx="55653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Parallelization Technique (3)</a:t>
            </a:r>
            <a:endParaRPr/>
          </a:p>
        </p:txBody>
      </p:sp>
      <p:sp>
        <p:nvSpPr>
          <p:cNvPr id="184" name="Google Shape;184;p20"/>
          <p:cNvSpPr txBox="1"/>
          <p:nvPr>
            <p:ph idx="2" type="body"/>
          </p:nvPr>
        </p:nvSpPr>
        <p:spPr>
          <a:xfrm>
            <a:off x="1276650" y="1666375"/>
            <a:ext cx="7200000" cy="26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810" u="sng"/>
              <a:t>GRAPH PARTITIONING</a:t>
            </a:r>
            <a:r>
              <a:rPr lang="en" sz="1810" u="sng"/>
              <a:t> —  </a:t>
            </a:r>
            <a:r>
              <a:rPr lang="en" sz="1810" u="sng"/>
              <a:t>METIS</a:t>
            </a:r>
            <a:endParaRPr sz="810" u="sng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810" u="sng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METIS is a graph partitioning tool that divides a large graph into smaller subgraphs (partitions) while minimizing the number of edges that cross between them. This reduces communication overhead in distributed settings (like MPI).</a:t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This helps in parallel SSSP updates with minimal inter-node data exchange.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165075" y="163075"/>
            <a:ext cx="55653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 + OpenMP + METIS Strategy</a:t>
            </a:r>
            <a:endParaRPr/>
          </a:p>
        </p:txBody>
      </p:sp>
      <p:sp>
        <p:nvSpPr>
          <p:cNvPr id="190" name="Google Shape;190;p21"/>
          <p:cNvSpPr txBox="1"/>
          <p:nvPr>
            <p:ph idx="2" type="body"/>
          </p:nvPr>
        </p:nvSpPr>
        <p:spPr>
          <a:xfrm>
            <a:off x="974250" y="1199200"/>
            <a:ext cx="7615800" cy="3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10"/>
              <a:t>1. Graph Partitioning (METIS):</a:t>
            </a:r>
            <a:endParaRPr sz="101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10"/>
              <a:t>   	  </a:t>
            </a:r>
            <a:r>
              <a:rPr lang="en" sz="1010"/>
              <a:t>– Pre‑partition G into P parts, minimize inter‑partition edges  </a:t>
            </a:r>
            <a:endParaRPr sz="101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10"/>
              <a:t>2. Inter‑Node (MPI):</a:t>
            </a:r>
            <a:endParaRPr sz="1010"/>
          </a:p>
          <a:p>
            <a:pPr indent="457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10"/>
              <a:t>     – Each MPI rank holds one partition  </a:t>
            </a:r>
            <a:endParaRPr sz="1010"/>
          </a:p>
          <a:p>
            <a:pPr indent="457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10"/>
              <a:t>     – Broadcast ΔE across ranks; only cut‑edges trigger communication  </a:t>
            </a:r>
            <a:endParaRPr sz="1010"/>
          </a:p>
          <a:p>
            <a:pPr indent="457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10"/>
              <a:t>     – Exchange frontier updates only along partition boundaries  </a:t>
            </a:r>
            <a:endParaRPr sz="101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10"/>
              <a:t>3. Intra‑Node (OpenMP or GPU):</a:t>
            </a:r>
            <a:endParaRPr sz="1010"/>
          </a:p>
          <a:p>
            <a:pPr indent="457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10"/>
              <a:t>     – Phase 1: parallel scan of local ΔE  </a:t>
            </a:r>
            <a:endParaRPr sz="101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10"/>
              <a:t>  	   – Phase 2: iterative relaxations with dynamic scheduling to balance subtrees  </a:t>
            </a:r>
            <a:endParaRPr sz="101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10"/>
              <a:t>4. Synchronization:</a:t>
            </a:r>
            <a:endParaRPr sz="101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10"/>
              <a:t> 	    – MPI_Barrier after Phase 1  </a:t>
            </a:r>
            <a:endParaRPr sz="101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10"/>
              <a:t> 	    – Nonblocking MPI_Isend/Irecv between each Phase 2 iteration</a:t>
            </a:r>
            <a:endParaRPr sz="101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61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