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24384000" cy="13716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pitchFamily="2" charset="0"/>
      <p:regular r:id="rId26"/>
      <p:bold r:id="rId27"/>
      <p:italic r:id="rId28"/>
      <p:boldItalic r:id="rId29"/>
    </p:embeddedFont>
    <p:embeddedFont>
      <p:font typeface="Open Sans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Raleway SemiBold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  <p:embeddedFont>
      <p:font typeface="Wingdings 3" panose="05040102010807070707" pitchFamily="18" charset="2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762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6B686-567A-411E-B08C-D86AB1C8947E}">
  <a:tblStyle styleId="{7306B686-567A-411E-B08C-D86AB1C894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F"/>
          </a:solidFill>
        </a:fill>
      </a:tcStyle>
    </a:wholeTbl>
    <a:band1H>
      <a:tcTxStyle b="off" i="off"/>
      <a:tcStyle>
        <a:tcBdr/>
        <a:fill>
          <a:solidFill>
            <a:srgbClr val="CDD4F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F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02"/>
      </p:cViewPr>
      <p:guideLst>
        <p:guide pos="11762"/>
        <p:guide orient="horz" pos="691"/>
        <p:guide orient="horz" pos="7903"/>
        <p:guide pos="146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f548ac4f9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8f548ac4f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548ac4f9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8f548ac4f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548ac4f9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8f548ac4f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f548ac4f9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8f548ac4f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48ac4f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28f548ac4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548ac4f9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28f548ac4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548ac4f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8f548ac4f9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5</a:t>
            </a:fld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548ac4f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8f548ac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548ac4f9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28f548ac4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548ac4f9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8f548ac4f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548ac4f9_0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8f548ac4f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134" y="4809068"/>
            <a:ext cx="15533872" cy="3292604"/>
          </a:xfrm>
        </p:spPr>
        <p:txBody>
          <a:bodyPr anchor="b">
            <a:noAutofit/>
          </a:bodyPr>
          <a:lstStyle>
            <a:lvl1pPr algn="r">
              <a:defRPr sz="10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4134" y="8101667"/>
            <a:ext cx="15533872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61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1219200"/>
            <a:ext cx="17193336" cy="6807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4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2278" y="7264400"/>
            <a:ext cx="14449048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0768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3863976"/>
            <a:ext cx="17193336" cy="5190920"/>
          </a:xfrm>
        </p:spPr>
        <p:txBody>
          <a:bodyPr anchor="b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490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660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19200"/>
            <a:ext cx="17176406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777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55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5347" y="1219199"/>
            <a:ext cx="2609486" cy="1050290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0" y="1219200"/>
            <a:ext cx="14120300" cy="1050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66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96550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 slide_alt1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945673" y="8461067"/>
            <a:ext cx="20501700" cy="1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2763473" y="12666269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4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5401735"/>
            <a:ext cx="17193336" cy="3653162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22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69" y="4321178"/>
            <a:ext cx="8368070" cy="7761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9940" y="4321179"/>
            <a:ext cx="8368068" cy="7761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742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491" y="4321966"/>
            <a:ext cx="837124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491" y="5474491"/>
            <a:ext cx="8371246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6766" y="4321966"/>
            <a:ext cx="837123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6769" y="5474491"/>
            <a:ext cx="8371234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67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58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2997208"/>
            <a:ext cx="7709056" cy="255693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923" y="1029849"/>
            <a:ext cx="9027082" cy="110528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8" y="5554139"/>
            <a:ext cx="7709056" cy="516889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126" indent="0">
              <a:buNone/>
              <a:defRPr sz="2800"/>
            </a:lvl2pPr>
            <a:lvl3pPr marL="1828252" indent="0">
              <a:buNone/>
              <a:defRPr sz="2400"/>
            </a:lvl3pPr>
            <a:lvl4pPr marL="2742378" indent="0">
              <a:buNone/>
              <a:defRPr sz="2000"/>
            </a:lvl4pPr>
            <a:lvl5pPr marL="3656502" indent="0">
              <a:buNone/>
              <a:defRPr sz="2000"/>
            </a:lvl5pPr>
            <a:lvl6pPr marL="4570628" indent="0">
              <a:buNone/>
              <a:defRPr sz="2000"/>
            </a:lvl6pPr>
            <a:lvl7pPr marL="5484754" indent="0">
              <a:buNone/>
              <a:defRPr sz="2000"/>
            </a:lvl7pPr>
            <a:lvl8pPr marL="6398880" indent="0">
              <a:buNone/>
              <a:defRPr sz="2000"/>
            </a:lvl8pPr>
            <a:lvl9pPr marL="7313006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651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9" y="9601200"/>
            <a:ext cx="1719333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668" y="1219200"/>
            <a:ext cx="17193336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9" y="10734676"/>
            <a:ext cx="17193334" cy="13480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09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562101" y="1695450"/>
            <a:ext cx="18345150" cy="369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2100" b="1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Classification using KNN</a:t>
            </a:r>
            <a:endParaRPr sz="12100" b="1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1059850" y="6494224"/>
            <a:ext cx="11305200" cy="5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9 </a:t>
            </a:r>
            <a:endParaRPr sz="4500" b="1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Syed Abdul Rehman</a:t>
            </a:r>
            <a:r>
              <a:rPr lang="en-US" sz="45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(2021-CS-62)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Hammad Ejaz</a:t>
            </a:r>
            <a:r>
              <a:rPr lang="en-US" sz="45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(2021-CS-102)</a:t>
            </a:r>
            <a:endParaRPr sz="4500" b="1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Evaluation (metrics)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Measures true positive predictions relative to all positive predictions.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Recall: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Measures true positive predictions relative to all actual positives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F1-Score: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Harmonic mean of precision and recall, providing a balanced measure.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table summarizing classification model performance.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949950" y="147244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Test Split: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80 20 %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Sklearn.metrics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 utilized to compute mentioned evaluation metrics to assess the model's performance on the test set.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396325" y="56545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Graph: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/>
          <a:srcRect/>
          <a:stretch/>
        </p:blipFill>
        <p:spPr>
          <a:xfrm>
            <a:off x="3950500" y="1723874"/>
            <a:ext cx="14615450" cy="468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396450" y="877230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396326" y="1016545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396325" y="747330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Vectors: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5"/>
          <a:srcRect/>
          <a:stretch/>
        </p:blipFill>
        <p:spPr>
          <a:xfrm>
            <a:off x="3950500" y="8614574"/>
            <a:ext cx="14615450" cy="47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396325" y="3257600"/>
            <a:ext cx="19062900" cy="6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Entire Project was managed </a:t>
            </a:r>
            <a:endParaRPr sz="4000" dirty="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lang="en-US" sz="4000" dirty="0" err="1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 dirty="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834B4-8B4E-4538-80CC-80A918BE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69" y="4587136"/>
            <a:ext cx="13034631" cy="70509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371627" y="999043"/>
            <a:ext cx="13537382" cy="1140337"/>
            <a:chOff x="2759075" y="3757016"/>
            <a:chExt cx="10441037" cy="2090876"/>
          </a:xfrm>
        </p:grpSpPr>
        <p:sp>
          <p:nvSpPr>
            <p:cNvPr id="200" name="Google Shape;200;p22"/>
            <p:cNvSpPr txBox="1"/>
            <p:nvPr/>
          </p:nvSpPr>
          <p:spPr>
            <a:xfrm>
              <a:off x="2759075" y="3757016"/>
              <a:ext cx="10441037" cy="32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7000" b="1" dirty="0">
                  <a:solidFill>
                    <a:schemeClr val="accent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Major Challenges Faced</a:t>
              </a:r>
              <a:endParaRPr sz="7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778125" y="5273824"/>
              <a:ext cx="8837811" cy="574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2" name="Google Shape;202;p22"/>
          <p:cNvSpPr/>
          <p:nvPr/>
        </p:nvSpPr>
        <p:spPr>
          <a:xfrm>
            <a:off x="1371627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371627" y="3257600"/>
            <a:ext cx="18295200" cy="11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Websites inaccessible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via requests library, requiring alternative libraries.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MCS as NP problem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needing polynomial time and results.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selection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optimized results: K and distance measure.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ctrTitle"/>
          </p:nvPr>
        </p:nvSpPr>
        <p:spPr>
          <a:xfrm>
            <a:off x="459300" y="50886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 sz="12800" dirty="0">
                <a:solidFill>
                  <a:schemeClr val="accent1">
                    <a:lumMod val="75000"/>
                  </a:schemeClr>
                </a:solidFill>
              </a:rPr>
              <a:t>Thank you.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Raleway SemiBold"/>
                <a:cs typeface="Raleway SemiBold"/>
                <a:sym typeface="Raleway SemiBold"/>
              </a:rPr>
              <a:t>Scraping and Preprocessing Stats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Graph Construction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MCS for Document Categorization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Classification with KNN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Evaluation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Faced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large dataset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predefined categories.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 documents as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directed graphs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subgraphs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training set.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KNN algorithm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graph similarity.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 documents based on common subgraphs.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249750" y="483405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500" b="1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sz="10500" b="1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124829" y="2149545"/>
            <a:ext cx="152910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Scraping and </a:t>
            </a:r>
            <a:r>
              <a:rPr lang="en-US" sz="72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Preprocessing Stats</a:t>
            </a:r>
            <a:endParaRPr sz="7200" b="0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014960771"/>
              </p:ext>
            </p:extLst>
          </p:nvPr>
        </p:nvGraphicFramePr>
        <p:xfrm>
          <a:off x="1124829" y="4771096"/>
          <a:ext cx="17010771" cy="4173807"/>
        </p:xfrm>
        <a:graphic>
          <a:graphicData uri="http://schemas.openxmlformats.org/drawingml/2006/table">
            <a:tbl>
              <a:tblPr firstRow="1" bandRow="1">
                <a:noFill/>
                <a:tableStyleId>{7306B686-567A-411E-B08C-D86AB1C8947E}</a:tableStyleId>
              </a:tblPr>
              <a:tblGrid>
                <a:gridCol w="398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2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endParaRPr sz="20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of Documents/Articles</a:t>
                      </a:r>
                      <a:endParaRPr sz="2000" u="none" strike="noStrike" cap="none"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</a:t>
                      </a:r>
                      <a:r>
                        <a:rPr lang="en-US" sz="32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(Per Doc)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(</a:t>
                      </a:r>
                      <a:r>
                        <a:rPr lang="en-US" sz="33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 Preprocessing)</a:t>
                      </a:r>
                      <a:endParaRPr sz="33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Travel</a:t>
                      </a:r>
                      <a:endParaRPr lang="en-US" sz="20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15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900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Sport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Food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16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(libraries Used)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Networkx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because of it’s: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Compatibility with other libraries for further processing and visualization.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(Working)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unique word became a node.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linked consecutive words.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weight of each edge reflected the frequency of consecutive word occurrences.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MCS for Document Categorization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(Maximal Common Subgraph) effectively categorizes documents. 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represents the largest common subgraph between two graphs.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Classification with KNN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 by looking for which graph is closest to the input graph.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 Breaker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selects the class with the highest count among tied neighbors.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measure used: 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05" y="7581425"/>
            <a:ext cx="12575000" cy="23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374</Words>
  <Application>Microsoft Office PowerPoint</Application>
  <PresentationFormat>Custom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Century Gothic</vt:lpstr>
      <vt:lpstr>Open Sans</vt:lpstr>
      <vt:lpstr>Wingdings 3</vt:lpstr>
      <vt:lpstr>Montserrat</vt:lpstr>
      <vt:lpstr>Trebuchet MS</vt:lpstr>
      <vt:lpstr>Helvetica Neue</vt:lpstr>
      <vt:lpstr>Raleway SemiBold</vt:lpstr>
      <vt:lpstr>Arial</vt:lpstr>
      <vt:lpstr>Poppins</vt:lpstr>
      <vt:lpstr>Roboto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Syed Abdul Rehman Idrees</cp:lastModifiedBy>
  <cp:revision>4</cp:revision>
  <dcterms:modified xsi:type="dcterms:W3CDTF">2024-04-28T17:36:16Z</dcterms:modified>
</cp:coreProperties>
</file>