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24384000" cy="13716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  <p:embeddedFont>
      <p:font typeface="Raleway SemiBold" pitchFamily="2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Trebuchet MS" panose="020B0603020202020204" pitchFamily="34" charset="0"/>
      <p:regular r:id="rId46"/>
      <p:bold r:id="rId47"/>
      <p:italic r:id="rId48"/>
      <p:boldItalic r:id="rId49"/>
    </p:embeddedFont>
    <p:embeddedFont>
      <p:font typeface="Wingdings 3" panose="05040102010807070707" pitchFamily="18" charset="2"/>
      <p:regular r:id="rId5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762">
          <p15:clr>
            <a:srgbClr val="A4A3A4"/>
          </p15:clr>
        </p15:guide>
        <p15:guide id="2" orient="horz" pos="691">
          <p15:clr>
            <a:srgbClr val="A4A3A4"/>
          </p15:clr>
        </p15:guide>
        <p15:guide id="3" orient="horz" pos="7903">
          <p15:clr>
            <a:srgbClr val="A4A3A4"/>
          </p15:clr>
        </p15:guide>
        <p15:guide id="4" pos="14620">
          <p15:clr>
            <a:srgbClr val="A4A3A4"/>
          </p15:clr>
        </p15:guide>
        <p15:guide id="5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06B686-567A-411E-B08C-D86AB1C8947E}">
  <a:tblStyle styleId="{7306B686-567A-411E-B08C-D86AB1C8947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F"/>
          </a:solidFill>
        </a:fill>
      </a:tcStyle>
    </a:wholeTbl>
    <a:band1H>
      <a:tcTxStyle b="off" i="off"/>
      <a:tcStyle>
        <a:tcBdr/>
        <a:fill>
          <a:solidFill>
            <a:srgbClr val="CDD4F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FE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754" y="58"/>
      </p:cViewPr>
      <p:guideLst>
        <p:guide pos="11762"/>
        <p:guide orient="horz" pos="691"/>
        <p:guide orient="horz" pos="7903"/>
        <p:guide pos="146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font" Target="fonts/font30.fntdata"/><Relationship Id="rId50" Type="http://schemas.openxmlformats.org/officeDocument/2006/relationships/font" Target="fonts/font3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font" Target="fonts/font3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font" Target="fonts/font3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f548ac4f9_0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8f548ac4f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f548ac4f9_0_1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28f548ac4f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f548ac4f9_0_1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28f548ac4f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f548ac4f9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28f548ac4f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f548ac4f9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g28f548ac4f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f548ac4f9_0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g28f548ac4f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f548ac4f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28f548ac4f9_0_1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1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5</a:t>
            </a:fld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f548ac4f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28f548ac4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f548ac4f9_0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28f548ac4f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f548ac4f9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28f548ac4f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f548ac4f9_0_1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28f548ac4f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6933"/>
            <a:ext cx="24384000" cy="13732934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4134" y="4809068"/>
            <a:ext cx="15533872" cy="3292604"/>
          </a:xfrm>
        </p:spPr>
        <p:txBody>
          <a:bodyPr anchor="b">
            <a:noAutofit/>
          </a:bodyPr>
          <a:lstStyle>
            <a:lvl1pPr algn="r">
              <a:defRPr sz="10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4134" y="8101667"/>
            <a:ext cx="15533872" cy="219379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461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0" y="1219200"/>
            <a:ext cx="17193336" cy="6807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8940800"/>
            <a:ext cx="17193336" cy="3141924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043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68" y="1219200"/>
            <a:ext cx="16188268" cy="6045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32278" y="7264400"/>
            <a:ext cx="14449048" cy="762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8940800"/>
            <a:ext cx="17193336" cy="3141924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83740" y="158075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786022" y="577311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0768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0" y="3863976"/>
            <a:ext cx="17193336" cy="5190920"/>
          </a:xfrm>
        </p:spPr>
        <p:txBody>
          <a:bodyPr anchor="b">
            <a:normAutofit/>
          </a:bodyPr>
          <a:lstStyle>
            <a:lvl1pPr algn="l">
              <a:defRPr sz="8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490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68" y="1219200"/>
            <a:ext cx="16188268" cy="6045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54665" y="8026400"/>
            <a:ext cx="17193338" cy="10284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83740" y="158075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786022" y="577311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6609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219200"/>
            <a:ext cx="17176406" cy="6045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54665" y="8026400"/>
            <a:ext cx="17193338" cy="10284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777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155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35347" y="1219199"/>
            <a:ext cx="2609486" cy="1050290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4670" y="1219200"/>
            <a:ext cx="14120300" cy="10502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6664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" name="Google Shape;10;p2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" name="Google Shape;11;p2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" name="Google Shape;13;p2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" name="Google Shape;14;p2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" name="Google Shape;15;p2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" name="Google Shape;16;p2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96550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yout">
  <p:cSld name="Blank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094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 slide_alt1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1945200" y="3526533"/>
            <a:ext cx="20501700" cy="4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945673" y="8461067"/>
            <a:ext cx="20501700" cy="1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22763473" y="12666269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948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0" y="5401735"/>
            <a:ext cx="17193336" cy="3653162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1720800"/>
          </a:xfrm>
        </p:spPr>
        <p:txBody>
          <a:bodyPr anchor="t"/>
          <a:lstStyle>
            <a:lvl1pPr marL="0" indent="0" algn="l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022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4669" y="4321178"/>
            <a:ext cx="8368070" cy="7761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79940" y="4321179"/>
            <a:ext cx="8368068" cy="7761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742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491" y="4321966"/>
            <a:ext cx="837124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1491" y="5474491"/>
            <a:ext cx="8371246" cy="66082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76766" y="4321966"/>
            <a:ext cx="837123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76769" y="5474491"/>
            <a:ext cx="8371234" cy="66082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678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8" y="1219200"/>
            <a:ext cx="17193336" cy="264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058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1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8" y="2997208"/>
            <a:ext cx="7709056" cy="255693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923" y="1029849"/>
            <a:ext cx="9027082" cy="110528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668" y="5554139"/>
            <a:ext cx="7709056" cy="516889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914126" indent="0">
              <a:buNone/>
              <a:defRPr sz="2800"/>
            </a:lvl2pPr>
            <a:lvl3pPr marL="1828252" indent="0">
              <a:buNone/>
              <a:defRPr sz="2400"/>
            </a:lvl3pPr>
            <a:lvl4pPr marL="2742378" indent="0">
              <a:buNone/>
              <a:defRPr sz="2000"/>
            </a:lvl4pPr>
            <a:lvl5pPr marL="3656502" indent="0">
              <a:buNone/>
              <a:defRPr sz="2000"/>
            </a:lvl5pPr>
            <a:lvl6pPr marL="4570628" indent="0">
              <a:buNone/>
              <a:defRPr sz="2000"/>
            </a:lvl6pPr>
            <a:lvl7pPr marL="5484754" indent="0">
              <a:buNone/>
              <a:defRPr sz="2000"/>
            </a:lvl7pPr>
            <a:lvl8pPr marL="6398880" indent="0">
              <a:buNone/>
              <a:defRPr sz="2000"/>
            </a:lvl8pPr>
            <a:lvl9pPr marL="7313006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651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9" y="9601200"/>
            <a:ext cx="17193334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4668" y="1219200"/>
            <a:ext cx="17193336" cy="7691436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669" y="10734676"/>
            <a:ext cx="17193334" cy="13480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409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6933"/>
            <a:ext cx="24384000" cy="13732934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4668" y="1219200"/>
            <a:ext cx="17193336" cy="264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68" y="4321179"/>
            <a:ext cx="17193336" cy="776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5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7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1562101" y="1695450"/>
            <a:ext cx="18345150" cy="369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2100" b="1" dirty="0">
                <a:solidFill>
                  <a:schemeClr val="accent1">
                    <a:lumMod val="50000"/>
                  </a:schemeClr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Document Classification using KNN</a:t>
            </a:r>
            <a:endParaRPr sz="12100" b="1" i="0" u="none" strike="noStrike" cap="none" dirty="0">
              <a:solidFill>
                <a:schemeClr val="accent1">
                  <a:lumMod val="50000"/>
                </a:schemeClr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1059850" y="6494224"/>
            <a:ext cx="11305200" cy="5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5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9 </a:t>
            </a:r>
            <a:endParaRPr sz="4500" b="1" i="0" u="none" strike="noStrike" cap="none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5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Syed Abdul Rehman</a:t>
            </a:r>
            <a:r>
              <a:rPr lang="en-US" sz="45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(2021-CS-62)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5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Hammad Ejaz</a:t>
            </a:r>
            <a:r>
              <a:rPr lang="en-US" sz="45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(2021-CS-102)</a:t>
            </a:r>
            <a:endParaRPr sz="4500" b="1" i="0" u="none" strike="noStrike" cap="none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Evaluation (metrics)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1949950" y="3831200"/>
            <a:ext cx="20439900" cy="6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Precision: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Measures true positive predictions relative to all positive predictions.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82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Recall: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Measures true positive predictions relative to all actual positives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sz="4000" b="1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82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F1-Score: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Harmonic mean of precision and recall, providing a balanced measure.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82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Confusion Matrix: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table summarizing classification model performance.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1949950" y="147244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Evaluation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949950" y="3831200"/>
            <a:ext cx="20439900" cy="6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 Test Split: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80 20 %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Module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Sklearn.metrics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was used  utilized to compute mentioned evaluation metrics to assess the model's performance on the test set.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396325" y="565450"/>
            <a:ext cx="19723800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Graph:</a:t>
            </a:r>
            <a:endParaRPr sz="4000" dirty="0">
              <a:solidFill>
                <a:schemeClr val="accent1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/>
          <a:srcRect/>
          <a:stretch/>
        </p:blipFill>
        <p:spPr>
          <a:xfrm>
            <a:off x="3950500" y="1723874"/>
            <a:ext cx="14615450" cy="4686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1396450" y="877230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396326" y="1016545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1396325" y="7473300"/>
            <a:ext cx="19723800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Vectors:</a:t>
            </a:r>
            <a:endParaRPr sz="4000" dirty="0">
              <a:solidFill>
                <a:schemeClr val="accent1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5"/>
          <a:srcRect/>
          <a:stretch/>
        </p:blipFill>
        <p:spPr>
          <a:xfrm>
            <a:off x="3950500" y="8614574"/>
            <a:ext cx="14615450" cy="472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Project Management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1396325" y="3257600"/>
            <a:ext cx="19062900" cy="6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Entire Project was managed </a:t>
            </a:r>
            <a:endParaRPr sz="4000" dirty="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</a:t>
            </a:r>
            <a:r>
              <a:rPr lang="en-US" sz="4000" dirty="0" err="1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r>
              <a:rPr lang="en-US" sz="4000" dirty="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4000" dirty="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C834B4-8B4E-4538-80CC-80A918BEF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69" y="4587136"/>
            <a:ext cx="13034631" cy="70509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/>
        </p:nvSpPr>
        <p:spPr>
          <a:xfrm>
            <a:off x="22094454" y="12594285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9" name="Google Shape;199;p22"/>
          <p:cNvGrpSpPr/>
          <p:nvPr/>
        </p:nvGrpSpPr>
        <p:grpSpPr>
          <a:xfrm>
            <a:off x="1371627" y="999043"/>
            <a:ext cx="13537382" cy="1140337"/>
            <a:chOff x="2759075" y="3757016"/>
            <a:chExt cx="10441037" cy="2090876"/>
          </a:xfrm>
        </p:grpSpPr>
        <p:sp>
          <p:nvSpPr>
            <p:cNvPr id="200" name="Google Shape;200;p22"/>
            <p:cNvSpPr txBox="1"/>
            <p:nvPr/>
          </p:nvSpPr>
          <p:spPr>
            <a:xfrm>
              <a:off x="2759075" y="3757016"/>
              <a:ext cx="10441037" cy="327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7000" b="1" dirty="0">
                  <a:solidFill>
                    <a:schemeClr val="accent1">
                      <a:lumMod val="50000"/>
                    </a:scheme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Major Challenges Faced</a:t>
              </a:r>
              <a:endParaRPr sz="70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2778125" y="5273824"/>
              <a:ext cx="8837811" cy="574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02" name="Google Shape;202;p22"/>
          <p:cNvSpPr/>
          <p:nvPr/>
        </p:nvSpPr>
        <p:spPr>
          <a:xfrm>
            <a:off x="1371627" y="3257600"/>
            <a:ext cx="13789248" cy="57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1371627" y="3257600"/>
            <a:ext cx="18295200" cy="117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Websites inaccessible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via requests library, requiring alternative libraries.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82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Implementing MCS as NP problem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needing polynomial time and results.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82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Hyperparameter selection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optimized results: K and distance measure.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ctrTitle"/>
          </p:nvPr>
        </p:nvSpPr>
        <p:spPr>
          <a:xfrm>
            <a:off x="459300" y="5088633"/>
            <a:ext cx="20501700" cy="4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 sz="12800" dirty="0">
                <a:solidFill>
                  <a:schemeClr val="accent1">
                    <a:lumMod val="75000"/>
                  </a:schemeClr>
                </a:solidFill>
              </a:rPr>
              <a:t>Thank you.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1396324" y="1421000"/>
            <a:ext cx="153198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894850" y="32576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>
                  <a:lumMod val="75000"/>
                </a:schemeClr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Methodology</a:t>
            </a:r>
          </a:p>
          <a:p>
            <a:pPr marL="800100" lvl="1" indent="-292100">
              <a:lnSpc>
                <a:spcPct val="180000"/>
              </a:lnSpc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Raleway SemiBold"/>
                <a:cs typeface="Raleway SemiBold"/>
                <a:sym typeface="Raleway SemiBold"/>
              </a:rPr>
              <a:t>Scraping and Preprocessing Stats</a:t>
            </a:r>
          </a:p>
          <a:p>
            <a:pPr marL="800100" lvl="1" indent="-292100">
              <a:lnSpc>
                <a:spcPct val="180000"/>
              </a:lnSpc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Graph Construction</a:t>
            </a:r>
          </a:p>
          <a:p>
            <a:pPr marL="800100" lvl="1" indent="-292100">
              <a:lnSpc>
                <a:spcPct val="180000"/>
              </a:lnSpc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MCS for Document Categorization</a:t>
            </a:r>
          </a:p>
          <a:p>
            <a:pPr marL="800100" lvl="1" indent="-292100">
              <a:lnSpc>
                <a:spcPct val="180000"/>
              </a:lnSpc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Classification with KNN</a:t>
            </a:r>
          </a:p>
          <a:p>
            <a:pPr marL="800100" lvl="1" indent="-292100">
              <a:lnSpc>
                <a:spcPct val="180000"/>
              </a:lnSpc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Evaluation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Management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 Faced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1396324" y="1421000"/>
            <a:ext cx="153198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1894850" y="32576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>
                  <a:lumMod val="75000"/>
                </a:schemeClr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 large dataset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 predefined categories.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 documents as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directed graphs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common subgraphs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training set.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KNN algorithm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using graph similarity.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Classify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test documents based on common subgraphs.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/>
        </p:nvSpPr>
        <p:spPr>
          <a:xfrm>
            <a:off x="249750" y="4834050"/>
            <a:ext cx="22322400" cy="30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500" b="1" dirty="0">
                <a:solidFill>
                  <a:schemeClr val="accent1">
                    <a:lumMod val="50000"/>
                  </a:schemeClr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Methodology</a:t>
            </a:r>
            <a:endParaRPr sz="10500" b="1" i="0" u="none" strike="noStrike" cap="none" dirty="0">
              <a:solidFill>
                <a:schemeClr val="accent1">
                  <a:lumMod val="50000"/>
                </a:schemeClr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/>
        </p:nvSpPr>
        <p:spPr>
          <a:xfrm>
            <a:off x="1124829" y="2149545"/>
            <a:ext cx="15291000" cy="11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Scraping and </a:t>
            </a:r>
            <a:r>
              <a:rPr lang="en-US" sz="72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Preprocessing Stats</a:t>
            </a:r>
            <a:endParaRPr sz="7200" b="0" i="0" u="none" strike="noStrike" cap="none" dirty="0">
              <a:solidFill>
                <a:schemeClr val="accent1">
                  <a:lumMod val="50000"/>
                </a:schemeClr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014960771"/>
              </p:ext>
            </p:extLst>
          </p:nvPr>
        </p:nvGraphicFramePr>
        <p:xfrm>
          <a:off x="1124829" y="4771096"/>
          <a:ext cx="17010771" cy="4173807"/>
        </p:xfrm>
        <a:graphic>
          <a:graphicData uri="http://schemas.openxmlformats.org/drawingml/2006/table">
            <a:tbl>
              <a:tblPr firstRow="1" bandRow="1">
                <a:noFill/>
                <a:tableStyleId>{7306B686-567A-411E-B08C-D86AB1C8947E}</a:tableStyleId>
              </a:tblPr>
              <a:tblGrid>
                <a:gridCol w="398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3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2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80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endParaRPr sz="200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No. of Documents/Articles</a:t>
                      </a:r>
                      <a:endParaRPr sz="2000" u="none" strike="noStrike" cap="none" dirty="0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Avg Words </a:t>
                      </a:r>
                      <a:r>
                        <a:rPr lang="en-US" sz="32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(Per Doc)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Avg Words (</a:t>
                      </a:r>
                      <a:r>
                        <a:rPr lang="en-US" sz="33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After Preprocessing)</a:t>
                      </a:r>
                      <a:endParaRPr sz="33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6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Travel</a:t>
                      </a:r>
                      <a:endParaRPr lang="en-US" sz="20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sym typeface="Montserrat"/>
                        </a:rPr>
                        <a:t>15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sym typeface="Montserrat"/>
                        </a:rPr>
                        <a:t>900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750</a:t>
                      </a:r>
                      <a:endParaRPr sz="38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1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Sport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800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700</a:t>
                      </a:r>
                      <a:endParaRPr sz="38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1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Food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sym typeface="Montserrat"/>
                        </a:rPr>
                        <a:t>16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950</a:t>
                      </a:r>
                      <a:endParaRPr sz="2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strike="noStrike" cap="none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800</a:t>
                      </a:r>
                      <a:endParaRPr sz="3800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Graph Construction (libraries Used)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894850" y="32576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>
                  <a:lumMod val="75000"/>
                </a:schemeClr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Networkx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was used because of it’s: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Ease of use.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Compatibility with other libraries for further processing and visualization.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Graph Construction (Working)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949950" y="38312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unique word became a node.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Edges linked consecutive words.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weight of each edge reflected the frequency of consecutive word occurrences.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80D6F8-89AC-4F62-A66C-C65BF3178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0" y="7643235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MCS for Document Categorization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949950" y="38312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MCS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(Maximal Common Subgraph) effectively categorizes documents. 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represents the largest common subgraph between two graphs.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2000" b="0" i="0" u="none" strike="noStrike" cap="non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Classification with KNN</a:t>
            </a:r>
            <a:endParaRPr sz="7000" b="1" i="0" u="none" strike="noStrike" cap="none" dirty="0">
              <a:solidFill>
                <a:schemeClr val="accent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1949950" y="38312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Classify by looking for which graph is closest to the input graph.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 Breaker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selects the class with the highest count among tied neighbors.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921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distance measure used: 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accent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205" y="7581425"/>
            <a:ext cx="12575000" cy="23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374</Words>
  <Application>Microsoft Office PowerPoint</Application>
  <PresentationFormat>Custom</PresentationFormat>
  <Paragraphs>86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Trebuchet MS</vt:lpstr>
      <vt:lpstr>Montserrat</vt:lpstr>
      <vt:lpstr>Wingdings 3</vt:lpstr>
      <vt:lpstr>Helvetica Neue</vt:lpstr>
      <vt:lpstr>Poppins</vt:lpstr>
      <vt:lpstr>Raleway SemiBold</vt:lpstr>
      <vt:lpstr>Open Sans</vt:lpstr>
      <vt:lpstr>Arial</vt:lpstr>
      <vt:lpstr>Roboto</vt:lpstr>
      <vt:lpstr>Century Gothic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Hammad Ejaz</cp:lastModifiedBy>
  <cp:revision>5</cp:revision>
  <dcterms:modified xsi:type="dcterms:W3CDTF">2024-04-29T20:01:07Z</dcterms:modified>
</cp:coreProperties>
</file>