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8" r:id="rId21"/>
    <p:sldId id="288" r:id="rId22"/>
    <p:sldId id="260" r:id="rId23"/>
    <p:sldId id="261" r:id="rId24"/>
    <p:sldId id="262" r:id="rId25"/>
    <p:sldId id="289" r:id="rId26"/>
    <p:sldId id="290" r:id="rId27"/>
    <p:sldId id="265" r:id="rId28"/>
    <p:sldId id="266" r:id="rId29"/>
    <p:sldId id="267" r:id="rId30"/>
    <p:sldId id="268" r:id="rId31"/>
    <p:sldId id="291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>
        <p:scale>
          <a:sx n="66" d="100"/>
          <a:sy n="66" d="100"/>
        </p:scale>
        <p:origin x="1814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7510" y="2450528"/>
            <a:ext cx="3268979" cy="1559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2410" y="2727388"/>
            <a:ext cx="6139179" cy="180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1230" y="2617088"/>
            <a:ext cx="4484370" cy="23891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985"/>
              </a:lnSpc>
              <a:spcBef>
                <a:spcPts val="130"/>
              </a:spcBef>
            </a:pPr>
            <a:r>
              <a:rPr lang="en-US" sz="4400" b="1" spc="-10" dirty="0">
                <a:latin typeface="Calibri"/>
                <a:cs typeface="Calibri"/>
              </a:rPr>
              <a:t>Machine Learning: Classification and Regression </a:t>
            </a:r>
            <a:endParaRPr lang="en-US" sz="4400" dirty="0">
              <a:latin typeface="Calibri"/>
              <a:cs typeface="Calibri"/>
            </a:endParaRPr>
          </a:p>
          <a:p>
            <a:pPr marL="2717800">
              <a:lnSpc>
                <a:spcPts val="3545"/>
              </a:lnSpc>
            </a:pPr>
            <a:r>
              <a:rPr lang="en-US" sz="3200" spc="15" dirty="0">
                <a:latin typeface="Calibri"/>
                <a:cs typeface="Calibri"/>
              </a:rPr>
              <a:t>Lab 11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571625"/>
            <a:ext cx="2628900" cy="3333750"/>
          </a:xfrm>
          <a:custGeom>
            <a:avLst/>
            <a:gdLst/>
            <a:ahLst/>
            <a:cxnLst/>
            <a:rect l="l" t="t" r="r" b="b"/>
            <a:pathLst>
              <a:path w="2628900" h="3333750">
                <a:moveTo>
                  <a:pt x="2213864" y="0"/>
                </a:moveTo>
                <a:lnTo>
                  <a:pt x="0" y="0"/>
                </a:lnTo>
                <a:lnTo>
                  <a:pt x="0" y="3333750"/>
                </a:lnTo>
                <a:lnTo>
                  <a:pt x="2213864" y="3333750"/>
                </a:lnTo>
                <a:lnTo>
                  <a:pt x="2628900" y="1666875"/>
                </a:lnTo>
                <a:lnTo>
                  <a:pt x="22138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77" y="2526918"/>
            <a:ext cx="1797685" cy="1344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-8255" algn="ctr">
              <a:lnSpc>
                <a:spcPct val="91300"/>
              </a:lnSpc>
              <a:spcBef>
                <a:spcPts val="445"/>
              </a:spcBef>
            </a:pPr>
            <a:r>
              <a:rPr sz="3050" spc="45" dirty="0"/>
              <a:t>How </a:t>
            </a:r>
            <a:r>
              <a:rPr sz="3050" spc="65" dirty="0"/>
              <a:t>ML  </a:t>
            </a:r>
            <a:r>
              <a:rPr sz="3050" dirty="0"/>
              <a:t>Systems  </a:t>
            </a:r>
            <a:r>
              <a:rPr sz="3050" spc="40" dirty="0"/>
              <a:t>Looks</a:t>
            </a:r>
            <a:r>
              <a:rPr sz="3050" spc="-335" dirty="0"/>
              <a:t> </a:t>
            </a:r>
            <a:r>
              <a:rPr sz="3050" spc="15" dirty="0"/>
              <a:t>Like?</a:t>
            </a:r>
            <a:endParaRPr sz="3050"/>
          </a:p>
        </p:txBody>
      </p:sp>
      <p:sp>
        <p:nvSpPr>
          <p:cNvPr id="4" name="object 4"/>
          <p:cNvSpPr/>
          <p:nvPr/>
        </p:nvSpPr>
        <p:spPr>
          <a:xfrm>
            <a:off x="3771900" y="647700"/>
            <a:ext cx="470535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178" y="6486169"/>
            <a:ext cx="3468014" cy="13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571625"/>
            <a:ext cx="2628900" cy="3333750"/>
          </a:xfrm>
          <a:custGeom>
            <a:avLst/>
            <a:gdLst/>
            <a:ahLst/>
            <a:cxnLst/>
            <a:rect l="l" t="t" r="r" b="b"/>
            <a:pathLst>
              <a:path w="2628900" h="3333750">
                <a:moveTo>
                  <a:pt x="2213864" y="0"/>
                </a:moveTo>
                <a:lnTo>
                  <a:pt x="0" y="0"/>
                </a:lnTo>
                <a:lnTo>
                  <a:pt x="0" y="3333750"/>
                </a:lnTo>
                <a:lnTo>
                  <a:pt x="2213864" y="3333750"/>
                </a:lnTo>
                <a:lnTo>
                  <a:pt x="2628900" y="1666875"/>
                </a:lnTo>
                <a:lnTo>
                  <a:pt x="22138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719" y="2526918"/>
            <a:ext cx="1388745" cy="1344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ts val="3485"/>
              </a:lnSpc>
              <a:spcBef>
                <a:spcPts val="130"/>
              </a:spcBef>
            </a:pPr>
            <a:r>
              <a:rPr sz="3050" spc="30" dirty="0"/>
              <a:t>AI/ML</a:t>
            </a:r>
            <a:endParaRPr sz="3050"/>
          </a:p>
          <a:p>
            <a:pPr marL="12700" marR="5080" algn="ctr">
              <a:lnSpc>
                <a:spcPts val="3379"/>
              </a:lnSpc>
              <a:spcBef>
                <a:spcPts val="165"/>
              </a:spcBef>
            </a:pPr>
            <a:r>
              <a:rPr sz="3050" spc="65" dirty="0"/>
              <a:t>L</a:t>
            </a:r>
            <a:r>
              <a:rPr sz="3050" spc="55" dirty="0"/>
              <a:t>ea</a:t>
            </a:r>
            <a:r>
              <a:rPr sz="3050" spc="-5" dirty="0"/>
              <a:t>r</a:t>
            </a:r>
            <a:r>
              <a:rPr sz="3050" spc="-15" dirty="0"/>
              <a:t>n</a:t>
            </a:r>
            <a:r>
              <a:rPr sz="3050" spc="5" dirty="0"/>
              <a:t>i</a:t>
            </a:r>
            <a:r>
              <a:rPr sz="3050" spc="-15" dirty="0"/>
              <a:t>n</a:t>
            </a:r>
            <a:r>
              <a:rPr sz="3050" spc="5" dirty="0"/>
              <a:t>g  </a:t>
            </a:r>
            <a:r>
              <a:rPr sz="3050" spc="35" dirty="0"/>
              <a:t>Path</a:t>
            </a:r>
            <a:endParaRPr sz="3050"/>
          </a:p>
        </p:txBody>
      </p:sp>
      <p:sp>
        <p:nvSpPr>
          <p:cNvPr id="4" name="object 4"/>
          <p:cNvSpPr/>
          <p:nvPr/>
        </p:nvSpPr>
        <p:spPr>
          <a:xfrm>
            <a:off x="4551374" y="651408"/>
            <a:ext cx="2953005" cy="546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178" y="6486169"/>
            <a:ext cx="3468014" cy="13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577" y="6298882"/>
            <a:ext cx="269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9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6829" y="2974339"/>
            <a:ext cx="3150235" cy="1147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5120"/>
              </a:lnSpc>
              <a:spcBef>
                <a:spcPts val="130"/>
              </a:spcBef>
            </a:pPr>
            <a:r>
              <a:rPr sz="4400" b="0" spc="-35" dirty="0">
                <a:solidFill>
                  <a:srgbClr val="FFFFFF"/>
                </a:solidFill>
                <a:latin typeface="Calibri Light"/>
                <a:cs typeface="Calibri Light"/>
              </a:rPr>
              <a:t>World </a:t>
            </a:r>
            <a:r>
              <a:rPr sz="44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4400" b="0" spc="-5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  <a:p>
            <a:pPr marR="53340" algn="ctr">
              <a:lnSpc>
                <a:spcPts val="3679"/>
              </a:lnSpc>
            </a:pPr>
            <a:r>
              <a:rPr sz="3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Visualization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78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1746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Types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45" y="6495732"/>
            <a:ext cx="238569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8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8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622" y="990917"/>
            <a:ext cx="7717155" cy="2700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306705">
              <a:lnSpc>
                <a:spcPts val="2630"/>
              </a:lnSpc>
              <a:spcBef>
                <a:spcPts val="395"/>
              </a:spcBef>
            </a:pPr>
            <a:r>
              <a:rPr sz="2400" spc="-10" dirty="0">
                <a:latin typeface="Calibri"/>
                <a:cs typeface="Calibri"/>
              </a:rPr>
              <a:t>AI/ML has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own </a:t>
            </a:r>
            <a:r>
              <a:rPr sz="2400" spc="-5" dirty="0">
                <a:latin typeface="Calibri"/>
                <a:cs typeface="Calibri"/>
              </a:rPr>
              <a:t>data types </a:t>
            </a:r>
            <a:r>
              <a:rPr sz="2400" spc="-3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10" dirty="0">
                <a:latin typeface="Calibri"/>
                <a:cs typeface="Calibri"/>
              </a:rPr>
              <a:t>see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35" dirty="0">
                <a:latin typeface="Calibri"/>
                <a:cs typeface="Calibri"/>
              </a:rPr>
              <a:t>any  </a:t>
            </a:r>
            <a:r>
              <a:rPr sz="2400" spc="-15" dirty="0">
                <a:latin typeface="Calibri"/>
                <a:cs typeface="Calibri"/>
              </a:rPr>
              <a:t>programming </a:t>
            </a:r>
            <a:r>
              <a:rPr sz="2400" spc="-10" dirty="0">
                <a:latin typeface="Calibri"/>
                <a:cs typeface="Calibri"/>
              </a:rPr>
              <a:t>language. </a:t>
            </a:r>
            <a:r>
              <a:rPr sz="2400" dirty="0">
                <a:latin typeface="Calibri"/>
                <a:cs typeface="Calibri"/>
              </a:rPr>
              <a:t>Most </a:t>
            </a:r>
            <a:r>
              <a:rPr sz="2400" spc="5" dirty="0">
                <a:latin typeface="Calibri"/>
                <a:cs typeface="Calibri"/>
              </a:rPr>
              <a:t>frequent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them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927735" indent="-458470">
              <a:lnSpc>
                <a:spcPts val="2290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spc="10" dirty="0">
                <a:latin typeface="Calibri"/>
                <a:cs typeface="Calibri"/>
              </a:rPr>
              <a:t>Time </a:t>
            </a:r>
            <a:r>
              <a:rPr sz="2000" spc="-20" dirty="0">
                <a:latin typeface="Calibri"/>
                <a:cs typeface="Calibri"/>
              </a:rPr>
              <a:t>Series </a:t>
            </a:r>
            <a:r>
              <a:rPr sz="2000" spc="5" dirty="0">
                <a:latin typeface="Calibri"/>
                <a:cs typeface="Calibri"/>
              </a:rPr>
              <a:t>(Daily </a:t>
            </a:r>
            <a:r>
              <a:rPr sz="2000" spc="-10" dirty="0">
                <a:latin typeface="Calibri"/>
                <a:cs typeface="Calibri"/>
              </a:rPr>
              <a:t>Stock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Prices)</a:t>
            </a:r>
            <a:endParaRPr sz="2000">
              <a:latin typeface="Calibri"/>
              <a:cs typeface="Calibri"/>
            </a:endParaRPr>
          </a:p>
          <a:p>
            <a:pPr marL="927735" indent="-458470">
              <a:lnSpc>
                <a:spcPts val="2180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dirty="0">
                <a:latin typeface="Calibri"/>
                <a:cs typeface="Calibri"/>
              </a:rPr>
              <a:t>Relational </a:t>
            </a:r>
            <a:r>
              <a:rPr sz="2000" spc="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(Categorical </a:t>
            </a:r>
            <a:r>
              <a:rPr sz="2000" spc="10" dirty="0">
                <a:latin typeface="Calibri"/>
                <a:cs typeface="Calibri"/>
              </a:rPr>
              <a:t>and</a:t>
            </a:r>
            <a:r>
              <a:rPr sz="2000" spc="-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Numerical)</a:t>
            </a:r>
            <a:endParaRPr sz="2000">
              <a:latin typeface="Calibri"/>
              <a:cs typeface="Calibri"/>
            </a:endParaRPr>
          </a:p>
          <a:p>
            <a:pPr marL="927735" indent="-458470">
              <a:lnSpc>
                <a:spcPts val="2180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spc="-15" dirty="0">
                <a:latin typeface="Calibri"/>
                <a:cs typeface="Calibri"/>
              </a:rPr>
              <a:t>Natural </a:t>
            </a:r>
            <a:r>
              <a:rPr sz="2000" spc="10" dirty="0">
                <a:latin typeface="Calibri"/>
                <a:cs typeface="Calibri"/>
              </a:rPr>
              <a:t>Language – </a:t>
            </a:r>
            <a:r>
              <a:rPr sz="2000" spc="-35" dirty="0">
                <a:latin typeface="Calibri"/>
                <a:cs typeface="Calibri"/>
              </a:rPr>
              <a:t>Text </a:t>
            </a:r>
            <a:r>
              <a:rPr sz="2000" spc="-10" dirty="0">
                <a:latin typeface="Calibri"/>
                <a:cs typeface="Calibri"/>
              </a:rPr>
              <a:t>(News </a:t>
            </a:r>
            <a:r>
              <a:rPr sz="2000" spc="10" dirty="0">
                <a:latin typeface="Calibri"/>
                <a:cs typeface="Calibri"/>
              </a:rPr>
              <a:t>/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Blogs)</a:t>
            </a:r>
            <a:endParaRPr sz="2000">
              <a:latin typeface="Calibri"/>
              <a:cs typeface="Calibri"/>
            </a:endParaRPr>
          </a:p>
          <a:p>
            <a:pPr marL="927735" indent="-458470">
              <a:lnSpc>
                <a:spcPts val="2175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spc="-15" dirty="0">
                <a:latin typeface="Calibri"/>
                <a:cs typeface="Calibri"/>
              </a:rPr>
              <a:t>Natural </a:t>
            </a:r>
            <a:r>
              <a:rPr sz="2000" spc="10" dirty="0">
                <a:latin typeface="Calibri"/>
                <a:cs typeface="Calibri"/>
              </a:rPr>
              <a:t>Language – </a:t>
            </a:r>
            <a:r>
              <a:rPr sz="2000" spc="5" dirty="0">
                <a:latin typeface="Calibri"/>
                <a:cs typeface="Calibri"/>
              </a:rPr>
              <a:t>Audio </a:t>
            </a:r>
            <a:r>
              <a:rPr sz="2000" spc="-5" dirty="0">
                <a:latin typeface="Calibri"/>
                <a:cs typeface="Calibri"/>
              </a:rPr>
              <a:t>Recordings </a:t>
            </a:r>
            <a:r>
              <a:rPr sz="2000" spc="-20" dirty="0">
                <a:latin typeface="Calibri"/>
                <a:cs typeface="Calibri"/>
              </a:rPr>
              <a:t>(Voice </a:t>
            </a:r>
            <a:r>
              <a:rPr sz="2000" spc="10" dirty="0">
                <a:latin typeface="Calibri"/>
                <a:cs typeface="Calibri"/>
              </a:rPr>
              <a:t>/ </a:t>
            </a:r>
            <a:r>
              <a:rPr sz="2000" spc="-5" dirty="0">
                <a:latin typeface="Calibri"/>
                <a:cs typeface="Calibri"/>
              </a:rPr>
              <a:t>Sound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Recognition)</a:t>
            </a:r>
            <a:endParaRPr sz="2000">
              <a:latin typeface="Calibri"/>
              <a:cs typeface="Calibri"/>
            </a:endParaRPr>
          </a:p>
          <a:p>
            <a:pPr marL="927735" indent="-458470">
              <a:lnSpc>
                <a:spcPts val="2140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spc="15" dirty="0">
                <a:latin typeface="Calibri"/>
                <a:cs typeface="Calibri"/>
              </a:rPr>
              <a:t>Images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(Headshots)</a:t>
            </a:r>
            <a:endParaRPr sz="2000">
              <a:latin typeface="Calibri"/>
              <a:cs typeface="Calibri"/>
            </a:endParaRPr>
          </a:p>
          <a:p>
            <a:pPr marL="927735" indent="-458470">
              <a:lnSpc>
                <a:spcPts val="2250"/>
              </a:lnSpc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Videos (CCTV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Cameras)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1050036"/>
            <a:ext cx="25869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0" dirty="0">
                <a:solidFill>
                  <a:srgbClr val="000000"/>
                </a:solidFill>
              </a:rPr>
              <a:t>Time</a:t>
            </a:r>
            <a:r>
              <a:rPr sz="4400" spc="-400" dirty="0">
                <a:solidFill>
                  <a:srgbClr val="000000"/>
                </a:solidFill>
              </a:rPr>
              <a:t> </a:t>
            </a:r>
            <a:r>
              <a:rPr sz="4400" spc="15" dirty="0">
                <a:solidFill>
                  <a:srgbClr val="000000"/>
                </a:solidFill>
              </a:rPr>
              <a:t>Series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76625" cy="6858000"/>
          </a:xfrm>
          <a:custGeom>
            <a:avLst/>
            <a:gdLst/>
            <a:ahLst/>
            <a:cxnLst/>
            <a:rect l="l" t="t" r="r" b="b"/>
            <a:pathLst>
              <a:path w="3476625" h="6858000">
                <a:moveTo>
                  <a:pt x="0" y="6858000"/>
                </a:moveTo>
                <a:lnTo>
                  <a:pt x="3476625" y="6858000"/>
                </a:lnTo>
                <a:lnTo>
                  <a:pt x="3476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6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438086"/>
            <a:ext cx="2890901" cy="587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2" y="490537"/>
            <a:ext cx="2752725" cy="5734050"/>
          </a:xfrm>
          <a:custGeom>
            <a:avLst/>
            <a:gdLst/>
            <a:ahLst/>
            <a:cxnLst/>
            <a:rect l="l" t="t" r="r" b="b"/>
            <a:pathLst>
              <a:path w="2752725" h="5734050">
                <a:moveTo>
                  <a:pt x="0" y="5734050"/>
                </a:moveTo>
                <a:lnTo>
                  <a:pt x="2752725" y="5734050"/>
                </a:lnTo>
                <a:lnTo>
                  <a:pt x="2752725" y="0"/>
                </a:lnTo>
                <a:lnTo>
                  <a:pt x="0" y="0"/>
                </a:lnTo>
                <a:lnTo>
                  <a:pt x="0" y="5734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712" y="490537"/>
            <a:ext cx="2752725" cy="5734050"/>
          </a:xfrm>
          <a:custGeom>
            <a:avLst/>
            <a:gdLst/>
            <a:ahLst/>
            <a:cxnLst/>
            <a:rect l="l" t="t" r="r" b="b"/>
            <a:pathLst>
              <a:path w="2752725" h="5734050">
                <a:moveTo>
                  <a:pt x="0" y="5734050"/>
                </a:moveTo>
                <a:lnTo>
                  <a:pt x="2752725" y="5734050"/>
                </a:lnTo>
                <a:lnTo>
                  <a:pt x="2752725" y="0"/>
                </a:lnTo>
                <a:lnTo>
                  <a:pt x="0" y="0"/>
                </a:lnTo>
                <a:lnTo>
                  <a:pt x="0" y="5734050"/>
                </a:lnTo>
                <a:close/>
              </a:path>
            </a:pathLst>
          </a:custGeom>
          <a:ln w="9534">
            <a:solidFill>
              <a:srgbClr val="C7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75" y="1190625"/>
            <a:ext cx="2543175" cy="187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3867150"/>
            <a:ext cx="2628900" cy="1876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2121" y="2103691"/>
            <a:ext cx="4569460" cy="329946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331470">
              <a:lnSpc>
                <a:spcPct val="798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capture intrinsic patterns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10" dirty="0">
                <a:latin typeface="Calibri"/>
                <a:cs typeface="Calibri"/>
              </a:rPr>
              <a:t>time  </a:t>
            </a:r>
            <a:r>
              <a:rPr sz="2000" spc="-10" dirty="0">
                <a:latin typeface="Calibri"/>
                <a:cs typeface="Calibri"/>
              </a:rPr>
              <a:t>dependent </a:t>
            </a:r>
            <a:r>
              <a:rPr sz="2000" spc="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called </a:t>
            </a:r>
            <a:r>
              <a:rPr sz="2000" spc="-5" dirty="0">
                <a:latin typeface="Calibri"/>
                <a:cs typeface="Calibri"/>
              </a:rPr>
              <a:t>time-series  </a:t>
            </a:r>
            <a:r>
              <a:rPr sz="2000" spc="5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Few concepts related </a:t>
            </a:r>
            <a:r>
              <a:rPr sz="2000" spc="10" dirty="0">
                <a:latin typeface="Calibri"/>
                <a:cs typeface="Calibri"/>
              </a:rPr>
              <a:t>to time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series:</a:t>
            </a:r>
            <a:endParaRPr sz="2000">
              <a:latin typeface="Calibri"/>
              <a:cs typeface="Calibri"/>
            </a:endParaRPr>
          </a:p>
          <a:p>
            <a:pPr marL="469900" marR="85090" lvl="1" indent="-229235">
              <a:lnSpc>
                <a:spcPts val="1950"/>
              </a:lnSpc>
              <a:spcBef>
                <a:spcPts val="52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40" dirty="0">
                <a:latin typeface="Calibri"/>
                <a:cs typeface="Calibri"/>
              </a:rPr>
              <a:t>Trend </a:t>
            </a:r>
            <a:r>
              <a:rPr sz="2000" spc="10" dirty="0">
                <a:latin typeface="Calibri"/>
                <a:cs typeface="Calibri"/>
              </a:rPr>
              <a:t>– </a:t>
            </a:r>
            <a:r>
              <a:rPr sz="2000" spc="5" dirty="0">
                <a:latin typeface="Calibri"/>
                <a:cs typeface="Calibri"/>
              </a:rPr>
              <a:t>measurement </a:t>
            </a:r>
            <a:r>
              <a:rPr sz="2000" spc="-5" dirty="0">
                <a:latin typeface="Calibri"/>
                <a:cs typeface="Calibri"/>
              </a:rPr>
              <a:t>tend </a:t>
            </a: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 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decrease?</a:t>
            </a:r>
            <a:endParaRPr sz="2000">
              <a:latin typeface="Calibri"/>
              <a:cs typeface="Calibri"/>
            </a:endParaRPr>
          </a:p>
          <a:p>
            <a:pPr marL="469900" lvl="1" indent="-229235">
              <a:lnSpc>
                <a:spcPts val="2175"/>
              </a:lnSpc>
              <a:spcBef>
                <a:spcPts val="9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Seasonality </a:t>
            </a:r>
            <a:r>
              <a:rPr sz="2000" spc="1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Presence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</a:pPr>
            <a:r>
              <a:rPr sz="2000" spc="-10" dirty="0">
                <a:latin typeface="Calibri"/>
                <a:cs typeface="Calibri"/>
              </a:rPr>
              <a:t>repetitions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 marR="310515" lvl="1" indent="-229235">
              <a:lnSpc>
                <a:spcPct val="78200"/>
              </a:lnSpc>
              <a:spcBef>
                <a:spcPts val="67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Stationarity </a:t>
            </a:r>
            <a:r>
              <a:rPr sz="2000" spc="10" dirty="0">
                <a:latin typeface="Calibri"/>
                <a:cs typeface="Calibri"/>
              </a:rPr>
              <a:t>– Removal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trends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  seasonality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927735" marR="5080" lvl="2" indent="-228600">
              <a:lnSpc>
                <a:spcPts val="1500"/>
              </a:lnSpc>
              <a:spcBef>
                <a:spcPts val="650"/>
              </a:spcBef>
              <a:buFont typeface="Arial"/>
              <a:buChar char="•"/>
              <a:tabLst>
                <a:tab pos="927735" algn="l"/>
                <a:tab pos="928369" algn="l"/>
              </a:tabLst>
            </a:pPr>
            <a:r>
              <a:rPr sz="1550" spc="10" dirty="0">
                <a:latin typeface="Calibri"/>
                <a:cs typeface="Calibri"/>
              </a:rPr>
              <a:t>mean </a:t>
            </a:r>
            <a:r>
              <a:rPr sz="1550" spc="5" dirty="0">
                <a:latin typeface="Calibri"/>
                <a:cs typeface="Calibri"/>
              </a:rPr>
              <a:t>of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-10" dirty="0">
                <a:latin typeface="Calibri"/>
                <a:cs typeface="Calibri"/>
              </a:rPr>
              <a:t>series </a:t>
            </a:r>
            <a:r>
              <a:rPr sz="1550" spc="10" dirty="0">
                <a:latin typeface="Calibri"/>
                <a:cs typeface="Calibri"/>
              </a:rPr>
              <a:t>is no </a:t>
            </a:r>
            <a:r>
              <a:rPr sz="1550" spc="5" dirty="0">
                <a:latin typeface="Calibri"/>
                <a:cs typeface="Calibri"/>
              </a:rPr>
              <a:t>longer </a:t>
            </a:r>
            <a:r>
              <a:rPr sz="1550" spc="10" dirty="0">
                <a:latin typeface="Calibri"/>
                <a:cs typeface="Calibri"/>
              </a:rPr>
              <a:t>a </a:t>
            </a:r>
            <a:r>
              <a:rPr sz="1550" spc="5" dirty="0">
                <a:latin typeface="Calibri"/>
                <a:cs typeface="Calibri"/>
              </a:rPr>
              <a:t>function of  </a:t>
            </a:r>
            <a:r>
              <a:rPr sz="1550" spc="15" dirty="0">
                <a:latin typeface="Calibri"/>
                <a:cs typeface="Calibri"/>
              </a:rPr>
              <a:t>time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9585" y="6433184"/>
            <a:ext cx="3509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Copyright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2019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Xavor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Corporation.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782" y="1404874"/>
            <a:ext cx="63087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solidFill>
                  <a:srgbClr val="000000"/>
                </a:solidFill>
              </a:rPr>
              <a:t>Relational </a:t>
            </a:r>
            <a:r>
              <a:rPr sz="3600" dirty="0">
                <a:solidFill>
                  <a:srgbClr val="000000"/>
                </a:solidFill>
              </a:rPr>
              <a:t>– </a:t>
            </a:r>
            <a:r>
              <a:rPr sz="3600" spc="-30" dirty="0">
                <a:solidFill>
                  <a:srgbClr val="000000"/>
                </a:solidFill>
              </a:rPr>
              <a:t>Categorical </a:t>
            </a:r>
            <a:r>
              <a:rPr sz="3600" dirty="0">
                <a:solidFill>
                  <a:srgbClr val="000000"/>
                </a:solidFill>
              </a:rPr>
              <a:t>&amp;</a:t>
            </a:r>
            <a:r>
              <a:rPr sz="3600" spc="-5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Numeric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81050" y="2266950"/>
            <a:ext cx="7593965" cy="0"/>
          </a:xfrm>
          <a:custGeom>
            <a:avLst/>
            <a:gdLst/>
            <a:ahLst/>
            <a:cxnLst/>
            <a:rect l="l" t="t" r="r" b="b"/>
            <a:pathLst>
              <a:path w="7593965">
                <a:moveTo>
                  <a:pt x="0" y="0"/>
                </a:moveTo>
                <a:lnTo>
                  <a:pt x="759371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9204" y="2727388"/>
            <a:ext cx="4186554" cy="18872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66700" algn="just">
              <a:lnSpc>
                <a:spcPts val="1730"/>
              </a:lnSpc>
              <a:spcBef>
                <a:spcPts val="290"/>
              </a:spcBef>
            </a:pP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-5" dirty="0">
                <a:latin typeface="Calibri"/>
                <a:cs typeface="Calibri"/>
              </a:rPr>
              <a:t>dataset </a:t>
            </a:r>
            <a:r>
              <a:rPr sz="1550" spc="5" dirty="0">
                <a:latin typeface="Calibri"/>
                <a:cs typeface="Calibri"/>
              </a:rPr>
              <a:t>consists of one or more </a:t>
            </a:r>
            <a:r>
              <a:rPr sz="1550" dirty="0">
                <a:latin typeface="Calibri"/>
                <a:cs typeface="Calibri"/>
              </a:rPr>
              <a:t>tables having  </a:t>
            </a:r>
            <a:r>
              <a:rPr sz="1550" spc="10" dirty="0">
                <a:latin typeface="Calibri"/>
                <a:cs typeface="Calibri"/>
              </a:rPr>
              <a:t>multiple </a:t>
            </a:r>
            <a:r>
              <a:rPr sz="1550" spc="-5" dirty="0">
                <a:latin typeface="Calibri"/>
                <a:cs typeface="Calibri"/>
              </a:rPr>
              <a:t>records </a:t>
            </a:r>
            <a:r>
              <a:rPr sz="1550" spc="5" dirty="0">
                <a:latin typeface="Calibri"/>
                <a:cs typeface="Calibri"/>
              </a:rPr>
              <a:t>and </a:t>
            </a:r>
            <a:r>
              <a:rPr sz="1550" spc="10" dirty="0">
                <a:latin typeface="Calibri"/>
                <a:cs typeface="Calibri"/>
              </a:rPr>
              <a:t>columns with </a:t>
            </a:r>
            <a:r>
              <a:rPr sz="1550" dirty="0">
                <a:latin typeface="Calibri"/>
                <a:cs typeface="Calibri"/>
              </a:rPr>
              <a:t>well-defined  relationships.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50" dirty="0">
                <a:latin typeface="Calibri"/>
                <a:cs typeface="Calibri"/>
              </a:rPr>
              <a:t>The </a:t>
            </a:r>
            <a:r>
              <a:rPr sz="1550" spc="-5" dirty="0">
                <a:latin typeface="Calibri"/>
                <a:cs typeface="Calibri"/>
              </a:rPr>
              <a:t>records </a:t>
            </a:r>
            <a:r>
              <a:rPr sz="1550" spc="10" dirty="0">
                <a:latin typeface="Calibri"/>
                <a:cs typeface="Calibri"/>
              </a:rPr>
              <a:t>can </a:t>
            </a:r>
            <a:r>
              <a:rPr sz="1550" spc="-5" dirty="0">
                <a:latin typeface="Calibri"/>
                <a:cs typeface="Calibri"/>
              </a:rPr>
              <a:t>either </a:t>
            </a:r>
            <a:r>
              <a:rPr sz="1550" spc="10" dirty="0">
                <a:latin typeface="Calibri"/>
                <a:cs typeface="Calibri"/>
              </a:rPr>
              <a:t>be </a:t>
            </a:r>
            <a:r>
              <a:rPr sz="1550" spc="5" dirty="0">
                <a:latin typeface="Calibri"/>
                <a:cs typeface="Calibri"/>
              </a:rPr>
              <a:t>categorical or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numerical.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Calibri"/>
                <a:cs typeface="Calibri"/>
              </a:rPr>
              <a:t>Quality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Assurance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Calibri"/>
                <a:cs typeface="Calibri"/>
              </a:rPr>
              <a:t>Product Success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Prediction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550" spc="-10" dirty="0">
                <a:latin typeface="Calibri"/>
                <a:cs typeface="Calibri"/>
              </a:rPr>
              <a:t>Weather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Prediction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2885" y="3022195"/>
            <a:ext cx="3033002" cy="183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6346904"/>
            <a:ext cx="26816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7E7E7E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782" y="1275968"/>
            <a:ext cx="52152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 dirty="0">
                <a:solidFill>
                  <a:srgbClr val="000000"/>
                </a:solidFill>
              </a:rPr>
              <a:t>Natural Language </a:t>
            </a:r>
            <a:r>
              <a:rPr sz="4400" spc="5" dirty="0">
                <a:solidFill>
                  <a:srgbClr val="000000"/>
                </a:solidFill>
              </a:rPr>
              <a:t>-</a:t>
            </a:r>
            <a:r>
              <a:rPr sz="4400" spc="-525" dirty="0">
                <a:solidFill>
                  <a:srgbClr val="000000"/>
                </a:solidFill>
              </a:rPr>
              <a:t> </a:t>
            </a:r>
            <a:r>
              <a:rPr sz="4400" spc="-95" dirty="0">
                <a:solidFill>
                  <a:srgbClr val="000000"/>
                </a:solidFill>
              </a:rPr>
              <a:t>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81050" y="2266950"/>
            <a:ext cx="7593965" cy="0"/>
          </a:xfrm>
          <a:custGeom>
            <a:avLst/>
            <a:gdLst/>
            <a:ahLst/>
            <a:cxnLst/>
            <a:rect l="l" t="t" r="r" b="b"/>
            <a:pathLst>
              <a:path w="7593965">
                <a:moveTo>
                  <a:pt x="0" y="0"/>
                </a:moveTo>
                <a:lnTo>
                  <a:pt x="759371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110" y="2912396"/>
            <a:ext cx="2132932" cy="1519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9204" y="2671889"/>
            <a:ext cx="4376420" cy="326897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1800860" algn="l"/>
              </a:tabLst>
            </a:pPr>
            <a:r>
              <a:rPr sz="1550" b="1" spc="-20" dirty="0">
                <a:latin typeface="Calibri"/>
                <a:cs typeface="Calibri"/>
              </a:rPr>
              <a:t>Yesterday,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I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had</a:t>
            </a:r>
            <a:r>
              <a:rPr sz="15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550" b="1" spc="-5" dirty="0">
                <a:latin typeface="Calibri"/>
                <a:cs typeface="Calibri"/>
              </a:rPr>
              <a:t>at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Starbucks?</a:t>
            </a:r>
            <a:endParaRPr sz="1550">
              <a:latin typeface="Calibri"/>
              <a:cs typeface="Calibri"/>
            </a:endParaRPr>
          </a:p>
          <a:p>
            <a:pPr marL="12700" marR="594360">
              <a:lnSpc>
                <a:spcPts val="173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10" dirty="0">
                <a:latin typeface="Calibri"/>
                <a:cs typeface="Calibri"/>
              </a:rPr>
              <a:t>Human can </a:t>
            </a:r>
            <a:r>
              <a:rPr sz="1550" spc="5" dirty="0">
                <a:latin typeface="Calibri"/>
                <a:cs typeface="Calibri"/>
              </a:rPr>
              <a:t>complete </a:t>
            </a:r>
            <a:r>
              <a:rPr sz="1550" spc="10" dirty="0">
                <a:latin typeface="Calibri"/>
                <a:cs typeface="Calibri"/>
              </a:rPr>
              <a:t>it, </a:t>
            </a:r>
            <a:r>
              <a:rPr sz="1550" spc="5" dirty="0">
                <a:latin typeface="Calibri"/>
                <a:cs typeface="Calibri"/>
              </a:rPr>
              <a:t>but </a:t>
            </a:r>
            <a:r>
              <a:rPr sz="1550" spc="10" dirty="0">
                <a:latin typeface="Calibri"/>
                <a:cs typeface="Calibri"/>
              </a:rPr>
              <a:t>can </a:t>
            </a:r>
            <a:r>
              <a:rPr sz="1550" spc="5" dirty="0">
                <a:latin typeface="Calibri"/>
                <a:cs typeface="Calibri"/>
              </a:rPr>
              <a:t>computers  complete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it?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5" dirty="0">
                <a:latin typeface="Calibri"/>
                <a:cs typeface="Calibri"/>
              </a:rPr>
              <a:t>To </a:t>
            </a:r>
            <a:r>
              <a:rPr sz="1550" spc="-5" dirty="0">
                <a:latin typeface="Calibri"/>
                <a:cs typeface="Calibri"/>
              </a:rPr>
              <a:t>learn </a:t>
            </a:r>
            <a:r>
              <a:rPr sz="1550" spc="5" dirty="0">
                <a:latin typeface="Calibri"/>
                <a:cs typeface="Calibri"/>
              </a:rPr>
              <a:t>the </a:t>
            </a:r>
            <a:r>
              <a:rPr sz="1550" dirty="0">
                <a:latin typeface="Calibri"/>
                <a:cs typeface="Calibri"/>
              </a:rPr>
              <a:t>context </a:t>
            </a:r>
            <a:r>
              <a:rPr sz="1550" spc="-5" dirty="0">
                <a:latin typeface="Calibri"/>
                <a:cs typeface="Calibri"/>
              </a:rPr>
              <a:t>from </a:t>
            </a:r>
            <a:r>
              <a:rPr sz="1550" dirty="0">
                <a:latin typeface="Calibri"/>
                <a:cs typeface="Calibri"/>
              </a:rPr>
              <a:t>written text, </a:t>
            </a:r>
            <a:r>
              <a:rPr sz="1550" spc="15" dirty="0">
                <a:latin typeface="Calibri"/>
                <a:cs typeface="Calibri"/>
              </a:rPr>
              <a:t>we </a:t>
            </a:r>
            <a:r>
              <a:rPr sz="1550" spc="-10" dirty="0">
                <a:latin typeface="Calibri"/>
                <a:cs typeface="Calibri"/>
              </a:rPr>
              <a:t>need </a:t>
            </a:r>
            <a:r>
              <a:rPr sz="1550" spc="10" dirty="0">
                <a:latin typeface="Calibri"/>
                <a:cs typeface="Calibri"/>
              </a:rPr>
              <a:t>to  </a:t>
            </a:r>
            <a:r>
              <a:rPr sz="1550" spc="5" dirty="0">
                <a:latin typeface="Calibri"/>
                <a:cs typeface="Calibri"/>
              </a:rPr>
              <a:t>how </a:t>
            </a:r>
            <a:r>
              <a:rPr sz="1550" spc="15" dirty="0">
                <a:latin typeface="Calibri"/>
                <a:cs typeface="Calibri"/>
              </a:rPr>
              <a:t>we </a:t>
            </a:r>
            <a:r>
              <a:rPr sz="1550" spc="10" dirty="0">
                <a:latin typeface="Calibri"/>
                <a:cs typeface="Calibri"/>
              </a:rPr>
              <a:t>can </a:t>
            </a:r>
            <a:r>
              <a:rPr sz="1550" spc="-5" dirty="0">
                <a:latin typeface="Calibri"/>
                <a:cs typeface="Calibri"/>
              </a:rPr>
              <a:t>process text for </a:t>
            </a:r>
            <a:r>
              <a:rPr sz="1550" spc="5" dirty="0">
                <a:latin typeface="Calibri"/>
                <a:cs typeface="Calibri"/>
              </a:rPr>
              <a:t>modeling. </a:t>
            </a:r>
            <a:r>
              <a:rPr sz="1550" dirty="0">
                <a:latin typeface="Calibri"/>
                <a:cs typeface="Calibri"/>
              </a:rPr>
              <a:t>Later </a:t>
            </a:r>
            <a:r>
              <a:rPr sz="1550" spc="10" dirty="0">
                <a:latin typeface="Calibri"/>
                <a:cs typeface="Calibri"/>
              </a:rPr>
              <a:t>this  </a:t>
            </a:r>
            <a:r>
              <a:rPr sz="1550" spc="-10" dirty="0">
                <a:latin typeface="Calibri"/>
                <a:cs typeface="Calibri"/>
              </a:rPr>
              <a:t>processed </a:t>
            </a:r>
            <a:r>
              <a:rPr sz="1550" spc="-5" dirty="0">
                <a:latin typeface="Calibri"/>
                <a:cs typeface="Calibri"/>
              </a:rPr>
              <a:t>text </a:t>
            </a:r>
            <a:r>
              <a:rPr sz="1550" spc="10" dirty="0">
                <a:latin typeface="Calibri"/>
                <a:cs typeface="Calibri"/>
              </a:rPr>
              <a:t>can be </a:t>
            </a:r>
            <a:r>
              <a:rPr sz="1550" spc="-5" dirty="0">
                <a:latin typeface="Calibri"/>
                <a:cs typeface="Calibri"/>
              </a:rPr>
              <a:t>used for </a:t>
            </a:r>
            <a:r>
              <a:rPr sz="1550" spc="-20" dirty="0">
                <a:latin typeface="Calibri"/>
                <a:cs typeface="Calibri"/>
              </a:rPr>
              <a:t>different </a:t>
            </a:r>
            <a:r>
              <a:rPr sz="1550" spc="5" dirty="0">
                <a:latin typeface="Calibri"/>
                <a:cs typeface="Calibri"/>
              </a:rPr>
              <a:t>applications  </a:t>
            </a:r>
            <a:r>
              <a:rPr sz="1550" spc="-5" dirty="0">
                <a:latin typeface="Calibri"/>
                <a:cs typeface="Calibri"/>
              </a:rPr>
              <a:t>like:</a:t>
            </a:r>
            <a:endParaRPr sz="155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50" spc="5" dirty="0">
                <a:latin typeface="Calibri"/>
                <a:cs typeface="Calibri"/>
              </a:rPr>
              <a:t>Document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Summarization</a:t>
            </a:r>
            <a:endParaRPr sz="155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50" spc="10" dirty="0">
                <a:latin typeface="Calibri"/>
                <a:cs typeface="Calibri"/>
              </a:rPr>
              <a:t>Machine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Translation</a:t>
            </a:r>
            <a:endParaRPr sz="155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50" spc="5" dirty="0">
                <a:latin typeface="Calibri"/>
                <a:cs typeface="Calibri"/>
              </a:rPr>
              <a:t>Entity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Recognition</a:t>
            </a:r>
            <a:endParaRPr sz="155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50" spc="5" dirty="0">
                <a:latin typeface="Calibri"/>
                <a:cs typeface="Calibri"/>
              </a:rPr>
              <a:t>Auto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Complete</a:t>
            </a:r>
            <a:endParaRPr sz="155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50" dirty="0">
                <a:latin typeface="Calibri"/>
                <a:cs typeface="Calibri"/>
              </a:rPr>
              <a:t>Predictive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Typing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6346904"/>
            <a:ext cx="26816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7E7E7E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782" y="1275968"/>
            <a:ext cx="52152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 dirty="0">
                <a:solidFill>
                  <a:srgbClr val="000000"/>
                </a:solidFill>
              </a:rPr>
              <a:t>Natural Language </a:t>
            </a:r>
            <a:r>
              <a:rPr sz="4400" spc="5" dirty="0">
                <a:solidFill>
                  <a:srgbClr val="000000"/>
                </a:solidFill>
              </a:rPr>
              <a:t>-</a:t>
            </a:r>
            <a:r>
              <a:rPr sz="4400" spc="-525" dirty="0">
                <a:solidFill>
                  <a:srgbClr val="000000"/>
                </a:solidFill>
              </a:rPr>
              <a:t> </a:t>
            </a:r>
            <a:r>
              <a:rPr sz="4400" spc="-95" dirty="0">
                <a:solidFill>
                  <a:srgbClr val="000000"/>
                </a:solidFill>
              </a:rPr>
              <a:t>Text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81050" y="2266950"/>
            <a:ext cx="7593965" cy="0"/>
          </a:xfrm>
          <a:custGeom>
            <a:avLst/>
            <a:gdLst/>
            <a:ahLst/>
            <a:cxnLst/>
            <a:rect l="l" t="t" r="r" b="b"/>
            <a:pathLst>
              <a:path w="7593965">
                <a:moveTo>
                  <a:pt x="0" y="0"/>
                </a:moveTo>
                <a:lnTo>
                  <a:pt x="759371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110" y="2912396"/>
            <a:ext cx="2132932" cy="1519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Necessary preprocessing steps for </a:t>
            </a:r>
            <a:r>
              <a:rPr dirty="0"/>
              <a:t>textual</a:t>
            </a:r>
            <a:r>
              <a:rPr spc="-30" dirty="0"/>
              <a:t> </a:t>
            </a:r>
            <a:r>
              <a:rPr spc="5" dirty="0"/>
              <a:t>data</a:t>
            </a:r>
          </a:p>
          <a:p>
            <a:pPr marL="2296160"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3109595" indent="-344170">
              <a:lnSpc>
                <a:spcPts val="1795"/>
              </a:lnSpc>
              <a:buFont typeface="Arial"/>
              <a:buChar char="•"/>
              <a:tabLst>
                <a:tab pos="3110230" algn="l"/>
                <a:tab pos="3110865" algn="l"/>
              </a:tabLst>
            </a:pPr>
            <a:r>
              <a:rPr spc="5" dirty="0"/>
              <a:t>Punctuation </a:t>
            </a:r>
            <a:r>
              <a:rPr spc="10" dirty="0"/>
              <a:t>Marks</a:t>
            </a:r>
            <a:r>
              <a:rPr spc="85" dirty="0"/>
              <a:t> </a:t>
            </a:r>
            <a:r>
              <a:rPr spc="-5" dirty="0"/>
              <a:t>Removal</a:t>
            </a:r>
          </a:p>
          <a:p>
            <a:pPr marL="3109595" indent="-344170">
              <a:lnSpc>
                <a:spcPts val="1725"/>
              </a:lnSpc>
              <a:buFont typeface="Arial"/>
              <a:buChar char="•"/>
              <a:tabLst>
                <a:tab pos="3110230" algn="l"/>
                <a:tab pos="3110865" algn="l"/>
              </a:tabLst>
            </a:pPr>
            <a:r>
              <a:rPr spc="5" dirty="0"/>
              <a:t>Standard </a:t>
            </a:r>
            <a:r>
              <a:rPr dirty="0"/>
              <a:t>Case (Lower </a:t>
            </a:r>
            <a:r>
              <a:rPr spc="10" dirty="0"/>
              <a:t>/</a:t>
            </a:r>
            <a:r>
              <a:rPr spc="-70" dirty="0"/>
              <a:t> </a:t>
            </a:r>
            <a:r>
              <a:rPr spc="-10" dirty="0"/>
              <a:t>Upper)</a:t>
            </a:r>
          </a:p>
          <a:p>
            <a:pPr marL="3109595" indent="-344170">
              <a:lnSpc>
                <a:spcPts val="1725"/>
              </a:lnSpc>
              <a:buFont typeface="Arial"/>
              <a:buChar char="•"/>
              <a:tabLst>
                <a:tab pos="3110230" algn="l"/>
                <a:tab pos="3110865" algn="l"/>
              </a:tabLst>
            </a:pPr>
            <a:r>
              <a:rPr dirty="0"/>
              <a:t>Sentence </a:t>
            </a:r>
            <a:r>
              <a:rPr spc="15" dirty="0"/>
              <a:t>&amp; </a:t>
            </a:r>
            <a:r>
              <a:rPr spc="-10" dirty="0"/>
              <a:t>Word</a:t>
            </a:r>
            <a:r>
              <a:rPr spc="-155" dirty="0"/>
              <a:t> </a:t>
            </a:r>
            <a:r>
              <a:rPr spc="-25" dirty="0"/>
              <a:t>Tokenizer</a:t>
            </a:r>
          </a:p>
          <a:p>
            <a:pPr marL="3109595" indent="-344170">
              <a:lnSpc>
                <a:spcPts val="1730"/>
              </a:lnSpc>
              <a:buFont typeface="Arial"/>
              <a:buChar char="•"/>
              <a:tabLst>
                <a:tab pos="3110230" algn="l"/>
                <a:tab pos="3110865" algn="l"/>
              </a:tabLst>
            </a:pPr>
            <a:r>
              <a:rPr spc="15" dirty="0"/>
              <a:t>Stop </a:t>
            </a:r>
            <a:r>
              <a:rPr spc="-5" dirty="0"/>
              <a:t>Words</a:t>
            </a:r>
            <a:r>
              <a:rPr spc="65" dirty="0"/>
              <a:t> </a:t>
            </a:r>
            <a:r>
              <a:rPr spc="-5" dirty="0"/>
              <a:t>Removal</a:t>
            </a:r>
          </a:p>
          <a:p>
            <a:pPr marL="3138170" marR="746760" indent="-372110">
              <a:lnSpc>
                <a:spcPts val="1730"/>
              </a:lnSpc>
              <a:spcBef>
                <a:spcPts val="100"/>
              </a:spcBef>
              <a:buFont typeface="Arial"/>
              <a:buChar char="•"/>
              <a:tabLst>
                <a:tab pos="3110230" algn="l"/>
                <a:tab pos="3110865" algn="l"/>
              </a:tabLst>
            </a:pPr>
            <a:r>
              <a:rPr spc="10" dirty="0"/>
              <a:t>Stemming </a:t>
            </a:r>
            <a:r>
              <a:rPr spc="15" dirty="0"/>
              <a:t>&amp; </a:t>
            </a:r>
            <a:r>
              <a:rPr spc="5" dirty="0"/>
              <a:t>Lemmatization  </a:t>
            </a:r>
            <a:r>
              <a:rPr dirty="0"/>
              <a:t>Having </a:t>
            </a:r>
            <a:r>
              <a:rPr spc="10" dirty="0"/>
              <a:t>– </a:t>
            </a:r>
            <a:r>
              <a:rPr spc="5" dirty="0"/>
              <a:t>hav </a:t>
            </a:r>
            <a:r>
              <a:rPr spc="10" dirty="0"/>
              <a:t>–</a:t>
            </a:r>
            <a:r>
              <a:rPr spc="120" dirty="0"/>
              <a:t> </a:t>
            </a:r>
            <a:r>
              <a:rPr spc="-5" dirty="0"/>
              <a:t>have</a:t>
            </a:r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6346904"/>
            <a:ext cx="26816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7E7E7E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782" y="1275968"/>
            <a:ext cx="56089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 dirty="0">
                <a:solidFill>
                  <a:srgbClr val="000000"/>
                </a:solidFill>
              </a:rPr>
              <a:t>Natural Language </a:t>
            </a:r>
            <a:r>
              <a:rPr sz="4400" spc="5" dirty="0">
                <a:solidFill>
                  <a:srgbClr val="000000"/>
                </a:solidFill>
              </a:rPr>
              <a:t>-</a:t>
            </a:r>
            <a:r>
              <a:rPr sz="4400" spc="-5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Audio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81050" y="2266950"/>
            <a:ext cx="7593965" cy="0"/>
          </a:xfrm>
          <a:custGeom>
            <a:avLst/>
            <a:gdLst/>
            <a:ahLst/>
            <a:cxnLst/>
            <a:rect l="l" t="t" r="r" b="b"/>
            <a:pathLst>
              <a:path w="7593965">
                <a:moveTo>
                  <a:pt x="0" y="0"/>
                </a:moveTo>
                <a:lnTo>
                  <a:pt x="759371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883576"/>
            <a:ext cx="2423160" cy="1612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9204" y="2967037"/>
            <a:ext cx="4387215" cy="22860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92455" algn="just">
              <a:lnSpc>
                <a:spcPts val="1650"/>
              </a:lnSpc>
              <a:spcBef>
                <a:spcPts val="280"/>
              </a:spcBef>
            </a:pPr>
            <a:r>
              <a:rPr sz="1500" dirty="0">
                <a:latin typeface="Calibri"/>
                <a:cs typeface="Calibri"/>
              </a:rPr>
              <a:t>Human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dirty="0">
                <a:latin typeface="Calibri"/>
                <a:cs typeface="Calibri"/>
              </a:rPr>
              <a:t>recognize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voices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over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phone,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but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 </a:t>
            </a:r>
            <a:r>
              <a:rPr sz="1500" spc="5" dirty="0">
                <a:latin typeface="Calibri"/>
                <a:cs typeface="Calibri"/>
              </a:rPr>
              <a:t>computers </a:t>
            </a:r>
            <a:r>
              <a:rPr sz="1500" spc="15" dirty="0">
                <a:latin typeface="Calibri"/>
                <a:cs typeface="Calibri"/>
              </a:rPr>
              <a:t>do</a:t>
            </a:r>
            <a:r>
              <a:rPr sz="1500" spc="-19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it?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ct val="89600"/>
              </a:lnSpc>
              <a:spcBef>
                <a:spcPts val="540"/>
              </a:spcBef>
              <a:buFont typeface="Arial"/>
              <a:buChar char="•"/>
              <a:tabLst>
                <a:tab pos="241935" algn="l"/>
              </a:tabLst>
            </a:pPr>
            <a:r>
              <a:rPr sz="1500" spc="-7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learn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context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from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audio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files,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need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to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how  </a:t>
            </a:r>
            <a:r>
              <a:rPr sz="1500" spc="-1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spc="5" dirty="0">
                <a:latin typeface="Calibri"/>
                <a:cs typeface="Calibri"/>
              </a:rPr>
              <a:t>process </a:t>
            </a:r>
            <a:r>
              <a:rPr sz="1500" spc="10" dirty="0">
                <a:latin typeface="Calibri"/>
                <a:cs typeface="Calibri"/>
              </a:rPr>
              <a:t>them </a:t>
            </a:r>
            <a:r>
              <a:rPr sz="1500" spc="5" dirty="0">
                <a:latin typeface="Calibri"/>
                <a:cs typeface="Calibri"/>
              </a:rPr>
              <a:t>for </a:t>
            </a:r>
            <a:r>
              <a:rPr sz="1500" spc="10" dirty="0">
                <a:latin typeface="Calibri"/>
                <a:cs typeface="Calibri"/>
              </a:rPr>
              <a:t>modeling. </a:t>
            </a:r>
            <a:r>
              <a:rPr sz="1500" dirty="0">
                <a:latin typeface="Calibri"/>
                <a:cs typeface="Calibri"/>
              </a:rPr>
              <a:t>Later </a:t>
            </a:r>
            <a:r>
              <a:rPr sz="1500" spc="15" dirty="0">
                <a:latin typeface="Calibri"/>
                <a:cs typeface="Calibri"/>
              </a:rPr>
              <a:t>this </a:t>
            </a:r>
            <a:r>
              <a:rPr sz="1500" spc="5" dirty="0">
                <a:latin typeface="Calibri"/>
                <a:cs typeface="Calibri"/>
              </a:rPr>
              <a:t>processed  </a:t>
            </a:r>
            <a:r>
              <a:rPr sz="1500" spc="20" dirty="0">
                <a:latin typeface="Calibri"/>
                <a:cs typeface="Calibri"/>
              </a:rPr>
              <a:t>sound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be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used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different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applications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813435" lvl="1" indent="-22923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00" spc="-5" dirty="0">
                <a:latin typeface="Calibri"/>
                <a:cs typeface="Calibri"/>
              </a:rPr>
              <a:t>Speech </a:t>
            </a:r>
            <a:r>
              <a:rPr sz="1500" spc="5" dirty="0">
                <a:latin typeface="Calibri"/>
                <a:cs typeface="Calibri"/>
              </a:rPr>
              <a:t>to </a:t>
            </a:r>
            <a:r>
              <a:rPr sz="1500" spc="-30" dirty="0">
                <a:latin typeface="Calibri"/>
                <a:cs typeface="Calibri"/>
              </a:rPr>
              <a:t>Text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Conversion</a:t>
            </a:r>
            <a:endParaRPr sz="150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00" spc="-20" dirty="0">
                <a:latin typeface="Calibri"/>
                <a:cs typeface="Calibri"/>
              </a:rPr>
              <a:t>Voice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Signature</a:t>
            </a:r>
            <a:endParaRPr sz="1500">
              <a:latin typeface="Calibri"/>
              <a:cs typeface="Calibri"/>
            </a:endParaRPr>
          </a:p>
          <a:p>
            <a:pPr marL="813435" lvl="1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500" spc="15" dirty="0">
                <a:latin typeface="Calibri"/>
                <a:cs typeface="Calibri"/>
              </a:rPr>
              <a:t>Sound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6346904"/>
            <a:ext cx="26816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7E7E7E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782" y="1275968"/>
            <a:ext cx="53962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000000"/>
                </a:solidFill>
              </a:rPr>
              <a:t>Vision </a:t>
            </a:r>
            <a:r>
              <a:rPr sz="4400" spc="10" dirty="0">
                <a:solidFill>
                  <a:srgbClr val="000000"/>
                </a:solidFill>
              </a:rPr>
              <a:t>– </a:t>
            </a:r>
            <a:r>
              <a:rPr sz="4400" dirty="0">
                <a:solidFill>
                  <a:srgbClr val="000000"/>
                </a:solidFill>
              </a:rPr>
              <a:t>Images</a:t>
            </a:r>
            <a:r>
              <a:rPr sz="4400" spc="-800" dirty="0">
                <a:solidFill>
                  <a:srgbClr val="000000"/>
                </a:solidFill>
              </a:rPr>
              <a:t> </a:t>
            </a:r>
            <a:r>
              <a:rPr sz="4400" spc="10" dirty="0">
                <a:solidFill>
                  <a:srgbClr val="000000"/>
                </a:solidFill>
              </a:rPr>
              <a:t>/ </a:t>
            </a:r>
            <a:r>
              <a:rPr sz="4400" spc="5" dirty="0">
                <a:solidFill>
                  <a:srgbClr val="000000"/>
                </a:solidFill>
              </a:rPr>
              <a:t>Videos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81050" y="2266950"/>
            <a:ext cx="7593965" cy="0"/>
          </a:xfrm>
          <a:custGeom>
            <a:avLst/>
            <a:gdLst/>
            <a:ahLst/>
            <a:cxnLst/>
            <a:rect l="l" t="t" r="r" b="b"/>
            <a:pathLst>
              <a:path w="7593965">
                <a:moveTo>
                  <a:pt x="0" y="0"/>
                </a:moveTo>
                <a:lnTo>
                  <a:pt x="759371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809875"/>
            <a:ext cx="25241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9204" y="3005391"/>
            <a:ext cx="3940810" cy="27324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88700"/>
              </a:lnSpc>
              <a:spcBef>
                <a:spcPts val="345"/>
              </a:spcBef>
            </a:pPr>
            <a:r>
              <a:rPr sz="1800" spc="-6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recognize different </a:t>
            </a:r>
            <a:r>
              <a:rPr sz="1800" spc="5" dirty="0">
                <a:latin typeface="Calibri"/>
                <a:cs typeface="Calibri"/>
              </a:rPr>
              <a:t>objects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5" dirty="0">
                <a:latin typeface="Calibri"/>
                <a:cs typeface="Calibri"/>
              </a:rPr>
              <a:t>Region</a:t>
            </a:r>
            <a:r>
              <a:rPr sz="1800" spc="-2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 </a:t>
            </a:r>
            <a:r>
              <a:rPr sz="1800" spc="-5" dirty="0">
                <a:latin typeface="Calibri"/>
                <a:cs typeface="Calibri"/>
              </a:rPr>
              <a:t>Interests </a:t>
            </a:r>
            <a:r>
              <a:rPr sz="1800" spc="-10" dirty="0">
                <a:latin typeface="Calibri"/>
                <a:cs typeface="Calibri"/>
              </a:rPr>
              <a:t>(ROIs) </a:t>
            </a:r>
            <a:r>
              <a:rPr sz="1800" spc="15" dirty="0">
                <a:latin typeface="Calibri"/>
                <a:cs typeface="Calibri"/>
              </a:rPr>
              <a:t>in an </a:t>
            </a:r>
            <a:r>
              <a:rPr sz="1800" spc="-5" dirty="0">
                <a:latin typeface="Calibri"/>
                <a:cs typeface="Calibri"/>
              </a:rPr>
              <a:t>Image. </a:t>
            </a:r>
            <a:r>
              <a:rPr sz="1800" dirty="0">
                <a:latin typeface="Calibri"/>
                <a:cs typeface="Calibri"/>
              </a:rPr>
              <a:t>Some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pre-  </a:t>
            </a:r>
            <a:r>
              <a:rPr sz="1800" dirty="0">
                <a:latin typeface="Calibri"/>
                <a:cs typeface="Calibri"/>
              </a:rPr>
              <a:t>processing </a:t>
            </a:r>
            <a:r>
              <a:rPr sz="1800" spc="-5" dirty="0">
                <a:latin typeface="Calibri"/>
                <a:cs typeface="Calibri"/>
              </a:rPr>
              <a:t>steps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5" dirty="0">
                <a:latin typeface="Calibri"/>
                <a:cs typeface="Calibri"/>
              </a:rPr>
              <a:t>image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-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813435" indent="-229235">
              <a:lnSpc>
                <a:spcPct val="100000"/>
              </a:lnSpc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Loading</a:t>
            </a:r>
            <a:endParaRPr sz="1800">
              <a:latin typeface="Calibri"/>
              <a:cs typeface="Calibri"/>
            </a:endParaRPr>
          </a:p>
          <a:p>
            <a:pPr marL="8134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 marL="813435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800" spc="-5" dirty="0">
                <a:latin typeface="Calibri"/>
                <a:cs typeface="Calibri"/>
              </a:rPr>
              <a:t>Image Type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Conversion</a:t>
            </a:r>
            <a:endParaRPr sz="1800">
              <a:latin typeface="Calibri"/>
              <a:cs typeface="Calibri"/>
            </a:endParaRPr>
          </a:p>
          <a:p>
            <a:pPr marL="8134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Resize</a:t>
            </a:r>
            <a:endParaRPr sz="1800">
              <a:latin typeface="Calibri"/>
              <a:cs typeface="Calibri"/>
            </a:endParaRPr>
          </a:p>
          <a:p>
            <a:pPr marL="8134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sz="1800" spc="10" dirty="0">
                <a:latin typeface="Calibri"/>
                <a:cs typeface="Calibri"/>
              </a:rPr>
              <a:t>Noise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Removal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6346904"/>
            <a:ext cx="26816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7E7E7E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E7E7E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2550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What </a:t>
            </a:r>
            <a:r>
              <a:rPr sz="2400" b="1" spc="-40" dirty="0">
                <a:latin typeface="Calibri"/>
                <a:cs typeface="Calibri"/>
              </a:rPr>
              <a:t>We </a:t>
            </a:r>
            <a:r>
              <a:rPr sz="2400" b="1" dirty="0">
                <a:latin typeface="Calibri"/>
                <a:cs typeface="Calibri"/>
              </a:rPr>
              <a:t>Will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Learn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545" y="6495732"/>
            <a:ext cx="238569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8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8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986091"/>
            <a:ext cx="4961890" cy="4659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-5" dirty="0">
                <a:latin typeface="Calibri"/>
                <a:cs typeface="Calibri"/>
              </a:rPr>
              <a:t>Supervised </a:t>
            </a:r>
            <a:r>
              <a:rPr sz="2150" spc="5" dirty="0">
                <a:latin typeface="Calibri"/>
                <a:cs typeface="Calibri"/>
              </a:rPr>
              <a:t>vs </a:t>
            </a:r>
            <a:r>
              <a:rPr sz="2150" spc="-5" dirty="0">
                <a:latin typeface="Calibri"/>
                <a:cs typeface="Calibri"/>
              </a:rPr>
              <a:t>Unsupervised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Learning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dirty="0">
                <a:latin typeface="Calibri"/>
                <a:cs typeface="Calibri"/>
              </a:rPr>
              <a:t>Linear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regression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10" dirty="0">
                <a:latin typeface="Calibri"/>
                <a:cs typeface="Calibri"/>
              </a:rPr>
              <a:t>Logistic </a:t>
            </a:r>
            <a:r>
              <a:rPr sz="2150" spc="-10" dirty="0">
                <a:latin typeface="Calibri"/>
                <a:cs typeface="Calibri"/>
              </a:rPr>
              <a:t>Regression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dirty="0">
                <a:latin typeface="Calibri"/>
                <a:cs typeface="Calibri"/>
              </a:rPr>
              <a:t>Under </a:t>
            </a:r>
            <a:r>
              <a:rPr sz="2150" spc="-45" dirty="0">
                <a:latin typeface="Calibri"/>
                <a:cs typeface="Calibri"/>
              </a:rPr>
              <a:t>Vs </a:t>
            </a:r>
            <a:r>
              <a:rPr sz="2150" spc="-5" dirty="0">
                <a:latin typeface="Calibri"/>
                <a:cs typeface="Calibri"/>
              </a:rPr>
              <a:t>Over</a:t>
            </a:r>
            <a:r>
              <a:rPr sz="2150" spc="2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Fitting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-10" dirty="0">
                <a:latin typeface="Calibri"/>
                <a:cs typeface="Calibri"/>
              </a:rPr>
              <a:t>Support </a:t>
            </a:r>
            <a:r>
              <a:rPr sz="2150" spc="-20" dirty="0">
                <a:latin typeface="Calibri"/>
                <a:cs typeface="Calibri"/>
              </a:rPr>
              <a:t>Vector</a:t>
            </a:r>
            <a:r>
              <a:rPr sz="2150" spc="-1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Machines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15" dirty="0">
                <a:latin typeface="Calibri"/>
                <a:cs typeface="Calibri"/>
              </a:rPr>
              <a:t>Naïve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Bayes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dirty="0">
                <a:latin typeface="Calibri"/>
                <a:cs typeface="Calibri"/>
              </a:rPr>
              <a:t>Decision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40" dirty="0">
                <a:latin typeface="Calibri"/>
                <a:cs typeface="Calibri"/>
              </a:rPr>
              <a:t>Trees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spc="-5" dirty="0">
                <a:latin typeface="Calibri"/>
                <a:cs typeface="Calibri"/>
              </a:rPr>
              <a:t>Ensemble </a:t>
            </a:r>
            <a:r>
              <a:rPr sz="2150" dirty="0">
                <a:latin typeface="Calibri"/>
                <a:cs typeface="Calibri"/>
              </a:rPr>
              <a:t>Learning </a:t>
            </a:r>
            <a:r>
              <a:rPr sz="2150" spc="10" dirty="0">
                <a:latin typeface="Calibri"/>
                <a:cs typeface="Calibri"/>
              </a:rPr>
              <a:t>– </a:t>
            </a:r>
            <a:r>
              <a:rPr sz="2150" spc="20" dirty="0">
                <a:latin typeface="Calibri"/>
                <a:cs typeface="Calibri"/>
              </a:rPr>
              <a:t>Bagging </a:t>
            </a:r>
            <a:r>
              <a:rPr sz="2150" spc="5" dirty="0">
                <a:latin typeface="Calibri"/>
                <a:cs typeface="Calibri"/>
              </a:rPr>
              <a:t>vs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Pasting</a:t>
            </a:r>
            <a:endParaRPr sz="215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50" dirty="0">
                <a:latin typeface="Calibri"/>
                <a:cs typeface="Calibri"/>
              </a:rPr>
              <a:t>Clustering </a:t>
            </a:r>
            <a:r>
              <a:rPr sz="2150" spc="10" dirty="0">
                <a:latin typeface="Calibri"/>
                <a:cs typeface="Calibri"/>
              </a:rPr>
              <a:t>– K</a:t>
            </a:r>
            <a:r>
              <a:rPr sz="2150" spc="-32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Means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577" y="6298882"/>
            <a:ext cx="269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9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7814" y="2548826"/>
            <a:ext cx="3634104" cy="11766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 indent="495300">
              <a:lnSpc>
                <a:spcPts val="4280"/>
              </a:lnSpc>
              <a:spcBef>
                <a:spcPts val="655"/>
              </a:spcBef>
            </a:pPr>
            <a:r>
              <a:rPr spc="-10" dirty="0"/>
              <a:t>Paradigms </a:t>
            </a:r>
            <a:r>
              <a:rPr spc="20" dirty="0"/>
              <a:t>of  Machine</a:t>
            </a:r>
            <a:r>
              <a:rPr spc="-285" dirty="0"/>
              <a:t> </a:t>
            </a:r>
            <a:r>
              <a:rPr spc="10" dirty="0"/>
              <a:t>Learning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3397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Types </a:t>
            </a:r>
            <a:r>
              <a:rPr sz="2400" b="1" spc="-10" dirty="0">
                <a:latin typeface="Calibri"/>
                <a:cs typeface="Calibri"/>
              </a:rPr>
              <a:t>of Machine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545" y="6495732"/>
            <a:ext cx="238569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8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8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1005522"/>
            <a:ext cx="3434715" cy="303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 dirty="0">
                <a:latin typeface="Calibri"/>
                <a:cs typeface="Calibri"/>
              </a:rPr>
              <a:t>Supervised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 dirty="0">
                <a:latin typeface="Calibri"/>
                <a:cs typeface="Calibri"/>
              </a:rPr>
              <a:t>Unsupervised</a:t>
            </a:r>
            <a:r>
              <a:rPr sz="2400" b="1" spc="-5" dirty="0"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Reinforcement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Recommender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Genetic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577" y="6298882"/>
            <a:ext cx="269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9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Supervised</a:t>
            </a:r>
            <a:r>
              <a:rPr spc="-305" dirty="0"/>
              <a:t> </a:t>
            </a:r>
            <a:r>
              <a:rPr spc="10" dirty="0"/>
              <a:t>Learning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439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Linear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5" dirty="0">
                <a:latin typeface="Calibri"/>
                <a:cs typeface="Calibri"/>
              </a:rPr>
              <a:t>Single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9675" y="2533650"/>
            <a:ext cx="6410325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7900" y="857250"/>
            <a:ext cx="3914775" cy="160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4444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Linear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5" dirty="0">
                <a:latin typeface="Calibri"/>
                <a:cs typeface="Calibri"/>
              </a:rPr>
              <a:t>Multi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3075" y="2238375"/>
            <a:ext cx="570547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1019175"/>
            <a:ext cx="33051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3790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Linear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975" y="1323975"/>
            <a:ext cx="7010400" cy="451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5244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Logistic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5" dirty="0">
                <a:latin typeface="Calibri"/>
                <a:cs typeface="Calibri"/>
              </a:rPr>
              <a:t>Binary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450" y="4371975"/>
            <a:ext cx="5934075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028700"/>
            <a:ext cx="7467600" cy="333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5721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Logistic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dirty="0">
                <a:latin typeface="Calibri"/>
                <a:cs typeface="Calibri"/>
              </a:rPr>
              <a:t>– Multiclass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095375"/>
            <a:ext cx="7467600" cy="466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2271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Precision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Recall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975" y="1076325"/>
            <a:ext cx="7686675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35960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Under </a:t>
            </a:r>
            <a:r>
              <a:rPr sz="2400" b="1" spc="-5" dirty="0">
                <a:latin typeface="Calibri"/>
                <a:cs typeface="Calibri"/>
              </a:rPr>
              <a:t>Fitting </a:t>
            </a:r>
            <a:r>
              <a:rPr sz="2400" b="1" spc="-40" dirty="0">
                <a:latin typeface="Calibri"/>
                <a:cs typeface="Calibri"/>
              </a:rPr>
              <a:t>Vs </a:t>
            </a:r>
            <a:r>
              <a:rPr sz="2400" b="1" spc="-5" dirty="0">
                <a:latin typeface="Calibri"/>
                <a:cs typeface="Calibri"/>
              </a:rPr>
              <a:t>Over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Fitting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0650" y="809625"/>
            <a:ext cx="5705475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2581275"/>
            <a:ext cx="6219825" cy="349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78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4944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AI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10" dirty="0">
                <a:latin typeface="Calibri"/>
                <a:cs typeface="Calibri"/>
              </a:rPr>
              <a:t>Machine </a:t>
            </a:r>
            <a:r>
              <a:rPr sz="2400" b="1" spc="-5" dirty="0">
                <a:latin typeface="Calibri"/>
                <a:cs typeface="Calibri"/>
              </a:rPr>
              <a:t>Learning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10" dirty="0">
                <a:latin typeface="Calibri"/>
                <a:cs typeface="Calibri"/>
              </a:rPr>
              <a:t>Deep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600450"/>
            <a:ext cx="6991350" cy="2686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" y="600075"/>
            <a:ext cx="3152775" cy="300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545" y="6521925"/>
            <a:ext cx="238569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8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8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5482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Under/Over </a:t>
            </a:r>
            <a:r>
              <a:rPr sz="2400" b="1" spc="-5" dirty="0">
                <a:latin typeface="Calibri"/>
                <a:cs typeface="Calibri"/>
              </a:rPr>
              <a:t>Fitting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5" dirty="0">
                <a:latin typeface="Calibri"/>
                <a:cs typeface="Calibri"/>
              </a:rPr>
              <a:t>Reasons and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Cautions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70" y="1005522"/>
            <a:ext cx="8235950" cy="446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Under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Fitting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indent="-457834">
              <a:lnSpc>
                <a:spcPts val="2290"/>
              </a:lnSpc>
              <a:buAutoNum type="arabicPeriod"/>
              <a:tabLst>
                <a:tab pos="927735" algn="l"/>
                <a:tab pos="928369" algn="l"/>
              </a:tabLst>
            </a:pPr>
            <a:r>
              <a:rPr sz="2000" spc="15" dirty="0">
                <a:latin typeface="Calibri"/>
                <a:cs typeface="Calibri"/>
              </a:rPr>
              <a:t>Dataset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insufficient.</a:t>
            </a:r>
            <a:endParaRPr sz="2000">
              <a:latin typeface="Calibri"/>
              <a:cs typeface="Calibri"/>
            </a:endParaRPr>
          </a:p>
          <a:p>
            <a:pPr marL="927735" indent="-457834">
              <a:lnSpc>
                <a:spcPts val="2140"/>
              </a:lnSpc>
              <a:buAutoNum type="arabicPeriod"/>
              <a:tabLst>
                <a:tab pos="927735" algn="l"/>
                <a:tab pos="928369" algn="l"/>
              </a:tabLst>
            </a:pP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10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5" dirty="0">
                <a:latin typeface="Calibri"/>
                <a:cs typeface="Calibri"/>
              </a:rPr>
              <a:t>loss </a:t>
            </a:r>
            <a:r>
              <a:rPr sz="2000" dirty="0">
                <a:latin typeface="Calibri"/>
                <a:cs typeface="Calibri"/>
              </a:rPr>
              <a:t>optimization </a:t>
            </a:r>
            <a:r>
              <a:rPr sz="2000" spc="-10" dirty="0">
                <a:latin typeface="Calibri"/>
                <a:cs typeface="Calibri"/>
              </a:rPr>
              <a:t>techniques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5" dirty="0">
                <a:latin typeface="Calibri"/>
                <a:cs typeface="Calibri"/>
              </a:rPr>
              <a:t>good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ts val="2140"/>
              </a:lnSpc>
            </a:pP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generalize.</a:t>
            </a:r>
            <a:endParaRPr sz="2000">
              <a:latin typeface="Calibri"/>
              <a:cs typeface="Calibri"/>
            </a:endParaRPr>
          </a:p>
          <a:p>
            <a:pPr marL="927735" indent="-457834">
              <a:lnSpc>
                <a:spcPts val="2175"/>
              </a:lnSpc>
              <a:buAutoNum type="arabicPeriod" startAt="3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Feature </a:t>
            </a:r>
            <a:r>
              <a:rPr sz="2000" spc="5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too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small.</a:t>
            </a:r>
            <a:endParaRPr sz="2000">
              <a:latin typeface="Calibri"/>
              <a:cs typeface="Calibri"/>
            </a:endParaRPr>
          </a:p>
          <a:p>
            <a:pPr marL="927735" marR="1314450" indent="-457834">
              <a:lnSpc>
                <a:spcPts val="2180"/>
              </a:lnSpc>
              <a:spcBef>
                <a:spcPts val="145"/>
              </a:spcBef>
              <a:buAutoNum type="arabicPeriod" startAt="3"/>
              <a:tabLst>
                <a:tab pos="927735" algn="l"/>
                <a:tab pos="928369" algn="l"/>
              </a:tabLst>
            </a:pPr>
            <a:r>
              <a:rPr sz="2000" spc="-10" dirty="0">
                <a:latin typeface="Calibri"/>
                <a:cs typeface="Calibri"/>
              </a:rPr>
              <a:t>Learning </a:t>
            </a:r>
            <a:r>
              <a:rPr sz="2000" spc="-20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either </a:t>
            </a:r>
            <a:r>
              <a:rPr sz="2000" dirty="0">
                <a:latin typeface="Calibri"/>
                <a:cs typeface="Calibri"/>
              </a:rPr>
              <a:t>too </a:t>
            </a:r>
            <a:r>
              <a:rPr sz="2000" spc="20" dirty="0">
                <a:latin typeface="Calibri"/>
                <a:cs typeface="Calibri"/>
              </a:rPr>
              <a:t>small </a:t>
            </a:r>
            <a:r>
              <a:rPr sz="2000" spc="10" dirty="0">
                <a:latin typeface="Calibri"/>
                <a:cs typeface="Calibri"/>
              </a:rPr>
              <a:t>(smoothness) </a:t>
            </a:r>
            <a:r>
              <a:rPr sz="2000" dirty="0">
                <a:latin typeface="Calibri"/>
                <a:cs typeface="Calibri"/>
              </a:rPr>
              <a:t>or too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  </a:t>
            </a:r>
            <a:r>
              <a:rPr sz="2000" spc="-5" dirty="0">
                <a:latin typeface="Calibri"/>
                <a:cs typeface="Calibri"/>
              </a:rPr>
              <a:t>(fluctuation).</a:t>
            </a:r>
            <a:endParaRPr sz="2000">
              <a:latin typeface="Calibri"/>
              <a:cs typeface="Calibri"/>
            </a:endParaRPr>
          </a:p>
          <a:p>
            <a:pPr marL="927735" indent="-457834">
              <a:lnSpc>
                <a:spcPts val="2140"/>
              </a:lnSpc>
              <a:buAutoNum type="arabicPeriod" startAt="3"/>
              <a:tabLst>
                <a:tab pos="927735" algn="l"/>
                <a:tab pos="928369" algn="l"/>
              </a:tabLst>
            </a:pPr>
            <a:r>
              <a:rPr sz="2000" dirty="0">
                <a:latin typeface="Calibri"/>
                <a:cs typeface="Calibri"/>
              </a:rPr>
              <a:t>Regularization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too </a:t>
            </a:r>
            <a:r>
              <a:rPr sz="2000" spc="-5" dirty="0">
                <a:latin typeface="Calibri"/>
                <a:cs typeface="Calibri"/>
              </a:rPr>
              <a:t>large, if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Over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Fitting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indent="-457834">
              <a:lnSpc>
                <a:spcPts val="2290"/>
              </a:lnSpc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Lots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but limited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927735" indent="-457834">
              <a:lnSpc>
                <a:spcPts val="2175"/>
              </a:lnSpc>
              <a:buAutoNum type="arabicPeriod"/>
              <a:tabLst>
                <a:tab pos="927735" algn="l"/>
                <a:tab pos="928369" algn="l"/>
              </a:tabLst>
            </a:pPr>
            <a:r>
              <a:rPr sz="2000" spc="10" dirty="0">
                <a:latin typeface="Calibri"/>
                <a:cs typeface="Calibri"/>
              </a:rPr>
              <a:t>Don't </a:t>
            </a:r>
            <a:r>
              <a:rPr sz="2000" dirty="0">
                <a:latin typeface="Calibri"/>
                <a:cs typeface="Calibri"/>
              </a:rPr>
              <a:t>shuffle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behavior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  <a:p>
            <a:pPr marL="927735" indent="-457834">
              <a:lnSpc>
                <a:spcPts val="2290"/>
              </a:lnSpc>
              <a:buAutoNum type="arabicPeriod"/>
              <a:tabLst>
                <a:tab pos="927735" algn="l"/>
                <a:tab pos="928369" algn="l"/>
              </a:tabLst>
            </a:pP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enough </a:t>
            </a:r>
            <a:r>
              <a:rPr sz="2000" spc="-5" dirty="0">
                <a:latin typeface="Calibri"/>
                <a:cs typeface="Calibri"/>
              </a:rPr>
              <a:t>regularization </a:t>
            </a:r>
            <a:r>
              <a:rPr sz="2000" dirty="0">
                <a:latin typeface="Calibri"/>
                <a:cs typeface="Calibri"/>
              </a:rPr>
              <a:t>(weights </a:t>
            </a:r>
            <a:r>
              <a:rPr sz="2000" spc="10" dirty="0">
                <a:latin typeface="Calibri"/>
                <a:cs typeface="Calibri"/>
              </a:rPr>
              <a:t>magnitude</a:t>
            </a:r>
            <a:r>
              <a:rPr sz="2000" spc="-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penalization).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1831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Decision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70" y="964890"/>
            <a:ext cx="8169909" cy="11093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algorithm </a:t>
            </a:r>
            <a:r>
              <a:rPr sz="2400" dirty="0">
                <a:latin typeface="Calibri"/>
                <a:cs typeface="Calibri"/>
              </a:rPr>
              <a:t>of decision trees </a:t>
            </a:r>
            <a:r>
              <a:rPr sz="2400" spc="-25" dirty="0">
                <a:latin typeface="Calibri"/>
                <a:cs typeface="Calibri"/>
              </a:rPr>
              <a:t>involves </a:t>
            </a:r>
            <a:r>
              <a:rPr sz="2400" spc="5" dirty="0">
                <a:latin typeface="Calibri"/>
                <a:cs typeface="Calibri"/>
              </a:rPr>
              <a:t>two </a:t>
            </a:r>
            <a:r>
              <a:rPr sz="2400" spc="-10" dirty="0">
                <a:latin typeface="Calibri"/>
                <a:cs typeface="Calibri"/>
              </a:rPr>
              <a:t>main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699135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Decide </a:t>
            </a:r>
            <a:r>
              <a:rPr sz="2000" spc="-10" dirty="0">
                <a:latin typeface="Calibri"/>
                <a:cs typeface="Calibri"/>
              </a:rPr>
              <a:t>which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spc="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choose </a:t>
            </a:r>
            <a:r>
              <a:rPr sz="2000" spc="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what </a:t>
            </a:r>
            <a:r>
              <a:rPr sz="2000" spc="-5" dirty="0">
                <a:latin typeface="Calibri"/>
                <a:cs typeface="Calibri"/>
              </a:rPr>
              <a:t>conditions </a:t>
            </a:r>
            <a:r>
              <a:rPr sz="2000" spc="10" dirty="0">
                <a:latin typeface="Calibri"/>
                <a:cs typeface="Calibri"/>
              </a:rPr>
              <a:t>to </a:t>
            </a:r>
            <a:r>
              <a:rPr sz="2000" spc="15" dirty="0">
                <a:latin typeface="Calibri"/>
                <a:cs typeface="Calibri"/>
              </a:rPr>
              <a:t>use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splitting</a:t>
            </a:r>
            <a:endParaRPr sz="2000">
              <a:latin typeface="Calibri"/>
              <a:cs typeface="Calibri"/>
            </a:endParaRPr>
          </a:p>
          <a:p>
            <a:pPr marL="699135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5" dirty="0">
                <a:latin typeface="Calibri"/>
                <a:cs typeface="Calibri"/>
              </a:rPr>
              <a:t>Know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5375" y="2343150"/>
            <a:ext cx="6638925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050" y="24320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15" dirty="0"/>
              <a:t>Copyright</a:t>
            </a:r>
            <a:r>
              <a:rPr spc="-5" dirty="0"/>
              <a:t> </a:t>
            </a:r>
            <a:r>
              <a:rPr spc="20" dirty="0"/>
              <a:t>©</a:t>
            </a:r>
            <a:r>
              <a:rPr spc="-40" dirty="0"/>
              <a:t> </a:t>
            </a:r>
            <a:r>
              <a:rPr spc="15" dirty="0"/>
              <a:t>2019</a:t>
            </a:r>
            <a:r>
              <a:rPr spc="-60" dirty="0"/>
              <a:t> </a:t>
            </a:r>
            <a:r>
              <a:rPr spc="-5" dirty="0"/>
              <a:t>Xavor</a:t>
            </a:r>
            <a:r>
              <a:rPr spc="-15" dirty="0"/>
              <a:t> </a:t>
            </a:r>
            <a:r>
              <a:rPr dirty="0"/>
              <a:t>Corporation.</a:t>
            </a:r>
            <a:r>
              <a:rPr spc="-10" dirty="0"/>
              <a:t> </a:t>
            </a:r>
            <a:r>
              <a:rPr spc="10" dirty="0"/>
              <a:t>All</a:t>
            </a:r>
            <a:r>
              <a:rPr spc="-65" dirty="0"/>
              <a:t> </a:t>
            </a:r>
            <a:r>
              <a:rPr spc="5" dirty="0"/>
              <a:t>rights</a:t>
            </a:r>
            <a:r>
              <a:rPr spc="-50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530" y="2603880"/>
            <a:ext cx="3895725" cy="3691890"/>
          </a:xfrm>
          <a:custGeom>
            <a:avLst/>
            <a:gdLst/>
            <a:ahLst/>
            <a:cxnLst/>
            <a:rect l="l" t="t" r="r" b="b"/>
            <a:pathLst>
              <a:path w="3895725" h="3691890">
                <a:moveTo>
                  <a:pt x="113122" y="0"/>
                </a:moveTo>
                <a:lnTo>
                  <a:pt x="65497" y="153924"/>
                </a:lnTo>
                <a:lnTo>
                  <a:pt x="55350" y="197305"/>
                </a:lnTo>
                <a:lnTo>
                  <a:pt x="46024" y="241113"/>
                </a:lnTo>
                <a:lnTo>
                  <a:pt x="37529" y="285342"/>
                </a:lnTo>
                <a:lnTo>
                  <a:pt x="29873" y="329986"/>
                </a:lnTo>
                <a:lnTo>
                  <a:pt x="23066" y="375040"/>
                </a:lnTo>
                <a:lnTo>
                  <a:pt x="17118" y="420501"/>
                </a:lnTo>
                <a:lnTo>
                  <a:pt x="12038" y="466361"/>
                </a:lnTo>
                <a:lnTo>
                  <a:pt x="7837" y="512617"/>
                </a:lnTo>
                <a:lnTo>
                  <a:pt x="4522" y="559262"/>
                </a:lnTo>
                <a:lnTo>
                  <a:pt x="2105" y="606293"/>
                </a:lnTo>
                <a:lnTo>
                  <a:pt x="594" y="653703"/>
                </a:lnTo>
                <a:lnTo>
                  <a:pt x="0" y="701489"/>
                </a:lnTo>
                <a:lnTo>
                  <a:pt x="330" y="749643"/>
                </a:lnTo>
                <a:lnTo>
                  <a:pt x="1596" y="798163"/>
                </a:lnTo>
                <a:lnTo>
                  <a:pt x="3807" y="847042"/>
                </a:lnTo>
                <a:lnTo>
                  <a:pt x="6971" y="896275"/>
                </a:lnTo>
                <a:lnTo>
                  <a:pt x="11100" y="945858"/>
                </a:lnTo>
                <a:lnTo>
                  <a:pt x="16202" y="995784"/>
                </a:lnTo>
                <a:lnTo>
                  <a:pt x="22286" y="1046050"/>
                </a:lnTo>
                <a:lnTo>
                  <a:pt x="29363" y="1096649"/>
                </a:lnTo>
                <a:lnTo>
                  <a:pt x="37442" y="1147577"/>
                </a:lnTo>
                <a:lnTo>
                  <a:pt x="46532" y="1198829"/>
                </a:lnTo>
                <a:lnTo>
                  <a:pt x="56643" y="1250400"/>
                </a:lnTo>
                <a:lnTo>
                  <a:pt x="67785" y="1302284"/>
                </a:lnTo>
                <a:lnTo>
                  <a:pt x="79967" y="1354476"/>
                </a:lnTo>
                <a:lnTo>
                  <a:pt x="93198" y="1406972"/>
                </a:lnTo>
                <a:lnTo>
                  <a:pt x="107488" y="1459766"/>
                </a:lnTo>
                <a:lnTo>
                  <a:pt x="122848" y="1512852"/>
                </a:lnTo>
                <a:lnTo>
                  <a:pt x="139285" y="1566227"/>
                </a:lnTo>
                <a:lnTo>
                  <a:pt x="156810" y="1619885"/>
                </a:lnTo>
                <a:lnTo>
                  <a:pt x="176947" y="1678065"/>
                </a:lnTo>
                <a:lnTo>
                  <a:pt x="197899" y="1735248"/>
                </a:lnTo>
                <a:lnTo>
                  <a:pt x="219648" y="1791439"/>
                </a:lnTo>
                <a:lnTo>
                  <a:pt x="242180" y="1846647"/>
                </a:lnTo>
                <a:lnTo>
                  <a:pt x="265480" y="1900876"/>
                </a:lnTo>
                <a:lnTo>
                  <a:pt x="289531" y="1954136"/>
                </a:lnTo>
                <a:lnTo>
                  <a:pt x="314319" y="2006432"/>
                </a:lnTo>
                <a:lnTo>
                  <a:pt x="339827" y="2057771"/>
                </a:lnTo>
                <a:lnTo>
                  <a:pt x="366153" y="2108367"/>
                </a:lnTo>
                <a:lnTo>
                  <a:pt x="392945" y="2157609"/>
                </a:lnTo>
                <a:lnTo>
                  <a:pt x="420523" y="2206121"/>
                </a:lnTo>
                <a:lnTo>
                  <a:pt x="448760" y="2253704"/>
                </a:lnTo>
                <a:lnTo>
                  <a:pt x="477641" y="2300366"/>
                </a:lnTo>
                <a:lnTo>
                  <a:pt x="507149" y="2346113"/>
                </a:lnTo>
                <a:lnTo>
                  <a:pt x="537271" y="2390952"/>
                </a:lnTo>
                <a:lnTo>
                  <a:pt x="567989" y="2434891"/>
                </a:lnTo>
                <a:lnTo>
                  <a:pt x="599289" y="2477935"/>
                </a:lnTo>
                <a:lnTo>
                  <a:pt x="631154" y="2520093"/>
                </a:lnTo>
                <a:lnTo>
                  <a:pt x="663571" y="2561370"/>
                </a:lnTo>
                <a:lnTo>
                  <a:pt x="696523" y="2601775"/>
                </a:lnTo>
                <a:lnTo>
                  <a:pt x="729994" y="2641313"/>
                </a:lnTo>
                <a:lnTo>
                  <a:pt x="763969" y="2679993"/>
                </a:lnTo>
                <a:lnTo>
                  <a:pt x="798433" y="2717820"/>
                </a:lnTo>
                <a:lnTo>
                  <a:pt x="833371" y="2754803"/>
                </a:lnTo>
                <a:lnTo>
                  <a:pt x="868766" y="2790946"/>
                </a:lnTo>
                <a:lnTo>
                  <a:pt x="904603" y="2826259"/>
                </a:lnTo>
                <a:lnTo>
                  <a:pt x="940867" y="2860748"/>
                </a:lnTo>
                <a:lnTo>
                  <a:pt x="977543" y="2894418"/>
                </a:lnTo>
                <a:lnTo>
                  <a:pt x="1014614" y="2927279"/>
                </a:lnTo>
                <a:lnTo>
                  <a:pt x="1052066" y="2959336"/>
                </a:lnTo>
                <a:lnTo>
                  <a:pt x="1089882" y="2990597"/>
                </a:lnTo>
                <a:lnTo>
                  <a:pt x="1128048" y="3021068"/>
                </a:lnTo>
                <a:lnTo>
                  <a:pt x="1166548" y="3050756"/>
                </a:lnTo>
                <a:lnTo>
                  <a:pt x="1205366" y="3079669"/>
                </a:lnTo>
                <a:lnTo>
                  <a:pt x="1244487" y="3107813"/>
                </a:lnTo>
                <a:lnTo>
                  <a:pt x="1283896" y="3135196"/>
                </a:lnTo>
                <a:lnTo>
                  <a:pt x="1323577" y="3161824"/>
                </a:lnTo>
                <a:lnTo>
                  <a:pt x="1363514" y="3187703"/>
                </a:lnTo>
                <a:lnTo>
                  <a:pt x="1403692" y="3212842"/>
                </a:lnTo>
                <a:lnTo>
                  <a:pt x="1444096" y="3237247"/>
                </a:lnTo>
                <a:lnTo>
                  <a:pt x="1484710" y="3260926"/>
                </a:lnTo>
                <a:lnTo>
                  <a:pt x="1525519" y="3283884"/>
                </a:lnTo>
                <a:lnTo>
                  <a:pt x="1566507" y="3306129"/>
                </a:lnTo>
                <a:lnTo>
                  <a:pt x="1607658" y="3327668"/>
                </a:lnTo>
                <a:lnTo>
                  <a:pt x="1648958" y="3348508"/>
                </a:lnTo>
                <a:lnTo>
                  <a:pt x="1690390" y="3368655"/>
                </a:lnTo>
                <a:lnTo>
                  <a:pt x="1731939" y="3388118"/>
                </a:lnTo>
                <a:lnTo>
                  <a:pt x="1773591" y="3406902"/>
                </a:lnTo>
                <a:lnTo>
                  <a:pt x="1815328" y="3425015"/>
                </a:lnTo>
                <a:lnTo>
                  <a:pt x="1857137" y="3442463"/>
                </a:lnTo>
                <a:lnTo>
                  <a:pt x="1899000" y="3459254"/>
                </a:lnTo>
                <a:lnTo>
                  <a:pt x="1940904" y="3475395"/>
                </a:lnTo>
                <a:lnTo>
                  <a:pt x="1982832" y="3490892"/>
                </a:lnTo>
                <a:lnTo>
                  <a:pt x="2024769" y="3505753"/>
                </a:lnTo>
                <a:lnTo>
                  <a:pt x="2066699" y="3519983"/>
                </a:lnTo>
                <a:lnTo>
                  <a:pt x="2108607" y="3533592"/>
                </a:lnTo>
                <a:lnTo>
                  <a:pt x="2150478" y="3546584"/>
                </a:lnTo>
                <a:lnTo>
                  <a:pt x="2192295" y="3558968"/>
                </a:lnTo>
                <a:lnTo>
                  <a:pt x="2234044" y="3570750"/>
                </a:lnTo>
                <a:lnTo>
                  <a:pt x="2275710" y="3581938"/>
                </a:lnTo>
                <a:lnTo>
                  <a:pt x="2317275" y="3592537"/>
                </a:lnTo>
                <a:lnTo>
                  <a:pt x="2358726" y="3602556"/>
                </a:lnTo>
                <a:lnTo>
                  <a:pt x="2400046" y="3612000"/>
                </a:lnTo>
                <a:lnTo>
                  <a:pt x="2441221" y="3620878"/>
                </a:lnTo>
                <a:lnTo>
                  <a:pt x="2482234" y="3629195"/>
                </a:lnTo>
                <a:lnTo>
                  <a:pt x="2523070" y="3636960"/>
                </a:lnTo>
                <a:lnTo>
                  <a:pt x="2563714" y="3644178"/>
                </a:lnTo>
                <a:lnTo>
                  <a:pt x="2604150" y="3650857"/>
                </a:lnTo>
                <a:lnTo>
                  <a:pt x="2644363" y="3657004"/>
                </a:lnTo>
                <a:lnTo>
                  <a:pt x="2684337" y="3662626"/>
                </a:lnTo>
                <a:lnTo>
                  <a:pt x="2724057" y="3667729"/>
                </a:lnTo>
                <a:lnTo>
                  <a:pt x="2763507" y="3672321"/>
                </a:lnTo>
                <a:lnTo>
                  <a:pt x="2802672" y="3676408"/>
                </a:lnTo>
                <a:lnTo>
                  <a:pt x="2841536" y="3679998"/>
                </a:lnTo>
                <a:lnTo>
                  <a:pt x="2880084" y="3683098"/>
                </a:lnTo>
                <a:lnTo>
                  <a:pt x="2918301" y="3685714"/>
                </a:lnTo>
                <a:lnTo>
                  <a:pt x="2993677" y="3689523"/>
                </a:lnTo>
                <a:lnTo>
                  <a:pt x="3067541" y="3691481"/>
                </a:lnTo>
                <a:lnTo>
                  <a:pt x="3103867" y="3691784"/>
                </a:lnTo>
                <a:lnTo>
                  <a:pt x="3139769" y="3691645"/>
                </a:lnTo>
                <a:lnTo>
                  <a:pt x="3210237" y="3690068"/>
                </a:lnTo>
                <a:lnTo>
                  <a:pt x="3278822" y="3686808"/>
                </a:lnTo>
                <a:lnTo>
                  <a:pt x="3345399" y="3681920"/>
                </a:lnTo>
                <a:lnTo>
                  <a:pt x="3391131" y="3677653"/>
                </a:lnTo>
                <a:lnTo>
                  <a:pt x="3438174" y="3672659"/>
                </a:lnTo>
                <a:lnTo>
                  <a:pt x="3486459" y="3666918"/>
                </a:lnTo>
                <a:lnTo>
                  <a:pt x="3535915" y="3660411"/>
                </a:lnTo>
                <a:lnTo>
                  <a:pt x="3586472" y="3653117"/>
                </a:lnTo>
                <a:lnTo>
                  <a:pt x="3638061" y="3645017"/>
                </a:lnTo>
                <a:lnTo>
                  <a:pt x="3690611" y="3636091"/>
                </a:lnTo>
                <a:lnTo>
                  <a:pt x="3744052" y="3626319"/>
                </a:lnTo>
                <a:lnTo>
                  <a:pt x="3893407" y="3593922"/>
                </a:lnTo>
                <a:lnTo>
                  <a:pt x="3846160" y="3593922"/>
                </a:lnTo>
                <a:lnTo>
                  <a:pt x="3789872" y="3592568"/>
                </a:lnTo>
                <a:lnTo>
                  <a:pt x="3734231" y="3590556"/>
                </a:lnTo>
                <a:lnTo>
                  <a:pt x="3679294" y="3587915"/>
                </a:lnTo>
                <a:lnTo>
                  <a:pt x="3625119" y="3584677"/>
                </a:lnTo>
                <a:lnTo>
                  <a:pt x="3571762" y="3580871"/>
                </a:lnTo>
                <a:lnTo>
                  <a:pt x="3519281" y="3576529"/>
                </a:lnTo>
                <a:lnTo>
                  <a:pt x="3467731" y="3571682"/>
                </a:lnTo>
                <a:lnTo>
                  <a:pt x="3417170" y="3566359"/>
                </a:lnTo>
                <a:lnTo>
                  <a:pt x="3367654" y="3560591"/>
                </a:lnTo>
                <a:lnTo>
                  <a:pt x="3319242" y="3554409"/>
                </a:lnTo>
                <a:lnTo>
                  <a:pt x="3271989" y="3547844"/>
                </a:lnTo>
                <a:lnTo>
                  <a:pt x="3225952" y="3540926"/>
                </a:lnTo>
                <a:lnTo>
                  <a:pt x="3181188" y="3533686"/>
                </a:lnTo>
                <a:lnTo>
                  <a:pt x="3115969" y="3521973"/>
                </a:lnTo>
                <a:lnTo>
                  <a:pt x="3049155" y="3508406"/>
                </a:lnTo>
                <a:lnTo>
                  <a:pt x="2980856" y="3492966"/>
                </a:lnTo>
                <a:lnTo>
                  <a:pt x="2911182" y="3475633"/>
                </a:lnTo>
                <a:lnTo>
                  <a:pt x="2840243" y="3456391"/>
                </a:lnTo>
                <a:lnTo>
                  <a:pt x="2768149" y="3435221"/>
                </a:lnTo>
                <a:lnTo>
                  <a:pt x="2731703" y="3423907"/>
                </a:lnTo>
                <a:lnTo>
                  <a:pt x="2695010" y="3412104"/>
                </a:lnTo>
                <a:lnTo>
                  <a:pt x="2658082" y="3399810"/>
                </a:lnTo>
                <a:lnTo>
                  <a:pt x="2620935" y="3387023"/>
                </a:lnTo>
                <a:lnTo>
                  <a:pt x="2583582" y="3373739"/>
                </a:lnTo>
                <a:lnTo>
                  <a:pt x="2546035" y="3359958"/>
                </a:lnTo>
                <a:lnTo>
                  <a:pt x="2508310" y="3345677"/>
                </a:lnTo>
                <a:lnTo>
                  <a:pt x="2470420" y="3330892"/>
                </a:lnTo>
                <a:lnTo>
                  <a:pt x="2432379" y="3315603"/>
                </a:lnTo>
                <a:lnTo>
                  <a:pt x="2394200" y="3299807"/>
                </a:lnTo>
                <a:lnTo>
                  <a:pt x="2355897" y="3283501"/>
                </a:lnTo>
                <a:lnTo>
                  <a:pt x="2317484" y="3266684"/>
                </a:lnTo>
                <a:lnTo>
                  <a:pt x="2278975" y="3249352"/>
                </a:lnTo>
                <a:lnTo>
                  <a:pt x="2240383" y="3231505"/>
                </a:lnTo>
                <a:lnTo>
                  <a:pt x="2201722" y="3213138"/>
                </a:lnTo>
                <a:lnTo>
                  <a:pt x="2163006" y="3194251"/>
                </a:lnTo>
                <a:lnTo>
                  <a:pt x="2124249" y="3174840"/>
                </a:lnTo>
                <a:lnTo>
                  <a:pt x="2085464" y="3154905"/>
                </a:lnTo>
                <a:lnTo>
                  <a:pt x="2046665" y="3134441"/>
                </a:lnTo>
                <a:lnTo>
                  <a:pt x="2007866" y="3113447"/>
                </a:lnTo>
                <a:lnTo>
                  <a:pt x="1969081" y="3091921"/>
                </a:lnTo>
                <a:lnTo>
                  <a:pt x="1930323" y="3069861"/>
                </a:lnTo>
                <a:lnTo>
                  <a:pt x="1891606" y="3047264"/>
                </a:lnTo>
                <a:lnTo>
                  <a:pt x="1852943" y="3024127"/>
                </a:lnTo>
                <a:lnTo>
                  <a:pt x="1814350" y="3000449"/>
                </a:lnTo>
                <a:lnTo>
                  <a:pt x="1775838" y="2976227"/>
                </a:lnTo>
                <a:lnTo>
                  <a:pt x="1737423" y="2951460"/>
                </a:lnTo>
                <a:lnTo>
                  <a:pt x="1699118" y="2926144"/>
                </a:lnTo>
                <a:lnTo>
                  <a:pt x="1660936" y="2900277"/>
                </a:lnTo>
                <a:lnTo>
                  <a:pt x="1622891" y="2873858"/>
                </a:lnTo>
                <a:lnTo>
                  <a:pt x="1584997" y="2846883"/>
                </a:lnTo>
                <a:lnTo>
                  <a:pt x="1547269" y="2819351"/>
                </a:lnTo>
                <a:lnTo>
                  <a:pt x="1509718" y="2791259"/>
                </a:lnTo>
                <a:lnTo>
                  <a:pt x="1472360" y="2762606"/>
                </a:lnTo>
                <a:lnTo>
                  <a:pt x="1435208" y="2733388"/>
                </a:lnTo>
                <a:lnTo>
                  <a:pt x="1398276" y="2703603"/>
                </a:lnTo>
                <a:lnTo>
                  <a:pt x="1361577" y="2673250"/>
                </a:lnTo>
                <a:lnTo>
                  <a:pt x="1325125" y="2642325"/>
                </a:lnTo>
                <a:lnTo>
                  <a:pt x="1288934" y="2610827"/>
                </a:lnTo>
                <a:lnTo>
                  <a:pt x="1253018" y="2578753"/>
                </a:lnTo>
                <a:lnTo>
                  <a:pt x="1217391" y="2546102"/>
                </a:lnTo>
                <a:lnTo>
                  <a:pt x="1182066" y="2512870"/>
                </a:lnTo>
                <a:lnTo>
                  <a:pt x="1147056" y="2479055"/>
                </a:lnTo>
                <a:lnTo>
                  <a:pt x="1112377" y="2444656"/>
                </a:lnTo>
                <a:lnTo>
                  <a:pt x="1078041" y="2409669"/>
                </a:lnTo>
                <a:lnTo>
                  <a:pt x="1044062" y="2374094"/>
                </a:lnTo>
                <a:lnTo>
                  <a:pt x="1010453" y="2337926"/>
                </a:lnTo>
                <a:lnTo>
                  <a:pt x="977230" y="2301164"/>
                </a:lnTo>
                <a:lnTo>
                  <a:pt x="944405" y="2263807"/>
                </a:lnTo>
                <a:lnTo>
                  <a:pt x="911992" y="2225850"/>
                </a:lnTo>
                <a:lnTo>
                  <a:pt x="880005" y="2187293"/>
                </a:lnTo>
                <a:lnTo>
                  <a:pt x="848458" y="2148133"/>
                </a:lnTo>
                <a:lnTo>
                  <a:pt x="817364" y="2108367"/>
                </a:lnTo>
                <a:lnTo>
                  <a:pt x="786737" y="2067994"/>
                </a:lnTo>
                <a:lnTo>
                  <a:pt x="756591" y="2027010"/>
                </a:lnTo>
                <a:lnTo>
                  <a:pt x="726940" y="1985415"/>
                </a:lnTo>
                <a:lnTo>
                  <a:pt x="697797" y="1943204"/>
                </a:lnTo>
                <a:lnTo>
                  <a:pt x="669176" y="1900377"/>
                </a:lnTo>
                <a:lnTo>
                  <a:pt x="641091" y="1856931"/>
                </a:lnTo>
                <a:lnTo>
                  <a:pt x="613556" y="1812864"/>
                </a:lnTo>
                <a:lnTo>
                  <a:pt x="586584" y="1768173"/>
                </a:lnTo>
                <a:lnTo>
                  <a:pt x="560189" y="1722856"/>
                </a:lnTo>
                <a:lnTo>
                  <a:pt x="534385" y="1676910"/>
                </a:lnTo>
                <a:lnTo>
                  <a:pt x="509185" y="1630334"/>
                </a:lnTo>
                <a:lnTo>
                  <a:pt x="484604" y="1583126"/>
                </a:lnTo>
                <a:lnTo>
                  <a:pt x="460655" y="1535282"/>
                </a:lnTo>
                <a:lnTo>
                  <a:pt x="437351" y="1486801"/>
                </a:lnTo>
                <a:lnTo>
                  <a:pt x="414707" y="1437680"/>
                </a:lnTo>
                <a:lnTo>
                  <a:pt x="392737" y="1387917"/>
                </a:lnTo>
                <a:lnTo>
                  <a:pt x="371453" y="1337510"/>
                </a:lnTo>
                <a:lnTo>
                  <a:pt x="350871" y="1286456"/>
                </a:lnTo>
                <a:lnTo>
                  <a:pt x="331002" y="1234754"/>
                </a:lnTo>
                <a:lnTo>
                  <a:pt x="311862" y="1182401"/>
                </a:lnTo>
                <a:lnTo>
                  <a:pt x="293465" y="1129394"/>
                </a:lnTo>
                <a:lnTo>
                  <a:pt x="275822" y="1075731"/>
                </a:lnTo>
                <a:lnTo>
                  <a:pt x="258950" y="1021411"/>
                </a:lnTo>
                <a:lnTo>
                  <a:pt x="242860" y="966430"/>
                </a:lnTo>
                <a:lnTo>
                  <a:pt x="227568" y="910787"/>
                </a:lnTo>
                <a:lnTo>
                  <a:pt x="213086" y="854479"/>
                </a:lnTo>
                <a:lnTo>
                  <a:pt x="199429" y="797504"/>
                </a:lnTo>
                <a:lnTo>
                  <a:pt x="186610" y="739860"/>
                </a:lnTo>
                <a:lnTo>
                  <a:pt x="174642" y="681543"/>
                </a:lnTo>
                <a:lnTo>
                  <a:pt x="163541" y="622554"/>
                </a:lnTo>
                <a:lnTo>
                  <a:pt x="154499" y="569938"/>
                </a:lnTo>
                <a:lnTo>
                  <a:pt x="146341" y="517783"/>
                </a:lnTo>
                <a:lnTo>
                  <a:pt x="139061" y="466091"/>
                </a:lnTo>
                <a:lnTo>
                  <a:pt x="132653" y="414865"/>
                </a:lnTo>
                <a:lnTo>
                  <a:pt x="127108" y="364109"/>
                </a:lnTo>
                <a:lnTo>
                  <a:pt x="122420" y="313825"/>
                </a:lnTo>
                <a:lnTo>
                  <a:pt x="118583" y="264016"/>
                </a:lnTo>
                <a:lnTo>
                  <a:pt x="115590" y="214686"/>
                </a:lnTo>
                <a:lnTo>
                  <a:pt x="113433" y="165838"/>
                </a:lnTo>
                <a:lnTo>
                  <a:pt x="112106" y="117475"/>
                </a:lnTo>
                <a:lnTo>
                  <a:pt x="113122" y="0"/>
                </a:lnTo>
                <a:close/>
              </a:path>
              <a:path w="3895725" h="3691890">
                <a:moveTo>
                  <a:pt x="3895690" y="3593426"/>
                </a:moveTo>
                <a:lnTo>
                  <a:pt x="3846160" y="3593922"/>
                </a:lnTo>
                <a:lnTo>
                  <a:pt x="3893407" y="3593922"/>
                </a:lnTo>
                <a:lnTo>
                  <a:pt x="3895690" y="3593426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2254" y="714372"/>
            <a:ext cx="5829170" cy="533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5705" y="6484937"/>
            <a:ext cx="26816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900" spc="-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9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78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45" y="89852"/>
            <a:ext cx="1625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Data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Science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781050"/>
            <a:ext cx="7467600" cy="529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545" y="6521925"/>
            <a:ext cx="238569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8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8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577" y="6298882"/>
            <a:ext cx="269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9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r>
              <a:rPr sz="9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888888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Corporation.</a:t>
            </a:r>
            <a:r>
              <a:rPr sz="9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All</a:t>
            </a:r>
            <a:r>
              <a:rPr sz="9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6085" y="2161476"/>
            <a:ext cx="2751455" cy="19126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indent="-2540" algn="ctr">
              <a:lnSpc>
                <a:spcPct val="90300"/>
              </a:lnSpc>
              <a:spcBef>
                <a:spcPts val="645"/>
              </a:spcBef>
            </a:pPr>
            <a:r>
              <a:rPr sz="4400" spc="-20" dirty="0"/>
              <a:t>Languages  </a:t>
            </a:r>
            <a:r>
              <a:rPr sz="4400" spc="-70" dirty="0"/>
              <a:t>Tools  </a:t>
            </a:r>
            <a:r>
              <a:rPr sz="4400" spc="70" dirty="0"/>
              <a:t>F</a:t>
            </a:r>
            <a:r>
              <a:rPr sz="4400" spc="-20" dirty="0"/>
              <a:t>r</a:t>
            </a:r>
            <a:r>
              <a:rPr sz="4400" spc="-50" dirty="0"/>
              <a:t>a</a:t>
            </a:r>
            <a:r>
              <a:rPr sz="4400" spc="-30" dirty="0"/>
              <a:t>m</a:t>
            </a:r>
            <a:r>
              <a:rPr sz="4400" spc="-75" dirty="0"/>
              <a:t>ew</a:t>
            </a:r>
            <a:r>
              <a:rPr sz="4400" spc="-45" dirty="0"/>
              <a:t>o</a:t>
            </a:r>
            <a:r>
              <a:rPr sz="4400" spc="-95" dirty="0"/>
              <a:t>r</a:t>
            </a:r>
            <a:r>
              <a:rPr sz="4400" spc="-65" dirty="0"/>
              <a:t>k</a:t>
            </a:r>
            <a:r>
              <a:rPr sz="4400" spc="10" dirty="0"/>
              <a:t>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9428" y="3576954"/>
            <a:ext cx="2525395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00" b="0" spc="-20" dirty="0">
                <a:latin typeface="Calibri Light"/>
                <a:cs typeface="Calibri Light"/>
              </a:rPr>
              <a:t>Languages</a:t>
            </a:r>
            <a:endParaRPr sz="47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648325" cy="6858000"/>
          </a:xfrm>
          <a:custGeom>
            <a:avLst/>
            <a:gdLst/>
            <a:ahLst/>
            <a:cxnLst/>
            <a:rect l="l" t="t" r="r" b="b"/>
            <a:pathLst>
              <a:path w="5648325" h="6858000">
                <a:moveTo>
                  <a:pt x="0" y="6858000"/>
                </a:moveTo>
                <a:lnTo>
                  <a:pt x="5648325" y="6858000"/>
                </a:lnTo>
                <a:lnTo>
                  <a:pt x="56483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26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485775"/>
            <a:ext cx="2400300" cy="2895600"/>
          </a:xfrm>
          <a:custGeom>
            <a:avLst/>
            <a:gdLst/>
            <a:ahLst/>
            <a:cxnLst/>
            <a:rect l="l" t="t" r="r" b="b"/>
            <a:pathLst>
              <a:path w="2400300" h="2895600">
                <a:moveTo>
                  <a:pt x="0" y="2895600"/>
                </a:moveTo>
                <a:lnTo>
                  <a:pt x="2400300" y="2895600"/>
                </a:lnTo>
                <a:lnTo>
                  <a:pt x="24003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" y="847725"/>
            <a:ext cx="2171700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6075" y="485775"/>
            <a:ext cx="2409825" cy="2895600"/>
          </a:xfrm>
          <a:custGeom>
            <a:avLst/>
            <a:gdLst/>
            <a:ahLst/>
            <a:cxnLst/>
            <a:rect l="l" t="t" r="r" b="b"/>
            <a:pathLst>
              <a:path w="2409825" h="2895600">
                <a:moveTo>
                  <a:pt x="0" y="2895600"/>
                </a:moveTo>
                <a:lnTo>
                  <a:pt x="2409825" y="2895600"/>
                </a:lnTo>
                <a:lnTo>
                  <a:pt x="2409825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9900" y="847725"/>
            <a:ext cx="2162175" cy="2162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6550" y="3533775"/>
            <a:ext cx="2419350" cy="2867025"/>
          </a:xfrm>
          <a:custGeom>
            <a:avLst/>
            <a:gdLst/>
            <a:ahLst/>
            <a:cxnLst/>
            <a:rect l="l" t="t" r="r" b="b"/>
            <a:pathLst>
              <a:path w="2419350" h="2867025">
                <a:moveTo>
                  <a:pt x="0" y="2867025"/>
                </a:moveTo>
                <a:lnTo>
                  <a:pt x="2419350" y="2867025"/>
                </a:lnTo>
                <a:lnTo>
                  <a:pt x="2419350" y="0"/>
                </a:lnTo>
                <a:lnTo>
                  <a:pt x="0" y="0"/>
                </a:lnTo>
                <a:lnTo>
                  <a:pt x="0" y="2867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0375" y="4114800"/>
            <a:ext cx="2171700" cy="168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7425" y="4457700"/>
            <a:ext cx="2468880" cy="0"/>
          </a:xfrm>
          <a:custGeom>
            <a:avLst/>
            <a:gdLst/>
            <a:ahLst/>
            <a:cxnLst/>
            <a:rect l="l" t="t" r="r" b="b"/>
            <a:pathLst>
              <a:path w="2468879">
                <a:moveTo>
                  <a:pt x="0" y="0"/>
                </a:moveTo>
                <a:lnTo>
                  <a:pt x="2468879" y="0"/>
                </a:lnTo>
              </a:path>
            </a:pathLst>
          </a:custGeom>
          <a:ln w="19050">
            <a:solidFill>
              <a:srgbClr val="426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324" y="6547472"/>
            <a:ext cx="2643936" cy="98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50" y="3533775"/>
            <a:ext cx="2400300" cy="2905125"/>
          </a:xfrm>
          <a:custGeom>
            <a:avLst/>
            <a:gdLst/>
            <a:ahLst/>
            <a:cxnLst/>
            <a:rect l="l" t="t" r="r" b="b"/>
            <a:pathLst>
              <a:path w="2400300" h="2905125">
                <a:moveTo>
                  <a:pt x="0" y="2905125"/>
                </a:moveTo>
                <a:lnTo>
                  <a:pt x="2400300" y="2905125"/>
                </a:lnTo>
                <a:lnTo>
                  <a:pt x="2400300" y="0"/>
                </a:lnTo>
                <a:lnTo>
                  <a:pt x="0" y="0"/>
                </a:lnTo>
                <a:lnTo>
                  <a:pt x="0" y="2905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4381500"/>
            <a:ext cx="2181225" cy="1133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214" y="2934652"/>
            <a:ext cx="312356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Fr</a:t>
            </a:r>
            <a:r>
              <a:rPr sz="50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sz="50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sz="5000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sz="5000" u="heavy" spc="-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</a:t>
            </a:r>
            <a:r>
              <a:rPr sz="50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</a:t>
            </a:r>
            <a:r>
              <a:rPr sz="500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</a:t>
            </a:r>
            <a:r>
              <a:rPr sz="5000" u="heavy" spc="-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</a:t>
            </a:r>
            <a:r>
              <a:rPr sz="5000" spc="10" dirty="0">
                <a:solidFill>
                  <a:srgbClr val="000000"/>
                </a:solidFill>
              </a:rPr>
              <a:t>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750587" y="1245086"/>
            <a:ext cx="1828728" cy="91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8557" y="3935830"/>
            <a:ext cx="1938813" cy="677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" y="1647825"/>
            <a:ext cx="2219325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0725" y="5295900"/>
            <a:ext cx="124777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9" y="5357659"/>
            <a:ext cx="1834435" cy="5622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9550" y="2743200"/>
            <a:ext cx="1085850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" y="4972050"/>
            <a:ext cx="1114425" cy="1133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4115" y="6544627"/>
            <a:ext cx="26981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404040"/>
                </a:solidFill>
                <a:latin typeface="Calibri"/>
                <a:cs typeface="Calibri"/>
              </a:rPr>
              <a:t>Copyright</a:t>
            </a: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©</a:t>
            </a: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2014</a:t>
            </a:r>
            <a:r>
              <a:rPr sz="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404040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Corporation.</a:t>
            </a:r>
            <a:r>
              <a:rPr sz="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321" y="2712085"/>
            <a:ext cx="245618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Platform</a:t>
            </a:r>
            <a:r>
              <a:rPr sz="5000" spc="-30" dirty="0">
                <a:solidFill>
                  <a:srgbClr val="000000"/>
                </a:solidFill>
              </a:rPr>
              <a:t>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200025" y="236041"/>
            <a:ext cx="2783411" cy="324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3499" y="950644"/>
            <a:ext cx="1990125" cy="613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074" y="2938277"/>
            <a:ext cx="1953376" cy="1171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350" y="5089175"/>
            <a:ext cx="1073150" cy="1089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0725" y="5105400"/>
            <a:ext cx="1247775" cy="1057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6175" y="5124450"/>
            <a:ext cx="1971675" cy="1019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4025" y="4124325"/>
            <a:ext cx="2505075" cy="523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08" y="3600450"/>
            <a:ext cx="1191057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14115" y="6544627"/>
            <a:ext cx="26981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20" dirty="0">
                <a:solidFill>
                  <a:srgbClr val="404040"/>
                </a:solidFill>
                <a:latin typeface="Calibri"/>
                <a:cs typeface="Calibri"/>
              </a:rPr>
              <a:t>Copyright</a:t>
            </a: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©</a:t>
            </a: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2014</a:t>
            </a:r>
            <a:r>
              <a:rPr sz="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404040"/>
                </a:solidFill>
                <a:latin typeface="Calibri"/>
                <a:cs typeface="Calibri"/>
              </a:rPr>
              <a:t>Xavor</a:t>
            </a:r>
            <a:r>
              <a:rPr sz="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Corporation.</a:t>
            </a:r>
            <a:r>
              <a:rPr sz="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rights</a:t>
            </a:r>
            <a:r>
              <a:rPr sz="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571625"/>
            <a:ext cx="2628900" cy="3333750"/>
          </a:xfrm>
          <a:custGeom>
            <a:avLst/>
            <a:gdLst/>
            <a:ahLst/>
            <a:cxnLst/>
            <a:rect l="l" t="t" r="r" b="b"/>
            <a:pathLst>
              <a:path w="2628900" h="3333750">
                <a:moveTo>
                  <a:pt x="2213864" y="0"/>
                </a:moveTo>
                <a:lnTo>
                  <a:pt x="0" y="0"/>
                </a:lnTo>
                <a:lnTo>
                  <a:pt x="0" y="3333750"/>
                </a:lnTo>
                <a:lnTo>
                  <a:pt x="2213864" y="3333750"/>
                </a:lnTo>
                <a:lnTo>
                  <a:pt x="2628900" y="1666875"/>
                </a:lnTo>
                <a:lnTo>
                  <a:pt x="22138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727" y="2526918"/>
            <a:ext cx="1534160" cy="1344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41325" marR="5080" indent="-429259">
              <a:lnSpc>
                <a:spcPct val="91300"/>
              </a:lnSpc>
              <a:spcBef>
                <a:spcPts val="445"/>
              </a:spcBef>
            </a:pPr>
            <a:r>
              <a:rPr sz="3050" spc="40" dirty="0"/>
              <a:t>Let's</a:t>
            </a:r>
            <a:r>
              <a:rPr sz="3050" spc="-300" dirty="0"/>
              <a:t> </a:t>
            </a:r>
            <a:r>
              <a:rPr sz="3050" spc="45" dirty="0"/>
              <a:t>Dive  into  </a:t>
            </a:r>
            <a:r>
              <a:rPr sz="3050" spc="114" dirty="0"/>
              <a:t>ML</a:t>
            </a:r>
            <a:endParaRPr sz="3050"/>
          </a:p>
        </p:txBody>
      </p:sp>
      <p:sp>
        <p:nvSpPr>
          <p:cNvPr id="4" name="object 4"/>
          <p:cNvSpPr/>
          <p:nvPr/>
        </p:nvSpPr>
        <p:spPr>
          <a:xfrm>
            <a:off x="3581400" y="1270127"/>
            <a:ext cx="5086350" cy="431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178" y="6486169"/>
            <a:ext cx="3468014" cy="13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2228850"/>
            <a:ext cx="2908300" cy="242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869</Words>
  <Application>Microsoft Office PowerPoint</Application>
  <PresentationFormat>On-screen Show (4:3)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Machine Learning: Classification and Regression  Lab 11</vt:lpstr>
      <vt:lpstr>What We Will Learn</vt:lpstr>
      <vt:lpstr>AI – Machine Learning – Deep Learning</vt:lpstr>
      <vt:lpstr>Data Science</vt:lpstr>
      <vt:lpstr>Languages  Tools  Frameworks</vt:lpstr>
      <vt:lpstr>PowerPoint Presentation</vt:lpstr>
      <vt:lpstr>Frameworks</vt:lpstr>
      <vt:lpstr>Platforms</vt:lpstr>
      <vt:lpstr>Let's Dive  into  ML</vt:lpstr>
      <vt:lpstr>How ML  Systems  Looks Like?</vt:lpstr>
      <vt:lpstr>AI/ML Learning  Path</vt:lpstr>
      <vt:lpstr>PowerPoint Presentation</vt:lpstr>
      <vt:lpstr>Types of Data</vt:lpstr>
      <vt:lpstr>Time Series</vt:lpstr>
      <vt:lpstr>Relational – Categorical &amp; Numeric</vt:lpstr>
      <vt:lpstr>Natural Language - Text</vt:lpstr>
      <vt:lpstr>Natural Language - Text</vt:lpstr>
      <vt:lpstr>Natural Language - Audio</vt:lpstr>
      <vt:lpstr>Vision – Images / Videos</vt:lpstr>
      <vt:lpstr>Paradigms of  Machine Learning</vt:lpstr>
      <vt:lpstr>Types of Machine Learning</vt:lpstr>
      <vt:lpstr>Supervised Learning</vt:lpstr>
      <vt:lpstr>Linear Regression – Single Variable</vt:lpstr>
      <vt:lpstr>Linear Regression – Multi Variables</vt:lpstr>
      <vt:lpstr>Linear Regression – Algorithm</vt:lpstr>
      <vt:lpstr>Logistic Regression – Binary Classification</vt:lpstr>
      <vt:lpstr>Logistic Regression – Multiclass Classification</vt:lpstr>
      <vt:lpstr>Precision &amp; Recall</vt:lpstr>
      <vt:lpstr>Under Fitting Vs Over Fitting</vt:lpstr>
      <vt:lpstr>Under/Over Fitting – Reasons and Cautions</vt:lpstr>
      <vt:lpstr>Decision Trees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-Classification Lab 11</dc:title>
  <cp:lastModifiedBy>Nouman Ali</cp:lastModifiedBy>
  <cp:revision>5</cp:revision>
  <dcterms:created xsi:type="dcterms:W3CDTF">2019-11-14T16:11:00Z</dcterms:created>
  <dcterms:modified xsi:type="dcterms:W3CDTF">2019-11-14T17:52:05Z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