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21"/>
  </p:notesMasterIdLst>
  <p:handoutMasterIdLst>
    <p:handoutMasterId r:id="rId22"/>
  </p:handoutMasterIdLst>
  <p:sldIdLst>
    <p:sldId id="332" r:id="rId6"/>
    <p:sldId id="319" r:id="rId7"/>
    <p:sldId id="318" r:id="rId8"/>
    <p:sldId id="334" r:id="rId9"/>
    <p:sldId id="338" r:id="rId10"/>
    <p:sldId id="335" r:id="rId11"/>
    <p:sldId id="336" r:id="rId12"/>
    <p:sldId id="337" r:id="rId13"/>
    <p:sldId id="339" r:id="rId14"/>
    <p:sldId id="320" r:id="rId15"/>
    <p:sldId id="344" r:id="rId16"/>
    <p:sldId id="340" r:id="rId17"/>
    <p:sldId id="341" r:id="rId18"/>
    <p:sldId id="342" r:id="rId19"/>
    <p:sldId id="34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se Morrison (GrandMasters)" initials="E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88421" autoAdjust="0"/>
  </p:normalViewPr>
  <p:slideViewPr>
    <p:cSldViewPr snapToGrid="0">
      <p:cViewPr varScale="1">
        <p:scale>
          <a:sx n="66" d="100"/>
          <a:sy n="66" d="100"/>
        </p:scale>
        <p:origin x="918" y="72"/>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53" d="100"/>
          <a:sy n="53" d="100"/>
        </p:scale>
        <p:origin x="-264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8/25/2017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009666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90582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4154812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2" y="3775168"/>
            <a:ext cx="11357896"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10030221" y="189731"/>
            <a:ext cx="2028743" cy="907550"/>
          </a:xfrm>
          <a:prstGeom prst="rect">
            <a:avLst/>
          </a:prstGeom>
        </p:spPr>
      </p:pic>
      <p:sp>
        <p:nvSpPr>
          <p:cNvPr id="9" name="Subtitle 2"/>
          <p:cNvSpPr>
            <a:spLocks noGrp="1"/>
          </p:cNvSpPr>
          <p:nvPr>
            <p:ph type="subTitle" idx="1" hasCustomPrompt="1"/>
          </p:nvPr>
        </p:nvSpPr>
        <p:spPr>
          <a:xfrm>
            <a:off x="546052" y="2942705"/>
            <a:ext cx="11357896"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66153774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8242" y="424448"/>
            <a:ext cx="10054940"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820" y="1907084"/>
            <a:ext cx="8198397"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35931838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715" y="1645920"/>
            <a:ext cx="10777837"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232816" y="157944"/>
            <a:ext cx="11725736"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328742774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816" y="157944"/>
            <a:ext cx="11725736"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36678" y="1487490"/>
            <a:ext cx="11536191"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9938684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1767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4" y="4771506"/>
            <a:ext cx="10487627"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3"/>
            <a:ext cx="10723468"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53941821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12895" y="2922747"/>
            <a:ext cx="5769221" cy="2350013"/>
          </a:xfrm>
          <a:prstGeom prst="rect">
            <a:avLst/>
          </a:prstGeom>
        </p:spPr>
      </p:pic>
      <p:sp>
        <p:nvSpPr>
          <p:cNvPr id="9" name="Rectangle 2"/>
          <p:cNvSpPr>
            <a:spLocks noChangeArrowheads="1"/>
          </p:cNvSpPr>
          <p:nvPr/>
        </p:nvSpPr>
        <p:spPr bwMode="auto">
          <a:xfrm>
            <a:off x="530225" y="5960744"/>
            <a:ext cx="11081704" cy="456087"/>
          </a:xfrm>
          <a:prstGeom prst="rect">
            <a:avLst/>
          </a:prstGeom>
          <a:noFill/>
          <a:ln w="9525">
            <a:noFill/>
            <a:miter lim="800000"/>
            <a:headEnd/>
            <a:tailEnd/>
          </a:ln>
        </p:spPr>
        <p:txBody>
          <a:bodyPr wrap="square">
            <a:spAutoFit/>
          </a:bodyPr>
          <a:lstStyle/>
          <a:p>
            <a:pPr marL="0" lvl="1" defTabSz="685749" fontAlgn="base">
              <a:spcBef>
                <a:spcPct val="0"/>
              </a:spcBef>
              <a:spcAft>
                <a:spcPct val="0"/>
              </a:spcAft>
              <a:defRPr/>
            </a:pPr>
            <a:r>
              <a:rPr lang="en-US" sz="788" b="1" dirty="0">
                <a:solidFill>
                  <a:prstClr val="white">
                    <a:lumMod val="85000"/>
                  </a:prstClr>
                </a:solidFill>
                <a:latin typeface="Calibri"/>
                <a:cs typeface="Arial" charset="0"/>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22360780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4" y="1"/>
            <a:ext cx="10365317"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11717" y="992188"/>
            <a:ext cx="10335683"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2742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2"/>
            <a:ext cx="2241224"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base">
              <a:spcAft>
                <a:spcPct val="0"/>
              </a:spcAft>
            </a:pPr>
            <a:r>
              <a:rPr sz="1350" dirty="0" smtClean="0"/>
              <a:t>Click to edit Master subtitle style</a:t>
            </a:r>
            <a:endParaRPr sz="1350" dirty="0"/>
          </a:p>
        </p:txBody>
      </p:sp>
      <p:sp>
        <p:nvSpPr>
          <p:cNvPr id="13" name="Title 1"/>
          <p:cNvSpPr txBox="1">
            <a:spLocks/>
          </p:cNvSpPr>
          <p:nvPr userDrawn="1"/>
        </p:nvSpPr>
        <p:spPr>
          <a:xfrm>
            <a:off x="193272" y="3376352"/>
            <a:ext cx="8409867"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pPr fontAlgn="base">
              <a:spcAft>
                <a:spcPct val="0"/>
              </a:spcAft>
            </a:pPr>
            <a:endParaRPr sz="3000" b="1" dirty="0"/>
          </a:p>
        </p:txBody>
      </p:sp>
      <p:sp>
        <p:nvSpPr>
          <p:cNvPr id="14" name="top right small rectangle"/>
          <p:cNvSpPr/>
          <p:nvPr userDrawn="1"/>
        </p:nvSpPr>
        <p:spPr bwMode="auto">
          <a:xfrm>
            <a:off x="8682791"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b="1"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7" cy="218986"/>
          </a:xfrm>
          <a:prstGeom prst="rect">
            <a:avLst/>
          </a:prstGeom>
        </p:spPr>
      </p:pic>
      <p:sp>
        <p:nvSpPr>
          <p:cNvPr id="16" name="Text Placeholder 10"/>
          <p:cNvSpPr>
            <a:spLocks noGrp="1"/>
          </p:cNvSpPr>
          <p:nvPr>
            <p:ph type="body" sz="quarter" idx="10" hasCustomPrompt="1"/>
          </p:nvPr>
        </p:nvSpPr>
        <p:spPr>
          <a:xfrm>
            <a:off x="292102" y="3466407"/>
            <a:ext cx="8215796"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2" y="5132439"/>
            <a:ext cx="8409867"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9749565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519248" y="228602"/>
            <a:ext cx="11151917" cy="747897"/>
          </a:xfrm>
          <a:prstGeom prst="rect">
            <a:avLst/>
          </a:prstGeom>
        </p:spPr>
        <p:txBody>
          <a:bodyPr/>
          <a:lstStyle>
            <a:lvl1pPr>
              <a:defRPr>
                <a:solidFill>
                  <a:schemeClr val="accent1">
                    <a:alpha val="98824"/>
                  </a:schemeClr>
                </a:solidFill>
              </a:defRPr>
            </a:lvl1p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1" cy="5290388"/>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6962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3" y="2739678"/>
            <a:ext cx="10248393"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3"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3515251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519248" y="228602"/>
            <a:ext cx="11151917" cy="747897"/>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a:fld id="{727B4C2D-45E2-4621-8491-2995EB46A674}" type="slidenum">
              <a:rPr lang="en-US" smtClean="0">
                <a:gradFill>
                  <a:gsLst>
                    <a:gs pos="100000">
                      <a:srgbClr val="797A7D"/>
                    </a:gs>
                    <a:gs pos="0">
                      <a:srgbClr val="797A7D"/>
                    </a:gs>
                  </a:gsLst>
                  <a:lin ang="5400000" scaled="0"/>
                </a:gradFill>
                <a:cs typeface="Arial" charset="0"/>
              </a:rPr>
              <a:pPr defTabSz="685955"/>
              <a:t>‹#›</a:t>
            </a:fld>
            <a:endParaRPr lang="en-US" dirty="0">
              <a:gradFill>
                <a:gsLst>
                  <a:gs pos="100000">
                    <a:srgbClr val="797A7D"/>
                  </a:gs>
                  <a:gs pos="0">
                    <a:srgbClr val="797A7D"/>
                  </a:gs>
                </a:gsLst>
                <a:lin ang="5400000" scaled="0"/>
              </a:gradFill>
              <a:cs typeface="Arial" charset="0"/>
            </a:endParaRPr>
          </a:p>
        </p:txBody>
      </p:sp>
    </p:spTree>
    <p:extLst>
      <p:ext uri="{BB962C8B-B14F-4D97-AF65-F5344CB8AC3E}">
        <p14:creationId xmlns:p14="http://schemas.microsoft.com/office/powerpoint/2010/main" val="198833509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accent5"/>
          </a:solidFill>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a:solidFill>
            <a:schemeClr val="accent3"/>
          </a:solidFill>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a:solidFill>
            <a:schemeClr val="accent3"/>
          </a:solidFill>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a:solidFill>
            <a:schemeClr val="accent3"/>
          </a:solidFill>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solidFill>
            <a:schemeClr val="accent5"/>
          </a:solidFill>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chemeClr val="accent3"/>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chemeClr val="accent3"/>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solidFill>
            <a:schemeClr val="accent5"/>
          </a:solidFill>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solidFill>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403" y="2312128"/>
            <a:ext cx="11125821"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404" y="4735774"/>
            <a:ext cx="6149261"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10030221" y="189731"/>
            <a:ext cx="2028743" cy="907550"/>
          </a:xfrm>
          <a:prstGeom prst="rect">
            <a:avLst/>
          </a:prstGeom>
        </p:spPr>
      </p:pic>
    </p:spTree>
    <p:extLst>
      <p:ext uri="{BB962C8B-B14F-4D97-AF65-F5344CB8AC3E}">
        <p14:creationId xmlns:p14="http://schemas.microsoft.com/office/powerpoint/2010/main" val="354426357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6122" y="6394624"/>
            <a:ext cx="1110587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fontAlgn="base">
              <a:spcAft>
                <a:spcPct val="0"/>
              </a:spcAft>
            </a:pPr>
            <a:endParaRPr lang="en-US" sz="1200" b="1" dirty="0">
              <a:solidFill>
                <a:srgbClr val="FFFFFF">
                  <a:lumMod val="75000"/>
                  <a:alpha val="99000"/>
                </a:srgbClr>
              </a:solidFill>
            </a:endParaRPr>
          </a:p>
        </p:txBody>
      </p:sp>
      <p:sp>
        <p:nvSpPr>
          <p:cNvPr id="3" name="Text Placeholder 6"/>
          <p:cNvSpPr txBox="1">
            <a:spLocks/>
          </p:cNvSpPr>
          <p:nvPr/>
        </p:nvSpPr>
        <p:spPr>
          <a:xfrm>
            <a:off x="1086122" y="6394624"/>
            <a:ext cx="1110587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fontAlgn="base">
              <a:spcAft>
                <a:spcPct val="0"/>
              </a:spcAft>
            </a:pPr>
            <a:endParaRPr lang="en-US" sz="1200" b="1" dirty="0">
              <a:solidFill>
                <a:srgbClr val="FFFFFF">
                  <a:lumMod val="75000"/>
                  <a:alpha val="99000"/>
                </a:srgbClr>
              </a:solidFill>
            </a:endParaRPr>
          </a:p>
        </p:txBody>
      </p:sp>
    </p:spTree>
    <p:extLst>
      <p:ext uri="{BB962C8B-B14F-4D97-AF65-F5344CB8AC3E}">
        <p14:creationId xmlns:p14="http://schemas.microsoft.com/office/powerpoint/2010/main" val="8020440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4" r:id="rId11"/>
    <p:sldLayoutId id="2147483685" r:id="rId12"/>
    <p:sldLayoutId id="2147483686" r:id="rId13"/>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glassdoor.com/Salaries/data-analyst-salary-SRCH_KO0,12.htm" TargetMode="External"/><Relationship Id="rId2" Type="http://schemas.openxmlformats.org/officeDocument/2006/relationships/hyperlink" Target="http://wiki.lib.sun.ac.za/images/0/02/Rht-salary-guide-2016.pdf" TargetMode="External"/><Relationship Id="rId1" Type="http://schemas.openxmlformats.org/officeDocument/2006/relationships/slideLayout" Target="../slideLayouts/slideLayout3.xml"/><Relationship Id="rId4" Type="http://schemas.openxmlformats.org/officeDocument/2006/relationships/hyperlink" Target="http://www.payscale.com/research/US/Job=Data_Analyst/Salary"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86" y="1088572"/>
            <a:ext cx="11666814" cy="4310742"/>
          </a:xfrm>
          <a:prstGeom prst="rect">
            <a:avLst/>
          </a:prstGeom>
        </p:spPr>
      </p:pic>
    </p:spTree>
    <p:extLst>
      <p:ext uri="{BB962C8B-B14F-4D97-AF65-F5344CB8AC3E}">
        <p14:creationId xmlns:p14="http://schemas.microsoft.com/office/powerpoint/2010/main" val="308303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Lab Structure</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431097704"/>
              </p:ext>
            </p:extLst>
          </p:nvPr>
        </p:nvGraphicFramePr>
        <p:xfrm>
          <a:off x="379413" y="1417632"/>
          <a:ext cx="11525250" cy="4312608"/>
        </p:xfrm>
        <a:graphic>
          <a:graphicData uri="http://schemas.openxmlformats.org/drawingml/2006/table">
            <a:tbl>
              <a:tblPr firstRow="1" bandRow="1">
                <a:tableStyleId>{5C22544A-7EE6-4342-B048-85BDC9FD1C3A}</a:tableStyleId>
              </a:tblPr>
              <a:tblGrid>
                <a:gridCol w="5762625"/>
                <a:gridCol w="5762625"/>
              </a:tblGrid>
              <a:tr h="1078152">
                <a:tc gridSpan="2">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3600" b="1" kern="1200" dirty="0" smtClean="0">
                          <a:solidFill>
                            <a:schemeClr val="lt1"/>
                          </a:solidFill>
                          <a:latin typeface="Segoe UI Light" panose="020B0502040204020203" pitchFamily="34" charset="0"/>
                          <a:ea typeface="+mn-ea"/>
                          <a:cs typeface="Segoe UI Light" panose="020B0502040204020203" pitchFamily="34" charset="0"/>
                        </a:rPr>
                        <a:t>Implementing a Data Warehouse with SQL Server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1078152">
                <a:tc>
                  <a:txBody>
                    <a:bodyPr/>
                    <a:lstStyle/>
                    <a:p>
                      <a:r>
                        <a:rPr lang="en-US" sz="2400" b="1" dirty="0" smtClean="0">
                          <a:latin typeface="Segoe UI Light" panose="020B0502040204020203" pitchFamily="34" charset="0"/>
                          <a:cs typeface="Segoe UI Light" panose="020B0502040204020203" pitchFamily="34" charset="0"/>
                        </a:rPr>
                        <a:t>01 |  Design and Implement</a:t>
                      </a:r>
                      <a:r>
                        <a:rPr lang="en-US" sz="2400" b="1" baseline="0" dirty="0" smtClean="0">
                          <a:latin typeface="Segoe UI Light" panose="020B0502040204020203" pitchFamily="34" charset="0"/>
                          <a:cs typeface="Segoe UI Light" panose="020B0502040204020203" pitchFamily="34" charset="0"/>
                        </a:rPr>
                        <a:t> </a:t>
                      </a:r>
                      <a:r>
                        <a:rPr lang="en-US" sz="2400" b="1" dirty="0" smtClean="0">
                          <a:latin typeface="Segoe UI Light" panose="020B0502040204020203" pitchFamily="34" charset="0"/>
                          <a:cs typeface="Segoe UI Light" panose="020B0502040204020203" pitchFamily="34" charset="0"/>
                        </a:rPr>
                        <a:t>Dimensions and Fact Tables</a:t>
                      </a:r>
                      <a:endParaRPr lang="en-US" sz="2400" b="1" dirty="0">
                        <a:latin typeface="Segoe UI Light" panose="020B0502040204020203" pitchFamily="34" charset="0"/>
                        <a:cs typeface="Segoe UI Light" panose="020B0502040204020203" pitchFamily="34" charset="0"/>
                      </a:endParaRPr>
                    </a:p>
                  </a:txBody>
                  <a:tcPr anchor="ctr">
                    <a:solidFill>
                      <a:schemeClr val="accent3"/>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latin typeface="Segoe UI Light" panose="020B0502040204020203" pitchFamily="34" charset="0"/>
                          <a:ea typeface="+mn-ea"/>
                          <a:cs typeface="Segoe UI Light" panose="020B0502040204020203" pitchFamily="34" charset="0"/>
                        </a:rPr>
                        <a:t>04 |  Control Flow</a:t>
                      </a:r>
                    </a:p>
                  </a:txBody>
                  <a:tcPr anchor="ctr">
                    <a:solidFill>
                      <a:schemeClr val="accent3"/>
                    </a:solidFill>
                  </a:tcPr>
                </a:tc>
              </a:tr>
              <a:tr h="1078152">
                <a:tc>
                  <a:txBody>
                    <a:bodyPr/>
                    <a:lstStyle/>
                    <a:p>
                      <a:r>
                        <a:rPr lang="en-US" sz="2400" dirty="0" smtClean="0">
                          <a:latin typeface="Segoe UI Light" panose="020B0502040204020203" pitchFamily="34" charset="0"/>
                          <a:cs typeface="Segoe UI Light" panose="020B0502040204020203" pitchFamily="34" charset="0"/>
                        </a:rPr>
                        <a:t>02 |  Data Flow - Extract Data</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tc>
                  <a:txBody>
                    <a:bodyPr/>
                    <a:lstStyle/>
                    <a:p>
                      <a:r>
                        <a:rPr lang="en-US" sz="2400" dirty="0" smtClean="0">
                          <a:latin typeface="Segoe UI Light" panose="020B0502040204020203" pitchFamily="34" charset="0"/>
                          <a:cs typeface="Segoe UI Light" panose="020B0502040204020203" pitchFamily="34" charset="0"/>
                        </a:rPr>
                        <a:t>05 |  Configure and Deploy</a:t>
                      </a:r>
                      <a:r>
                        <a:rPr lang="en-US" sz="2400" baseline="0" dirty="0" smtClean="0">
                          <a:latin typeface="Segoe UI Light" panose="020B0502040204020203" pitchFamily="34" charset="0"/>
                          <a:cs typeface="Segoe UI Light" panose="020B0502040204020203" pitchFamily="34" charset="0"/>
                        </a:rPr>
                        <a:t> SSIS </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tr>
              <a:tr h="107815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Data Flow - Transform Data</a:t>
                      </a:r>
                      <a:endParaRPr lang="en-US" sz="2400" dirty="0" smtClean="0">
                        <a:latin typeface="Segoe UI Light" panose="020B0502040204020203" pitchFamily="34" charset="0"/>
                        <a:cs typeface="Segoe UI Light" panose="020B0502040204020203" pitchFamily="34" charset="0"/>
                      </a:endParaRPr>
                    </a:p>
                  </a:txBody>
                  <a:tcPr anchor="ctr">
                    <a:solidFill>
                      <a:schemeClr val="accent3"/>
                    </a:solidFill>
                  </a:tcPr>
                </a:tc>
                <a:tc>
                  <a:txBody>
                    <a:bodyPr/>
                    <a:lstStyle/>
                    <a:p>
                      <a:r>
                        <a:rPr lang="en-US" sz="2400" dirty="0" smtClean="0">
                          <a:latin typeface="Segoe UI Light" panose="020B0502040204020203" pitchFamily="34" charset="0"/>
                          <a:cs typeface="Segoe UI Light" panose="020B0502040204020203" pitchFamily="34" charset="0"/>
                        </a:rPr>
                        <a:t>06 | Manage Enterprise Data</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tr>
            </a:tbl>
          </a:graphicData>
        </a:graphic>
      </p:graphicFrame>
    </p:spTree>
    <p:extLst>
      <p:ext uri="{BB962C8B-B14F-4D97-AF65-F5344CB8AC3E}">
        <p14:creationId xmlns:p14="http://schemas.microsoft.com/office/powerpoint/2010/main" val="2824560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Lab2</a:t>
            </a:r>
            <a:endParaRPr lang="en-US" dirty="0"/>
          </a:p>
        </p:txBody>
      </p:sp>
      <p:sp>
        <p:nvSpPr>
          <p:cNvPr id="3" name="Title 2"/>
          <p:cNvSpPr>
            <a:spLocks noGrp="1"/>
          </p:cNvSpPr>
          <p:nvPr>
            <p:ph type="ctrTitle"/>
          </p:nvPr>
        </p:nvSpPr>
        <p:spPr/>
        <p:txBody>
          <a:bodyPr/>
          <a:lstStyle/>
          <a:p>
            <a:pPr algn="ctr"/>
            <a:r>
              <a:rPr lang="en-US" sz="6600" dirty="0" smtClean="0"/>
              <a:t>Welcome Back</a:t>
            </a:r>
            <a:endParaRPr lang="en-US" sz="6600" dirty="0"/>
          </a:p>
        </p:txBody>
      </p:sp>
      <p:sp>
        <p:nvSpPr>
          <p:cNvPr id="4" name="Rectangle 3"/>
          <p:cNvSpPr/>
          <p:nvPr/>
        </p:nvSpPr>
        <p:spPr>
          <a:xfrm>
            <a:off x="164242" y="116115"/>
            <a:ext cx="2162629" cy="1306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8304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a:t>
            </a:r>
            <a:endParaRPr lang="en-US" dirty="0"/>
          </a:p>
        </p:txBody>
      </p:sp>
      <p:sp>
        <p:nvSpPr>
          <p:cNvPr id="3" name="Content Placeholder 2"/>
          <p:cNvSpPr>
            <a:spLocks noGrp="1"/>
          </p:cNvSpPr>
          <p:nvPr>
            <p:ph sz="quarter" idx="10"/>
          </p:nvPr>
        </p:nvSpPr>
        <p:spPr/>
        <p:txBody>
          <a:bodyPr/>
          <a:lstStyle/>
          <a:p>
            <a:r>
              <a:rPr lang="en-US" dirty="0" smtClean="0"/>
              <a:t>Introduction</a:t>
            </a:r>
          </a:p>
          <a:p>
            <a:r>
              <a:rPr lang="en-US" dirty="0" smtClean="0"/>
              <a:t>Importance of Lab</a:t>
            </a:r>
          </a:p>
          <a:p>
            <a:r>
              <a:rPr lang="en-US" dirty="0" smtClean="0"/>
              <a:t>Data warehouse Architecture</a:t>
            </a:r>
          </a:p>
          <a:p>
            <a:r>
              <a:rPr lang="en-US" dirty="0" smtClean="0"/>
              <a:t>Lab Structure</a:t>
            </a:r>
          </a:p>
          <a:p>
            <a:r>
              <a:rPr lang="en-US" b="1" dirty="0" smtClean="0"/>
              <a:t>Dirty hands with data (Pivot Charts)</a:t>
            </a:r>
            <a:endParaRPr lang="en-US" b="1" dirty="0"/>
          </a:p>
        </p:txBody>
      </p:sp>
    </p:spTree>
    <p:extLst>
      <p:ext uri="{BB962C8B-B14F-4D97-AF65-F5344CB8AC3E}">
        <p14:creationId xmlns:p14="http://schemas.microsoft.com/office/powerpoint/2010/main" val="3910227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sz="quarter" idx="10"/>
          </p:nvPr>
        </p:nvSpPr>
        <p:spPr/>
        <p:txBody>
          <a:bodyPr/>
          <a:lstStyle/>
          <a:p>
            <a:r>
              <a:rPr lang="en-US" b="1" dirty="0" smtClean="0"/>
              <a:t>Pivot Charts</a:t>
            </a:r>
          </a:p>
          <a:p>
            <a:r>
              <a:rPr lang="en-US" dirty="0" smtClean="0">
                <a:sym typeface="Wingdings" panose="05000000000000000000" pitchFamily="2" charset="2"/>
              </a:rPr>
              <a:t>Purpose: Work a little bit like data analyst</a:t>
            </a:r>
          </a:p>
          <a:p>
            <a:r>
              <a:rPr lang="en-US" dirty="0" smtClean="0">
                <a:sym typeface="Wingdings" panose="05000000000000000000" pitchFamily="2" charset="2"/>
              </a:rPr>
              <a:t>How: Convert raw data into useful business information</a:t>
            </a:r>
          </a:p>
          <a:p>
            <a:endParaRPr lang="en-US" dirty="0">
              <a:sym typeface="Wingdings" panose="05000000000000000000" pitchFamily="2" charset="2"/>
            </a:endParaRPr>
          </a:p>
          <a:p>
            <a:r>
              <a:rPr lang="en-US" dirty="0" smtClean="0">
                <a:sym typeface="Wingdings" panose="05000000000000000000" pitchFamily="2" charset="2"/>
              </a:rPr>
              <a:t>Business Information  Business Decisions</a:t>
            </a:r>
            <a:endParaRPr lang="en-US" dirty="0"/>
          </a:p>
        </p:txBody>
      </p:sp>
    </p:spTree>
    <p:extLst>
      <p:ext uri="{BB962C8B-B14F-4D97-AF65-F5344CB8AC3E}">
        <p14:creationId xmlns:p14="http://schemas.microsoft.com/office/powerpoint/2010/main" val="1581561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Today</a:t>
            </a:r>
            <a:endParaRPr lang="en-US" dirty="0"/>
          </a:p>
        </p:txBody>
      </p:sp>
      <p:sp>
        <p:nvSpPr>
          <p:cNvPr id="3" name="Content Placeholder 2"/>
          <p:cNvSpPr>
            <a:spLocks noGrp="1"/>
          </p:cNvSpPr>
          <p:nvPr>
            <p:ph sz="quarter" idx="10"/>
          </p:nvPr>
        </p:nvSpPr>
        <p:spPr/>
        <p:txBody>
          <a:bodyPr/>
          <a:lstStyle/>
          <a:p>
            <a:pPr marL="0" indent="0">
              <a:buNone/>
            </a:pPr>
            <a:r>
              <a:rPr lang="en-US" dirty="0" smtClean="0"/>
              <a:t>Understand </a:t>
            </a:r>
            <a:r>
              <a:rPr lang="en-US" dirty="0"/>
              <a:t>some prerequisite </a:t>
            </a:r>
            <a:r>
              <a:rPr lang="en-US" dirty="0" smtClean="0"/>
              <a:t>of data warehousing</a:t>
            </a:r>
          </a:p>
          <a:p>
            <a:pPr>
              <a:buFont typeface="Wingdings" panose="05000000000000000000" pitchFamily="2" charset="2"/>
              <a:buChar char="à"/>
            </a:pPr>
            <a:r>
              <a:rPr lang="en-US" b="1" dirty="0" smtClean="0">
                <a:sym typeface="Wingdings" panose="05000000000000000000" pitchFamily="2" charset="2"/>
              </a:rPr>
              <a:t>How data can be migrated from one system to other?</a:t>
            </a:r>
          </a:p>
          <a:p>
            <a:pPr>
              <a:buFont typeface="Wingdings" panose="05000000000000000000" pitchFamily="2" charset="2"/>
              <a:buChar char="à"/>
            </a:pPr>
            <a:r>
              <a:rPr lang="en-US" b="1" dirty="0" smtClean="0">
                <a:sym typeface="Wingdings" panose="05000000000000000000" pitchFamily="2" charset="2"/>
              </a:rPr>
              <a:t>Data recovery</a:t>
            </a:r>
          </a:p>
          <a:p>
            <a:pPr>
              <a:buFont typeface="Wingdings" panose="05000000000000000000" pitchFamily="2" charset="2"/>
              <a:buChar char="à"/>
            </a:pPr>
            <a:endParaRPr lang="en-US" b="1" dirty="0">
              <a:sym typeface="Wingdings" panose="05000000000000000000" pitchFamily="2" charset="2"/>
            </a:endParaRPr>
          </a:p>
          <a:p>
            <a:pPr marL="0" indent="0">
              <a:buNone/>
            </a:pPr>
            <a:endParaRPr lang="en-US" b="1" dirty="0" smtClean="0">
              <a:sym typeface="Wingdings" panose="05000000000000000000" pitchFamily="2" charset="2"/>
            </a:endParaRPr>
          </a:p>
          <a:p>
            <a:pPr marL="0" indent="0" algn="ctr">
              <a:buNone/>
            </a:pPr>
            <a:r>
              <a:rPr lang="en-US" b="1" u="sng" dirty="0"/>
              <a:t>Why Important?</a:t>
            </a:r>
            <a:endParaRPr lang="en-US" b="1" u="sng" dirty="0" smtClean="0"/>
          </a:p>
        </p:txBody>
      </p:sp>
    </p:spTree>
    <p:extLst>
      <p:ext uri="{BB962C8B-B14F-4D97-AF65-F5344CB8AC3E}">
        <p14:creationId xmlns:p14="http://schemas.microsoft.com/office/powerpoint/2010/main" val="3166165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lstStyle/>
          <a:p>
            <a:r>
              <a:rPr lang="en-US" dirty="0" smtClean="0"/>
              <a:t>If not understand, no problem, you will understand it during your </a:t>
            </a:r>
            <a:r>
              <a:rPr lang="en-US" b="1" dirty="0" smtClean="0"/>
              <a:t>project.</a:t>
            </a:r>
            <a:endParaRPr lang="en-US" b="1" dirty="0"/>
          </a:p>
        </p:txBody>
      </p:sp>
    </p:spTree>
    <p:extLst>
      <p:ext uri="{BB962C8B-B14F-4D97-AF65-F5344CB8AC3E}">
        <p14:creationId xmlns:p14="http://schemas.microsoft.com/office/powerpoint/2010/main" val="966064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8647754" cy="1063487"/>
          </a:xfrm>
          <a:noFill/>
        </p:spPr>
        <p:txBody>
          <a:bodyPr/>
          <a:lstStyle/>
          <a:p>
            <a:r>
              <a:rPr lang="en-US" dirty="0" smtClean="0"/>
              <a:t>Meet Muhammad Usman</a:t>
            </a:r>
            <a:endParaRPr lang="en-US" dirty="0"/>
          </a:p>
        </p:txBody>
      </p:sp>
      <p:sp>
        <p:nvSpPr>
          <p:cNvPr id="7" name="Content Placeholder 6"/>
          <p:cNvSpPr>
            <a:spLocks noGrp="1"/>
          </p:cNvSpPr>
          <p:nvPr>
            <p:ph idx="10"/>
          </p:nvPr>
        </p:nvSpPr>
        <p:spPr>
          <a:xfrm>
            <a:off x="359958" y="1042894"/>
            <a:ext cx="8827585" cy="1830935"/>
          </a:xfrm>
          <a:noFill/>
        </p:spPr>
        <p:txBody>
          <a:bodyPr/>
          <a:lstStyle/>
          <a:p>
            <a:r>
              <a:rPr lang="en-US" sz="2800" dirty="0"/>
              <a:t> Muhammad Usman | Software </a:t>
            </a:r>
            <a:r>
              <a:rPr lang="en-US" sz="2800" dirty="0" smtClean="0"/>
              <a:t>Engineer</a:t>
            </a:r>
          </a:p>
          <a:p>
            <a:pPr lvl="1"/>
            <a:r>
              <a:rPr lang="en-US" sz="2400" dirty="0" smtClean="0">
                <a:solidFill>
                  <a:schemeClr val="tx1"/>
                </a:solidFill>
              </a:rPr>
              <a:t>Focused on Data Science, BI and development technologies</a:t>
            </a:r>
          </a:p>
          <a:p>
            <a:pPr lvl="1"/>
            <a:r>
              <a:rPr lang="en-US" sz="2400" dirty="0" smtClean="0">
                <a:solidFill>
                  <a:schemeClr val="tx1"/>
                </a:solidFill>
              </a:rPr>
              <a:t>Predictive Analytics, Business Intelligence, ETL, Enterprise Application development</a:t>
            </a:r>
          </a:p>
        </p:txBody>
      </p:sp>
      <p:sp>
        <p:nvSpPr>
          <p:cNvPr id="5" name="TextBox 4"/>
          <p:cNvSpPr txBox="1"/>
          <p:nvPr/>
        </p:nvSpPr>
        <p:spPr>
          <a:xfrm>
            <a:off x="423057" y="2873829"/>
            <a:ext cx="9255384" cy="3840573"/>
          </a:xfrm>
          <a:prstGeom prst="rect">
            <a:avLst/>
          </a:prstGeom>
          <a:noFill/>
        </p:spPr>
        <p:txBody>
          <a:bodyPr/>
          <a:lstStyle>
            <a:lvl1pPr marL="342783" indent="-342783" defTabSz="914088">
              <a:spcBef>
                <a:spcPts val="1400"/>
              </a:spcBef>
              <a:buFont typeface="Arial" pitchFamily="34" charset="0"/>
              <a:buChar char="•"/>
              <a:defRPr sz="3200" b="0" kern="0" baseline="0">
                <a:latin typeface="Segoe UI Light" panose="020B0502040204020203" pitchFamily="34" charset="0"/>
                <a:ea typeface="Segoe UI Light" panose="020B0502040204020203" pitchFamily="34" charset="0"/>
                <a:cs typeface="Segoe UI Light" panose="020B0502040204020203" pitchFamily="34" charset="0"/>
              </a:defRPr>
            </a:lvl1pPr>
            <a:lvl2pPr marL="742698" lvl="1" indent="-285652" defTabSz="914088">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defTabSz="914088">
              <a:spcBef>
                <a:spcPts val="200"/>
              </a:spcBef>
              <a:spcAft>
                <a:spcPts val="200"/>
              </a:spcAft>
              <a:buFont typeface="Arial" pitchFamily="34" charset="0"/>
              <a:buChar char="•"/>
              <a:defRPr sz="2400"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defTabSz="914088">
              <a:spcBef>
                <a:spcPct val="20000"/>
              </a:spcBef>
              <a:buFont typeface="Arial" pitchFamily="34" charset="0"/>
              <a:buChar char="–"/>
              <a:defRPr sz="2000"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defTabSz="914088">
              <a:spcBef>
                <a:spcPct val="20000"/>
              </a:spcBef>
              <a:buFont typeface="Arial" pitchFamily="34" charset="0"/>
              <a:buChar char="»"/>
              <a:defRPr sz="2000"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pPr marL="0" indent="0">
              <a:buNone/>
            </a:pPr>
            <a:endParaRPr lang="en-US" dirty="0" smtClean="0"/>
          </a:p>
          <a:p>
            <a:r>
              <a:rPr lang="en-US" sz="2800" dirty="0" smtClean="0"/>
              <a:t>Previous Experience</a:t>
            </a:r>
            <a:endParaRPr lang="en-US" sz="2800" dirty="0"/>
          </a:p>
          <a:p>
            <a:pPr lvl="1"/>
            <a:r>
              <a:rPr lang="en-US" sz="2400" dirty="0" smtClean="0">
                <a:solidFill>
                  <a:schemeClr val="tx1"/>
                </a:solidFill>
              </a:rPr>
              <a:t>Teradata Inc. </a:t>
            </a:r>
            <a:r>
              <a:rPr lang="en-US" sz="2400" dirty="0" smtClean="0">
                <a:solidFill>
                  <a:schemeClr val="tx1"/>
                </a:solidFill>
                <a:sym typeface="Wingdings" panose="05000000000000000000" pitchFamily="2" charset="2"/>
              </a:rPr>
              <a:t> ETL, Data Warehousing, Visualization</a:t>
            </a:r>
            <a:endParaRPr lang="en-US" sz="2400" dirty="0" smtClean="0">
              <a:solidFill>
                <a:schemeClr val="tx1"/>
              </a:solidFill>
            </a:endParaRPr>
          </a:p>
          <a:p>
            <a:pPr lvl="1"/>
            <a:r>
              <a:rPr lang="en-US" sz="2400" dirty="0" smtClean="0">
                <a:solidFill>
                  <a:schemeClr val="tx1"/>
                </a:solidFill>
              </a:rPr>
              <a:t>Techlogix </a:t>
            </a:r>
            <a:r>
              <a:rPr lang="en-US" sz="2400" dirty="0">
                <a:solidFill>
                  <a:schemeClr val="tx1"/>
                </a:solidFill>
                <a:sym typeface="Wingdings" panose="05000000000000000000" pitchFamily="2" charset="2"/>
              </a:rPr>
              <a:t></a:t>
            </a:r>
            <a:r>
              <a:rPr lang="en-US" sz="2400" dirty="0" smtClean="0">
                <a:solidFill>
                  <a:schemeClr val="tx1"/>
                </a:solidFill>
              </a:rPr>
              <a:t> Predictive analytics</a:t>
            </a:r>
          </a:p>
          <a:p>
            <a:pPr lvl="1"/>
            <a:r>
              <a:rPr lang="en-US" sz="2400" dirty="0" err="1" smtClean="0">
                <a:solidFill>
                  <a:schemeClr val="tx1"/>
                </a:solidFill>
              </a:rPr>
              <a:t>Netsol</a:t>
            </a:r>
            <a:r>
              <a:rPr lang="en-US" sz="2400" dirty="0" smtClean="0">
                <a:solidFill>
                  <a:schemeClr val="tx1"/>
                </a:solidFill>
              </a:rPr>
              <a:t> Tech</a:t>
            </a:r>
            <a:r>
              <a:rPr lang="en-US" sz="2400" dirty="0" smtClean="0">
                <a:solidFill>
                  <a:schemeClr val="tx1"/>
                </a:solidFill>
                <a:sym typeface="Wingdings" panose="05000000000000000000" pitchFamily="2" charset="2"/>
              </a:rPr>
              <a:t> Enterprise Application development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0642" y="182214"/>
            <a:ext cx="2881817" cy="3331275"/>
          </a:xfrm>
          <a:prstGeom prst="rect">
            <a:avLst/>
          </a:prstGeom>
        </p:spPr>
      </p:pic>
    </p:spTree>
    <p:extLst>
      <p:ext uri="{BB962C8B-B14F-4D97-AF65-F5344CB8AC3E}">
        <p14:creationId xmlns:p14="http://schemas.microsoft.com/office/powerpoint/2010/main" val="33672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0"/>
            <a:ext cx="11524432" cy="1063487"/>
          </a:xfrm>
          <a:noFill/>
        </p:spPr>
        <p:txBody>
          <a:bodyPr/>
          <a:lstStyle/>
          <a:p>
            <a:r>
              <a:rPr lang="en-US" dirty="0" smtClean="0"/>
              <a:t>Meet Muhammad Zunair</a:t>
            </a:r>
            <a:endParaRPr lang="en-US" dirty="0"/>
          </a:p>
        </p:txBody>
      </p:sp>
      <p:sp>
        <p:nvSpPr>
          <p:cNvPr id="7" name="Content Placeholder 6"/>
          <p:cNvSpPr>
            <a:spLocks noGrp="1"/>
          </p:cNvSpPr>
          <p:nvPr>
            <p:ph sz="quarter" idx="10"/>
          </p:nvPr>
        </p:nvSpPr>
        <p:spPr>
          <a:xfrm>
            <a:off x="481114" y="192629"/>
            <a:ext cx="8597482" cy="5261152"/>
          </a:xfrm>
          <a:noFill/>
        </p:spPr>
        <p:txBody>
          <a:bodyPr/>
          <a:lstStyle/>
          <a:p>
            <a:pPr marL="457046" lvl="1" indent="0">
              <a:buNone/>
            </a:pPr>
            <a:endParaRPr lang="en-US" dirty="0" smtClean="0"/>
          </a:p>
          <a:p>
            <a:r>
              <a:rPr lang="en-US" sz="2800" dirty="0"/>
              <a:t> Muhammad </a:t>
            </a:r>
            <a:r>
              <a:rPr lang="en-US" sz="2800" dirty="0" smtClean="0"/>
              <a:t>Zunair </a:t>
            </a:r>
            <a:r>
              <a:rPr lang="en-US" sz="2800" dirty="0"/>
              <a:t>| Software Engineer</a:t>
            </a:r>
          </a:p>
          <a:p>
            <a:pPr lvl="1"/>
            <a:r>
              <a:rPr lang="en-US" sz="2400" dirty="0" smtClean="0">
                <a:solidFill>
                  <a:schemeClr val="tx1"/>
                </a:solidFill>
              </a:rPr>
              <a:t>Areas of interest: Cloud Computing and </a:t>
            </a:r>
            <a:r>
              <a:rPr lang="en-US" sz="2400" dirty="0">
                <a:solidFill>
                  <a:schemeClr val="tx1"/>
                </a:solidFill>
              </a:rPr>
              <a:t>D</a:t>
            </a:r>
            <a:r>
              <a:rPr lang="en-US" sz="2400" dirty="0" smtClean="0">
                <a:solidFill>
                  <a:schemeClr val="tx1"/>
                </a:solidFill>
              </a:rPr>
              <a:t>ata </a:t>
            </a:r>
            <a:r>
              <a:rPr lang="en-US" sz="2400" dirty="0">
                <a:solidFill>
                  <a:schemeClr val="tx1"/>
                </a:solidFill>
              </a:rPr>
              <a:t>S</a:t>
            </a:r>
            <a:r>
              <a:rPr lang="en-US" sz="2400" dirty="0" smtClean="0">
                <a:solidFill>
                  <a:schemeClr val="tx1"/>
                </a:solidFill>
              </a:rPr>
              <a:t>cience </a:t>
            </a:r>
            <a:endParaRPr lang="en-US" sz="2400" dirty="0">
              <a:solidFill>
                <a:schemeClr val="tx1"/>
              </a:solidFill>
            </a:endParaRPr>
          </a:p>
          <a:p>
            <a:pPr lvl="1"/>
            <a:r>
              <a:rPr lang="en-US" sz="2400" dirty="0">
                <a:solidFill>
                  <a:schemeClr val="tx1"/>
                </a:solidFill>
              </a:rPr>
              <a:t>Web Application </a:t>
            </a:r>
            <a:r>
              <a:rPr lang="en-US" sz="2400" dirty="0" smtClean="0">
                <a:solidFill>
                  <a:schemeClr val="tx1"/>
                </a:solidFill>
              </a:rPr>
              <a:t>development, Prescriptive Analytics and Data Visualization</a:t>
            </a:r>
            <a:endParaRPr lang="en-US" dirty="0" smtClean="0"/>
          </a:p>
        </p:txBody>
      </p:sp>
      <p:sp>
        <p:nvSpPr>
          <p:cNvPr id="5" name="TextBox 4"/>
          <p:cNvSpPr txBox="1"/>
          <p:nvPr/>
        </p:nvSpPr>
        <p:spPr>
          <a:xfrm>
            <a:off x="481114" y="2673725"/>
            <a:ext cx="8819442" cy="3864419"/>
          </a:xfrm>
          <a:prstGeom prst="rect">
            <a:avLst/>
          </a:prstGeom>
          <a:noFill/>
        </p:spPr>
        <p:txBody>
          <a:bodyPr/>
          <a:lstStyle>
            <a:lvl1pPr marL="342783" indent="-342783" defTabSz="914088">
              <a:spcBef>
                <a:spcPts val="1400"/>
              </a:spcBef>
              <a:buFont typeface="Arial" pitchFamily="34" charset="0"/>
              <a:buChar char="•"/>
              <a:defRPr sz="3200" b="0" kern="0" baseline="0">
                <a:latin typeface="Segoe UI Light" panose="020B0502040204020203" pitchFamily="34" charset="0"/>
                <a:ea typeface="Segoe UI Light" panose="020B0502040204020203" pitchFamily="34" charset="0"/>
                <a:cs typeface="Segoe UI Light" panose="020B0502040204020203" pitchFamily="34" charset="0"/>
              </a:defRPr>
            </a:lvl1pPr>
            <a:lvl2pPr marL="742698" lvl="1" indent="-285652" defTabSz="914088">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defTabSz="914088">
              <a:spcBef>
                <a:spcPts val="200"/>
              </a:spcBef>
              <a:spcAft>
                <a:spcPts val="200"/>
              </a:spcAft>
              <a:buFont typeface="Arial" pitchFamily="34" charset="0"/>
              <a:buChar char="•"/>
              <a:defRPr sz="2400"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defTabSz="914088">
              <a:spcBef>
                <a:spcPct val="20000"/>
              </a:spcBef>
              <a:buFont typeface="Arial" pitchFamily="34" charset="0"/>
              <a:buChar char="–"/>
              <a:defRPr sz="2000"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defTabSz="914088">
              <a:spcBef>
                <a:spcPct val="20000"/>
              </a:spcBef>
              <a:buFont typeface="Arial" pitchFamily="34" charset="0"/>
              <a:buChar char="»"/>
              <a:defRPr sz="2000"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r>
              <a:rPr lang="en-US" sz="2800" dirty="0"/>
              <a:t>Previous Experience</a:t>
            </a:r>
          </a:p>
          <a:p>
            <a:pPr lvl="1"/>
            <a:r>
              <a:rPr lang="en-US" sz="2400" dirty="0" smtClean="0">
                <a:solidFill>
                  <a:schemeClr val="tx1"/>
                </a:solidFill>
              </a:rPr>
              <a:t>Techlogix </a:t>
            </a:r>
            <a:r>
              <a:rPr lang="en-US" sz="2400" dirty="0">
                <a:solidFill>
                  <a:schemeClr val="tx1"/>
                </a:solidFill>
                <a:sym typeface="Wingdings" panose="05000000000000000000" pitchFamily="2" charset="2"/>
              </a:rPr>
              <a:t></a:t>
            </a:r>
            <a:r>
              <a:rPr lang="en-US" sz="2400" dirty="0">
                <a:solidFill>
                  <a:schemeClr val="tx1"/>
                </a:solidFill>
              </a:rPr>
              <a:t> Prescriptive</a:t>
            </a:r>
            <a:r>
              <a:rPr lang="en-US" sz="2400" dirty="0" smtClean="0">
                <a:solidFill>
                  <a:schemeClr val="tx1"/>
                </a:solidFill>
              </a:rPr>
              <a:t> </a:t>
            </a:r>
            <a:r>
              <a:rPr lang="en-US" sz="2400" dirty="0">
                <a:solidFill>
                  <a:schemeClr val="tx1"/>
                </a:solidFill>
              </a:rPr>
              <a:t>analytics</a:t>
            </a:r>
          </a:p>
          <a:p>
            <a:pPr lvl="1"/>
            <a:r>
              <a:rPr lang="en-US" sz="2400" dirty="0" smtClean="0">
                <a:solidFill>
                  <a:schemeClr val="tx1"/>
                </a:solidFill>
              </a:rPr>
              <a:t>SMEDA </a:t>
            </a:r>
            <a:r>
              <a:rPr lang="en-US" sz="2400" dirty="0">
                <a:solidFill>
                  <a:schemeClr val="tx1"/>
                </a:solidFill>
                <a:sym typeface="Wingdings" panose="05000000000000000000" pitchFamily="2" charset="2"/>
              </a:rPr>
              <a:t> </a:t>
            </a:r>
            <a:r>
              <a:rPr lang="en-US" sz="2400" dirty="0" smtClean="0">
                <a:solidFill>
                  <a:schemeClr val="tx1"/>
                </a:solidFill>
                <a:sym typeface="Wingdings" panose="05000000000000000000" pitchFamily="2" charset="2"/>
              </a:rPr>
              <a:t>Business Automation</a:t>
            </a:r>
          </a:p>
          <a:p>
            <a:pPr lvl="1"/>
            <a:r>
              <a:rPr lang="en-US" sz="2400" dirty="0">
                <a:solidFill>
                  <a:schemeClr val="tx1"/>
                </a:solidFill>
                <a:sym typeface="Wingdings" panose="05000000000000000000" pitchFamily="2" charset="2"/>
              </a:rPr>
              <a:t>LUMS  Hyper Graph based tool </a:t>
            </a:r>
            <a:r>
              <a:rPr lang="en-US" sz="2400" dirty="0" smtClean="0">
                <a:solidFill>
                  <a:schemeClr val="tx1"/>
                </a:solidFill>
                <a:sym typeface="Wingdings" panose="05000000000000000000" pitchFamily="2" charset="2"/>
              </a:rPr>
              <a:t>for Pathway </a:t>
            </a:r>
            <a:r>
              <a:rPr lang="en-US" sz="2400" dirty="0">
                <a:solidFill>
                  <a:schemeClr val="tx1"/>
                </a:solidFill>
                <a:sym typeface="Wingdings" panose="05000000000000000000" pitchFamily="2" charset="2"/>
              </a:rPr>
              <a:t>Prediction</a:t>
            </a:r>
            <a:endParaRPr lang="en-US" sz="2400"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7024" y="192629"/>
            <a:ext cx="3218228" cy="3218228"/>
          </a:xfrm>
          <a:prstGeom prst="rect">
            <a:avLst/>
          </a:prstGeom>
        </p:spPr>
      </p:pic>
    </p:spTree>
    <p:extLst>
      <p:ext uri="{BB962C8B-B14F-4D97-AF65-F5344CB8AC3E}">
        <p14:creationId xmlns:p14="http://schemas.microsoft.com/office/powerpoint/2010/main" val="1182777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p>
            <a:r>
              <a:rPr lang="en-US" dirty="0" smtClean="0"/>
              <a:t/>
            </a:r>
            <a:br>
              <a:rPr lang="en-US" dirty="0" smtClean="0"/>
            </a:br>
            <a:r>
              <a:rPr lang="en-US" dirty="0"/>
              <a:t> </a:t>
            </a:r>
            <a:r>
              <a:rPr lang="en-US" dirty="0" smtClean="0"/>
              <a:t>            </a:t>
            </a:r>
            <a:br>
              <a:rPr lang="en-US" dirty="0" smtClean="0"/>
            </a:br>
            <a:r>
              <a:rPr lang="en-US" dirty="0"/>
              <a:t> </a:t>
            </a: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Why this lab is important?</a:t>
            </a:r>
            <a:endParaRPr lang="en-US" dirty="0"/>
          </a:p>
        </p:txBody>
      </p:sp>
    </p:spTree>
    <p:extLst>
      <p:ext uri="{BB962C8B-B14F-4D97-AF65-F5344CB8AC3E}">
        <p14:creationId xmlns:p14="http://schemas.microsoft.com/office/powerpoint/2010/main" val="827696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Because you will be trained for the hottest jobs roles</a:t>
            </a:r>
            <a:br>
              <a:rPr lang="en-US" dirty="0"/>
            </a:br>
            <a:r>
              <a:rPr lang="en-US" dirty="0"/>
              <a:t>in the market.</a:t>
            </a:r>
          </a:p>
        </p:txBody>
      </p:sp>
      <p:sp>
        <p:nvSpPr>
          <p:cNvPr id="3" name="Content Placeholder 2"/>
          <p:cNvSpPr>
            <a:spLocks noGrp="1"/>
          </p:cNvSpPr>
          <p:nvPr>
            <p:ph sz="quarter" idx="10"/>
          </p:nvPr>
        </p:nvSpPr>
        <p:spPr/>
        <p:txBody>
          <a:bodyPr/>
          <a:lstStyle/>
          <a:p>
            <a:pPr marL="0" indent="0">
              <a:buNone/>
            </a:pPr>
            <a:r>
              <a:rPr lang="en-US" dirty="0"/>
              <a:t>Don’t know those roles yet?</a:t>
            </a:r>
          </a:p>
          <a:p>
            <a:pPr marL="0" indent="0">
              <a:buNone/>
            </a:pPr>
            <a:r>
              <a:rPr lang="en-US" dirty="0"/>
              <a:t>Don’t worry, today is the day to learn them</a:t>
            </a:r>
            <a:r>
              <a:rPr lang="en-US" dirty="0" smtClean="0"/>
              <a:t>.</a:t>
            </a:r>
          </a:p>
          <a:p>
            <a:pPr marL="0" indent="0">
              <a:buNone/>
            </a:pPr>
            <a:r>
              <a:rPr lang="en-US" dirty="0" smtClean="0"/>
              <a:t>Also, this is probably the first and last time in the course of your entire degree that you will play with data</a:t>
            </a:r>
            <a:r>
              <a:rPr lang="en-US" dirty="0"/>
              <a:t> </a:t>
            </a:r>
            <a:r>
              <a:rPr lang="en-US" dirty="0" smtClean="0"/>
              <a:t>to </a:t>
            </a:r>
            <a:r>
              <a:rPr lang="en-US" dirty="0"/>
              <a:t>get insights.</a:t>
            </a:r>
          </a:p>
          <a:p>
            <a:pPr marL="0" indent="0">
              <a:buNone/>
            </a:pPr>
            <a:endParaRPr lang="en-US" dirty="0"/>
          </a:p>
        </p:txBody>
      </p:sp>
    </p:spTree>
    <p:extLst>
      <p:ext uri="{BB962C8B-B14F-4D97-AF65-F5344CB8AC3E}">
        <p14:creationId xmlns:p14="http://schemas.microsoft.com/office/powerpoint/2010/main" val="826935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Responsibilities of a </a:t>
            </a:r>
            <a:r>
              <a:rPr lang="en-US" dirty="0"/>
              <a:t>D</a:t>
            </a:r>
            <a:r>
              <a:rPr lang="en-US" dirty="0" smtClean="0"/>
              <a:t>ata </a:t>
            </a:r>
            <a:r>
              <a:rPr lang="en-US" dirty="0"/>
              <a:t>A</a:t>
            </a:r>
            <a:r>
              <a:rPr lang="en-US" dirty="0" smtClean="0"/>
              <a:t>nalyst/ Data Scientist</a:t>
            </a:r>
            <a:endParaRPr lang="en-US" dirty="0"/>
          </a:p>
        </p:txBody>
      </p:sp>
      <p:sp>
        <p:nvSpPr>
          <p:cNvPr id="3" name="Content Placeholder 2"/>
          <p:cNvSpPr>
            <a:spLocks noGrp="1"/>
          </p:cNvSpPr>
          <p:nvPr>
            <p:ph sz="quarter" idx="10"/>
          </p:nvPr>
        </p:nvSpPr>
        <p:spPr/>
        <p:txBody>
          <a:bodyPr/>
          <a:lstStyle/>
          <a:p>
            <a:r>
              <a:rPr lang="en-US" dirty="0" smtClean="0"/>
              <a:t>Clean </a:t>
            </a:r>
            <a:r>
              <a:rPr lang="en-US" dirty="0"/>
              <a:t>and prune data to discard irrelevant information</a:t>
            </a:r>
          </a:p>
          <a:p>
            <a:r>
              <a:rPr lang="en-US" dirty="0"/>
              <a:t>Analyze and interpret results using standard statistical tools and techniques</a:t>
            </a:r>
          </a:p>
          <a:p>
            <a:r>
              <a:rPr lang="en-US" dirty="0"/>
              <a:t>Pinpoint trends, correlations and patterns in complicated data sets</a:t>
            </a:r>
          </a:p>
          <a:p>
            <a:r>
              <a:rPr lang="en-US" dirty="0"/>
              <a:t>Identify new opportunities for process improvement</a:t>
            </a:r>
          </a:p>
          <a:p>
            <a:r>
              <a:rPr lang="en-US" dirty="0"/>
              <a:t>Provide concise data reports and clear data visualizations for management</a:t>
            </a:r>
          </a:p>
          <a:p>
            <a:pPr marL="0" indent="0">
              <a:buNone/>
            </a:pPr>
            <a:endParaRPr lang="en-US" dirty="0"/>
          </a:p>
        </p:txBody>
      </p:sp>
    </p:spTree>
    <p:extLst>
      <p:ext uri="{BB962C8B-B14F-4D97-AF65-F5344CB8AC3E}">
        <p14:creationId xmlns:p14="http://schemas.microsoft.com/office/powerpoint/2010/main" val="1050608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Skills Required</a:t>
            </a:r>
            <a:endParaRPr lang="en-US" dirty="0"/>
          </a:p>
        </p:txBody>
      </p:sp>
      <p:sp>
        <p:nvSpPr>
          <p:cNvPr id="3" name="Content Placeholder 2"/>
          <p:cNvSpPr>
            <a:spLocks noGrp="1"/>
          </p:cNvSpPr>
          <p:nvPr>
            <p:ph sz="quarter" idx="10"/>
          </p:nvPr>
        </p:nvSpPr>
        <p:spPr/>
        <p:txBody>
          <a:bodyPr/>
          <a:lstStyle/>
          <a:p>
            <a:r>
              <a:rPr lang="en-US" dirty="0" smtClean="0"/>
              <a:t>Statistical </a:t>
            </a:r>
            <a:r>
              <a:rPr lang="en-US" dirty="0"/>
              <a:t>methods and packages (e.g. SPSS)</a:t>
            </a:r>
          </a:p>
          <a:p>
            <a:r>
              <a:rPr lang="en-US" dirty="0" smtClean="0"/>
              <a:t>Data </a:t>
            </a:r>
            <a:r>
              <a:rPr lang="en-US" dirty="0"/>
              <a:t>warehousing and business intelligence platforms</a:t>
            </a:r>
          </a:p>
          <a:p>
            <a:r>
              <a:rPr lang="en-US" dirty="0"/>
              <a:t>SQL databases and database querying languages</a:t>
            </a:r>
          </a:p>
          <a:p>
            <a:r>
              <a:rPr lang="en-US" dirty="0" smtClean="0"/>
              <a:t>ETL frameworks</a:t>
            </a:r>
            <a:endParaRPr lang="en-US" dirty="0"/>
          </a:p>
          <a:p>
            <a:r>
              <a:rPr lang="en-US" dirty="0"/>
              <a:t>Database design</a:t>
            </a:r>
          </a:p>
          <a:p>
            <a:r>
              <a:rPr lang="en-US" dirty="0"/>
              <a:t>Data mining</a:t>
            </a:r>
          </a:p>
          <a:p>
            <a:r>
              <a:rPr lang="en-US" dirty="0"/>
              <a:t>Data cleaning and munging</a:t>
            </a:r>
          </a:p>
          <a:p>
            <a:r>
              <a:rPr lang="en-US" dirty="0"/>
              <a:t>Data visualization and reporting techniques</a:t>
            </a:r>
          </a:p>
          <a:p>
            <a:endParaRPr lang="en-US" dirty="0"/>
          </a:p>
        </p:txBody>
      </p:sp>
    </p:spTree>
    <p:extLst>
      <p:ext uri="{BB962C8B-B14F-4D97-AF65-F5344CB8AC3E}">
        <p14:creationId xmlns:p14="http://schemas.microsoft.com/office/powerpoint/2010/main" val="1785227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3" y="138672"/>
            <a:ext cx="11524432" cy="1063487"/>
          </a:xfrm>
        </p:spPr>
        <p:txBody>
          <a:bodyPr>
            <a:normAutofit fontScale="90000"/>
          </a:bodyPr>
          <a:lstStyle/>
          <a:p>
            <a:r>
              <a:rPr lang="en-US" dirty="0" smtClean="0"/>
              <a:t>Data Analyst/ Data Scientist Pay Scale(Mid Career)</a:t>
            </a:r>
            <a:endParaRPr lang="en-US" dirty="0"/>
          </a:p>
        </p:txBody>
      </p:sp>
      <p:sp>
        <p:nvSpPr>
          <p:cNvPr id="3" name="Content Placeholder 2"/>
          <p:cNvSpPr>
            <a:spLocks noGrp="1"/>
          </p:cNvSpPr>
          <p:nvPr>
            <p:ph sz="quarter" idx="10"/>
          </p:nvPr>
        </p:nvSpPr>
        <p:spPr/>
        <p:txBody>
          <a:bodyPr/>
          <a:lstStyle/>
          <a:p>
            <a:r>
              <a:rPr lang="en-US" dirty="0" smtClean="0">
                <a:hlinkClick r:id="rId2"/>
              </a:rPr>
              <a:t>Robert </a:t>
            </a:r>
            <a:r>
              <a:rPr lang="en-US" dirty="0">
                <a:hlinkClick r:id="rId2"/>
              </a:rPr>
              <a:t>Half Technology 2015 Salary </a:t>
            </a:r>
            <a:r>
              <a:rPr lang="en-US" dirty="0" smtClean="0">
                <a:hlinkClick r:id="rId2"/>
              </a:rPr>
              <a:t>Guide</a:t>
            </a:r>
            <a:r>
              <a:rPr lang="en-US" dirty="0"/>
              <a:t/>
            </a:r>
            <a:br>
              <a:rPr lang="en-US" dirty="0"/>
            </a:br>
            <a:r>
              <a:rPr lang="en-US" b="1" dirty="0"/>
              <a:t>Average Salary (2015):</a:t>
            </a:r>
            <a:r>
              <a:rPr lang="en-US" dirty="0"/>
              <a:t> $70,750 – $108,250</a:t>
            </a:r>
            <a:br>
              <a:rPr lang="en-US" dirty="0"/>
            </a:br>
            <a:r>
              <a:rPr lang="en-US" b="1" dirty="0"/>
              <a:t>Average Salary (2016):</a:t>
            </a:r>
            <a:r>
              <a:rPr lang="en-US" dirty="0"/>
              <a:t> $74,500 – $114,500</a:t>
            </a:r>
          </a:p>
          <a:p>
            <a:r>
              <a:rPr lang="en-US" dirty="0">
                <a:hlinkClick r:id="rId3"/>
              </a:rPr>
              <a:t>Glassdoor</a:t>
            </a:r>
            <a:r>
              <a:rPr lang="en-US" dirty="0"/>
              <a:t/>
            </a:r>
            <a:br>
              <a:rPr lang="en-US" dirty="0"/>
            </a:br>
            <a:r>
              <a:rPr lang="en-US" b="1" dirty="0"/>
              <a:t>Average Salary (2015):</a:t>
            </a:r>
            <a:r>
              <a:rPr lang="en-US" dirty="0"/>
              <a:t> $62,379 per year</a:t>
            </a:r>
            <a:br>
              <a:rPr lang="en-US" dirty="0"/>
            </a:br>
            <a:r>
              <a:rPr lang="en-US" b="1" dirty="0"/>
              <a:t>Minimum:</a:t>
            </a:r>
            <a:r>
              <a:rPr lang="en-US" dirty="0"/>
              <a:t> $45,000</a:t>
            </a:r>
            <a:br>
              <a:rPr lang="en-US" dirty="0"/>
            </a:br>
            <a:r>
              <a:rPr lang="en-US" b="1" dirty="0"/>
              <a:t>Maximum:</a:t>
            </a:r>
            <a:r>
              <a:rPr lang="en-US" dirty="0"/>
              <a:t> $90,000</a:t>
            </a:r>
          </a:p>
          <a:p>
            <a:r>
              <a:rPr lang="en-US" dirty="0" err="1">
                <a:hlinkClick r:id="rId4"/>
              </a:rPr>
              <a:t>PayScale</a:t>
            </a:r>
            <a:r>
              <a:rPr lang="en-US" dirty="0"/>
              <a:t/>
            </a:r>
            <a:br>
              <a:rPr lang="en-US" dirty="0"/>
            </a:br>
            <a:r>
              <a:rPr lang="en-US" b="1" dirty="0"/>
              <a:t>Median Salary (2015):</a:t>
            </a:r>
            <a:r>
              <a:rPr lang="en-US" dirty="0"/>
              <a:t> $52,980 per year</a:t>
            </a:r>
            <a:br>
              <a:rPr lang="en-US" dirty="0"/>
            </a:br>
            <a:r>
              <a:rPr lang="en-US" b="1" dirty="0"/>
              <a:t>Total Pay Range:</a:t>
            </a:r>
            <a:r>
              <a:rPr lang="en-US" dirty="0"/>
              <a:t> $34,802 – $79,927</a:t>
            </a:r>
          </a:p>
          <a:p>
            <a:endParaRPr lang="en-US" dirty="0"/>
          </a:p>
        </p:txBody>
      </p:sp>
    </p:spTree>
    <p:extLst>
      <p:ext uri="{BB962C8B-B14F-4D97-AF65-F5344CB8AC3E}">
        <p14:creationId xmlns:p14="http://schemas.microsoft.com/office/powerpoint/2010/main" val="2850642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 Architecture</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79514" y="1336738"/>
            <a:ext cx="11524432" cy="5383376"/>
          </a:xfrm>
        </p:spPr>
      </p:pic>
    </p:spTree>
    <p:extLst>
      <p:ext uri="{BB962C8B-B14F-4D97-AF65-F5344CB8AC3E}">
        <p14:creationId xmlns:p14="http://schemas.microsoft.com/office/powerpoint/2010/main" val="1883217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4" ma:contentTypeDescription="Create a new document." ma:contentTypeScope="" ma:versionID="c0c5aefc762de9b9a792aa455f9f32cc">
  <xsd:schema xmlns:xsd="http://www.w3.org/2001/XMLSchema" xmlns:xs="http://www.w3.org/2001/XMLSchema" xmlns:p="http://schemas.microsoft.com/office/2006/metadata/properties" xmlns:ns1="http://schemas.microsoft.com/sharepoint/v3" xmlns:ns2="230e9df3-be65-4c73-a93b-d1236ebd677e" targetNamespace="http://schemas.microsoft.com/office/2006/metadata/properties" ma:root="true" ma:fieldsID="144867502235c7a8e0a282dadff971c8" ns1:_="" ns2:_="">
    <xsd:import namespace="http://schemas.microsoft.com/sharepoint/v3"/>
    <xsd:import namespace="230e9df3-be65-4c73-a93b-d1236ebd677e"/>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BE7A18F6-9C2E-4655-8C04-762F1F9AD3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openxmlformats.org/package/2006/metadata/core-properties"/>
    <ds:schemaRef ds:uri="230e9df3-be65-4c73-a93b-d1236ebd677e"/>
    <ds:schemaRef ds:uri="http://www.w3.org/XML/1998/namespace"/>
    <ds:schemaRef ds:uri="http://schemas.microsoft.com/office/2006/metadata/properties"/>
    <ds:schemaRef ds:uri="http://schemas.microsoft.com/office/2006/documentManagement/types"/>
    <ds:schemaRef ds:uri="http://purl.org/dc/dcmitype/"/>
    <ds:schemaRef ds:uri="http://purl.org/dc/elements/1.1/"/>
    <ds:schemaRef ds:uri="http://schemas.microsoft.com/office/infopath/2007/PartnerControls"/>
    <ds:schemaRef ds:uri="http://schemas.microsoft.com/sharepoint/v3"/>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6066</TotalTime>
  <Words>397</Words>
  <Application>Microsoft Office PowerPoint</Application>
  <PresentationFormat>Widescreen</PresentationFormat>
  <Paragraphs>76</Paragraphs>
  <Slides>15</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Consolas</vt:lpstr>
      <vt:lpstr>Courier New</vt:lpstr>
      <vt:lpstr>Segoe UI</vt:lpstr>
      <vt:lpstr>Segoe UI Light</vt:lpstr>
      <vt:lpstr>Wingdings</vt:lpstr>
      <vt:lpstr>1_Office Theme</vt:lpstr>
      <vt:lpstr>1_Metro Presentation</vt:lpstr>
      <vt:lpstr>PowerPoint Presentation</vt:lpstr>
      <vt:lpstr>Meet Muhammad Usman</vt:lpstr>
      <vt:lpstr>Meet Muhammad Zunair</vt:lpstr>
      <vt:lpstr>                                             Why this lab is important?</vt:lpstr>
      <vt:lpstr>Because you will be trained for the hottest jobs roles in the market.</vt:lpstr>
      <vt:lpstr>Responsibilities of a Data Analyst/ Data Scientist</vt:lpstr>
      <vt:lpstr>Technical Skills Required</vt:lpstr>
      <vt:lpstr>Data Analyst/ Data Scientist Pay Scale(Mid Career)</vt:lpstr>
      <vt:lpstr>Data Warehouse Architecture</vt:lpstr>
      <vt:lpstr>Lab Structure</vt:lpstr>
      <vt:lpstr>Welcome Back</vt:lpstr>
      <vt:lpstr>Recap </vt:lpstr>
      <vt:lpstr>Recap</vt:lpstr>
      <vt:lpstr>Agenda for Today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Muhammad Zunair</cp:lastModifiedBy>
  <cp:revision>153</cp:revision>
  <cp:lastPrinted>2013-10-09T18:03:07Z</cp:lastPrinted>
  <dcterms:created xsi:type="dcterms:W3CDTF">2013-02-15T23:12:42Z</dcterms:created>
  <dcterms:modified xsi:type="dcterms:W3CDTF">2017-08-24T20:38:54Z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