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1676399"/>
          </a:xfrm>
        </p:spPr>
        <p:txBody>
          <a:bodyPr/>
          <a:lstStyle/>
          <a:p>
            <a:pPr algn="ctr"/>
            <a:r>
              <a:rPr lang="en-US" dirty="0" smtClean="0"/>
              <a:t>Function, SP, Trigger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495800"/>
            <a:ext cx="3429000" cy="17526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Executing Stored Procedures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Execution with command</a:t>
            </a:r>
          </a:p>
          <a:p>
            <a:pPr>
              <a:buNone/>
            </a:pPr>
            <a:r>
              <a:rPr lang="en-US" sz="1600" dirty="0" smtClean="0"/>
              <a:t>	If the execution of the stored procedure isn’t the first statement in a batch, you need to precede the procedure name with the EXEC keyword</a:t>
            </a:r>
          </a:p>
          <a:p>
            <a:endParaRPr lang="en-US" sz="1600" dirty="0" smtClean="0"/>
          </a:p>
          <a:p>
            <a:pPr lvl="2">
              <a:buNone/>
            </a:pPr>
            <a:r>
              <a:rPr lang="en-US" sz="1800" dirty="0" smtClean="0"/>
              <a:t>EXEC   </a:t>
            </a:r>
            <a:r>
              <a:rPr lang="en-US" sz="1800" dirty="0" err="1" smtClean="0"/>
              <a:t>sp_Name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Execution from SSMS</a:t>
            </a:r>
          </a:p>
          <a:p>
            <a:r>
              <a:rPr lang="en-US" sz="1600" dirty="0" smtClean="0"/>
              <a:t>Right-click the stored procedure and from the context menu choose Execute Stored Procedure</a:t>
            </a:r>
          </a:p>
          <a:p>
            <a:r>
              <a:rPr lang="en-US" sz="1600" dirty="0" smtClean="0"/>
              <a:t>Enter values for any parameters contained in the stored procedure</a:t>
            </a:r>
          </a:p>
          <a:p>
            <a:r>
              <a:rPr lang="en-US" sz="1600" dirty="0" smtClean="0"/>
              <a:t>After you specify values for all the parameters, SSMS opens up a new query window with the </a:t>
            </a:r>
          </a:p>
          <a:p>
            <a:r>
              <a:rPr lang="en-US" sz="1600" dirty="0" smtClean="0"/>
              <a:t>generated execute statement and automatically executes it.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Advantages of Stored Procedure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Modular programming</a:t>
            </a:r>
          </a:p>
          <a:p>
            <a:pPr>
              <a:buNone/>
            </a:pPr>
            <a:r>
              <a:rPr lang="en-US" sz="1600" dirty="0" smtClean="0"/>
              <a:t>	The stored procedure is stored in SQL Server and can be called by any client application.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Reduced network traffic</a:t>
            </a:r>
          </a:p>
          <a:p>
            <a:pPr>
              <a:buNone/>
            </a:pPr>
            <a:r>
              <a:rPr lang="en-US" sz="1600" dirty="0" smtClean="0"/>
              <a:t>	Stored procedures can consist of many individual SQL statements but can be executed with a single statement. This allows you to reduce the number and size of calls from the client to the server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Faster execution</a:t>
            </a:r>
          </a:p>
          <a:p>
            <a:pPr>
              <a:buNone/>
            </a:pPr>
            <a:r>
              <a:rPr lang="en-US" sz="1600" dirty="0" smtClean="0"/>
              <a:t>Stored procedures’ query plans are kept in memory after the first execution.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Restricted access to tables</a:t>
            </a:r>
          </a:p>
          <a:p>
            <a:pPr>
              <a:buNone/>
            </a:pPr>
            <a:r>
              <a:rPr lang="en-US" sz="1600" dirty="0" smtClean="0"/>
              <a:t>Someone can have access to execute a stored procedure without having permissions to operate </a:t>
            </a:r>
          </a:p>
          <a:p>
            <a:pPr>
              <a:buNone/>
            </a:pPr>
            <a:r>
              <a:rPr lang="en-US" sz="1600" dirty="0" smtClean="0"/>
              <a:t>directly on the underlying tables.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Automating complex or sensitive transactions</a:t>
            </a:r>
          </a:p>
          <a:p>
            <a:pPr>
              <a:buNone/>
            </a:pPr>
            <a:r>
              <a:rPr lang="en-US" sz="1600" dirty="0" smtClean="0"/>
              <a:t>If all modifications of certain tables take place in stored procedures, you can guarantee the data </a:t>
            </a:r>
          </a:p>
          <a:p>
            <a:pPr>
              <a:buNone/>
            </a:pPr>
            <a:r>
              <a:rPr lang="en-US" sz="1600" dirty="0" smtClean="0"/>
              <a:t>integrity on those tables.</a:t>
            </a:r>
          </a:p>
          <a:p>
            <a:pPr>
              <a:buNone/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TRIGGER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“A trigger is a special type of stored procedure that is executed automatically based on the  occurrence of a database event”</a:t>
            </a:r>
          </a:p>
          <a:p>
            <a:pPr>
              <a:buNone/>
            </a:pPr>
            <a:r>
              <a:rPr lang="en-US" sz="2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Trigger Types 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DML Trigger</a:t>
            </a:r>
          </a:p>
          <a:p>
            <a:r>
              <a:rPr lang="en-US" sz="1600" dirty="0" smtClean="0"/>
              <a:t>DML triggers are invoked when a DML event occurs in the database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These </a:t>
            </a:r>
            <a:r>
              <a:rPr lang="en-US" sz="1600" dirty="0" smtClean="0"/>
              <a:t>events include insertions, updates, and deletions</a:t>
            </a:r>
          </a:p>
          <a:p>
            <a:r>
              <a:rPr lang="en-US" sz="1600" dirty="0" smtClean="0"/>
              <a:t>DML triggers are powerful objects for maintaining database integrity and consistency e-g </a:t>
            </a:r>
          </a:p>
          <a:p>
            <a:pPr>
              <a:buNone/>
            </a:pPr>
            <a:r>
              <a:rPr lang="en-US" sz="1600" dirty="0" smtClean="0"/>
              <a:t>	referential integrity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DDL Trigger (Out of the scope of lab)</a:t>
            </a:r>
          </a:p>
          <a:p>
            <a:r>
              <a:rPr lang="en-US" sz="1600" dirty="0" smtClean="0"/>
              <a:t>These triggers focus on changes to the definition of database objects as opposed to changes to </a:t>
            </a:r>
          </a:p>
          <a:p>
            <a:pPr>
              <a:buNone/>
            </a:pPr>
            <a:r>
              <a:rPr lang="en-US" sz="1600" dirty="0" smtClean="0"/>
              <a:t>	the actual data</a:t>
            </a:r>
          </a:p>
          <a:p>
            <a:r>
              <a:rPr lang="en-US" sz="1600" dirty="0" smtClean="0"/>
              <a:t>The first category includes DDL events that are scoped at the database level and affect the</a:t>
            </a:r>
          </a:p>
          <a:p>
            <a:pPr>
              <a:buNone/>
            </a:pPr>
            <a:r>
              <a:rPr lang="en-US" sz="1600" dirty="0" smtClean="0"/>
              <a:t>	definition of objects such as tables, indexes, and users.</a:t>
            </a:r>
          </a:p>
          <a:p>
            <a:r>
              <a:rPr lang="en-US" sz="1600" dirty="0" smtClean="0"/>
              <a:t>The second category of DDL triggers is scoped at the server level. These triggers apply to server </a:t>
            </a:r>
          </a:p>
          <a:p>
            <a:pPr>
              <a:buNone/>
            </a:pPr>
            <a:r>
              <a:rPr lang="en-US" sz="1600" dirty="0" smtClean="0"/>
              <a:t>	objects, such as logins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TRIGGER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Trigger Creation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 lvl="2">
              <a:buNone/>
            </a:pPr>
            <a:r>
              <a:rPr lang="en-US" sz="1600" dirty="0" smtClean="0"/>
              <a:t>CREATE	TRIGGER </a:t>
            </a:r>
            <a:r>
              <a:rPr lang="en-US" sz="1600" dirty="0" err="1" smtClean="0"/>
              <a:t>SampleTrigger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ON	</a:t>
            </a:r>
            <a:r>
              <a:rPr lang="en-US" sz="1600" dirty="0" err="1" smtClean="0"/>
              <a:t>DBO.TriggerEmployee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FOR	</a:t>
            </a:r>
            <a:r>
              <a:rPr lang="en-US" sz="1600" dirty="0" smtClean="0"/>
              <a:t>UPDATE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AS </a:t>
            </a:r>
          </a:p>
          <a:p>
            <a:pPr lvl="2">
              <a:buNone/>
            </a:pPr>
            <a:r>
              <a:rPr lang="en-US" sz="1600" dirty="0" smtClean="0"/>
              <a:t>INSERT INTO </a:t>
            </a:r>
            <a:r>
              <a:rPr lang="en-US" sz="1600" dirty="0" err="1" smtClean="0"/>
              <a:t>TriggerEmployee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EmployeeID</a:t>
            </a:r>
            <a:r>
              <a:rPr lang="en-US" sz="1600" dirty="0" smtClean="0"/>
              <a:t>, NAME, </a:t>
            </a:r>
            <a:r>
              <a:rPr lang="en-US" sz="1600" dirty="0" err="1" smtClean="0"/>
              <a:t>ContactID</a:t>
            </a:r>
            <a:r>
              <a:rPr lang="en-US" sz="1600" dirty="0" smtClean="0"/>
              <a:t>, </a:t>
            </a:r>
            <a:r>
              <a:rPr lang="en-US" sz="1600" dirty="0" err="1" smtClean="0"/>
              <a:t>ManagerID</a:t>
            </a:r>
            <a:r>
              <a:rPr lang="en-US" sz="1600" dirty="0" smtClean="0"/>
              <a:t>, Gender)</a:t>
            </a:r>
          </a:p>
          <a:p>
            <a:pPr lvl="2">
              <a:buNone/>
            </a:pPr>
            <a:r>
              <a:rPr lang="en-US" sz="1600" dirty="0" smtClean="0"/>
              <a:t>VALUES(6, '</a:t>
            </a:r>
            <a:r>
              <a:rPr lang="en-US" sz="1600" dirty="0" err="1" smtClean="0"/>
              <a:t>TriggerName</a:t>
            </a:r>
            <a:r>
              <a:rPr lang="en-US" sz="1600" dirty="0" smtClean="0"/>
              <a:t>' , 1108, 1, 'M' )</a:t>
            </a:r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TRIGGER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Invoking Trigger</a:t>
            </a:r>
          </a:p>
          <a:p>
            <a:pPr>
              <a:buNone/>
            </a:pPr>
            <a:endParaRPr lang="en-US" sz="2400" b="1" dirty="0" smtClean="0"/>
          </a:p>
          <a:p>
            <a:pPr lvl="2">
              <a:buNone/>
            </a:pPr>
            <a:r>
              <a:rPr lang="en-US" sz="1600" dirty="0" smtClean="0"/>
              <a:t>--  SELECT * FROM </a:t>
            </a:r>
            <a:r>
              <a:rPr lang="en-US" sz="1600" dirty="0" err="1" smtClean="0"/>
              <a:t>TriggerEmployee</a:t>
            </a:r>
            <a:r>
              <a:rPr lang="en-US" sz="1600" dirty="0" smtClean="0"/>
              <a:t> -- NO CHANGE IN THE TABLE</a:t>
            </a:r>
          </a:p>
          <a:p>
            <a:pPr lvl="2">
              <a:buNone/>
            </a:pPr>
            <a:r>
              <a:rPr lang="en-US" sz="1600" dirty="0" smtClean="0"/>
              <a:t> </a:t>
            </a:r>
          </a:p>
          <a:p>
            <a:pPr lvl="2">
              <a:buNone/>
            </a:pPr>
            <a:r>
              <a:rPr lang="en-US" sz="1600" dirty="0" smtClean="0"/>
              <a:t>UPDATE </a:t>
            </a:r>
            <a:r>
              <a:rPr lang="en-US" sz="1600" dirty="0" err="1" smtClean="0"/>
              <a:t>TriggerEmployee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SET NAME = 'changed with trigger'</a:t>
            </a:r>
          </a:p>
          <a:p>
            <a:pPr lvl="2">
              <a:buNone/>
            </a:pPr>
            <a:r>
              <a:rPr lang="en-US" sz="1600" dirty="0" smtClean="0"/>
              <a:t>WHERE </a:t>
            </a:r>
            <a:r>
              <a:rPr lang="en-US" sz="1600" dirty="0" err="1" smtClean="0"/>
              <a:t>EmployeeID</a:t>
            </a:r>
            <a:r>
              <a:rPr lang="en-US" sz="1600" dirty="0" smtClean="0"/>
              <a:t>= 5</a:t>
            </a:r>
          </a:p>
          <a:p>
            <a:pPr lvl="2">
              <a:buNone/>
            </a:pPr>
            <a:r>
              <a:rPr lang="en-US" sz="1600" dirty="0" smtClean="0"/>
              <a:t> </a:t>
            </a:r>
          </a:p>
          <a:p>
            <a:pPr lvl="2">
              <a:buNone/>
            </a:pPr>
            <a:r>
              <a:rPr lang="en-US" sz="1600" dirty="0" smtClean="0"/>
              <a:t>SELECT * FROM </a:t>
            </a:r>
            <a:r>
              <a:rPr lang="en-US" sz="1600" dirty="0" err="1" smtClean="0"/>
              <a:t>TriggerEmployee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lvl="2" algn="ctr">
              <a:buNone/>
            </a:pPr>
            <a:endParaRPr lang="en-US" dirty="0" smtClean="0"/>
          </a:p>
          <a:p>
            <a:pPr lvl="2" algn="ctr">
              <a:buNone/>
            </a:pPr>
            <a:r>
              <a:rPr lang="en-US" dirty="0" smtClean="0"/>
              <a:t>Function in </a:t>
            </a:r>
            <a:r>
              <a:rPr lang="en-US" smtClean="0"/>
              <a:t>SQL Server</a:t>
            </a:r>
            <a:endParaRPr lang="en-US" dirty="0" smtClean="0"/>
          </a:p>
          <a:p>
            <a:pPr lvl="2" algn="ctr">
              <a:buNone/>
            </a:pPr>
            <a:r>
              <a:rPr lang="en-US" dirty="0" smtClean="0"/>
              <a:t>Function Types</a:t>
            </a:r>
          </a:p>
          <a:p>
            <a:pPr lvl="2" algn="ctr">
              <a:buNone/>
            </a:pPr>
            <a:r>
              <a:rPr lang="en-US" dirty="0" smtClean="0"/>
              <a:t>Stored Procedure</a:t>
            </a:r>
          </a:p>
          <a:p>
            <a:pPr lvl="2" algn="ctr">
              <a:buNone/>
            </a:pPr>
            <a:r>
              <a:rPr lang="en-US" dirty="0" smtClean="0"/>
              <a:t>Trigger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1600" i="1" dirty="0" smtClean="0"/>
          </a:p>
          <a:p>
            <a:pPr algn="ctr">
              <a:buNone/>
            </a:pPr>
            <a:r>
              <a:rPr lang="en-US" sz="1600" i="1" dirty="0" smtClean="0"/>
              <a:t>“This is a saved Transact-SQL or common language runtime (CLR) routine that returns a value”</a:t>
            </a:r>
          </a:p>
          <a:p>
            <a:pPr algn="ctr">
              <a:buNone/>
            </a:pPr>
            <a:endParaRPr lang="en-US" sz="1600" i="1" dirty="0" smtClean="0"/>
          </a:p>
          <a:p>
            <a:r>
              <a:rPr lang="en-US" sz="1600" dirty="0" smtClean="0"/>
              <a:t>SQL Server provides a set of built-in functions that you can plug into your applications to provide  common functionality.</a:t>
            </a:r>
          </a:p>
          <a:p>
            <a:r>
              <a:rPr lang="en-US" sz="1600" dirty="0" smtClean="0"/>
              <a:t>Although SQL Server provides a nice variety of built-in functions, you can also build your </a:t>
            </a:r>
            <a:r>
              <a:rPr lang="en-US" sz="1600" dirty="0" smtClean="0"/>
              <a:t>own functions </a:t>
            </a:r>
            <a:r>
              <a:rPr lang="en-US" sz="1600" dirty="0" smtClean="0"/>
              <a:t>to encapsulate pieces of commonly used code, letting you develop the code once and  reuse it across applications.</a:t>
            </a:r>
          </a:p>
          <a:p>
            <a:r>
              <a:rPr lang="en-US" sz="1600" dirty="0" smtClean="0"/>
              <a:t>User-defined functions cannot be used to perform actions that modify the database state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b="1" dirty="0" smtClean="0"/>
          </a:p>
          <a:p>
            <a:r>
              <a:rPr lang="en-US" sz="1600" dirty="0" smtClean="0"/>
              <a:t>Each function must have a unique name that conforms to the rules for object identifiers.</a:t>
            </a:r>
          </a:p>
          <a:p>
            <a:r>
              <a:rPr lang="en-US" sz="1600" dirty="0" smtClean="0"/>
              <a:t>Use the statement’s 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1600" i="1" dirty="0" smtClean="0"/>
              <a:t> clause to specify the data type of the value </a:t>
            </a:r>
            <a:r>
              <a:rPr lang="en-US" sz="1600" dirty="0" smtClean="0"/>
              <a:t>that the function will return.</a:t>
            </a:r>
          </a:p>
          <a:p>
            <a:r>
              <a:rPr lang="en-US" sz="1600" dirty="0" smtClean="0"/>
              <a:t>The 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SCHEMABINDING</a:t>
            </a:r>
            <a:r>
              <a:rPr lang="en-US" sz="1600" i="1" dirty="0" smtClean="0"/>
              <a:t> option prevents any objects that </a:t>
            </a:r>
            <a:r>
              <a:rPr lang="en-US" sz="1600" dirty="0" smtClean="0"/>
              <a:t>the function depends on from being </a:t>
            </a:r>
            <a:r>
              <a:rPr lang="en-US" sz="1600" dirty="0" smtClean="0"/>
              <a:t> dropped</a:t>
            </a:r>
            <a:endParaRPr lang="en-US" sz="1600" dirty="0" smtClean="0"/>
          </a:p>
          <a:p>
            <a:r>
              <a:rPr lang="en-US" sz="1600" dirty="0" smtClean="0"/>
              <a:t>The body of the function is delimited by a 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BEGIN…END</a:t>
            </a:r>
            <a:r>
              <a:rPr lang="en-US" sz="1600" i="1" dirty="0" smtClean="0"/>
              <a:t> construct, which must </a:t>
            </a:r>
            <a:r>
              <a:rPr lang="en-US" sz="1600" dirty="0" smtClean="0"/>
              <a:t>include a </a:t>
            </a:r>
            <a:r>
              <a:rPr lang="en-US" sz="1600" i="1" dirty="0" smtClean="0"/>
              <a:t>RETURN clause that is used to output the value that the function calculates</a:t>
            </a:r>
          </a:p>
          <a:p>
            <a:r>
              <a:rPr lang="en-US" sz="1600" i="1" dirty="0" smtClean="0"/>
              <a:t>In the body of the function , </a:t>
            </a:r>
            <a:r>
              <a:rPr lang="en-US" sz="1600" dirty="0" smtClean="0"/>
              <a:t>you can create one or more table variables and issue 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sz="1600" i="1" dirty="0" smtClean="0"/>
              <a:t>, 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1600" i="1" dirty="0" smtClean="0"/>
              <a:t>, and 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1600" i="1" dirty="0" smtClean="0"/>
              <a:t> statements against the table variable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Scalar Function</a:t>
            </a:r>
          </a:p>
          <a:p>
            <a:pPr>
              <a:buNone/>
            </a:pPr>
            <a:endParaRPr lang="en-US" sz="1600" b="1" dirty="0" smtClean="0"/>
          </a:p>
          <a:p>
            <a:pPr algn="ctr">
              <a:buNone/>
            </a:pP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“Scalar functions accept </a:t>
            </a: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0ne </a:t>
            </a: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or more input parameters and return a single scalar value”</a:t>
            </a:r>
          </a:p>
          <a:p>
            <a:pPr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300" dirty="0" smtClean="0"/>
              <a:t>CREATE FUNCTION </a:t>
            </a:r>
            <a:r>
              <a:rPr lang="en-US" sz="1300" dirty="0" err="1" smtClean="0"/>
              <a:t>dbo.getname</a:t>
            </a:r>
            <a:r>
              <a:rPr lang="en-US" sz="1300" dirty="0" smtClean="0"/>
              <a:t> (@EID </a:t>
            </a:r>
            <a:r>
              <a:rPr lang="en-US" sz="1300" dirty="0" err="1" smtClean="0"/>
              <a:t>int</a:t>
            </a:r>
            <a:r>
              <a:rPr lang="en-US" sz="1300" dirty="0" smtClean="0"/>
              <a:t>)</a:t>
            </a:r>
          </a:p>
          <a:p>
            <a:pPr lvl="2">
              <a:buNone/>
            </a:pPr>
            <a:r>
              <a:rPr lang="en-US" sz="1300" dirty="0" smtClean="0"/>
              <a:t>RETURNS VARCHAR(50)  </a:t>
            </a:r>
          </a:p>
          <a:p>
            <a:pPr lvl="2">
              <a:buNone/>
            </a:pPr>
            <a:r>
              <a:rPr lang="en-US" sz="1300" dirty="0" smtClean="0"/>
              <a:t>AS</a:t>
            </a:r>
          </a:p>
          <a:p>
            <a:pPr lvl="2">
              <a:buNone/>
            </a:pPr>
            <a:r>
              <a:rPr lang="en-US" sz="1300" dirty="0" smtClean="0"/>
              <a:t> </a:t>
            </a:r>
          </a:p>
          <a:p>
            <a:pPr lvl="2">
              <a:buNone/>
            </a:pPr>
            <a:r>
              <a:rPr lang="en-US" sz="1300" dirty="0" smtClean="0"/>
              <a:t>BEGIN</a:t>
            </a:r>
          </a:p>
          <a:p>
            <a:pPr lvl="2">
              <a:buNone/>
            </a:pPr>
            <a:r>
              <a:rPr lang="en-US" sz="1300" dirty="0" smtClean="0"/>
              <a:t>	DECLARE @</a:t>
            </a:r>
            <a:r>
              <a:rPr lang="en-US" sz="1300" dirty="0" err="1" smtClean="0"/>
              <a:t>NameRet</a:t>
            </a:r>
            <a:r>
              <a:rPr lang="en-US" sz="1300" dirty="0" smtClean="0"/>
              <a:t> VARCHAR(50) ;</a:t>
            </a:r>
          </a:p>
          <a:p>
            <a:pPr lvl="2">
              <a:buNone/>
            </a:pPr>
            <a:r>
              <a:rPr lang="en-US" sz="1300" dirty="0" smtClean="0"/>
              <a:t>	SELECT @</a:t>
            </a:r>
            <a:r>
              <a:rPr lang="en-US" sz="1300" dirty="0" err="1" smtClean="0"/>
              <a:t>NameRet</a:t>
            </a:r>
            <a:r>
              <a:rPr lang="en-US" sz="1300" dirty="0" smtClean="0"/>
              <a:t> = Name </a:t>
            </a:r>
          </a:p>
          <a:p>
            <a:pPr lvl="2">
              <a:buNone/>
            </a:pPr>
            <a:r>
              <a:rPr lang="en-US" sz="1300" dirty="0" smtClean="0"/>
              <a:t>	FROM Employee b</a:t>
            </a:r>
          </a:p>
          <a:p>
            <a:pPr lvl="2">
              <a:buNone/>
            </a:pPr>
            <a:r>
              <a:rPr lang="en-US" sz="1300" dirty="0" smtClean="0"/>
              <a:t>	WHERE </a:t>
            </a:r>
            <a:r>
              <a:rPr lang="en-US" sz="1300" dirty="0" err="1" smtClean="0"/>
              <a:t>b.EmployeeID</a:t>
            </a:r>
            <a:r>
              <a:rPr lang="en-US" sz="1300" dirty="0" smtClean="0"/>
              <a:t>= @EID</a:t>
            </a:r>
          </a:p>
          <a:p>
            <a:pPr lvl="2">
              <a:buNone/>
            </a:pPr>
            <a:r>
              <a:rPr lang="en-US" sz="1300" dirty="0" smtClean="0"/>
              <a:t>	</a:t>
            </a:r>
          </a:p>
          <a:p>
            <a:pPr lvl="2">
              <a:buNone/>
            </a:pPr>
            <a:r>
              <a:rPr lang="en-US" sz="1300" dirty="0" smtClean="0"/>
              <a:t>	IF (@</a:t>
            </a:r>
            <a:r>
              <a:rPr lang="en-US" sz="1300" dirty="0" err="1" smtClean="0"/>
              <a:t>NameRet</a:t>
            </a:r>
            <a:r>
              <a:rPr lang="en-US" sz="1300" dirty="0" smtClean="0"/>
              <a:t> IS NULL)</a:t>
            </a:r>
          </a:p>
          <a:p>
            <a:pPr lvl="2">
              <a:buNone/>
            </a:pPr>
            <a:r>
              <a:rPr lang="en-US" sz="1300" dirty="0" smtClean="0"/>
              <a:t>		SET @</a:t>
            </a:r>
            <a:r>
              <a:rPr lang="en-US" sz="1300" dirty="0" err="1" smtClean="0"/>
              <a:t>NameRet</a:t>
            </a:r>
            <a:r>
              <a:rPr lang="en-US" sz="1300" dirty="0" smtClean="0"/>
              <a:t>= 'Name not defined'</a:t>
            </a:r>
          </a:p>
          <a:p>
            <a:pPr lvl="2">
              <a:buNone/>
            </a:pPr>
            <a:r>
              <a:rPr lang="en-US" sz="1300" dirty="0" smtClean="0"/>
              <a:t>	</a:t>
            </a:r>
          </a:p>
          <a:p>
            <a:pPr lvl="2">
              <a:buNone/>
            </a:pPr>
            <a:r>
              <a:rPr lang="en-US" sz="1300" dirty="0" smtClean="0"/>
              <a:t>		RETURN @</a:t>
            </a:r>
            <a:r>
              <a:rPr lang="en-US" sz="1300" dirty="0" err="1" smtClean="0"/>
              <a:t>NameRet</a:t>
            </a:r>
            <a:endParaRPr lang="en-US" sz="1300" dirty="0" smtClean="0"/>
          </a:p>
          <a:p>
            <a:pPr lvl="2">
              <a:buNone/>
            </a:pPr>
            <a:r>
              <a:rPr lang="en-US" sz="1300" dirty="0" smtClean="0"/>
              <a:t>END;</a:t>
            </a:r>
          </a:p>
          <a:p>
            <a:pPr lvl="2">
              <a:buNone/>
            </a:pPr>
            <a:r>
              <a:rPr lang="en-US" sz="1300" dirty="0" smtClean="0"/>
              <a:t> 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Function Types Contd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Tabular Function</a:t>
            </a:r>
          </a:p>
          <a:p>
            <a:pPr>
              <a:buNone/>
            </a:pPr>
            <a:endParaRPr lang="en-US" sz="6400" b="1" dirty="0" smtClean="0"/>
          </a:p>
          <a:p>
            <a:pPr lvl="2">
              <a:buNone/>
            </a:pPr>
            <a:r>
              <a:rPr lang="en-US" sz="6400" i="1" dirty="0" smtClean="0">
                <a:solidFill>
                  <a:schemeClr val="tx2">
                    <a:lumMod val="50000"/>
                  </a:schemeClr>
                </a:solidFill>
              </a:rPr>
              <a:t>“Tabular functions returns table-valued functions return a table as output.”</a:t>
            </a:r>
          </a:p>
          <a:p>
            <a:pPr>
              <a:buNone/>
            </a:pPr>
            <a:endParaRPr lang="en-US" sz="4900" b="1" dirty="0" smtClean="0"/>
          </a:p>
          <a:p>
            <a:pPr lvl="1">
              <a:buNone/>
            </a:pPr>
            <a:r>
              <a:rPr lang="en-US" sz="5200" dirty="0" smtClean="0"/>
              <a:t>CREATE FUNCTION [dbo].[tablefunc1] (@</a:t>
            </a:r>
            <a:r>
              <a:rPr lang="en-US" sz="5200" dirty="0" err="1" smtClean="0"/>
              <a:t>Eid</a:t>
            </a:r>
            <a:r>
              <a:rPr lang="en-US" sz="5200" dirty="0" smtClean="0"/>
              <a:t> </a:t>
            </a:r>
            <a:r>
              <a:rPr lang="en-US" sz="5200" dirty="0" err="1" smtClean="0"/>
              <a:t>int</a:t>
            </a:r>
            <a:r>
              <a:rPr lang="en-US" sz="5200" dirty="0" smtClean="0"/>
              <a:t>)</a:t>
            </a:r>
          </a:p>
          <a:p>
            <a:pPr lvl="1">
              <a:buNone/>
            </a:pPr>
            <a:r>
              <a:rPr lang="en-US" sz="5200" dirty="0" smtClean="0"/>
              <a:t>RETURNS @</a:t>
            </a:r>
            <a:r>
              <a:rPr lang="en-US" sz="5200" dirty="0" err="1" smtClean="0"/>
              <a:t>RetTable</a:t>
            </a:r>
            <a:r>
              <a:rPr lang="en-US" sz="5200" dirty="0" smtClean="0"/>
              <a:t> TABLE</a:t>
            </a:r>
          </a:p>
          <a:p>
            <a:pPr lvl="1">
              <a:buNone/>
            </a:pPr>
            <a:r>
              <a:rPr lang="en-US" sz="5200" dirty="0" smtClean="0"/>
              <a:t>(</a:t>
            </a:r>
          </a:p>
          <a:p>
            <a:pPr lvl="1">
              <a:buNone/>
            </a:pPr>
            <a:r>
              <a:rPr lang="en-US" sz="5200" dirty="0" smtClean="0"/>
              <a:t>	</a:t>
            </a:r>
            <a:r>
              <a:rPr lang="en-US" sz="5200" dirty="0" err="1" smtClean="0"/>
              <a:t>EmployeeID</a:t>
            </a:r>
            <a:r>
              <a:rPr lang="en-US" sz="5200" dirty="0" smtClean="0"/>
              <a:t> INT NOT NULL ,</a:t>
            </a:r>
          </a:p>
          <a:p>
            <a:pPr lvl="1">
              <a:buNone/>
            </a:pPr>
            <a:r>
              <a:rPr lang="en-US" sz="5200" dirty="0" smtClean="0"/>
              <a:t>	</a:t>
            </a:r>
            <a:r>
              <a:rPr lang="en-US" sz="5200" dirty="0" err="1" smtClean="0"/>
              <a:t>AddressID</a:t>
            </a:r>
            <a:r>
              <a:rPr lang="en-US" sz="5200" dirty="0" smtClean="0"/>
              <a:t> VARCHAR(50) NULL,</a:t>
            </a:r>
          </a:p>
          <a:p>
            <a:pPr lvl="1">
              <a:buNone/>
            </a:pPr>
            <a:r>
              <a:rPr lang="en-US" sz="5200" dirty="0" smtClean="0"/>
              <a:t>	AddressLine1 VARCHAR(50) NULL ,</a:t>
            </a:r>
          </a:p>
          <a:p>
            <a:pPr lvl="1">
              <a:buNone/>
            </a:pPr>
            <a:r>
              <a:rPr lang="en-US" sz="5200" dirty="0" smtClean="0"/>
              <a:t>	City VARCHAR(50) NULL		</a:t>
            </a:r>
          </a:p>
          <a:p>
            <a:pPr lvl="1">
              <a:buNone/>
            </a:pPr>
            <a:r>
              <a:rPr lang="en-US" sz="5200" dirty="0" smtClean="0"/>
              <a:t>) </a:t>
            </a:r>
          </a:p>
          <a:p>
            <a:pPr lvl="1">
              <a:buNone/>
            </a:pPr>
            <a:r>
              <a:rPr lang="en-US" sz="5200" dirty="0" smtClean="0"/>
              <a:t>AS</a:t>
            </a:r>
          </a:p>
          <a:p>
            <a:pPr lvl="1">
              <a:buNone/>
            </a:pPr>
            <a:r>
              <a:rPr lang="en-US" sz="5200" dirty="0" smtClean="0"/>
              <a:t>BEGIN </a:t>
            </a:r>
          </a:p>
          <a:p>
            <a:pPr lvl="1">
              <a:buNone/>
            </a:pPr>
            <a:r>
              <a:rPr lang="en-US" sz="5200" dirty="0" smtClean="0"/>
              <a:t>	DECLARE @</a:t>
            </a:r>
            <a:r>
              <a:rPr lang="en-US" sz="5200" dirty="0" err="1" smtClean="0"/>
              <a:t>EmpID</a:t>
            </a:r>
            <a:r>
              <a:rPr lang="en-US" sz="5200" dirty="0" smtClean="0"/>
              <a:t> INT,  @</a:t>
            </a:r>
            <a:r>
              <a:rPr lang="en-US" sz="5200" dirty="0" err="1" smtClean="0"/>
              <a:t>AddressID</a:t>
            </a:r>
            <a:r>
              <a:rPr lang="en-US" sz="5200" dirty="0" smtClean="0"/>
              <a:t> INT,   @AddressLine1 VARCHAR(50) ,   @City VARCHAR(50)</a:t>
            </a:r>
          </a:p>
          <a:p>
            <a:pPr lvl="1">
              <a:buNone/>
            </a:pPr>
            <a:r>
              <a:rPr lang="en-US" sz="5200" dirty="0" smtClean="0"/>
              <a:t>	</a:t>
            </a:r>
          </a:p>
          <a:p>
            <a:pPr lvl="1">
              <a:buNone/>
            </a:pPr>
            <a:r>
              <a:rPr lang="en-US" sz="5200" dirty="0" smtClean="0"/>
              <a:t>	SELECT @</a:t>
            </a:r>
            <a:r>
              <a:rPr lang="en-US" sz="5200" dirty="0" err="1" smtClean="0"/>
              <a:t>EmpID</a:t>
            </a:r>
            <a:r>
              <a:rPr lang="en-US" sz="5200" dirty="0" smtClean="0"/>
              <a:t> =</a:t>
            </a:r>
            <a:r>
              <a:rPr lang="en-US" sz="5200" dirty="0" err="1" smtClean="0"/>
              <a:t>EmployeeID</a:t>
            </a:r>
            <a:r>
              <a:rPr lang="en-US" sz="5200" dirty="0" smtClean="0"/>
              <a:t>, </a:t>
            </a:r>
          </a:p>
          <a:p>
            <a:pPr lvl="1">
              <a:buNone/>
            </a:pPr>
            <a:r>
              <a:rPr lang="en-US" sz="5200" dirty="0" smtClean="0"/>
              <a:t>			@</a:t>
            </a:r>
            <a:r>
              <a:rPr lang="en-US" sz="5200" dirty="0" err="1" smtClean="0"/>
              <a:t>AddressID</a:t>
            </a:r>
            <a:r>
              <a:rPr lang="en-US" sz="5200" dirty="0" smtClean="0"/>
              <a:t> = </a:t>
            </a:r>
            <a:r>
              <a:rPr lang="en-US" sz="5200" dirty="0" err="1" smtClean="0"/>
              <a:t>AddressID</a:t>
            </a:r>
            <a:r>
              <a:rPr lang="en-US" sz="5200" dirty="0" smtClean="0"/>
              <a:t>,</a:t>
            </a:r>
          </a:p>
          <a:p>
            <a:pPr lvl="1">
              <a:buNone/>
            </a:pPr>
            <a:r>
              <a:rPr lang="en-US" sz="5200" dirty="0" smtClean="0"/>
              <a:t>			@AddressLine1= AddressLine1,</a:t>
            </a:r>
          </a:p>
          <a:p>
            <a:pPr lvl="1">
              <a:buNone/>
            </a:pPr>
            <a:r>
              <a:rPr lang="en-US" sz="5200" dirty="0" smtClean="0"/>
              <a:t>			@City=City</a:t>
            </a:r>
          </a:p>
          <a:p>
            <a:pPr lvl="1">
              <a:buNone/>
            </a:pPr>
            <a:r>
              <a:rPr lang="en-US" sz="5200" dirty="0" smtClean="0"/>
              <a:t>	FROM </a:t>
            </a:r>
            <a:r>
              <a:rPr lang="en-US" sz="5200" dirty="0" err="1" smtClean="0"/>
              <a:t>EmployeeAddress</a:t>
            </a:r>
            <a:r>
              <a:rPr lang="en-US" sz="5200" dirty="0" smtClean="0"/>
              <a:t> A</a:t>
            </a:r>
          </a:p>
          <a:p>
            <a:pPr lvl="1">
              <a:buNone/>
            </a:pPr>
            <a:r>
              <a:rPr lang="en-US" sz="5200" dirty="0" smtClean="0"/>
              <a:t>	WHERE </a:t>
            </a:r>
            <a:r>
              <a:rPr lang="en-US" sz="5200" dirty="0" err="1" smtClean="0"/>
              <a:t>A.EmployeeID</a:t>
            </a:r>
            <a:r>
              <a:rPr lang="en-US" sz="5200" dirty="0" smtClean="0"/>
              <a:t> = @</a:t>
            </a:r>
            <a:r>
              <a:rPr lang="en-US" sz="5200" dirty="0" err="1" smtClean="0"/>
              <a:t>Eid</a:t>
            </a:r>
            <a:endParaRPr lang="en-US" sz="5200" dirty="0" smtClean="0"/>
          </a:p>
          <a:p>
            <a:pPr lvl="1">
              <a:buNone/>
            </a:pPr>
            <a:r>
              <a:rPr lang="en-US" sz="5200" dirty="0" smtClean="0"/>
              <a:t>	</a:t>
            </a:r>
          </a:p>
          <a:p>
            <a:pPr lvl="1">
              <a:buNone/>
            </a:pPr>
            <a:r>
              <a:rPr lang="en-US" sz="5200" dirty="0" smtClean="0"/>
              <a:t>IF @</a:t>
            </a:r>
            <a:r>
              <a:rPr lang="en-US" sz="5200" dirty="0" err="1" smtClean="0"/>
              <a:t>Eid</a:t>
            </a:r>
            <a:r>
              <a:rPr lang="en-US" sz="5200" dirty="0" smtClean="0"/>
              <a:t> IS NOT NULL</a:t>
            </a:r>
          </a:p>
          <a:p>
            <a:pPr lvl="1">
              <a:buNone/>
            </a:pPr>
            <a:r>
              <a:rPr lang="en-US" sz="5200" dirty="0" smtClean="0"/>
              <a:t>	BEGIN </a:t>
            </a:r>
          </a:p>
          <a:p>
            <a:pPr lvl="1">
              <a:buNone/>
            </a:pPr>
            <a:r>
              <a:rPr lang="en-US" sz="5200" dirty="0" smtClean="0"/>
              <a:t>		INSERT @</a:t>
            </a:r>
            <a:r>
              <a:rPr lang="en-US" sz="5200" dirty="0" err="1" smtClean="0"/>
              <a:t>RetTable</a:t>
            </a:r>
            <a:endParaRPr lang="en-US" sz="5200" dirty="0" smtClean="0"/>
          </a:p>
          <a:p>
            <a:pPr lvl="1">
              <a:buNone/>
            </a:pPr>
            <a:r>
              <a:rPr lang="en-US" sz="5200" dirty="0" smtClean="0"/>
              <a:t>		SELECT @</a:t>
            </a:r>
            <a:r>
              <a:rPr lang="en-US" sz="5200" dirty="0" err="1" smtClean="0"/>
              <a:t>EmpID</a:t>
            </a:r>
            <a:r>
              <a:rPr lang="en-US" sz="5200" dirty="0" smtClean="0"/>
              <a:t>, @</a:t>
            </a:r>
            <a:r>
              <a:rPr lang="en-US" sz="5200" dirty="0" err="1" smtClean="0"/>
              <a:t>AddressID</a:t>
            </a:r>
            <a:r>
              <a:rPr lang="en-US" sz="5200" dirty="0" smtClean="0"/>
              <a:t>, @AddressLine1, @City</a:t>
            </a:r>
          </a:p>
          <a:p>
            <a:pPr lvl="1">
              <a:buNone/>
            </a:pPr>
            <a:r>
              <a:rPr lang="en-US" sz="5200" dirty="0" smtClean="0"/>
              <a:t>	END;</a:t>
            </a:r>
          </a:p>
          <a:p>
            <a:pPr lvl="1">
              <a:buNone/>
            </a:pPr>
            <a:r>
              <a:rPr lang="en-US" sz="5200" dirty="0" smtClean="0"/>
              <a:t>RETURN; </a:t>
            </a:r>
          </a:p>
          <a:p>
            <a:pPr lvl="1">
              <a:buNone/>
            </a:pPr>
            <a:r>
              <a:rPr lang="en-US" sz="5200" dirty="0" smtClean="0"/>
              <a:t>END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Function Execution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600" i="1" dirty="0" smtClean="0"/>
              <a:t>Function returns the output by providing the input variables if required and calling them</a:t>
            </a:r>
          </a:p>
          <a:p>
            <a:pPr algn="ctr"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Scalar function :</a:t>
            </a:r>
          </a:p>
          <a:p>
            <a:pPr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Declare @EID VARCHAR(50)</a:t>
            </a:r>
          </a:p>
          <a:p>
            <a:pPr lvl="2">
              <a:buNone/>
            </a:pPr>
            <a:r>
              <a:rPr lang="en-US" sz="1600" dirty="0" smtClean="0"/>
              <a:t>select @EID=</a:t>
            </a:r>
            <a:r>
              <a:rPr lang="en-US" sz="1600" dirty="0" err="1" smtClean="0"/>
              <a:t>dbo.getname</a:t>
            </a:r>
            <a:r>
              <a:rPr lang="en-US" sz="1600" dirty="0" smtClean="0"/>
              <a:t>(1);</a:t>
            </a:r>
          </a:p>
          <a:p>
            <a:pPr lvl="2">
              <a:buNone/>
            </a:pPr>
            <a:r>
              <a:rPr lang="en-US" sz="1600" dirty="0" smtClean="0"/>
              <a:t>print @EID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Tabular Function :</a:t>
            </a:r>
          </a:p>
          <a:p>
            <a:pPr>
              <a:buNone/>
            </a:pPr>
            <a:endParaRPr lang="en-US" sz="1600" dirty="0" smtClean="0"/>
          </a:p>
          <a:p>
            <a:pPr marL="1200150" lvl="3" indent="-342900">
              <a:buNone/>
            </a:pPr>
            <a:r>
              <a:rPr lang="en-US" sz="1600" dirty="0" smtClean="0"/>
              <a:t>SELECT * FROM dbo.[tablefunc1](3);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endParaRPr lang="en-US" sz="37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Stored Procedure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“A procedure is simply a name associated with a batch of SQL code that is</a:t>
            </a:r>
          </a:p>
          <a:p>
            <a:pPr algn="ctr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Stored  and executed on the server”</a:t>
            </a:r>
            <a:endParaRPr lang="en-US" sz="16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Stored procedures, which can return scalar values or result sets, are the primary interface that applications should use to access any data within a database.</a:t>
            </a:r>
          </a:p>
          <a:p>
            <a:r>
              <a:rPr lang="en-US" sz="1600" dirty="0" smtClean="0"/>
              <a:t>Stored procedures can contain virtually any construct or command that is possible to execute within SQL Server.</a:t>
            </a:r>
          </a:p>
          <a:p>
            <a:r>
              <a:rPr lang="en-US" sz="1600" dirty="0" smtClean="0"/>
              <a:t>You can use procedures to modify data, return scalar values, or return entire result sets.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endParaRPr lang="en-US" sz="37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Creating Stored Procedures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CREATE PROCEDURE </a:t>
            </a:r>
            <a:r>
              <a:rPr lang="en-US" sz="1600" dirty="0" err="1" smtClean="0"/>
              <a:t>dbo.getDetail</a:t>
            </a:r>
            <a:r>
              <a:rPr lang="en-US" sz="1600" dirty="0" smtClean="0"/>
              <a:t> </a:t>
            </a:r>
          </a:p>
          <a:p>
            <a:pPr lvl="2">
              <a:buNone/>
            </a:pPr>
            <a:r>
              <a:rPr lang="en-US" sz="1600" dirty="0" smtClean="0"/>
              <a:t>	 @Name VARCHAR(50)</a:t>
            </a:r>
          </a:p>
          <a:p>
            <a:pPr lvl="2">
              <a:buNone/>
            </a:pPr>
            <a:r>
              <a:rPr lang="en-US" sz="1600" dirty="0" smtClean="0"/>
              <a:t>AS </a:t>
            </a:r>
          </a:p>
          <a:p>
            <a:pPr lvl="2">
              <a:buNone/>
            </a:pPr>
            <a:r>
              <a:rPr lang="en-US" sz="1600" dirty="0" smtClean="0"/>
              <a:t>		SELECT	</a:t>
            </a:r>
            <a:r>
              <a:rPr lang="en-US" sz="1600" dirty="0" err="1" smtClean="0"/>
              <a:t>A.EmployeeID</a:t>
            </a:r>
            <a:r>
              <a:rPr lang="en-US" sz="1600" dirty="0" smtClean="0"/>
              <a:t>, A.NAME, </a:t>
            </a:r>
            <a:r>
              <a:rPr lang="en-US" sz="1600" dirty="0" err="1" smtClean="0"/>
              <a:t>B.AddressID</a:t>
            </a:r>
            <a:r>
              <a:rPr lang="en-US" sz="1600" dirty="0" smtClean="0"/>
              <a:t> , </a:t>
            </a:r>
            <a:r>
              <a:rPr lang="en-US" sz="1600" dirty="0" err="1" smtClean="0"/>
              <a:t>B.City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		FROM	Employee A</a:t>
            </a:r>
          </a:p>
          <a:p>
            <a:pPr lvl="2">
              <a:buNone/>
            </a:pPr>
            <a:r>
              <a:rPr lang="en-US" sz="1600" dirty="0" smtClean="0"/>
              <a:t>		</a:t>
            </a:r>
            <a:r>
              <a:rPr lang="en-US" sz="1600" dirty="0" smtClean="0"/>
              <a:t>INNER </a:t>
            </a:r>
            <a:r>
              <a:rPr lang="en-US" sz="1600" dirty="0" smtClean="0"/>
              <a:t>JOIN </a:t>
            </a:r>
            <a:r>
              <a:rPr lang="en-US" sz="1600" dirty="0" err="1" smtClean="0"/>
              <a:t>EmployeeAddress</a:t>
            </a:r>
            <a:r>
              <a:rPr lang="en-US" sz="1600" dirty="0" smtClean="0"/>
              <a:t> B</a:t>
            </a:r>
          </a:p>
          <a:p>
            <a:pPr lvl="2">
              <a:buNone/>
            </a:pPr>
            <a:r>
              <a:rPr lang="en-US" sz="1600" dirty="0" smtClean="0"/>
              <a:t>		</a:t>
            </a:r>
            <a:r>
              <a:rPr lang="en-US" sz="1600" dirty="0" smtClean="0"/>
              <a:t>ON </a:t>
            </a:r>
            <a:r>
              <a:rPr lang="en-US" sz="1600" dirty="0" err="1" smtClean="0"/>
              <a:t>A.EmployeeID</a:t>
            </a:r>
            <a:r>
              <a:rPr lang="en-US" sz="1600" dirty="0" smtClean="0"/>
              <a:t>= </a:t>
            </a:r>
            <a:r>
              <a:rPr lang="en-US" sz="1600" dirty="0" err="1" smtClean="0"/>
              <a:t>B.EmployeeID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		WHERE	</a:t>
            </a:r>
            <a:r>
              <a:rPr lang="en-US" sz="1600" dirty="0" err="1" smtClean="0"/>
              <a:t>A.Name</a:t>
            </a:r>
            <a:r>
              <a:rPr lang="en-US" sz="1600" dirty="0" smtClean="0"/>
              <a:t> = @Name</a:t>
            </a:r>
          </a:p>
          <a:p>
            <a:pPr lvl="2">
              <a:buNone/>
            </a:pPr>
            <a:r>
              <a:rPr lang="en-US" sz="1600" dirty="0" smtClean="0"/>
              <a:t> </a:t>
            </a:r>
          </a:p>
          <a:p>
            <a:pPr lvl="2">
              <a:buNone/>
            </a:pPr>
            <a:r>
              <a:rPr lang="en-US" sz="1600" dirty="0" smtClean="0"/>
              <a:t>EXEC </a:t>
            </a:r>
            <a:r>
              <a:rPr lang="en-US" sz="1600" dirty="0" err="1" smtClean="0"/>
              <a:t>dbo.getDetail</a:t>
            </a:r>
            <a:r>
              <a:rPr lang="en-US" sz="1600" dirty="0"/>
              <a:t> </a:t>
            </a:r>
            <a:r>
              <a:rPr lang="en-US" sz="1600" dirty="0" smtClean="0"/>
              <a:t>@Name </a:t>
            </a:r>
            <a:r>
              <a:rPr lang="en-US" sz="1600" dirty="0" smtClean="0"/>
              <a:t>= 'john'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417</TotalTime>
  <Words>506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Consolas</vt:lpstr>
      <vt:lpstr>Corbel</vt:lpstr>
      <vt:lpstr>Wingdings</vt:lpstr>
      <vt:lpstr>Wingdings 2</vt:lpstr>
      <vt:lpstr>Wingdings 3</vt:lpstr>
      <vt:lpstr>Metro</vt:lpstr>
      <vt:lpstr>Function, SP, Trigger</vt:lpstr>
      <vt:lpstr>Content</vt:lpstr>
      <vt:lpstr>Function</vt:lpstr>
      <vt:lpstr>Function Characteristics</vt:lpstr>
      <vt:lpstr>Function Types</vt:lpstr>
      <vt:lpstr>Function Types Contd</vt:lpstr>
      <vt:lpstr>Function Execution</vt:lpstr>
      <vt:lpstr>Stored Procedure</vt:lpstr>
      <vt:lpstr>Creating Stored Procedures</vt:lpstr>
      <vt:lpstr>Executing Stored Procedures</vt:lpstr>
      <vt:lpstr>Advantages of Stored Procedure</vt:lpstr>
      <vt:lpstr>TRIGGER</vt:lpstr>
      <vt:lpstr>TRIGGER</vt:lpstr>
      <vt:lpstr>TRIGGER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DELL</cp:lastModifiedBy>
  <cp:revision>86</cp:revision>
  <dcterms:created xsi:type="dcterms:W3CDTF">2006-08-16T00:00:00Z</dcterms:created>
  <dcterms:modified xsi:type="dcterms:W3CDTF">2019-09-10T09:49:07Z</dcterms:modified>
</cp:coreProperties>
</file>