
<file path=[Content_Types].xml><?xml version="1.0" encoding="utf-8"?>
<Types xmlns="http://schemas.openxmlformats.org/package/2006/content-types">
  <Default Extension="bmp" ContentType="image/bmp"/>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9" r:id="rId1"/>
  </p:sldMasterIdLst>
  <p:notesMasterIdLst>
    <p:notesMasterId r:id="rId10"/>
  </p:notesMasterIdLst>
  <p:sldIdLst>
    <p:sldId id="256" r:id="rId2"/>
    <p:sldId id="257" r:id="rId3"/>
    <p:sldId id="258" r:id="rId4"/>
    <p:sldId id="259" r:id="rId5"/>
    <p:sldId id="263" r:id="rId6"/>
    <p:sldId id="260" r:id="rId7"/>
    <p:sldId id="262"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5595"/>
  </p:normalViewPr>
  <p:slideViewPr>
    <p:cSldViewPr snapToGrid="0" snapToObjects="1">
      <p:cViewPr varScale="1">
        <p:scale>
          <a:sx n="96" d="100"/>
          <a:sy n="96" d="100"/>
        </p:scale>
        <p:origin x="11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B34469-C6CE-3947-98A8-31C7249D60C8}" type="datetimeFigureOut">
              <a:rPr lang="en-US" smtClean="0"/>
              <a:t>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F825FE-24D5-A949-A896-A29F0DF8B4F0}" type="slidenum">
              <a:rPr lang="en-US" smtClean="0"/>
              <a:t>‹#›</a:t>
            </a:fld>
            <a:endParaRPr lang="en-US"/>
          </a:p>
        </p:txBody>
      </p:sp>
    </p:spTree>
    <p:extLst>
      <p:ext uri="{BB962C8B-B14F-4D97-AF65-F5344CB8AC3E}">
        <p14:creationId xmlns:p14="http://schemas.microsoft.com/office/powerpoint/2010/main" val="3913482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Source Citation: Chouhan, Siddharth Singh; Kaul, Ajay; Singh, Uday Pratap; Jain, Sanjeev (2022), “A Database of Leaf Images: Practice towards Plant Conservation with Plant Pathology”, Mendeley Data, V5, </a:t>
            </a:r>
            <a:r>
              <a:rPr lang="en-US" dirty="0" err="1"/>
              <a:t>doi</a:t>
            </a:r>
            <a:r>
              <a:rPr lang="en-US" dirty="0"/>
              <a:t>: 10.17632/hb74ynkjcn.5</a:t>
            </a:r>
          </a:p>
        </p:txBody>
      </p:sp>
      <p:sp>
        <p:nvSpPr>
          <p:cNvPr id="4" name="Slide Number Placeholder 3"/>
          <p:cNvSpPr>
            <a:spLocks noGrp="1"/>
          </p:cNvSpPr>
          <p:nvPr>
            <p:ph type="sldNum" sz="quarter" idx="5"/>
          </p:nvPr>
        </p:nvSpPr>
        <p:spPr/>
        <p:txBody>
          <a:bodyPr/>
          <a:lstStyle/>
          <a:p>
            <a:fld id="{23F825FE-24D5-A949-A896-A29F0DF8B4F0}" type="slidenum">
              <a:rPr lang="en-US" smtClean="0"/>
              <a:t>2</a:t>
            </a:fld>
            <a:endParaRPr lang="en-US"/>
          </a:p>
        </p:txBody>
      </p:sp>
    </p:spTree>
    <p:extLst>
      <p:ext uri="{BB962C8B-B14F-4D97-AF65-F5344CB8AC3E}">
        <p14:creationId xmlns:p14="http://schemas.microsoft.com/office/powerpoint/2010/main" val="2628621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75A519C6-2386-3C4F-8E18-45F61D1A4B17}" type="datetimeFigureOut">
              <a:rPr lang="en-US" smtClean="0"/>
              <a:t>9/20/23</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1E21DFB-C573-A644-9D65-1E7813B6AAA7}" type="slidenum">
              <a:rPr lang="en-US" smtClean="0"/>
              <a:t>‹#›</a:t>
            </a:fld>
            <a:endParaRPr lang="en-US"/>
          </a:p>
        </p:txBody>
      </p:sp>
    </p:spTree>
    <p:extLst>
      <p:ext uri="{BB962C8B-B14F-4D97-AF65-F5344CB8AC3E}">
        <p14:creationId xmlns:p14="http://schemas.microsoft.com/office/powerpoint/2010/main" val="3062803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75A519C6-2386-3C4F-8E18-45F61D1A4B17}" type="datetimeFigureOut">
              <a:rPr lang="en-US" smtClean="0"/>
              <a:t>9/20/23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1E21DFB-C573-A644-9D65-1E7813B6AAA7}" type="slidenum">
              <a:rPr lang="en-US" smtClean="0"/>
              <a:t>‹#›</a:t>
            </a:fld>
            <a:endParaRPr lang="en-US"/>
          </a:p>
        </p:txBody>
      </p:sp>
    </p:spTree>
    <p:extLst>
      <p:ext uri="{BB962C8B-B14F-4D97-AF65-F5344CB8AC3E}">
        <p14:creationId xmlns:p14="http://schemas.microsoft.com/office/powerpoint/2010/main" val="2767014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75A519C6-2386-3C4F-8E18-45F61D1A4B17}" type="datetimeFigureOut">
              <a:rPr lang="en-US" smtClean="0"/>
              <a:t>9/20/23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1E21DFB-C573-A644-9D65-1E7813B6AAA7}" type="slidenum">
              <a:rPr lang="en-US" smtClean="0"/>
              <a:t>‹#›</a:t>
            </a:fld>
            <a:endParaRPr lang="en-US"/>
          </a:p>
        </p:txBody>
      </p:sp>
    </p:spTree>
    <p:extLst>
      <p:ext uri="{BB962C8B-B14F-4D97-AF65-F5344CB8AC3E}">
        <p14:creationId xmlns:p14="http://schemas.microsoft.com/office/powerpoint/2010/main" val="172215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75A519C6-2386-3C4F-8E18-45F61D1A4B17}" type="datetimeFigureOut">
              <a:rPr lang="en-US" smtClean="0"/>
              <a:t>9/20/23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1E21DFB-C573-A644-9D65-1E7813B6AAA7}" type="slidenum">
              <a:rPr lang="en-US" smtClean="0"/>
              <a:t>‹#›</a:t>
            </a:fld>
            <a:endParaRPr lang="en-US"/>
          </a:p>
        </p:txBody>
      </p:sp>
    </p:spTree>
    <p:extLst>
      <p:ext uri="{BB962C8B-B14F-4D97-AF65-F5344CB8AC3E}">
        <p14:creationId xmlns:p14="http://schemas.microsoft.com/office/powerpoint/2010/main" val="3807939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75A519C6-2386-3C4F-8E18-45F61D1A4B17}" type="datetimeFigureOut">
              <a:rPr lang="en-US" smtClean="0"/>
              <a:t>9/20/23</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41E21DFB-C573-A644-9D65-1E7813B6AAA7}" type="slidenum">
              <a:rPr lang="en-US" smtClean="0"/>
              <a:t>‹#›</a:t>
            </a:fld>
            <a:endParaRPr lang="en-US"/>
          </a:p>
        </p:txBody>
      </p:sp>
    </p:spTree>
    <p:extLst>
      <p:ext uri="{BB962C8B-B14F-4D97-AF65-F5344CB8AC3E}">
        <p14:creationId xmlns:p14="http://schemas.microsoft.com/office/powerpoint/2010/main" val="398555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75A519C6-2386-3C4F-8E18-45F61D1A4B17}" type="datetimeFigureOut">
              <a:rPr lang="en-US" smtClean="0"/>
              <a:t>9/20/23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1E21DFB-C573-A644-9D65-1E7813B6AAA7}" type="slidenum">
              <a:rPr lang="en-US" smtClean="0"/>
              <a:t>‹#›</a:t>
            </a:fld>
            <a:endParaRPr lang="en-US"/>
          </a:p>
        </p:txBody>
      </p:sp>
    </p:spTree>
    <p:extLst>
      <p:ext uri="{BB962C8B-B14F-4D97-AF65-F5344CB8AC3E}">
        <p14:creationId xmlns:p14="http://schemas.microsoft.com/office/powerpoint/2010/main" val="358118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75A519C6-2386-3C4F-8E18-45F61D1A4B17}" type="datetimeFigureOut">
              <a:rPr lang="en-US" smtClean="0"/>
              <a:t>9/20/23</a:t>
            </a:fld>
            <a:endParaRPr lang="en-US"/>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1E21DFB-C573-A644-9D65-1E7813B6AAA7}" type="slidenum">
              <a:rPr lang="en-US" smtClean="0"/>
              <a:t>‹#›</a:t>
            </a:fld>
            <a:endParaRPr lang="en-US"/>
          </a:p>
        </p:txBody>
      </p:sp>
    </p:spTree>
    <p:extLst>
      <p:ext uri="{BB962C8B-B14F-4D97-AF65-F5344CB8AC3E}">
        <p14:creationId xmlns:p14="http://schemas.microsoft.com/office/powerpoint/2010/main" val="1384340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75A519C6-2386-3C4F-8E18-45F61D1A4B17}" type="datetimeFigureOut">
              <a:rPr lang="en-US" smtClean="0"/>
              <a:t>9/20/23</a:t>
            </a:fld>
            <a:endParaRPr lang="en-US"/>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1E21DFB-C573-A644-9D65-1E7813B6AAA7}" type="slidenum">
              <a:rPr lang="en-US" smtClean="0"/>
              <a:t>‹#›</a:t>
            </a:fld>
            <a:endParaRPr lang="en-US"/>
          </a:p>
        </p:txBody>
      </p:sp>
    </p:spTree>
    <p:extLst>
      <p:ext uri="{BB962C8B-B14F-4D97-AF65-F5344CB8AC3E}">
        <p14:creationId xmlns:p14="http://schemas.microsoft.com/office/powerpoint/2010/main" val="421150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75A519C6-2386-3C4F-8E18-45F61D1A4B17}" type="datetimeFigureOut">
              <a:rPr lang="en-US" smtClean="0"/>
              <a:t>9/20/23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1E21DFB-C573-A644-9D65-1E7813B6AAA7}" type="slidenum">
              <a:rPr lang="en-US" smtClean="0"/>
              <a:t>‹#›</a:t>
            </a:fld>
            <a:endParaRPr lang="en-US"/>
          </a:p>
        </p:txBody>
      </p:sp>
    </p:spTree>
    <p:extLst>
      <p:ext uri="{BB962C8B-B14F-4D97-AF65-F5344CB8AC3E}">
        <p14:creationId xmlns:p14="http://schemas.microsoft.com/office/powerpoint/2010/main" val="2614629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75A519C6-2386-3C4F-8E18-45F61D1A4B17}" type="datetimeFigureOut">
              <a:rPr lang="en-US" smtClean="0"/>
              <a:t>9/20/23</a:t>
            </a:fld>
            <a:endParaRPr lang="en-US"/>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1E21DFB-C573-A644-9D65-1E7813B6AAA7}" type="slidenum">
              <a:rPr lang="en-US" smtClean="0"/>
              <a:t>‹#›</a:t>
            </a:fld>
            <a:endParaRPr lang="en-US"/>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4788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75A519C6-2386-3C4F-8E18-45F61D1A4B17}" type="datetimeFigureOut">
              <a:rPr lang="en-US" smtClean="0"/>
              <a:t>9/20/23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1E21DFB-C573-A644-9D65-1E7813B6AAA7}" type="slidenum">
              <a:rPr lang="en-US" smtClean="0"/>
              <a:t>‹#›</a:t>
            </a:fld>
            <a:endParaRPr lang="en-US"/>
          </a:p>
        </p:txBody>
      </p:sp>
    </p:spTree>
    <p:extLst>
      <p:ext uri="{BB962C8B-B14F-4D97-AF65-F5344CB8AC3E}">
        <p14:creationId xmlns:p14="http://schemas.microsoft.com/office/powerpoint/2010/main" val="2410116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75A519C6-2386-3C4F-8E18-45F61D1A4B17}" type="datetimeFigureOut">
              <a:rPr lang="en-US" smtClean="0"/>
              <a:t>9/20/23</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1E21DFB-C573-A644-9D65-1E7813B6AAA7}" type="slidenum">
              <a:rPr lang="en-US" smtClean="0"/>
              <a:t>‹#›</a:t>
            </a:fld>
            <a:endParaRPr lang="en-US"/>
          </a:p>
        </p:txBody>
      </p:sp>
    </p:spTree>
    <p:extLst>
      <p:ext uri="{BB962C8B-B14F-4D97-AF65-F5344CB8AC3E}">
        <p14:creationId xmlns:p14="http://schemas.microsoft.com/office/powerpoint/2010/main" val="3125859924"/>
      </p:ext>
    </p:extLst>
  </p:cSld>
  <p:clrMap bg1="dk1" tx1="lt1" bg2="dk2" tx2="lt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Lst>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0E118-8682-3048-BD94-61DF58CE58F3}"/>
              </a:ext>
            </a:extLst>
          </p:cNvPr>
          <p:cNvSpPr>
            <a:spLocks noGrp="1"/>
          </p:cNvSpPr>
          <p:nvPr>
            <p:ph type="ctrTitle"/>
          </p:nvPr>
        </p:nvSpPr>
        <p:spPr/>
        <p:txBody>
          <a:bodyPr>
            <a:normAutofit/>
          </a:bodyPr>
          <a:lstStyle/>
          <a:p>
            <a:r>
              <a:rPr lang="en-US" dirty="0"/>
              <a:t>Plant Leaf Health</a:t>
            </a:r>
            <a:br>
              <a:rPr lang="en-US" dirty="0"/>
            </a:br>
            <a:r>
              <a:rPr lang="en-US" sz="2800" dirty="0"/>
              <a:t> </a:t>
            </a:r>
            <a:br>
              <a:rPr lang="en-US" dirty="0"/>
            </a:br>
            <a:endParaRPr lang="en-US" dirty="0"/>
          </a:p>
        </p:txBody>
      </p:sp>
      <p:sp>
        <p:nvSpPr>
          <p:cNvPr id="3" name="Subtitle 2">
            <a:extLst>
              <a:ext uri="{FF2B5EF4-FFF2-40B4-BE49-F238E27FC236}">
                <a16:creationId xmlns:a16="http://schemas.microsoft.com/office/drawing/2014/main" id="{E09763C8-AD7C-0442-AE32-9D71F06A3FA9}"/>
              </a:ext>
            </a:extLst>
          </p:cNvPr>
          <p:cNvSpPr>
            <a:spLocks noGrp="1"/>
          </p:cNvSpPr>
          <p:nvPr>
            <p:ph type="subTitle" idx="1"/>
          </p:nvPr>
        </p:nvSpPr>
        <p:spPr>
          <a:xfrm>
            <a:off x="1600198" y="4682063"/>
            <a:ext cx="9030093" cy="764580"/>
          </a:xfrm>
        </p:spPr>
        <p:txBody>
          <a:bodyPr>
            <a:normAutofit/>
          </a:bodyPr>
          <a:lstStyle/>
          <a:p>
            <a:r>
              <a:rPr lang="en-US" dirty="0"/>
              <a:t>Hammad Sheikh</a:t>
            </a:r>
          </a:p>
          <a:p>
            <a:endParaRPr lang="en-US" dirty="0"/>
          </a:p>
        </p:txBody>
      </p:sp>
    </p:spTree>
    <p:extLst>
      <p:ext uri="{BB962C8B-B14F-4D97-AF65-F5344CB8AC3E}">
        <p14:creationId xmlns:p14="http://schemas.microsoft.com/office/powerpoint/2010/main" val="2886040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BAD98-7AC6-AB49-B7E6-FD2202040DB1}"/>
              </a:ext>
            </a:extLst>
          </p:cNvPr>
          <p:cNvSpPr>
            <a:spLocks noGrp="1"/>
          </p:cNvSpPr>
          <p:nvPr>
            <p:ph type="title"/>
          </p:nvPr>
        </p:nvSpPr>
        <p:spPr/>
        <p:txBody>
          <a:bodyPr/>
          <a:lstStyle/>
          <a:p>
            <a:r>
              <a:rPr lang="en-US" dirty="0"/>
              <a:t>Project Information</a:t>
            </a:r>
          </a:p>
        </p:txBody>
      </p:sp>
      <p:sp>
        <p:nvSpPr>
          <p:cNvPr id="3" name="Content Placeholder 2">
            <a:extLst>
              <a:ext uri="{FF2B5EF4-FFF2-40B4-BE49-F238E27FC236}">
                <a16:creationId xmlns:a16="http://schemas.microsoft.com/office/drawing/2014/main" id="{75A834B9-7991-9643-9439-6C0F87E142F9}"/>
              </a:ext>
            </a:extLst>
          </p:cNvPr>
          <p:cNvSpPr>
            <a:spLocks noGrp="1"/>
          </p:cNvSpPr>
          <p:nvPr>
            <p:ph idx="1"/>
          </p:nvPr>
        </p:nvSpPr>
        <p:spPr/>
        <p:txBody>
          <a:bodyPr/>
          <a:lstStyle/>
          <a:p>
            <a:r>
              <a:rPr lang="en-US" dirty="0"/>
              <a:t>Title: Plant Leaf Health</a:t>
            </a:r>
          </a:p>
          <a:p>
            <a:r>
              <a:rPr lang="en-US" dirty="0"/>
              <a:t>Group Members: Self</a:t>
            </a:r>
          </a:p>
          <a:p>
            <a:r>
              <a:rPr lang="en-US" dirty="0"/>
              <a:t>Data Source: A Database of Leaf Images: Practice towards plant Conservation with Plant Pathology, Siddharth Singh Chouhan, Ajay Kaul, Uday Pratap Singh, Sanjeev Jain. DOI:</a:t>
            </a:r>
            <a:r>
              <a:rPr lang="en-US" sz="1400" dirty="0"/>
              <a:t> </a:t>
            </a:r>
            <a:r>
              <a:rPr lang="en-US" dirty="0"/>
              <a:t>10.17632/hb74ynkjcn.5</a:t>
            </a:r>
          </a:p>
          <a:p>
            <a:pPr lvl="1"/>
            <a:r>
              <a:rPr lang="en-US" sz="1400" dirty="0"/>
              <a:t>Obtained from Mendeley Data</a:t>
            </a:r>
            <a:br>
              <a:rPr lang="en-US" sz="1400" dirty="0"/>
            </a:br>
            <a:endParaRPr lang="en-US" sz="1400" dirty="0"/>
          </a:p>
        </p:txBody>
      </p:sp>
    </p:spTree>
    <p:extLst>
      <p:ext uri="{BB962C8B-B14F-4D97-AF65-F5344CB8AC3E}">
        <p14:creationId xmlns:p14="http://schemas.microsoft.com/office/powerpoint/2010/main" val="2173929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1F762-2C2F-734A-8910-0137FEAD7293}"/>
              </a:ext>
            </a:extLst>
          </p:cNvPr>
          <p:cNvSpPr>
            <a:spLocks noGrp="1"/>
          </p:cNvSpPr>
          <p:nvPr>
            <p:ph type="title"/>
          </p:nvPr>
        </p:nvSpPr>
        <p:spPr/>
        <p:txBody>
          <a:bodyPr/>
          <a:lstStyle/>
          <a:p>
            <a:r>
              <a:rPr lang="en-US" dirty="0"/>
              <a:t>Rationale</a:t>
            </a:r>
          </a:p>
        </p:txBody>
      </p:sp>
      <p:sp>
        <p:nvSpPr>
          <p:cNvPr id="3" name="Content Placeholder 2">
            <a:extLst>
              <a:ext uri="{FF2B5EF4-FFF2-40B4-BE49-F238E27FC236}">
                <a16:creationId xmlns:a16="http://schemas.microsoft.com/office/drawing/2014/main" id="{CC36D62D-0B45-7143-984E-A4B556DABEE7}"/>
              </a:ext>
            </a:extLst>
          </p:cNvPr>
          <p:cNvSpPr>
            <a:spLocks noGrp="1"/>
          </p:cNvSpPr>
          <p:nvPr>
            <p:ph idx="1"/>
          </p:nvPr>
        </p:nvSpPr>
        <p:spPr/>
        <p:txBody>
          <a:bodyPr>
            <a:normAutofit/>
          </a:bodyPr>
          <a:lstStyle/>
          <a:p>
            <a:pPr marL="0" indent="0" algn="just">
              <a:buNone/>
            </a:pPr>
            <a:r>
              <a:rPr lang="en-US" dirty="0"/>
              <a:t>This project is important to me because I really enjoy gardening. I actively maintain my garden, and I always have to be mindful of the health of my plants and provide continuous care to ensure they remain healthy. What I currently struggle with is the state of the plants’ health. That is, I am overly cautious which results in me over-providing for my plants, whether it be water, sun, shade, fertilizer, or pesticide or whatever else, and this is not good as the plants will become dependent upon my care and wither in my absence – yes, this does and can happen. I hope to build a program that I can actively use to gauge my plants' health and provide appropriate and better care to ensure my plants live a healthy long lasting life.</a:t>
            </a:r>
          </a:p>
          <a:p>
            <a:pPr marL="0" indent="0" algn="just">
              <a:buNone/>
            </a:pPr>
            <a:endParaRPr lang="en-US" dirty="0"/>
          </a:p>
        </p:txBody>
      </p:sp>
    </p:spTree>
    <p:extLst>
      <p:ext uri="{BB962C8B-B14F-4D97-AF65-F5344CB8AC3E}">
        <p14:creationId xmlns:p14="http://schemas.microsoft.com/office/powerpoint/2010/main" val="1753752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6CA20-576B-2740-8515-D56AC0903C04}"/>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368D9C99-F948-714C-8858-7C28103D3A00}"/>
              </a:ext>
            </a:extLst>
          </p:cNvPr>
          <p:cNvSpPr>
            <a:spLocks noGrp="1"/>
          </p:cNvSpPr>
          <p:nvPr>
            <p:ph idx="1"/>
          </p:nvPr>
        </p:nvSpPr>
        <p:spPr/>
        <p:txBody>
          <a:bodyPr/>
          <a:lstStyle/>
          <a:p>
            <a:r>
              <a:rPr lang="en-US" dirty="0"/>
              <a:t>The objective of this project is to create a model and setup that is able to intake a plant's leaf image and categorize both its species and health via comparison to publicly available dataset and models.</a:t>
            </a:r>
          </a:p>
          <a:p>
            <a:r>
              <a:rPr lang="en-US" dirty="0"/>
              <a:t>Ideal goal: for the model to identify the disease for an unhealthy plant and steps/methods to cure</a:t>
            </a:r>
          </a:p>
          <a:p>
            <a:endParaRPr lang="en-US" dirty="0"/>
          </a:p>
          <a:p>
            <a:endParaRPr lang="en-US" dirty="0"/>
          </a:p>
        </p:txBody>
      </p:sp>
    </p:spTree>
    <p:extLst>
      <p:ext uri="{BB962C8B-B14F-4D97-AF65-F5344CB8AC3E}">
        <p14:creationId xmlns:p14="http://schemas.microsoft.com/office/powerpoint/2010/main" val="2924115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539-C4A6-184B-9598-4A1367C0FFD4}"/>
              </a:ext>
            </a:extLst>
          </p:cNvPr>
          <p:cNvSpPr>
            <a:spLocks noGrp="1"/>
          </p:cNvSpPr>
          <p:nvPr>
            <p:ph type="title"/>
          </p:nvPr>
        </p:nvSpPr>
        <p:spPr/>
        <p:txBody>
          <a:bodyPr/>
          <a:lstStyle/>
          <a:p>
            <a:r>
              <a:rPr lang="en-US" dirty="0"/>
              <a:t>Dataset Sample Images</a:t>
            </a:r>
          </a:p>
        </p:txBody>
      </p:sp>
      <p:pic>
        <p:nvPicPr>
          <p:cNvPr id="5" name="Content Placeholder 4">
            <a:extLst>
              <a:ext uri="{FF2B5EF4-FFF2-40B4-BE49-F238E27FC236}">
                <a16:creationId xmlns:a16="http://schemas.microsoft.com/office/drawing/2014/main" id="{9B9A9207-B038-534C-813C-80EB5CA22445}"/>
              </a:ext>
            </a:extLst>
          </p:cNvPr>
          <p:cNvPicPr>
            <a:picLocks noGrp="1" noChangeAspect="1"/>
          </p:cNvPicPr>
          <p:nvPr>
            <p:ph idx="1"/>
          </p:nvPr>
        </p:nvPicPr>
        <p:blipFill>
          <a:blip r:embed="rId2"/>
          <a:stretch>
            <a:fillRect/>
          </a:stretch>
        </p:blipFill>
        <p:spPr>
          <a:xfrm>
            <a:off x="1185500" y="1883293"/>
            <a:ext cx="4637121" cy="3091414"/>
          </a:xfrm>
        </p:spPr>
      </p:pic>
      <p:pic>
        <p:nvPicPr>
          <p:cNvPr id="7" name="Picture 6">
            <a:extLst>
              <a:ext uri="{FF2B5EF4-FFF2-40B4-BE49-F238E27FC236}">
                <a16:creationId xmlns:a16="http://schemas.microsoft.com/office/drawing/2014/main" id="{F4CC16B7-AEFB-844D-B6A2-AEE79A779780}"/>
              </a:ext>
            </a:extLst>
          </p:cNvPr>
          <p:cNvPicPr>
            <a:picLocks noChangeAspect="1"/>
          </p:cNvPicPr>
          <p:nvPr/>
        </p:nvPicPr>
        <p:blipFill>
          <a:blip r:embed="rId3"/>
          <a:stretch>
            <a:fillRect/>
          </a:stretch>
        </p:blipFill>
        <p:spPr>
          <a:xfrm>
            <a:off x="6219615" y="1883294"/>
            <a:ext cx="4637121" cy="3091414"/>
          </a:xfrm>
          <a:prstGeom prst="rect">
            <a:avLst/>
          </a:prstGeom>
        </p:spPr>
      </p:pic>
      <p:sp>
        <p:nvSpPr>
          <p:cNvPr id="8" name="TextBox 7">
            <a:extLst>
              <a:ext uri="{FF2B5EF4-FFF2-40B4-BE49-F238E27FC236}">
                <a16:creationId xmlns:a16="http://schemas.microsoft.com/office/drawing/2014/main" id="{CD3DAE44-7DAC-CE4E-B9BC-7277916E531C}"/>
              </a:ext>
            </a:extLst>
          </p:cNvPr>
          <p:cNvSpPr txBox="1"/>
          <p:nvPr/>
        </p:nvSpPr>
        <p:spPr>
          <a:xfrm>
            <a:off x="2132460" y="5194852"/>
            <a:ext cx="2743200" cy="369332"/>
          </a:xfrm>
          <a:prstGeom prst="rect">
            <a:avLst/>
          </a:prstGeom>
          <a:noFill/>
        </p:spPr>
        <p:txBody>
          <a:bodyPr wrap="square" rtlCol="0">
            <a:spAutoFit/>
          </a:bodyPr>
          <a:lstStyle/>
          <a:p>
            <a:r>
              <a:rPr lang="en-US" dirty="0"/>
              <a:t>Healthy Mango Leaf</a:t>
            </a:r>
          </a:p>
        </p:txBody>
      </p:sp>
      <p:sp>
        <p:nvSpPr>
          <p:cNvPr id="9" name="TextBox 8">
            <a:extLst>
              <a:ext uri="{FF2B5EF4-FFF2-40B4-BE49-F238E27FC236}">
                <a16:creationId xmlns:a16="http://schemas.microsoft.com/office/drawing/2014/main" id="{BD85E7BB-505C-3546-8FEC-5BE5C02DF803}"/>
              </a:ext>
            </a:extLst>
          </p:cNvPr>
          <p:cNvSpPr txBox="1"/>
          <p:nvPr/>
        </p:nvSpPr>
        <p:spPr>
          <a:xfrm>
            <a:off x="7166575" y="5194852"/>
            <a:ext cx="2743200" cy="369332"/>
          </a:xfrm>
          <a:prstGeom prst="rect">
            <a:avLst/>
          </a:prstGeom>
          <a:noFill/>
        </p:spPr>
        <p:txBody>
          <a:bodyPr wrap="square" rtlCol="0">
            <a:spAutoFit/>
          </a:bodyPr>
          <a:lstStyle/>
          <a:p>
            <a:r>
              <a:rPr lang="en-US" dirty="0"/>
              <a:t>Unhealthy Mango Leaf</a:t>
            </a:r>
          </a:p>
        </p:txBody>
      </p:sp>
    </p:spTree>
    <p:extLst>
      <p:ext uri="{BB962C8B-B14F-4D97-AF65-F5344CB8AC3E}">
        <p14:creationId xmlns:p14="http://schemas.microsoft.com/office/powerpoint/2010/main" val="4193912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A40F1-D372-044F-8C68-2BE109797D60}"/>
              </a:ext>
            </a:extLst>
          </p:cNvPr>
          <p:cNvSpPr>
            <a:spLocks noGrp="1"/>
          </p:cNvSpPr>
          <p:nvPr>
            <p:ph type="title"/>
          </p:nvPr>
        </p:nvSpPr>
        <p:spPr/>
        <p:txBody>
          <a:bodyPr/>
          <a:lstStyle/>
          <a:p>
            <a:r>
              <a:rPr lang="en-US" dirty="0"/>
              <a:t>Proposed Approaches</a:t>
            </a:r>
          </a:p>
        </p:txBody>
      </p:sp>
      <p:sp>
        <p:nvSpPr>
          <p:cNvPr id="3" name="Content Placeholder 2">
            <a:extLst>
              <a:ext uri="{FF2B5EF4-FFF2-40B4-BE49-F238E27FC236}">
                <a16:creationId xmlns:a16="http://schemas.microsoft.com/office/drawing/2014/main" id="{C4A27060-F856-994F-988D-12EA3FDE1687}"/>
              </a:ext>
            </a:extLst>
          </p:cNvPr>
          <p:cNvSpPr>
            <a:spLocks noGrp="1"/>
          </p:cNvSpPr>
          <p:nvPr>
            <p:ph idx="1"/>
          </p:nvPr>
        </p:nvSpPr>
        <p:spPr>
          <a:xfrm>
            <a:off x="1066800" y="1974571"/>
            <a:ext cx="10058400" cy="4293705"/>
          </a:xfrm>
        </p:spPr>
        <p:txBody>
          <a:bodyPr>
            <a:normAutofit/>
          </a:bodyPr>
          <a:lstStyle/>
          <a:p>
            <a:r>
              <a:rPr lang="en-US" dirty="0"/>
              <a:t>Current proposed approach is similar to the approach taken in “A statistical approach to identify diseased leaf from healthy”, E. Priya, N. </a:t>
            </a:r>
            <a:r>
              <a:rPr lang="en-US" dirty="0" err="1"/>
              <a:t>Dhanavarsha</a:t>
            </a:r>
            <a:r>
              <a:rPr lang="en-US" dirty="0"/>
              <a:t>, S. V. Gayathri, N. Pavithra.</a:t>
            </a:r>
          </a:p>
          <a:p>
            <a:pPr lvl="1">
              <a:buFont typeface="Wingdings" pitchFamily="2" charset="2"/>
              <a:buChar char="q"/>
            </a:pPr>
            <a:r>
              <a:rPr lang="en-US" dirty="0"/>
              <a:t>Import the images into the program</a:t>
            </a:r>
          </a:p>
          <a:p>
            <a:pPr lvl="1">
              <a:buFont typeface="Wingdings" pitchFamily="2" charset="2"/>
              <a:buChar char="q"/>
            </a:pPr>
            <a:r>
              <a:rPr lang="en-US" dirty="0"/>
              <a:t>Compress the images</a:t>
            </a:r>
          </a:p>
          <a:p>
            <a:pPr lvl="1">
              <a:buFont typeface="Wingdings" pitchFamily="2" charset="2"/>
              <a:buChar char="q"/>
            </a:pPr>
            <a:r>
              <a:rPr lang="en-US" dirty="0"/>
              <a:t>Convert to gray scale</a:t>
            </a:r>
          </a:p>
          <a:p>
            <a:pPr lvl="1">
              <a:buFont typeface="Wingdings" pitchFamily="2" charset="2"/>
              <a:buChar char="q"/>
            </a:pPr>
            <a:r>
              <a:rPr lang="en-US" dirty="0"/>
              <a:t>Enhance contrast</a:t>
            </a:r>
          </a:p>
          <a:p>
            <a:pPr lvl="1">
              <a:buFont typeface="Wingdings" pitchFamily="2" charset="2"/>
              <a:buChar char="q"/>
            </a:pPr>
            <a:r>
              <a:rPr lang="en-US" dirty="0"/>
              <a:t>Texture/Significant features – this is where the bulk of the model would be, including training and validation</a:t>
            </a:r>
          </a:p>
          <a:p>
            <a:pPr lvl="1">
              <a:buFont typeface="Wingdings" pitchFamily="2" charset="2"/>
              <a:buChar char="q"/>
            </a:pPr>
            <a:r>
              <a:rPr lang="en-US" dirty="0"/>
              <a:t>Categorization of healthy vs diseased</a:t>
            </a:r>
          </a:p>
          <a:p>
            <a:pPr lvl="1"/>
            <a:endParaRPr lang="en-US" dirty="0"/>
          </a:p>
          <a:p>
            <a:r>
              <a:rPr lang="en-US" dirty="0"/>
              <a:t>Model will be trained using existing dataset.</a:t>
            </a:r>
          </a:p>
          <a:p>
            <a:pPr lvl="1"/>
            <a:r>
              <a:rPr lang="en-US" dirty="0"/>
              <a:t>It will be tested with pictures from my garden, primarily mango and lemon</a:t>
            </a:r>
          </a:p>
        </p:txBody>
      </p:sp>
    </p:spTree>
    <p:extLst>
      <p:ext uri="{BB962C8B-B14F-4D97-AF65-F5344CB8AC3E}">
        <p14:creationId xmlns:p14="http://schemas.microsoft.com/office/powerpoint/2010/main" val="2039899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A40F1-D372-044F-8C68-2BE109797D60}"/>
              </a:ext>
            </a:extLst>
          </p:cNvPr>
          <p:cNvSpPr>
            <a:spLocks noGrp="1"/>
          </p:cNvSpPr>
          <p:nvPr>
            <p:ph type="title"/>
          </p:nvPr>
        </p:nvSpPr>
        <p:spPr/>
        <p:txBody>
          <a:bodyPr/>
          <a:lstStyle/>
          <a:p>
            <a:r>
              <a:rPr lang="en-US" dirty="0"/>
              <a:t>Potential Issues/Concerns</a:t>
            </a:r>
          </a:p>
        </p:txBody>
      </p:sp>
      <p:sp>
        <p:nvSpPr>
          <p:cNvPr id="3" name="Content Placeholder 2">
            <a:extLst>
              <a:ext uri="{FF2B5EF4-FFF2-40B4-BE49-F238E27FC236}">
                <a16:creationId xmlns:a16="http://schemas.microsoft.com/office/drawing/2014/main" id="{C4A27060-F856-994F-988D-12EA3FDE1687}"/>
              </a:ext>
            </a:extLst>
          </p:cNvPr>
          <p:cNvSpPr>
            <a:spLocks noGrp="1"/>
          </p:cNvSpPr>
          <p:nvPr>
            <p:ph idx="1"/>
          </p:nvPr>
        </p:nvSpPr>
        <p:spPr/>
        <p:txBody>
          <a:bodyPr>
            <a:normAutofit/>
          </a:bodyPr>
          <a:lstStyle/>
          <a:p>
            <a:pPr lvl="1"/>
            <a:r>
              <a:rPr lang="en-US" dirty="0"/>
              <a:t>Noise Control – environment and surroundings</a:t>
            </a:r>
          </a:p>
          <a:p>
            <a:pPr lvl="1"/>
            <a:r>
              <a:rPr lang="en-US" dirty="0"/>
              <a:t>Differentiating leaves</a:t>
            </a:r>
          </a:p>
          <a:p>
            <a:pPr lvl="2"/>
            <a:r>
              <a:rPr lang="en-US" dirty="0"/>
              <a:t>Whether it is a bunch (multiple leaves) of the same type</a:t>
            </a:r>
          </a:p>
          <a:p>
            <a:pPr lvl="2"/>
            <a:r>
              <a:rPr lang="en-US" dirty="0"/>
              <a:t>If multiple different types are bunched together</a:t>
            </a:r>
          </a:p>
          <a:p>
            <a:pPr lvl="1"/>
            <a:r>
              <a:rPr lang="en-US" dirty="0"/>
              <a:t>Size of images and what image features to really limit to</a:t>
            </a:r>
          </a:p>
          <a:p>
            <a:pPr lvl="2"/>
            <a:r>
              <a:rPr lang="en-US" dirty="0"/>
              <a:t>Hoping for this to be resolved with the ML model</a:t>
            </a:r>
          </a:p>
          <a:p>
            <a:pPr lvl="1"/>
            <a:r>
              <a:rPr lang="en-US" dirty="0"/>
              <a:t>Dataset images resolution information;</a:t>
            </a:r>
          </a:p>
          <a:p>
            <a:pPr lvl="2"/>
            <a:r>
              <a:rPr lang="en-US" dirty="0"/>
              <a:t>The images are captured in a closed environment with Nikon D5300 camera – with inbuilt performance timing for shooting JPEG in single shot mode, 18-55mm lens, 24-bit depth, 2 resolution unit, 1000-ISO, and no flash. </a:t>
            </a:r>
          </a:p>
          <a:p>
            <a:pPr lvl="1"/>
            <a:r>
              <a:rPr lang="en-US" dirty="0"/>
              <a:t>The dataset has only 12 classes – plant types</a:t>
            </a:r>
          </a:p>
        </p:txBody>
      </p:sp>
    </p:spTree>
    <p:extLst>
      <p:ext uri="{BB962C8B-B14F-4D97-AF65-F5344CB8AC3E}">
        <p14:creationId xmlns:p14="http://schemas.microsoft.com/office/powerpoint/2010/main" val="3202544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98870-34D8-EC48-A046-BF667A22D71C}"/>
              </a:ext>
            </a:extLst>
          </p:cNvPr>
          <p:cNvSpPr>
            <a:spLocks noGrp="1"/>
          </p:cNvSpPr>
          <p:nvPr>
            <p:ph type="title"/>
          </p:nvPr>
        </p:nvSpPr>
        <p:spPr>
          <a:xfrm>
            <a:off x="5044108" y="2763423"/>
            <a:ext cx="2103783" cy="1331153"/>
          </a:xfrm>
        </p:spPr>
        <p:txBody>
          <a:bodyPr>
            <a:normAutofit fontScale="90000"/>
          </a:bodyPr>
          <a:lstStyle/>
          <a:p>
            <a:r>
              <a:rPr lang="en-US" dirty="0"/>
              <a:t>The End</a:t>
            </a:r>
          </a:p>
        </p:txBody>
      </p:sp>
    </p:spTree>
    <p:extLst>
      <p:ext uri="{BB962C8B-B14F-4D97-AF65-F5344CB8AC3E}">
        <p14:creationId xmlns:p14="http://schemas.microsoft.com/office/powerpoint/2010/main" val="33168711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{0750F08B-9438-294F-9BE0-E7F8AAF59B1C}tf10001067</Template>
  <TotalTime>90</TotalTime>
  <Words>548</Words>
  <Application>Microsoft Macintosh PowerPoint</Application>
  <PresentationFormat>Widescreen</PresentationFormat>
  <Paragraphs>39</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vt:lpstr>
      <vt:lpstr>Savon</vt:lpstr>
      <vt:lpstr>Plant Leaf Health   </vt:lpstr>
      <vt:lpstr>Project Information</vt:lpstr>
      <vt:lpstr>Rationale</vt:lpstr>
      <vt:lpstr>Objective(s)</vt:lpstr>
      <vt:lpstr>Dataset Sample Images</vt:lpstr>
      <vt:lpstr>Proposed Approaches</vt:lpstr>
      <vt:lpstr>Potential Issues/Concerns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Leaf Health </dc:title>
  <dc:creator>Microsoft Office User</dc:creator>
  <cp:lastModifiedBy>Microsoft Office User</cp:lastModifiedBy>
  <cp:revision>19</cp:revision>
  <dcterms:created xsi:type="dcterms:W3CDTF">2023-09-20T21:15:23Z</dcterms:created>
  <dcterms:modified xsi:type="dcterms:W3CDTF">2023-09-21T03:14:17Z</dcterms:modified>
</cp:coreProperties>
</file>