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Alfa Slab One"/>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e702affa9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e702affa9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e702affa93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e702affa93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e702affa9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702affa9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702affa9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702affa9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702affa9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e702affa9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702affa93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702affa9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300"/>
              </a:spcBef>
              <a:spcAft>
                <a:spcPts val="0"/>
              </a:spcAft>
              <a:buNone/>
            </a:pPr>
            <a:r>
              <a:t/>
            </a:r>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702affa9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702affa9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800">
                <a:solidFill>
                  <a:srgbClr val="002060"/>
                </a:solidFill>
              </a:rPr>
              <a:t>Assessment Description of Group Project</a:t>
            </a:r>
            <a:endParaRPr/>
          </a:p>
        </p:txBody>
      </p:sp>
      <p:sp>
        <p:nvSpPr>
          <p:cNvPr id="57" name="Google Shape;57;p13"/>
          <p:cNvSpPr txBox="1"/>
          <p:nvPr>
            <p:ph idx="1" type="subTitle"/>
          </p:nvPr>
        </p:nvSpPr>
        <p:spPr>
          <a:xfrm>
            <a:off x="236125" y="4173025"/>
            <a:ext cx="8520600" cy="4776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2974"/>
              <a:t>Instructor: Rong Jin</a:t>
            </a:r>
            <a:endParaRPr sz="2974"/>
          </a:p>
        </p:txBody>
      </p:sp>
      <p:pic>
        <p:nvPicPr>
          <p:cNvPr id="58" name="Google Shape;58;p13"/>
          <p:cNvPicPr preferRelativeResize="0"/>
          <p:nvPr/>
        </p:nvPicPr>
        <p:blipFill>
          <a:blip r:embed="rId3">
            <a:alphaModFix/>
          </a:blip>
          <a:stretch>
            <a:fillRect/>
          </a:stretch>
        </p:blipFill>
        <p:spPr>
          <a:xfrm>
            <a:off x="3447550" y="530600"/>
            <a:ext cx="2456175" cy="705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size</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2700" rtl="0" algn="l">
              <a:spcBef>
                <a:spcPts val="300"/>
              </a:spcBef>
              <a:spcAft>
                <a:spcPts val="0"/>
              </a:spcAft>
              <a:buNone/>
            </a:pPr>
            <a:r>
              <a:rPr b="1" lang="en" sz="1500">
                <a:solidFill>
                  <a:srgbClr val="000000"/>
                </a:solidFill>
                <a:latin typeface="Calibri"/>
                <a:ea typeface="Calibri"/>
                <a:cs typeface="Calibri"/>
                <a:sym typeface="Calibri"/>
              </a:rPr>
              <a:t>Requirements:</a:t>
            </a:r>
            <a:endParaRPr b="1" sz="1500">
              <a:solidFill>
                <a:srgbClr val="000000"/>
              </a:solidFill>
              <a:latin typeface="Calibri"/>
              <a:ea typeface="Calibri"/>
              <a:cs typeface="Calibri"/>
              <a:sym typeface="Calibri"/>
            </a:endParaRPr>
          </a:p>
          <a:p>
            <a:pPr indent="0" lvl="0" marL="12700" rtl="0" algn="l">
              <a:spcBef>
                <a:spcPts val="300"/>
              </a:spcBef>
              <a:spcAft>
                <a:spcPts val="0"/>
              </a:spcAft>
              <a:buClr>
                <a:schemeClr val="dk1"/>
              </a:buClr>
              <a:buSzPts val="1100"/>
              <a:buFont typeface="Arial"/>
              <a:buNone/>
            </a:pPr>
            <a:r>
              <a:rPr lang="en" sz="1500">
                <a:solidFill>
                  <a:srgbClr val="000000"/>
                </a:solidFill>
              </a:rPr>
              <a:t>–</a:t>
            </a:r>
            <a:r>
              <a:rPr lang="en" sz="1500">
                <a:solidFill>
                  <a:srgbClr val="000000"/>
                </a:solidFill>
                <a:latin typeface="Calibri"/>
                <a:ea typeface="Calibri"/>
                <a:cs typeface="Calibri"/>
                <a:sym typeface="Calibri"/>
              </a:rPr>
              <a:t>if all members are undergraduates, size of group is up to </a:t>
            </a:r>
            <a:r>
              <a:rPr b="1" lang="en" sz="1500">
                <a:solidFill>
                  <a:srgbClr val="000000"/>
                </a:solidFill>
                <a:latin typeface="Calibri"/>
                <a:ea typeface="Calibri"/>
                <a:cs typeface="Calibri"/>
                <a:sym typeface="Calibri"/>
              </a:rPr>
              <a:t>6</a:t>
            </a:r>
            <a:r>
              <a:rPr lang="en" sz="1500">
                <a:solidFill>
                  <a:srgbClr val="000000"/>
                </a:solidFill>
                <a:latin typeface="Calibri"/>
                <a:ea typeface="Calibri"/>
                <a:cs typeface="Calibri"/>
                <a:sym typeface="Calibri"/>
              </a:rPr>
              <a:t> persons.</a:t>
            </a:r>
            <a:endParaRPr sz="1500">
              <a:solidFill>
                <a:srgbClr val="000000"/>
              </a:solidFill>
              <a:latin typeface="Calibri"/>
              <a:ea typeface="Calibri"/>
              <a:cs typeface="Calibri"/>
              <a:sym typeface="Calibri"/>
            </a:endParaRPr>
          </a:p>
          <a:p>
            <a:pPr indent="0" lvl="0" marL="12700" rtl="0" algn="l">
              <a:spcBef>
                <a:spcPts val="300"/>
              </a:spcBef>
              <a:spcAft>
                <a:spcPts val="0"/>
              </a:spcAft>
              <a:buClr>
                <a:schemeClr val="dk1"/>
              </a:buClr>
              <a:buSzPts val="1100"/>
              <a:buFont typeface="Arial"/>
              <a:buNone/>
            </a:pPr>
            <a:r>
              <a:rPr lang="en" sz="1500">
                <a:solidFill>
                  <a:srgbClr val="000000"/>
                </a:solidFill>
              </a:rPr>
              <a:t>–</a:t>
            </a:r>
            <a:r>
              <a:rPr lang="en" sz="1500">
                <a:solidFill>
                  <a:srgbClr val="000000"/>
                </a:solidFill>
                <a:latin typeface="Calibri"/>
                <a:ea typeface="Calibri"/>
                <a:cs typeface="Calibri"/>
                <a:sym typeface="Calibri"/>
              </a:rPr>
              <a:t>if all members are masters, , size of group is up to </a:t>
            </a:r>
            <a:r>
              <a:rPr b="1" lang="en" sz="1500">
                <a:solidFill>
                  <a:srgbClr val="000000"/>
                </a:solidFill>
                <a:latin typeface="Calibri"/>
                <a:ea typeface="Calibri"/>
                <a:cs typeface="Calibri"/>
                <a:sym typeface="Calibri"/>
              </a:rPr>
              <a:t>2</a:t>
            </a:r>
            <a:r>
              <a:rPr lang="en" sz="1500">
                <a:solidFill>
                  <a:srgbClr val="000000"/>
                </a:solidFill>
                <a:latin typeface="Calibri"/>
                <a:ea typeface="Calibri"/>
                <a:cs typeface="Calibri"/>
                <a:sym typeface="Calibri"/>
              </a:rPr>
              <a:t> persons</a:t>
            </a:r>
            <a:endParaRPr sz="1500">
              <a:solidFill>
                <a:srgbClr val="000000"/>
              </a:solidFill>
              <a:latin typeface="Calibri"/>
              <a:ea typeface="Calibri"/>
              <a:cs typeface="Calibri"/>
              <a:sym typeface="Calibri"/>
            </a:endParaRPr>
          </a:p>
          <a:p>
            <a:pPr indent="0" lvl="0" marL="12700" rtl="0" algn="l">
              <a:spcBef>
                <a:spcPts val="300"/>
              </a:spcBef>
              <a:spcAft>
                <a:spcPts val="0"/>
              </a:spcAft>
              <a:buClr>
                <a:schemeClr val="dk1"/>
              </a:buClr>
              <a:buSzPts val="1100"/>
              <a:buFont typeface="Arial"/>
              <a:buNone/>
            </a:pPr>
            <a:r>
              <a:rPr lang="en" sz="1500">
                <a:solidFill>
                  <a:srgbClr val="000000"/>
                </a:solidFill>
              </a:rPr>
              <a:t>–</a:t>
            </a:r>
            <a:r>
              <a:rPr lang="en" sz="1500">
                <a:solidFill>
                  <a:srgbClr val="000000"/>
                </a:solidFill>
                <a:latin typeface="Calibri"/>
                <a:ea typeface="Calibri"/>
                <a:cs typeface="Calibri"/>
                <a:sym typeface="Calibri"/>
              </a:rPr>
              <a:t>If a mix of undergraduates and masters, size of group is up to </a:t>
            </a:r>
            <a:r>
              <a:rPr b="1" lang="en" sz="1500">
                <a:solidFill>
                  <a:srgbClr val="000000"/>
                </a:solidFill>
                <a:latin typeface="Calibri"/>
                <a:ea typeface="Calibri"/>
                <a:cs typeface="Calibri"/>
                <a:sym typeface="Calibri"/>
              </a:rPr>
              <a:t>3 </a:t>
            </a:r>
            <a:r>
              <a:rPr lang="en" sz="1500">
                <a:solidFill>
                  <a:srgbClr val="000000"/>
                </a:solidFill>
                <a:latin typeface="Calibri"/>
                <a:ea typeface="Calibri"/>
                <a:cs typeface="Calibri"/>
                <a:sym typeface="Calibri"/>
              </a:rPr>
              <a:t>persons.</a:t>
            </a:r>
            <a:endParaRPr sz="15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Elevator pitch presentation</a:t>
            </a:r>
            <a:r>
              <a:rPr lang="en"/>
              <a:t> (10%)</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27552" lvl="0" marL="457200" rtl="0" algn="l">
              <a:spcBef>
                <a:spcPts val="300"/>
              </a:spcBef>
              <a:spcAft>
                <a:spcPts val="0"/>
              </a:spcAft>
              <a:buClr>
                <a:srgbClr val="000000"/>
              </a:buClr>
              <a:buSzPct val="100000"/>
              <a:buChar char="●"/>
            </a:pPr>
            <a:r>
              <a:rPr lang="en" sz="6233">
                <a:solidFill>
                  <a:srgbClr val="000000"/>
                </a:solidFill>
                <a:latin typeface="Calibri"/>
                <a:ea typeface="Calibri"/>
                <a:cs typeface="Calibri"/>
                <a:sym typeface="Calibri"/>
              </a:rPr>
              <a:t>Present an elevator pitch for your group projects to the class, as scheduled for </a:t>
            </a:r>
            <a:r>
              <a:rPr b="1" lang="en" sz="6233">
                <a:solidFill>
                  <a:srgbClr val="000000"/>
                </a:solidFill>
                <a:latin typeface="Calibri"/>
                <a:ea typeface="Calibri"/>
                <a:cs typeface="Calibri"/>
                <a:sym typeface="Calibri"/>
              </a:rPr>
              <a:t>September 20th.</a:t>
            </a:r>
            <a:endParaRPr b="1" sz="6233">
              <a:solidFill>
                <a:srgbClr val="000000"/>
              </a:solidFill>
              <a:latin typeface="Calibri"/>
              <a:ea typeface="Calibri"/>
              <a:cs typeface="Calibri"/>
              <a:sym typeface="Calibri"/>
            </a:endParaRPr>
          </a:p>
          <a:p>
            <a:pPr indent="0" lvl="0" marL="457200" rtl="0" algn="l">
              <a:spcBef>
                <a:spcPts val="300"/>
              </a:spcBef>
              <a:spcAft>
                <a:spcPts val="0"/>
              </a:spcAft>
              <a:buNone/>
            </a:pPr>
            <a:r>
              <a:t/>
            </a:r>
            <a:endParaRPr b="1" sz="6233">
              <a:solidFill>
                <a:srgbClr val="000000"/>
              </a:solidFill>
              <a:latin typeface="Calibri"/>
              <a:ea typeface="Calibri"/>
              <a:cs typeface="Calibri"/>
              <a:sym typeface="Calibri"/>
            </a:endParaRPr>
          </a:p>
          <a:p>
            <a:pPr indent="-327552" lvl="0" marL="457200" rtl="0" algn="l">
              <a:spcBef>
                <a:spcPts val="300"/>
              </a:spcBef>
              <a:spcAft>
                <a:spcPts val="0"/>
              </a:spcAft>
              <a:buClr>
                <a:srgbClr val="000000"/>
              </a:buClr>
              <a:buSzPct val="100000"/>
              <a:buFont typeface="Calibri"/>
              <a:buChar char="●"/>
            </a:pPr>
            <a:r>
              <a:rPr lang="en" sz="6233">
                <a:solidFill>
                  <a:srgbClr val="000000"/>
                </a:solidFill>
                <a:latin typeface="Calibri"/>
                <a:ea typeface="Calibri"/>
                <a:cs typeface="Calibri"/>
                <a:sym typeface="Calibri"/>
              </a:rPr>
              <a:t>Your </a:t>
            </a:r>
            <a:r>
              <a:rPr lang="en" sz="6233">
                <a:solidFill>
                  <a:srgbClr val="000000"/>
                </a:solidFill>
                <a:latin typeface="Calibri"/>
                <a:ea typeface="Calibri"/>
                <a:cs typeface="Calibri"/>
                <a:sym typeface="Calibri"/>
              </a:rPr>
              <a:t>presentation slides (</a:t>
            </a:r>
            <a:r>
              <a:rPr b="1" i="1" lang="en" sz="6233">
                <a:solidFill>
                  <a:srgbClr val="000000"/>
                </a:solidFill>
                <a:latin typeface="Calibri"/>
                <a:ea typeface="Calibri"/>
                <a:cs typeface="Calibri"/>
                <a:sym typeface="Calibri"/>
              </a:rPr>
              <a:t>no more than </a:t>
            </a:r>
            <a:r>
              <a:rPr b="1" i="1" lang="en" sz="6233" u="sng">
                <a:solidFill>
                  <a:srgbClr val="000000"/>
                </a:solidFill>
                <a:latin typeface="Calibri"/>
                <a:ea typeface="Calibri"/>
                <a:cs typeface="Calibri"/>
                <a:sym typeface="Calibri"/>
              </a:rPr>
              <a:t>10</a:t>
            </a:r>
            <a:r>
              <a:rPr b="1" i="1" lang="en" sz="6233">
                <a:solidFill>
                  <a:srgbClr val="000000"/>
                </a:solidFill>
                <a:latin typeface="Calibri"/>
                <a:ea typeface="Calibri"/>
                <a:cs typeface="Calibri"/>
                <a:sym typeface="Calibri"/>
              </a:rPr>
              <a:t> pages</a:t>
            </a:r>
            <a:r>
              <a:rPr lang="en" sz="6233">
                <a:solidFill>
                  <a:srgbClr val="000000"/>
                </a:solidFill>
                <a:latin typeface="Calibri"/>
                <a:ea typeface="Calibri"/>
                <a:cs typeface="Calibri"/>
                <a:sym typeface="Calibri"/>
              </a:rPr>
              <a:t>) must encompass the following:</a:t>
            </a:r>
            <a:endParaRPr sz="6233">
              <a:solidFill>
                <a:srgbClr val="000000"/>
              </a:solidFill>
              <a:latin typeface="Calibri"/>
              <a:ea typeface="Calibri"/>
              <a:cs typeface="Calibri"/>
              <a:sym typeface="Calibri"/>
            </a:endParaRPr>
          </a:p>
          <a:p>
            <a:pPr indent="-327552" lvl="2" marL="1371600" rtl="0" algn="l">
              <a:spcBef>
                <a:spcPts val="0"/>
              </a:spcBef>
              <a:spcAft>
                <a:spcPts val="0"/>
              </a:spcAft>
              <a:buClr>
                <a:srgbClr val="000000"/>
              </a:buClr>
              <a:buSzPct val="100000"/>
              <a:buFont typeface="Calibri"/>
              <a:buChar char="■"/>
            </a:pPr>
            <a:r>
              <a:rPr lang="en" sz="6233">
                <a:solidFill>
                  <a:srgbClr val="000000"/>
                </a:solidFill>
                <a:latin typeface="Calibri"/>
                <a:ea typeface="Calibri"/>
                <a:cs typeface="Calibri"/>
                <a:sym typeface="Calibri"/>
              </a:rPr>
              <a:t>Project Title</a:t>
            </a:r>
            <a:endParaRPr sz="6233">
              <a:solidFill>
                <a:srgbClr val="000000"/>
              </a:solidFill>
              <a:latin typeface="Calibri"/>
              <a:ea typeface="Calibri"/>
              <a:cs typeface="Calibri"/>
              <a:sym typeface="Calibri"/>
            </a:endParaRPr>
          </a:p>
          <a:p>
            <a:pPr indent="-327552" lvl="2" marL="1371600" rtl="0" algn="l">
              <a:spcBef>
                <a:spcPts val="0"/>
              </a:spcBef>
              <a:spcAft>
                <a:spcPts val="0"/>
              </a:spcAft>
              <a:buClr>
                <a:srgbClr val="000000"/>
              </a:buClr>
              <a:buSzPct val="100000"/>
              <a:buFont typeface="Calibri"/>
              <a:buChar char="■"/>
            </a:pPr>
            <a:r>
              <a:rPr lang="en" sz="6233">
                <a:solidFill>
                  <a:srgbClr val="000000"/>
                </a:solidFill>
                <a:latin typeface="Calibri"/>
                <a:ea typeface="Calibri"/>
                <a:cs typeface="Calibri"/>
                <a:sym typeface="Calibri"/>
              </a:rPr>
              <a:t>Rationale</a:t>
            </a:r>
            <a:endParaRPr sz="6233">
              <a:solidFill>
                <a:srgbClr val="000000"/>
              </a:solidFill>
              <a:latin typeface="Calibri"/>
              <a:ea typeface="Calibri"/>
              <a:cs typeface="Calibri"/>
              <a:sym typeface="Calibri"/>
            </a:endParaRPr>
          </a:p>
          <a:p>
            <a:pPr indent="-327552" lvl="2" marL="1371600" rtl="0" algn="l">
              <a:spcBef>
                <a:spcPts val="0"/>
              </a:spcBef>
              <a:spcAft>
                <a:spcPts val="0"/>
              </a:spcAft>
              <a:buClr>
                <a:srgbClr val="000000"/>
              </a:buClr>
              <a:buSzPct val="100000"/>
              <a:buFont typeface="Calibri"/>
              <a:buChar char="■"/>
            </a:pPr>
            <a:r>
              <a:rPr lang="en" sz="6233">
                <a:solidFill>
                  <a:srgbClr val="000000"/>
                </a:solidFill>
                <a:latin typeface="Calibri"/>
                <a:ea typeface="Calibri"/>
                <a:cs typeface="Calibri"/>
                <a:sym typeface="Calibri"/>
              </a:rPr>
              <a:t>Objectives</a:t>
            </a:r>
            <a:endParaRPr sz="6233">
              <a:solidFill>
                <a:srgbClr val="000000"/>
              </a:solidFill>
              <a:latin typeface="Calibri"/>
              <a:ea typeface="Calibri"/>
              <a:cs typeface="Calibri"/>
              <a:sym typeface="Calibri"/>
            </a:endParaRPr>
          </a:p>
          <a:p>
            <a:pPr indent="-327552" lvl="2" marL="1371600" rtl="0" algn="l">
              <a:spcBef>
                <a:spcPts val="0"/>
              </a:spcBef>
              <a:spcAft>
                <a:spcPts val="0"/>
              </a:spcAft>
              <a:buClr>
                <a:srgbClr val="000000"/>
              </a:buClr>
              <a:buSzPct val="100000"/>
              <a:buFont typeface="Calibri"/>
              <a:buChar char="■"/>
            </a:pPr>
            <a:r>
              <a:rPr lang="en" sz="6233">
                <a:solidFill>
                  <a:srgbClr val="000000"/>
                </a:solidFill>
                <a:latin typeface="Calibri"/>
                <a:ea typeface="Calibri"/>
                <a:cs typeface="Calibri"/>
                <a:sym typeface="Calibri"/>
              </a:rPr>
              <a:t>Proposed approaches (temporary)</a:t>
            </a:r>
            <a:endParaRPr sz="6233">
              <a:solidFill>
                <a:srgbClr val="000000"/>
              </a:solidFill>
              <a:latin typeface="Calibri"/>
              <a:ea typeface="Calibri"/>
              <a:cs typeface="Calibri"/>
              <a:sym typeface="Calibri"/>
            </a:endParaRPr>
          </a:p>
          <a:p>
            <a:pPr indent="-327552" lvl="2" marL="1371600" rtl="0" algn="l">
              <a:spcBef>
                <a:spcPts val="0"/>
              </a:spcBef>
              <a:spcAft>
                <a:spcPts val="0"/>
              </a:spcAft>
              <a:buClr>
                <a:srgbClr val="000000"/>
              </a:buClr>
              <a:buSzPct val="100000"/>
              <a:buFont typeface="Calibri"/>
              <a:buChar char="■"/>
            </a:pPr>
            <a:r>
              <a:rPr lang="en" sz="6233">
                <a:solidFill>
                  <a:srgbClr val="000000"/>
                </a:solidFill>
                <a:latin typeface="Calibri"/>
                <a:ea typeface="Calibri"/>
                <a:cs typeface="Calibri"/>
                <a:sym typeface="Calibri"/>
              </a:rPr>
              <a:t>Names of all group members and their respective responsibilities </a:t>
            </a:r>
            <a:endParaRPr sz="6233">
              <a:solidFill>
                <a:srgbClr val="000000"/>
              </a:solidFill>
              <a:latin typeface="Calibri"/>
              <a:ea typeface="Calibri"/>
              <a:cs typeface="Calibri"/>
              <a:sym typeface="Calibri"/>
            </a:endParaRPr>
          </a:p>
          <a:p>
            <a:pPr indent="0" lvl="0" marL="1371600" rtl="0" algn="l">
              <a:spcBef>
                <a:spcPts val="300"/>
              </a:spcBef>
              <a:spcAft>
                <a:spcPts val="0"/>
              </a:spcAft>
              <a:buNone/>
            </a:pPr>
            <a:r>
              <a:t/>
            </a:r>
            <a:endParaRPr sz="6233">
              <a:solidFill>
                <a:srgbClr val="000000"/>
              </a:solidFill>
              <a:latin typeface="Calibri"/>
              <a:ea typeface="Calibri"/>
              <a:cs typeface="Calibri"/>
              <a:sym typeface="Calibri"/>
            </a:endParaRPr>
          </a:p>
          <a:p>
            <a:pPr indent="-327552" lvl="0" marL="457200" rtl="0" algn="l">
              <a:spcBef>
                <a:spcPts val="300"/>
              </a:spcBef>
              <a:spcAft>
                <a:spcPts val="0"/>
              </a:spcAft>
              <a:buClr>
                <a:srgbClr val="000000"/>
              </a:buClr>
              <a:buSzPct val="100000"/>
              <a:buFont typeface="Calibri"/>
              <a:buChar char="●"/>
            </a:pPr>
            <a:r>
              <a:rPr lang="en" sz="6233">
                <a:solidFill>
                  <a:srgbClr val="000000"/>
                </a:solidFill>
                <a:latin typeface="Calibri"/>
                <a:ea typeface="Calibri"/>
                <a:cs typeface="Calibri"/>
                <a:sym typeface="Calibri"/>
              </a:rPr>
              <a:t>Submit your presentation slides along with your </a:t>
            </a:r>
            <a:r>
              <a:rPr b="1" lang="en" sz="6233">
                <a:solidFill>
                  <a:srgbClr val="000000"/>
                </a:solidFill>
                <a:latin typeface="Calibri"/>
                <a:ea typeface="Calibri"/>
                <a:cs typeface="Calibri"/>
                <a:sym typeface="Calibri"/>
              </a:rPr>
              <a:t>project proposal report</a:t>
            </a:r>
            <a:r>
              <a:rPr lang="en" sz="6233">
                <a:solidFill>
                  <a:srgbClr val="000000"/>
                </a:solidFill>
                <a:latin typeface="Calibri"/>
                <a:ea typeface="Calibri"/>
                <a:cs typeface="Calibri"/>
                <a:sym typeface="Calibri"/>
              </a:rPr>
              <a:t> on Canvas by </a:t>
            </a:r>
            <a:r>
              <a:rPr b="1" lang="en" sz="6233" u="sng">
                <a:solidFill>
                  <a:srgbClr val="FF00FF"/>
                </a:solidFill>
                <a:latin typeface="Calibri"/>
                <a:ea typeface="Calibri"/>
                <a:cs typeface="Calibri"/>
                <a:sym typeface="Calibri"/>
              </a:rPr>
              <a:t>11: 59 PM, September 20th.</a:t>
            </a:r>
            <a:endParaRPr b="1" sz="6233" u="sng">
              <a:solidFill>
                <a:srgbClr val="FF00FF"/>
              </a:solidFill>
              <a:latin typeface="Calibri"/>
              <a:ea typeface="Calibri"/>
              <a:cs typeface="Calibri"/>
              <a:sym typeface="Calibri"/>
            </a:endParaRPr>
          </a:p>
          <a:p>
            <a:pPr indent="0" lvl="0" marL="0" rtl="0" algn="l">
              <a:spcBef>
                <a:spcPts val="300"/>
              </a:spcBef>
              <a:spcAft>
                <a:spcPts val="0"/>
              </a:spcAft>
              <a:buNone/>
            </a:pPr>
            <a:r>
              <a:t/>
            </a:r>
            <a:endParaRPr sz="1600">
              <a:solidFill>
                <a:srgbClr val="000000"/>
              </a:solidFill>
              <a:latin typeface="Calibri"/>
              <a:ea typeface="Calibri"/>
              <a:cs typeface="Calibri"/>
              <a:sym typeface="Calibri"/>
            </a:endParaRPr>
          </a:p>
          <a:p>
            <a:pPr indent="0" lvl="0" marL="457200" rtl="0" algn="l">
              <a:spcBef>
                <a:spcPts val="300"/>
              </a:spcBef>
              <a:spcAft>
                <a:spcPts val="0"/>
              </a:spcAft>
              <a:buNone/>
            </a:pPr>
            <a:r>
              <a:t/>
            </a:r>
            <a:endParaRPr sz="1500">
              <a:solidFill>
                <a:srgbClr val="000000"/>
              </a:solidFill>
              <a:latin typeface="Calibri"/>
              <a:ea typeface="Calibri"/>
              <a:cs typeface="Calibri"/>
              <a:sym typeface="Calibri"/>
            </a:endParaRPr>
          </a:p>
          <a:p>
            <a:pPr indent="0" lvl="0" marL="0" rtl="0" algn="l">
              <a:spcBef>
                <a:spcPts val="300"/>
              </a:spcBef>
              <a:spcAft>
                <a:spcPts val="0"/>
              </a:spcAft>
              <a:buNone/>
            </a:pPr>
            <a:r>
              <a:t/>
            </a:r>
            <a:endParaRPr sz="1600">
              <a:solidFill>
                <a:srgbClr val="000000"/>
              </a:solidFill>
              <a:latin typeface="Calibri"/>
              <a:ea typeface="Calibri"/>
              <a:cs typeface="Calibri"/>
              <a:sym typeface="Calibri"/>
            </a:endParaRPr>
          </a:p>
          <a:p>
            <a:pPr indent="0" lvl="0" marL="0" rtl="0" algn="l">
              <a:spcBef>
                <a:spcPts val="300"/>
              </a:spcBef>
              <a:spcAft>
                <a:spcPts val="0"/>
              </a:spcAft>
              <a:buNone/>
            </a:pPr>
            <a:r>
              <a:t/>
            </a:r>
            <a:endParaRPr sz="1500">
              <a:solidFill>
                <a:srgbClr val="000000"/>
              </a:solidFill>
              <a:latin typeface="Calibri"/>
              <a:ea typeface="Calibri"/>
              <a:cs typeface="Calibri"/>
              <a:sym typeface="Calibri"/>
            </a:endParaRPr>
          </a:p>
          <a:p>
            <a:pPr indent="0" lvl="0" marL="0" rtl="0" algn="l">
              <a:spcBef>
                <a:spcPts val="300"/>
              </a:spcBef>
              <a:spcAft>
                <a:spcPts val="0"/>
              </a:spcAft>
              <a:buNone/>
            </a:pPr>
            <a:r>
              <a:t/>
            </a:r>
            <a:endParaRPr sz="1500">
              <a:solidFill>
                <a:srgbClr val="000000"/>
              </a:solidFill>
              <a:latin typeface="Calibri"/>
              <a:ea typeface="Calibri"/>
              <a:cs typeface="Calibri"/>
              <a:sym typeface="Calibri"/>
            </a:endParaRPr>
          </a:p>
          <a:p>
            <a:pPr indent="0" lvl="0" marL="0" rtl="0" algn="l">
              <a:spcBef>
                <a:spcPts val="300"/>
              </a:spcBef>
              <a:spcAft>
                <a:spcPts val="0"/>
              </a:spcAft>
              <a:buNone/>
            </a:pPr>
            <a:r>
              <a:t/>
            </a:r>
            <a:endParaRPr sz="1100">
              <a:solidFill>
                <a:schemeClr val="dk1"/>
              </a:solidFill>
              <a:latin typeface="Calibri"/>
              <a:ea typeface="Calibri"/>
              <a:cs typeface="Calibri"/>
              <a:sym typeface="Calibri"/>
            </a:endParaRPr>
          </a:p>
          <a:p>
            <a:pPr indent="0" lvl="0" marL="0" rtl="0" algn="l">
              <a:spcBef>
                <a:spcPts val="30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proposal (10%)</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330807" lvl="0" marL="457200" rtl="0" algn="l">
              <a:spcBef>
                <a:spcPts val="300"/>
              </a:spcBef>
              <a:spcAft>
                <a:spcPts val="0"/>
              </a:spcAft>
              <a:buClr>
                <a:srgbClr val="000000"/>
              </a:buClr>
              <a:buSzPct val="100000"/>
              <a:buChar char="●"/>
            </a:pPr>
            <a:r>
              <a:rPr lang="en" sz="2926">
                <a:solidFill>
                  <a:srgbClr val="000000"/>
                </a:solidFill>
                <a:latin typeface="Calibri"/>
                <a:ea typeface="Calibri"/>
                <a:cs typeface="Calibri"/>
                <a:sym typeface="Calibri"/>
              </a:rPr>
              <a:t>You must submit a </a:t>
            </a:r>
            <a:r>
              <a:rPr b="1" lang="en" sz="2926" u="sng">
                <a:solidFill>
                  <a:srgbClr val="000000"/>
                </a:solidFill>
                <a:latin typeface="Calibri"/>
                <a:ea typeface="Calibri"/>
                <a:cs typeface="Calibri"/>
                <a:sym typeface="Calibri"/>
              </a:rPr>
              <a:t>1-page</a:t>
            </a:r>
            <a:r>
              <a:rPr lang="en" sz="2926">
                <a:solidFill>
                  <a:srgbClr val="000000"/>
                </a:solidFill>
                <a:latin typeface="Calibri"/>
                <a:ea typeface="Calibri"/>
                <a:cs typeface="Calibri"/>
                <a:sym typeface="Calibri"/>
              </a:rPr>
              <a:t> project proposal report on Canvas along with your elevator pitch presentation slides.</a:t>
            </a:r>
            <a:endParaRPr sz="2926">
              <a:solidFill>
                <a:srgbClr val="000000"/>
              </a:solidFill>
              <a:latin typeface="Calibri"/>
              <a:ea typeface="Calibri"/>
              <a:cs typeface="Calibri"/>
              <a:sym typeface="Calibri"/>
            </a:endParaRPr>
          </a:p>
          <a:p>
            <a:pPr indent="0" lvl="0" marL="457200" rtl="0" algn="l">
              <a:spcBef>
                <a:spcPts val="300"/>
              </a:spcBef>
              <a:spcAft>
                <a:spcPts val="0"/>
              </a:spcAft>
              <a:buNone/>
            </a:pPr>
            <a:r>
              <a:t/>
            </a:r>
            <a:endParaRPr sz="2926">
              <a:solidFill>
                <a:srgbClr val="000000"/>
              </a:solidFill>
              <a:latin typeface="Calibri"/>
              <a:ea typeface="Calibri"/>
              <a:cs typeface="Calibri"/>
              <a:sym typeface="Calibri"/>
            </a:endParaRPr>
          </a:p>
          <a:p>
            <a:pPr indent="-330807" lvl="1" marL="914400" rtl="0" algn="l">
              <a:spcBef>
                <a:spcPts val="300"/>
              </a:spcBef>
              <a:spcAft>
                <a:spcPts val="0"/>
              </a:spcAft>
              <a:buClr>
                <a:srgbClr val="000000"/>
              </a:buClr>
              <a:buSzPct val="100000"/>
              <a:buFont typeface="Calibri"/>
              <a:buChar char="○"/>
            </a:pPr>
            <a:r>
              <a:rPr lang="en" sz="2926">
                <a:solidFill>
                  <a:srgbClr val="000000"/>
                </a:solidFill>
                <a:latin typeface="Calibri"/>
                <a:ea typeface="Calibri"/>
                <a:cs typeface="Calibri"/>
                <a:sym typeface="Calibri"/>
              </a:rPr>
              <a:t>Submission deadline is </a:t>
            </a:r>
            <a:r>
              <a:rPr b="1" lang="en" sz="2926" u="sng">
                <a:solidFill>
                  <a:srgbClr val="FF00FF"/>
                </a:solidFill>
                <a:latin typeface="Calibri"/>
                <a:ea typeface="Calibri"/>
                <a:cs typeface="Calibri"/>
                <a:sym typeface="Calibri"/>
              </a:rPr>
              <a:t>11:59 PM, September 20th.</a:t>
            </a:r>
            <a:endParaRPr b="1" sz="2926" u="sng">
              <a:solidFill>
                <a:srgbClr val="FF00FF"/>
              </a:solidFill>
              <a:latin typeface="Calibri"/>
              <a:ea typeface="Calibri"/>
              <a:cs typeface="Calibri"/>
              <a:sym typeface="Calibri"/>
            </a:endParaRPr>
          </a:p>
          <a:p>
            <a:pPr indent="-330807" lvl="1" marL="914400" rtl="0" algn="l">
              <a:spcBef>
                <a:spcPts val="0"/>
              </a:spcBef>
              <a:spcAft>
                <a:spcPts val="0"/>
              </a:spcAft>
              <a:buClr>
                <a:srgbClr val="000000"/>
              </a:buClr>
              <a:buSzPct val="100000"/>
              <a:buFont typeface="Calibri"/>
              <a:buChar char="○"/>
            </a:pPr>
            <a:r>
              <a:rPr lang="en" sz="2926">
                <a:solidFill>
                  <a:srgbClr val="000000"/>
                </a:solidFill>
                <a:latin typeface="Calibri"/>
                <a:ea typeface="Calibri"/>
                <a:cs typeface="Calibri"/>
                <a:sym typeface="Calibri"/>
              </a:rPr>
              <a:t>The report should include the names of all group members along with their respective responsibilities. </a:t>
            </a:r>
            <a:endParaRPr sz="2926">
              <a:solidFill>
                <a:srgbClr val="000000"/>
              </a:solidFill>
              <a:latin typeface="Calibri"/>
              <a:ea typeface="Calibri"/>
              <a:cs typeface="Calibri"/>
              <a:sym typeface="Calibri"/>
            </a:endParaRPr>
          </a:p>
          <a:p>
            <a:pPr indent="-330807" lvl="1" marL="914400" rtl="0" algn="l">
              <a:spcBef>
                <a:spcPts val="0"/>
              </a:spcBef>
              <a:spcAft>
                <a:spcPts val="0"/>
              </a:spcAft>
              <a:buClr>
                <a:srgbClr val="000000"/>
              </a:buClr>
              <a:buSzPct val="100000"/>
              <a:buFont typeface="Calibri"/>
              <a:buChar char="○"/>
            </a:pPr>
            <a:r>
              <a:rPr lang="en" sz="2926">
                <a:solidFill>
                  <a:srgbClr val="000000"/>
                </a:solidFill>
                <a:latin typeface="Calibri"/>
                <a:ea typeface="Calibri"/>
                <a:cs typeface="Calibri"/>
                <a:sym typeface="Calibri"/>
              </a:rPr>
              <a:t>A </a:t>
            </a:r>
            <a:r>
              <a:rPr b="1" lang="en" sz="2926">
                <a:solidFill>
                  <a:srgbClr val="000000"/>
                </a:solidFill>
                <a:latin typeface="Calibri"/>
                <a:ea typeface="Calibri"/>
                <a:cs typeface="Calibri"/>
                <a:sym typeface="Calibri"/>
              </a:rPr>
              <a:t>Timeline</a:t>
            </a:r>
            <a:r>
              <a:rPr lang="en" sz="2926">
                <a:solidFill>
                  <a:srgbClr val="000000"/>
                </a:solidFill>
                <a:latin typeface="Calibri"/>
                <a:ea typeface="Calibri"/>
                <a:cs typeface="Calibri"/>
                <a:sym typeface="Calibri"/>
              </a:rPr>
              <a:t> section with bulleted schedules is mandatory. </a:t>
            </a:r>
            <a:endParaRPr sz="2926">
              <a:solidFill>
                <a:srgbClr val="000000"/>
              </a:solidFill>
              <a:latin typeface="Calibri"/>
              <a:ea typeface="Calibri"/>
              <a:cs typeface="Calibri"/>
              <a:sym typeface="Calibri"/>
            </a:endParaRPr>
          </a:p>
          <a:p>
            <a:pPr indent="0" lvl="0" marL="457200" rtl="0" algn="l">
              <a:spcBef>
                <a:spcPts val="300"/>
              </a:spcBef>
              <a:spcAft>
                <a:spcPts val="0"/>
              </a:spcAft>
              <a:buNone/>
            </a:pPr>
            <a:r>
              <a:t/>
            </a:r>
            <a:endParaRPr sz="2926">
              <a:solidFill>
                <a:srgbClr val="000000"/>
              </a:solidFill>
              <a:latin typeface="Calibri"/>
              <a:ea typeface="Calibri"/>
              <a:cs typeface="Calibri"/>
              <a:sym typeface="Calibri"/>
            </a:endParaRPr>
          </a:p>
          <a:p>
            <a:pPr indent="-330807" lvl="0" marL="457200" rtl="0" algn="l">
              <a:spcBef>
                <a:spcPts val="300"/>
              </a:spcBef>
              <a:spcAft>
                <a:spcPts val="0"/>
              </a:spcAft>
              <a:buClr>
                <a:srgbClr val="000000"/>
              </a:buClr>
              <a:buSzPct val="100000"/>
              <a:buFont typeface="Calibri"/>
              <a:buChar char="●"/>
            </a:pPr>
            <a:r>
              <a:rPr lang="en" sz="2926">
                <a:solidFill>
                  <a:srgbClr val="000000"/>
                </a:solidFill>
                <a:latin typeface="Calibri"/>
                <a:ea typeface="Calibri"/>
                <a:cs typeface="Calibri"/>
                <a:sym typeface="Calibri"/>
              </a:rPr>
              <a:t>The proposal outline and content could follow the </a:t>
            </a:r>
            <a:r>
              <a:rPr b="1" i="1" lang="en" sz="2926">
                <a:solidFill>
                  <a:srgbClr val="000000"/>
                </a:solidFill>
                <a:latin typeface="Calibri"/>
                <a:ea typeface="Calibri"/>
                <a:cs typeface="Calibri"/>
                <a:sym typeface="Calibri"/>
              </a:rPr>
              <a:t>sample proposal template</a:t>
            </a:r>
            <a:r>
              <a:rPr lang="en" sz="2926">
                <a:solidFill>
                  <a:srgbClr val="000000"/>
                </a:solidFill>
                <a:latin typeface="Calibri"/>
                <a:ea typeface="Calibri"/>
                <a:cs typeface="Calibri"/>
                <a:sym typeface="Calibri"/>
              </a:rPr>
              <a:t> available on Canvas &gt; </a:t>
            </a:r>
            <a:r>
              <a:rPr i="1" lang="en" sz="2926">
                <a:solidFill>
                  <a:srgbClr val="000000"/>
                </a:solidFill>
                <a:latin typeface="Calibri"/>
                <a:ea typeface="Calibri"/>
                <a:cs typeface="Calibri"/>
                <a:sym typeface="Calibri"/>
              </a:rPr>
              <a:t>Group Project Assessment and Supplement</a:t>
            </a:r>
            <a:r>
              <a:rPr lang="en" sz="2926">
                <a:solidFill>
                  <a:srgbClr val="000000"/>
                </a:solidFill>
                <a:latin typeface="Calibri"/>
                <a:ea typeface="Calibri"/>
                <a:cs typeface="Calibri"/>
                <a:sym typeface="Calibri"/>
              </a:rPr>
              <a:t> module.</a:t>
            </a:r>
            <a:endParaRPr sz="2926">
              <a:solidFill>
                <a:srgbClr val="000000"/>
              </a:solidFill>
              <a:latin typeface="Calibri"/>
              <a:ea typeface="Calibri"/>
              <a:cs typeface="Calibri"/>
              <a:sym typeface="Calibri"/>
            </a:endParaRPr>
          </a:p>
          <a:p>
            <a:pPr indent="0" lvl="0" marL="0" rtl="0" algn="l">
              <a:spcBef>
                <a:spcPts val="300"/>
              </a:spcBef>
              <a:spcAft>
                <a:spcPts val="0"/>
              </a:spcAft>
              <a:buNone/>
            </a:pPr>
            <a:r>
              <a:t/>
            </a:r>
            <a:endParaRPr sz="1500">
              <a:solidFill>
                <a:srgbClr val="000000"/>
              </a:solidFill>
              <a:latin typeface="Calibri"/>
              <a:ea typeface="Calibri"/>
              <a:cs typeface="Calibri"/>
              <a:sym typeface="Calibri"/>
            </a:endParaRPr>
          </a:p>
          <a:p>
            <a:pPr indent="0" lvl="0" marL="0" rtl="0" algn="l">
              <a:spcBef>
                <a:spcPts val="300"/>
              </a:spcBef>
              <a:spcAft>
                <a:spcPts val="0"/>
              </a:spcAft>
              <a:buNone/>
            </a:pPr>
            <a:r>
              <a:t/>
            </a:r>
            <a:endParaRPr sz="1500">
              <a:solidFill>
                <a:srgbClr val="000000"/>
              </a:solidFill>
              <a:latin typeface="Calibri"/>
              <a:ea typeface="Calibri"/>
              <a:cs typeface="Calibri"/>
              <a:sym typeface="Calibri"/>
            </a:endParaRPr>
          </a:p>
          <a:p>
            <a:pPr indent="0" lvl="0" marL="0" rtl="0" algn="l">
              <a:spcBef>
                <a:spcPts val="300"/>
              </a:spcBef>
              <a:spcAft>
                <a:spcPts val="0"/>
              </a:spcAft>
              <a:buNone/>
            </a:pPr>
            <a:r>
              <a:t/>
            </a:r>
            <a:endParaRPr sz="1100">
              <a:solidFill>
                <a:schemeClr val="dk1"/>
              </a:solidFill>
              <a:latin typeface="Calibri"/>
              <a:ea typeface="Calibri"/>
              <a:cs typeface="Calibri"/>
              <a:sym typeface="Calibri"/>
            </a:endParaRPr>
          </a:p>
          <a:p>
            <a:pPr indent="0" lvl="0" marL="0" rtl="0" algn="l">
              <a:spcBef>
                <a:spcPts val="30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300"/>
              </a:spcBef>
              <a:spcAft>
                <a:spcPts val="0"/>
              </a:spcAft>
              <a:buClr>
                <a:schemeClr val="dk1"/>
              </a:buClr>
              <a:buSzPts val="1100"/>
              <a:buFont typeface="Arial"/>
              <a:buNone/>
            </a:pPr>
            <a:r>
              <a:rPr lang="en" sz="2500"/>
              <a:t>Progress meetings and periodic updates (20%)</a:t>
            </a:r>
            <a:endParaRPr sz="4200"/>
          </a:p>
        </p:txBody>
      </p:sp>
      <p:sp>
        <p:nvSpPr>
          <p:cNvPr id="82" name="Google Shape;82;p17"/>
          <p:cNvSpPr txBox="1"/>
          <p:nvPr>
            <p:ph idx="1" type="body"/>
          </p:nvPr>
        </p:nvSpPr>
        <p:spPr>
          <a:xfrm>
            <a:off x="311700" y="1152475"/>
            <a:ext cx="8520600" cy="3609600"/>
          </a:xfrm>
          <a:prstGeom prst="rect">
            <a:avLst/>
          </a:prstGeom>
        </p:spPr>
        <p:txBody>
          <a:bodyPr anchorCtr="0" anchor="t" bIns="91425" lIns="91425" spcFirstLastPara="1" rIns="91425" wrap="square" tIns="91425">
            <a:normAutofit fontScale="47500" lnSpcReduction="10000"/>
          </a:bodyPr>
          <a:lstStyle/>
          <a:p>
            <a:pPr indent="-304006" lvl="0" marL="457200" rtl="0" algn="l">
              <a:spcBef>
                <a:spcPts val="300"/>
              </a:spcBef>
              <a:spcAft>
                <a:spcPts val="0"/>
              </a:spcAft>
              <a:buClr>
                <a:srgbClr val="000000"/>
              </a:buClr>
              <a:buSzPct val="100000"/>
              <a:buFont typeface="Calibri"/>
              <a:buChar char="●"/>
            </a:pPr>
            <a:r>
              <a:rPr lang="en" sz="2500">
                <a:solidFill>
                  <a:srgbClr val="000000"/>
                </a:solidFill>
                <a:latin typeface="Calibri"/>
                <a:ea typeface="Calibri"/>
                <a:cs typeface="Calibri"/>
                <a:sym typeface="Calibri"/>
              </a:rPr>
              <a:t>Each group is required to schedule </a:t>
            </a:r>
            <a:r>
              <a:rPr b="1" i="1" lang="en" sz="2500">
                <a:solidFill>
                  <a:srgbClr val="000000"/>
                </a:solidFill>
                <a:latin typeface="Calibri"/>
                <a:ea typeface="Calibri"/>
                <a:cs typeface="Calibri"/>
                <a:sym typeface="Calibri"/>
              </a:rPr>
              <a:t>a</a:t>
            </a:r>
            <a:r>
              <a:rPr b="1" i="1" lang="en" sz="2500">
                <a:solidFill>
                  <a:srgbClr val="000000"/>
                </a:solidFill>
                <a:latin typeface="Calibri"/>
                <a:ea typeface="Calibri"/>
                <a:cs typeface="Calibri"/>
                <a:sym typeface="Calibri"/>
              </a:rPr>
              <a:t>t least</a:t>
            </a:r>
            <a:r>
              <a:rPr lang="en" sz="2500">
                <a:solidFill>
                  <a:srgbClr val="000000"/>
                </a:solidFill>
                <a:latin typeface="Calibri"/>
                <a:ea typeface="Calibri"/>
                <a:cs typeface="Calibri"/>
                <a:sym typeface="Calibri"/>
              </a:rPr>
              <a:t> </a:t>
            </a:r>
            <a:r>
              <a:rPr b="1" lang="en" sz="2500" u="sng">
                <a:solidFill>
                  <a:srgbClr val="000000"/>
                </a:solidFill>
                <a:latin typeface="Calibri"/>
                <a:ea typeface="Calibri"/>
                <a:cs typeface="Calibri"/>
                <a:sym typeface="Calibri"/>
              </a:rPr>
              <a:t>two (2)</a:t>
            </a:r>
            <a:r>
              <a:rPr b="1" lang="en" sz="2500">
                <a:solidFill>
                  <a:srgbClr val="000000"/>
                </a:solidFill>
                <a:latin typeface="Calibri"/>
                <a:ea typeface="Calibri"/>
                <a:cs typeface="Calibri"/>
                <a:sym typeface="Calibri"/>
              </a:rPr>
              <a:t> progress </a:t>
            </a:r>
            <a:r>
              <a:rPr b="1" lang="en" sz="2500">
                <a:solidFill>
                  <a:srgbClr val="000000"/>
                </a:solidFill>
                <a:latin typeface="Calibri"/>
                <a:ea typeface="Calibri"/>
                <a:cs typeface="Calibri"/>
                <a:sym typeface="Calibri"/>
              </a:rPr>
              <a:t>meetings</a:t>
            </a:r>
            <a:r>
              <a:rPr lang="en" sz="2500">
                <a:solidFill>
                  <a:srgbClr val="000000"/>
                </a:solidFill>
                <a:latin typeface="Calibri"/>
                <a:ea typeface="Calibri"/>
                <a:cs typeface="Calibri"/>
                <a:sym typeface="Calibri"/>
              </a:rPr>
              <a:t>, whether in-person or virtual, </a:t>
            </a:r>
            <a:r>
              <a:rPr lang="en" sz="2500">
                <a:solidFill>
                  <a:srgbClr val="000000"/>
                </a:solidFill>
                <a:latin typeface="Calibri"/>
                <a:ea typeface="Calibri"/>
                <a:cs typeface="Calibri"/>
                <a:sym typeface="Calibri"/>
              </a:rPr>
              <a:t>with the instructor throughout the whole semester. </a:t>
            </a:r>
            <a:endParaRPr sz="2500">
              <a:solidFill>
                <a:srgbClr val="000000"/>
              </a:solidFill>
              <a:latin typeface="Calibri"/>
              <a:ea typeface="Calibri"/>
              <a:cs typeface="Calibri"/>
              <a:sym typeface="Calibri"/>
            </a:endParaRPr>
          </a:p>
          <a:p>
            <a:pPr indent="-304006" lvl="1" marL="914400" rtl="0" algn="l">
              <a:spcBef>
                <a:spcPts val="0"/>
              </a:spcBef>
              <a:spcAft>
                <a:spcPts val="0"/>
              </a:spcAft>
              <a:buClr>
                <a:srgbClr val="000000"/>
              </a:buClr>
              <a:buSzPct val="100000"/>
              <a:buFont typeface="Calibri"/>
              <a:buChar char="○"/>
            </a:pPr>
            <a:r>
              <a:rPr lang="en" sz="2500">
                <a:solidFill>
                  <a:srgbClr val="000000"/>
                </a:solidFill>
                <a:latin typeface="Calibri"/>
                <a:ea typeface="Calibri"/>
                <a:cs typeface="Calibri"/>
                <a:sym typeface="Calibri"/>
              </a:rPr>
              <a:t>In-person meetings: Wednesdays only, please reserve through </a:t>
            </a:r>
            <a:r>
              <a:rPr b="1" lang="en" sz="2500">
                <a:solidFill>
                  <a:srgbClr val="000000"/>
                </a:solidFill>
                <a:latin typeface="Calibri"/>
                <a:ea typeface="Calibri"/>
                <a:cs typeface="Calibri"/>
                <a:sym typeface="Calibri"/>
              </a:rPr>
              <a:t>Canvas Calendar</a:t>
            </a:r>
            <a:r>
              <a:rPr lang="en" sz="2500">
                <a:solidFill>
                  <a:srgbClr val="000000"/>
                </a:solidFill>
                <a:latin typeface="Calibri"/>
                <a:ea typeface="Calibri"/>
                <a:cs typeface="Calibri"/>
                <a:sym typeface="Calibri"/>
              </a:rPr>
              <a:t> since now. </a:t>
            </a:r>
            <a:endParaRPr sz="2500">
              <a:solidFill>
                <a:srgbClr val="000000"/>
              </a:solidFill>
              <a:latin typeface="Calibri"/>
              <a:ea typeface="Calibri"/>
              <a:cs typeface="Calibri"/>
              <a:sym typeface="Calibri"/>
            </a:endParaRPr>
          </a:p>
          <a:p>
            <a:pPr indent="-304006" lvl="1" marL="914400" rtl="0" algn="l">
              <a:spcBef>
                <a:spcPts val="0"/>
              </a:spcBef>
              <a:spcAft>
                <a:spcPts val="0"/>
              </a:spcAft>
              <a:buClr>
                <a:srgbClr val="000000"/>
              </a:buClr>
              <a:buSzPct val="100000"/>
              <a:buFont typeface="Calibri"/>
              <a:buChar char="○"/>
            </a:pPr>
            <a:r>
              <a:rPr lang="en" sz="2500">
                <a:solidFill>
                  <a:srgbClr val="000000"/>
                </a:solidFill>
                <a:latin typeface="Calibri"/>
                <a:ea typeface="Calibri"/>
                <a:cs typeface="Calibri"/>
                <a:sym typeface="Calibri"/>
              </a:rPr>
              <a:t>Virtual meetings: Fridays only, please reserve through </a:t>
            </a:r>
            <a:r>
              <a:rPr b="1" lang="en" sz="2500">
                <a:solidFill>
                  <a:srgbClr val="000000"/>
                </a:solidFill>
                <a:latin typeface="Calibri"/>
                <a:ea typeface="Calibri"/>
                <a:cs typeface="Calibri"/>
                <a:sym typeface="Calibri"/>
              </a:rPr>
              <a:t>the provided link on Canvas homepage </a:t>
            </a:r>
            <a:r>
              <a:rPr lang="en" sz="2500">
                <a:solidFill>
                  <a:srgbClr val="000000"/>
                </a:solidFill>
                <a:latin typeface="Calibri"/>
                <a:ea typeface="Calibri"/>
                <a:cs typeface="Calibri"/>
                <a:sym typeface="Calibri"/>
              </a:rPr>
              <a:t>since now. </a:t>
            </a:r>
            <a:endParaRPr sz="2500">
              <a:solidFill>
                <a:srgbClr val="000000"/>
              </a:solidFill>
              <a:latin typeface="Calibri"/>
              <a:ea typeface="Calibri"/>
              <a:cs typeface="Calibri"/>
              <a:sym typeface="Calibri"/>
            </a:endParaRPr>
          </a:p>
          <a:p>
            <a:pPr indent="-304006" lvl="1" marL="914400" rtl="0" algn="l">
              <a:spcBef>
                <a:spcPts val="0"/>
              </a:spcBef>
              <a:spcAft>
                <a:spcPts val="0"/>
              </a:spcAft>
              <a:buClr>
                <a:srgbClr val="000000"/>
              </a:buClr>
              <a:buSzPct val="100000"/>
              <a:buFont typeface="Calibri"/>
              <a:buChar char="○"/>
            </a:pPr>
            <a:r>
              <a:rPr lang="en" sz="2500">
                <a:solidFill>
                  <a:srgbClr val="000000"/>
                </a:solidFill>
                <a:latin typeface="Calibri"/>
                <a:ea typeface="Calibri"/>
                <a:cs typeface="Calibri"/>
                <a:sym typeface="Calibri"/>
              </a:rPr>
              <a:t>Only </a:t>
            </a:r>
            <a:r>
              <a:rPr b="1" lang="en" sz="2500" u="sng">
                <a:solidFill>
                  <a:srgbClr val="000000"/>
                </a:solidFill>
                <a:latin typeface="Calibri"/>
                <a:ea typeface="Calibri"/>
                <a:cs typeface="Calibri"/>
                <a:sym typeface="Calibri"/>
              </a:rPr>
              <a:t>one (1)</a:t>
            </a:r>
            <a:r>
              <a:rPr lang="en" sz="2500">
                <a:solidFill>
                  <a:srgbClr val="000000"/>
                </a:solidFill>
                <a:latin typeface="Calibri"/>
                <a:ea typeface="Calibri"/>
                <a:cs typeface="Calibri"/>
                <a:sym typeface="Calibri"/>
              </a:rPr>
              <a:t> group member needs to reserve on behalf of the entire group.</a:t>
            </a:r>
            <a:endParaRPr sz="2500">
              <a:solidFill>
                <a:srgbClr val="000000"/>
              </a:solidFill>
              <a:latin typeface="Calibri"/>
              <a:ea typeface="Calibri"/>
              <a:cs typeface="Calibri"/>
              <a:sym typeface="Calibri"/>
            </a:endParaRPr>
          </a:p>
          <a:p>
            <a:pPr indent="0" lvl="0" marL="914400" rtl="0" algn="l">
              <a:spcBef>
                <a:spcPts val="300"/>
              </a:spcBef>
              <a:spcAft>
                <a:spcPts val="0"/>
              </a:spcAft>
              <a:buNone/>
            </a:pPr>
            <a:r>
              <a:t/>
            </a:r>
            <a:endParaRPr sz="2500">
              <a:solidFill>
                <a:srgbClr val="000000"/>
              </a:solidFill>
              <a:latin typeface="Calibri"/>
              <a:ea typeface="Calibri"/>
              <a:cs typeface="Calibri"/>
              <a:sym typeface="Calibri"/>
            </a:endParaRPr>
          </a:p>
          <a:p>
            <a:pPr indent="-304006" lvl="0" marL="457200" rtl="0" algn="l">
              <a:spcBef>
                <a:spcPts val="300"/>
              </a:spcBef>
              <a:spcAft>
                <a:spcPts val="0"/>
              </a:spcAft>
              <a:buClr>
                <a:srgbClr val="000000"/>
              </a:buClr>
              <a:buSzPct val="100000"/>
              <a:buFont typeface="Calibri"/>
              <a:buChar char="●"/>
            </a:pPr>
            <a:r>
              <a:rPr lang="en" sz="2500">
                <a:solidFill>
                  <a:srgbClr val="000000"/>
                </a:solidFill>
                <a:latin typeface="Calibri"/>
                <a:ea typeface="Calibri"/>
                <a:cs typeface="Calibri"/>
                <a:sym typeface="Calibri"/>
              </a:rPr>
              <a:t>In cases where a group of more than three (3) persons, you have option to designate </a:t>
            </a:r>
            <a:r>
              <a:rPr b="1" lang="en" sz="2500" u="sng">
                <a:solidFill>
                  <a:srgbClr val="000000"/>
                </a:solidFill>
                <a:latin typeface="Calibri"/>
                <a:ea typeface="Calibri"/>
                <a:cs typeface="Calibri"/>
                <a:sym typeface="Calibri"/>
              </a:rPr>
              <a:t>two (2)</a:t>
            </a:r>
            <a:r>
              <a:rPr b="1" lang="en" sz="2500">
                <a:solidFill>
                  <a:srgbClr val="000000"/>
                </a:solidFill>
                <a:latin typeface="Calibri"/>
                <a:ea typeface="Calibri"/>
                <a:cs typeface="Calibri"/>
                <a:sym typeface="Calibri"/>
              </a:rPr>
              <a:t> representatives</a:t>
            </a:r>
            <a:r>
              <a:rPr lang="en" sz="2500">
                <a:solidFill>
                  <a:srgbClr val="000000"/>
                </a:solidFill>
                <a:latin typeface="Calibri"/>
                <a:ea typeface="Calibri"/>
                <a:cs typeface="Calibri"/>
                <a:sym typeface="Calibri"/>
              </a:rPr>
              <a:t> to attend reserved meetings with the instructor. </a:t>
            </a:r>
            <a:endParaRPr sz="2500">
              <a:solidFill>
                <a:srgbClr val="000000"/>
              </a:solidFill>
              <a:latin typeface="Calibri"/>
              <a:ea typeface="Calibri"/>
              <a:cs typeface="Calibri"/>
              <a:sym typeface="Calibri"/>
            </a:endParaRPr>
          </a:p>
          <a:p>
            <a:pPr indent="0" lvl="0" marL="457200" rtl="0" algn="l">
              <a:spcBef>
                <a:spcPts val="300"/>
              </a:spcBef>
              <a:spcAft>
                <a:spcPts val="0"/>
              </a:spcAft>
              <a:buNone/>
            </a:pPr>
            <a:r>
              <a:t/>
            </a:r>
            <a:endParaRPr sz="2500">
              <a:solidFill>
                <a:srgbClr val="000000"/>
              </a:solidFill>
              <a:latin typeface="Calibri"/>
              <a:ea typeface="Calibri"/>
              <a:cs typeface="Calibri"/>
              <a:sym typeface="Calibri"/>
            </a:endParaRPr>
          </a:p>
          <a:p>
            <a:pPr indent="0" lvl="0" marL="457200" rtl="0" algn="l">
              <a:spcBef>
                <a:spcPts val="300"/>
              </a:spcBef>
              <a:spcAft>
                <a:spcPts val="0"/>
              </a:spcAft>
              <a:buNone/>
            </a:pPr>
            <a:r>
              <a:rPr b="1" lang="en" sz="2500">
                <a:solidFill>
                  <a:srgbClr val="000000"/>
                </a:solidFill>
                <a:latin typeface="Calibri"/>
                <a:ea typeface="Calibri"/>
                <a:cs typeface="Calibri"/>
                <a:sym typeface="Calibri"/>
              </a:rPr>
              <a:t>During these meetings, it is important to</a:t>
            </a:r>
            <a:r>
              <a:rPr lang="en" sz="2500">
                <a:solidFill>
                  <a:srgbClr val="000000"/>
                </a:solidFill>
                <a:latin typeface="Calibri"/>
                <a:ea typeface="Calibri"/>
                <a:cs typeface="Calibri"/>
                <a:sym typeface="Calibri"/>
              </a:rPr>
              <a:t>:</a:t>
            </a:r>
            <a:endParaRPr sz="2500">
              <a:solidFill>
                <a:srgbClr val="000000"/>
              </a:solidFill>
              <a:latin typeface="Calibri"/>
              <a:ea typeface="Calibri"/>
              <a:cs typeface="Calibri"/>
              <a:sym typeface="Calibri"/>
            </a:endParaRPr>
          </a:p>
          <a:p>
            <a:pPr indent="-304006" lvl="0" marL="457200" rtl="0" algn="l">
              <a:spcBef>
                <a:spcPts val="300"/>
              </a:spcBef>
              <a:spcAft>
                <a:spcPts val="0"/>
              </a:spcAft>
              <a:buClr>
                <a:srgbClr val="000000"/>
              </a:buClr>
              <a:buSzPct val="100000"/>
              <a:buFont typeface="Calibri"/>
              <a:buAutoNum type="arabicPeriod"/>
            </a:pPr>
            <a:r>
              <a:rPr lang="en" sz="2500">
                <a:solidFill>
                  <a:srgbClr val="000000"/>
                </a:solidFill>
                <a:latin typeface="Calibri"/>
                <a:ea typeface="Calibri"/>
                <a:cs typeface="Calibri"/>
                <a:sym typeface="Calibri"/>
              </a:rPr>
              <a:t>Compare your actual progress to the scheduled progress. </a:t>
            </a:r>
            <a:endParaRPr sz="2500">
              <a:solidFill>
                <a:srgbClr val="000000"/>
              </a:solidFill>
              <a:latin typeface="Calibri"/>
              <a:ea typeface="Calibri"/>
              <a:cs typeface="Calibri"/>
              <a:sym typeface="Calibri"/>
            </a:endParaRPr>
          </a:p>
          <a:p>
            <a:pPr indent="-304006" lvl="0" marL="457200" rtl="0" algn="l">
              <a:spcBef>
                <a:spcPts val="0"/>
              </a:spcBef>
              <a:spcAft>
                <a:spcPts val="0"/>
              </a:spcAft>
              <a:buClr>
                <a:srgbClr val="000000"/>
              </a:buClr>
              <a:buSzPct val="100000"/>
              <a:buFont typeface="Calibri"/>
              <a:buAutoNum type="arabicPeriod"/>
            </a:pPr>
            <a:r>
              <a:rPr lang="en" sz="2500">
                <a:solidFill>
                  <a:srgbClr val="000000"/>
                </a:solidFill>
                <a:latin typeface="Calibri"/>
                <a:ea typeface="Calibri"/>
                <a:cs typeface="Calibri"/>
                <a:sym typeface="Calibri"/>
              </a:rPr>
              <a:t>Discuss any issues or challenges with the instructor. </a:t>
            </a:r>
            <a:endParaRPr sz="2500">
              <a:solidFill>
                <a:srgbClr val="000000"/>
              </a:solidFill>
              <a:latin typeface="Calibri"/>
              <a:ea typeface="Calibri"/>
              <a:cs typeface="Calibri"/>
              <a:sym typeface="Calibri"/>
            </a:endParaRPr>
          </a:p>
          <a:p>
            <a:pPr indent="-304006" lvl="0" marL="457200" rtl="0" algn="l">
              <a:spcBef>
                <a:spcPts val="0"/>
              </a:spcBef>
              <a:spcAft>
                <a:spcPts val="0"/>
              </a:spcAft>
              <a:buClr>
                <a:srgbClr val="000000"/>
              </a:buClr>
              <a:buSzPct val="100000"/>
              <a:buFont typeface="Calibri"/>
              <a:buAutoNum type="arabicPeriod"/>
            </a:pPr>
            <a:r>
              <a:rPr lang="en" sz="2500">
                <a:solidFill>
                  <a:srgbClr val="000000"/>
                </a:solidFill>
                <a:latin typeface="Calibri"/>
                <a:ea typeface="Calibri"/>
                <a:cs typeface="Calibri"/>
                <a:sym typeface="Calibri"/>
              </a:rPr>
              <a:t>Adjust your proposed schedule if necessary.</a:t>
            </a:r>
            <a:endParaRPr sz="2500">
              <a:solidFill>
                <a:srgbClr val="000000"/>
              </a:solidFill>
              <a:latin typeface="Calibri"/>
              <a:ea typeface="Calibri"/>
              <a:cs typeface="Calibri"/>
              <a:sym typeface="Calibri"/>
            </a:endParaRPr>
          </a:p>
          <a:p>
            <a:pPr indent="0" lvl="0" marL="0" rtl="0" algn="l">
              <a:spcBef>
                <a:spcPts val="300"/>
              </a:spcBef>
              <a:spcAft>
                <a:spcPts val="0"/>
              </a:spcAft>
              <a:buNone/>
            </a:pPr>
            <a:r>
              <a:rPr lang="en" sz="2500">
                <a:solidFill>
                  <a:srgbClr val="000000"/>
                </a:solidFill>
                <a:latin typeface="Calibri"/>
                <a:ea typeface="Calibri"/>
                <a:cs typeface="Calibri"/>
                <a:sym typeface="Calibri"/>
              </a:rPr>
              <a:t>This process is expected to help ensure effective communication and progress </a:t>
            </a:r>
            <a:r>
              <a:rPr lang="en" sz="2500">
                <a:solidFill>
                  <a:srgbClr val="000000"/>
                </a:solidFill>
                <a:latin typeface="Calibri"/>
                <a:ea typeface="Calibri"/>
                <a:cs typeface="Calibri"/>
                <a:sym typeface="Calibri"/>
              </a:rPr>
              <a:t>tracking for your group project. </a:t>
            </a:r>
            <a:endParaRPr sz="2500">
              <a:solidFill>
                <a:srgbClr val="000000"/>
              </a:solidFill>
              <a:latin typeface="Calibri"/>
              <a:ea typeface="Calibri"/>
              <a:cs typeface="Calibri"/>
              <a:sym typeface="Calibri"/>
            </a:endParaRPr>
          </a:p>
          <a:p>
            <a:pPr indent="0" lvl="0" marL="0" rtl="0" algn="l">
              <a:spcBef>
                <a:spcPts val="300"/>
              </a:spcBef>
              <a:spcAft>
                <a:spcPts val="0"/>
              </a:spcAft>
              <a:buNone/>
            </a:pPr>
            <a:r>
              <a:t/>
            </a:r>
            <a:endParaRPr sz="1717">
              <a:solidFill>
                <a:srgbClr val="000000"/>
              </a:solidFill>
              <a:latin typeface="Calibri"/>
              <a:ea typeface="Calibri"/>
              <a:cs typeface="Calibri"/>
              <a:sym typeface="Calibri"/>
            </a:endParaRPr>
          </a:p>
          <a:p>
            <a:pPr indent="0" lvl="0" marL="0" rtl="0" algn="l">
              <a:spcBef>
                <a:spcPts val="30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300"/>
              </a:spcBef>
              <a:spcAft>
                <a:spcPts val="0"/>
              </a:spcAft>
              <a:buNone/>
            </a:pPr>
            <a:r>
              <a:rPr lang="en" sz="2500"/>
              <a:t>Midterm evaluation</a:t>
            </a:r>
            <a:r>
              <a:rPr lang="en" sz="2500"/>
              <a:t> </a:t>
            </a:r>
            <a:r>
              <a:rPr lang="en" sz="2500"/>
              <a:t>(15%)</a:t>
            </a:r>
            <a:endParaRPr sz="4200"/>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30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Date/Time: </a:t>
            </a:r>
            <a:r>
              <a:rPr b="1" lang="en" sz="1600">
                <a:solidFill>
                  <a:srgbClr val="000000"/>
                </a:solidFill>
                <a:latin typeface="Calibri"/>
                <a:ea typeface="Calibri"/>
                <a:cs typeface="Calibri"/>
                <a:sym typeface="Calibri"/>
              </a:rPr>
              <a:t>October 25th</a:t>
            </a:r>
            <a:r>
              <a:rPr lang="en" sz="1600">
                <a:solidFill>
                  <a:srgbClr val="000000"/>
                </a:solidFill>
                <a:latin typeface="Calibri"/>
                <a:ea typeface="Calibri"/>
                <a:cs typeface="Calibri"/>
                <a:sym typeface="Calibri"/>
              </a:rPr>
              <a:t>, in class</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Each presentation should NOT exceed </a:t>
            </a:r>
            <a:r>
              <a:rPr b="1" lang="en" sz="1600" u="sng">
                <a:solidFill>
                  <a:srgbClr val="000000"/>
                </a:solidFill>
                <a:latin typeface="Calibri"/>
                <a:ea typeface="Calibri"/>
                <a:cs typeface="Calibri"/>
                <a:sym typeface="Calibri"/>
              </a:rPr>
              <a:t>12 minutes</a:t>
            </a:r>
            <a:r>
              <a:rPr b="1" lang="en" sz="1600">
                <a:solidFill>
                  <a:srgbClr val="000000"/>
                </a:solidFill>
                <a:latin typeface="Calibri"/>
                <a:ea typeface="Calibri"/>
                <a:cs typeface="Calibri"/>
                <a:sym typeface="Calibri"/>
              </a:rPr>
              <a:t>.</a:t>
            </a:r>
            <a:r>
              <a:rPr lang="en" sz="1600">
                <a:solidFill>
                  <a:srgbClr val="000000"/>
                </a:solidFill>
                <a:latin typeface="Calibri"/>
                <a:ea typeface="Calibri"/>
                <a:cs typeface="Calibri"/>
                <a:sym typeface="Calibri"/>
              </a:rPr>
              <a:t> </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Presentation is required to created either in PowerPoint (PPT) slides or Google Slides. </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If you have a project demo, it is welcomed during your presentation.</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Submit your presentation slides on Canvas by </a:t>
            </a:r>
            <a:r>
              <a:rPr b="1" lang="en" sz="1600" u="sng">
                <a:solidFill>
                  <a:srgbClr val="FF00FF"/>
                </a:solidFill>
                <a:latin typeface="Calibri"/>
                <a:ea typeface="Calibri"/>
                <a:cs typeface="Calibri"/>
                <a:sym typeface="Calibri"/>
              </a:rPr>
              <a:t>11: 59 PM, October 25th.</a:t>
            </a:r>
            <a:endParaRPr sz="1600">
              <a:solidFill>
                <a:srgbClr val="FF00FF"/>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300"/>
              </a:spcBef>
              <a:spcAft>
                <a:spcPts val="0"/>
              </a:spcAft>
              <a:buNone/>
            </a:pPr>
            <a:r>
              <a:rPr lang="en" sz="2500"/>
              <a:t>Final oral </a:t>
            </a:r>
            <a:r>
              <a:rPr lang="en" sz="2500"/>
              <a:t>presentation (15%)</a:t>
            </a:r>
            <a:endParaRPr sz="4200"/>
          </a:p>
        </p:txBody>
      </p:sp>
      <p:sp>
        <p:nvSpPr>
          <p:cNvPr id="94" name="Google Shape;94;p19"/>
          <p:cNvSpPr txBox="1"/>
          <p:nvPr>
            <p:ph idx="1" type="body"/>
          </p:nvPr>
        </p:nvSpPr>
        <p:spPr>
          <a:xfrm>
            <a:off x="311700" y="1152475"/>
            <a:ext cx="8520600" cy="385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300"/>
              </a:spcBef>
              <a:spcAft>
                <a:spcPts val="0"/>
              </a:spcAft>
              <a:buNone/>
            </a:pPr>
            <a:r>
              <a:rPr b="1" lang="en" sz="3600">
                <a:solidFill>
                  <a:srgbClr val="000000"/>
                </a:solidFill>
                <a:latin typeface="Calibri"/>
                <a:ea typeface="Calibri"/>
                <a:cs typeface="Calibri"/>
                <a:sym typeface="Calibri"/>
              </a:rPr>
              <a:t>Two assessments of the final oral presentation:</a:t>
            </a:r>
            <a:endParaRPr b="1" sz="3600">
              <a:solidFill>
                <a:srgbClr val="000000"/>
              </a:solidFill>
              <a:latin typeface="Calibri"/>
              <a:ea typeface="Calibri"/>
              <a:cs typeface="Calibri"/>
              <a:sym typeface="Calibri"/>
            </a:endParaRPr>
          </a:p>
          <a:p>
            <a:pPr indent="0" lvl="0" marL="0" rtl="0" algn="l">
              <a:spcBef>
                <a:spcPts val="300"/>
              </a:spcBef>
              <a:spcAft>
                <a:spcPts val="0"/>
              </a:spcAft>
              <a:buNone/>
            </a:pPr>
            <a:r>
              <a:t/>
            </a:r>
            <a:endParaRPr b="1" sz="3600">
              <a:solidFill>
                <a:srgbClr val="000000"/>
              </a:solidFill>
              <a:latin typeface="Calibri"/>
              <a:ea typeface="Calibri"/>
              <a:cs typeface="Calibri"/>
              <a:sym typeface="Calibri"/>
            </a:endParaRPr>
          </a:p>
          <a:p>
            <a:pPr indent="-292100" lvl="0" marL="457200" rtl="0" algn="l">
              <a:spcBef>
                <a:spcPts val="300"/>
              </a:spcBef>
              <a:spcAft>
                <a:spcPts val="0"/>
              </a:spcAft>
              <a:buClr>
                <a:srgbClr val="000000"/>
              </a:buClr>
              <a:buSzPct val="100000"/>
              <a:buFont typeface="Calibri"/>
              <a:buAutoNum type="arabicPeriod"/>
            </a:pPr>
            <a:r>
              <a:rPr b="1" lang="en" sz="4000">
                <a:solidFill>
                  <a:srgbClr val="000000"/>
                </a:solidFill>
                <a:latin typeface="Calibri"/>
                <a:ea typeface="Calibri"/>
                <a:cs typeface="Calibri"/>
                <a:sym typeface="Calibri"/>
              </a:rPr>
              <a:t>Final oral presentation (10%)</a:t>
            </a:r>
            <a:endParaRPr b="1" sz="4000">
              <a:solidFill>
                <a:srgbClr val="000000"/>
              </a:solidFill>
              <a:latin typeface="Calibri"/>
              <a:ea typeface="Calibri"/>
              <a:cs typeface="Calibri"/>
              <a:sym typeface="Calibri"/>
            </a:endParaRPr>
          </a:p>
          <a:p>
            <a:pPr indent="-292100" lvl="1" marL="914400" rtl="0" algn="l">
              <a:spcBef>
                <a:spcPts val="0"/>
              </a:spcBef>
              <a:spcAft>
                <a:spcPts val="0"/>
              </a:spcAft>
              <a:buClr>
                <a:srgbClr val="000000"/>
              </a:buClr>
              <a:buSzPct val="100000"/>
              <a:buFont typeface="Calibri"/>
              <a:buAutoNum type="alphaLcPeriod"/>
            </a:pPr>
            <a:r>
              <a:rPr lang="en" sz="4000">
                <a:solidFill>
                  <a:srgbClr val="000000"/>
                </a:solidFill>
                <a:latin typeface="Calibri"/>
                <a:ea typeface="Calibri"/>
                <a:cs typeface="Calibri"/>
                <a:sym typeface="Calibri"/>
              </a:rPr>
              <a:t>Date/Time: </a:t>
            </a:r>
            <a:r>
              <a:rPr b="1" lang="en" sz="4000">
                <a:solidFill>
                  <a:srgbClr val="000000"/>
                </a:solidFill>
                <a:latin typeface="Calibri"/>
                <a:ea typeface="Calibri"/>
                <a:cs typeface="Calibri"/>
                <a:sym typeface="Calibri"/>
              </a:rPr>
              <a:t>December 6th</a:t>
            </a:r>
            <a:r>
              <a:rPr lang="en" sz="4000">
                <a:solidFill>
                  <a:srgbClr val="000000"/>
                </a:solidFill>
                <a:latin typeface="Calibri"/>
                <a:ea typeface="Calibri"/>
                <a:cs typeface="Calibri"/>
                <a:sym typeface="Calibri"/>
              </a:rPr>
              <a:t>, in class</a:t>
            </a:r>
            <a:endParaRPr sz="4000">
              <a:solidFill>
                <a:srgbClr val="000000"/>
              </a:solidFill>
              <a:latin typeface="Calibri"/>
              <a:ea typeface="Calibri"/>
              <a:cs typeface="Calibri"/>
              <a:sym typeface="Calibri"/>
            </a:endParaRPr>
          </a:p>
          <a:p>
            <a:pPr indent="-292100" lvl="1" marL="914400" rtl="0" algn="l">
              <a:spcBef>
                <a:spcPts val="0"/>
              </a:spcBef>
              <a:spcAft>
                <a:spcPts val="0"/>
              </a:spcAft>
              <a:buClr>
                <a:srgbClr val="000000"/>
              </a:buClr>
              <a:buSzPct val="100000"/>
              <a:buFont typeface="Calibri"/>
              <a:buAutoNum type="alphaLcPeriod"/>
            </a:pPr>
            <a:r>
              <a:rPr lang="en" sz="4000">
                <a:solidFill>
                  <a:srgbClr val="000000"/>
                </a:solidFill>
                <a:latin typeface="Calibri"/>
                <a:ea typeface="Calibri"/>
                <a:cs typeface="Calibri"/>
                <a:sym typeface="Calibri"/>
              </a:rPr>
              <a:t>Each presentation should NOT exceed </a:t>
            </a:r>
            <a:r>
              <a:rPr b="1" lang="en" sz="4000" u="sng">
                <a:solidFill>
                  <a:srgbClr val="000000"/>
                </a:solidFill>
                <a:latin typeface="Calibri"/>
                <a:ea typeface="Calibri"/>
                <a:cs typeface="Calibri"/>
                <a:sym typeface="Calibri"/>
              </a:rPr>
              <a:t>18 minutes</a:t>
            </a:r>
            <a:r>
              <a:rPr b="1" lang="en" sz="4000">
                <a:solidFill>
                  <a:srgbClr val="000000"/>
                </a:solidFill>
                <a:latin typeface="Calibri"/>
                <a:ea typeface="Calibri"/>
                <a:cs typeface="Calibri"/>
                <a:sym typeface="Calibri"/>
              </a:rPr>
              <a:t>.</a:t>
            </a:r>
            <a:r>
              <a:rPr lang="en" sz="4000">
                <a:solidFill>
                  <a:srgbClr val="000000"/>
                </a:solidFill>
                <a:latin typeface="Calibri"/>
                <a:ea typeface="Calibri"/>
                <a:cs typeface="Calibri"/>
                <a:sym typeface="Calibri"/>
              </a:rPr>
              <a:t> </a:t>
            </a:r>
            <a:endParaRPr sz="4000">
              <a:solidFill>
                <a:srgbClr val="000000"/>
              </a:solidFill>
              <a:latin typeface="Calibri"/>
              <a:ea typeface="Calibri"/>
              <a:cs typeface="Calibri"/>
              <a:sym typeface="Calibri"/>
            </a:endParaRPr>
          </a:p>
          <a:p>
            <a:pPr indent="-292100" lvl="1" marL="914400" rtl="0" algn="l">
              <a:spcBef>
                <a:spcPts val="0"/>
              </a:spcBef>
              <a:spcAft>
                <a:spcPts val="0"/>
              </a:spcAft>
              <a:buClr>
                <a:srgbClr val="000000"/>
              </a:buClr>
              <a:buSzPct val="100000"/>
              <a:buFont typeface="Calibri"/>
              <a:buAutoNum type="alphaLcPeriod"/>
            </a:pPr>
            <a:r>
              <a:rPr lang="en" sz="4000">
                <a:solidFill>
                  <a:srgbClr val="000000"/>
                </a:solidFill>
                <a:latin typeface="Calibri"/>
                <a:ea typeface="Calibri"/>
                <a:cs typeface="Calibri"/>
                <a:sym typeface="Calibri"/>
              </a:rPr>
              <a:t>Presentation is required to created either in PowerPoint (PPT) slides or Google Slides. </a:t>
            </a:r>
            <a:endParaRPr sz="4000">
              <a:solidFill>
                <a:srgbClr val="000000"/>
              </a:solidFill>
              <a:latin typeface="Calibri"/>
              <a:ea typeface="Calibri"/>
              <a:cs typeface="Calibri"/>
              <a:sym typeface="Calibri"/>
            </a:endParaRPr>
          </a:p>
          <a:p>
            <a:pPr indent="-292100" lvl="1" marL="914400" rtl="0" algn="l">
              <a:spcBef>
                <a:spcPts val="0"/>
              </a:spcBef>
              <a:spcAft>
                <a:spcPts val="0"/>
              </a:spcAft>
              <a:buClr>
                <a:srgbClr val="000000"/>
              </a:buClr>
              <a:buSzPct val="100000"/>
              <a:buFont typeface="Calibri"/>
              <a:buAutoNum type="alphaLcPeriod"/>
            </a:pPr>
            <a:r>
              <a:rPr lang="en" sz="4000">
                <a:solidFill>
                  <a:srgbClr val="000000"/>
                </a:solidFill>
                <a:latin typeface="Calibri"/>
                <a:ea typeface="Calibri"/>
                <a:cs typeface="Calibri"/>
                <a:sym typeface="Calibri"/>
              </a:rPr>
              <a:t>If you have a project demo, it is welcomed during your presentation.</a:t>
            </a:r>
            <a:endParaRPr sz="4000">
              <a:solidFill>
                <a:srgbClr val="000000"/>
              </a:solidFill>
              <a:latin typeface="Calibri"/>
              <a:ea typeface="Calibri"/>
              <a:cs typeface="Calibri"/>
              <a:sym typeface="Calibri"/>
            </a:endParaRPr>
          </a:p>
          <a:p>
            <a:pPr indent="-292100" lvl="1" marL="914400" rtl="0" algn="l">
              <a:spcBef>
                <a:spcPts val="0"/>
              </a:spcBef>
              <a:spcAft>
                <a:spcPts val="0"/>
              </a:spcAft>
              <a:buClr>
                <a:srgbClr val="000000"/>
              </a:buClr>
              <a:buSzPct val="100000"/>
              <a:buFont typeface="Calibri"/>
              <a:buAutoNum type="alphaLcPeriod"/>
            </a:pPr>
            <a:r>
              <a:rPr lang="en" sz="4000">
                <a:solidFill>
                  <a:srgbClr val="000000"/>
                </a:solidFill>
                <a:latin typeface="Calibri"/>
                <a:ea typeface="Calibri"/>
                <a:cs typeface="Calibri"/>
                <a:sym typeface="Calibri"/>
              </a:rPr>
              <a:t>Submit your presentation slides on Canvas by </a:t>
            </a:r>
            <a:r>
              <a:rPr b="1" lang="en" sz="4000" u="sng">
                <a:solidFill>
                  <a:srgbClr val="000000"/>
                </a:solidFill>
                <a:latin typeface="Calibri"/>
                <a:ea typeface="Calibri"/>
                <a:cs typeface="Calibri"/>
                <a:sym typeface="Calibri"/>
              </a:rPr>
              <a:t>11: 59 PM, December 6th.</a:t>
            </a:r>
            <a:endParaRPr b="1" sz="4000">
              <a:solidFill>
                <a:srgbClr val="000000"/>
              </a:solidFill>
              <a:latin typeface="Calibri"/>
              <a:ea typeface="Calibri"/>
              <a:cs typeface="Calibri"/>
              <a:sym typeface="Calibri"/>
            </a:endParaRPr>
          </a:p>
          <a:p>
            <a:pPr indent="0" lvl="0" marL="0" rtl="0" algn="l">
              <a:spcBef>
                <a:spcPts val="300"/>
              </a:spcBef>
              <a:spcAft>
                <a:spcPts val="0"/>
              </a:spcAft>
              <a:buNone/>
            </a:pPr>
            <a:r>
              <a:t/>
            </a:r>
            <a:endParaRPr sz="3600">
              <a:solidFill>
                <a:srgbClr val="000000"/>
              </a:solidFill>
              <a:latin typeface="Calibri"/>
              <a:ea typeface="Calibri"/>
              <a:cs typeface="Calibri"/>
              <a:sym typeface="Calibri"/>
            </a:endParaRPr>
          </a:p>
          <a:p>
            <a:pPr indent="0" lvl="0" marL="457200" rtl="0" algn="l">
              <a:spcBef>
                <a:spcPts val="300"/>
              </a:spcBef>
              <a:spcAft>
                <a:spcPts val="0"/>
              </a:spcAft>
              <a:buNone/>
            </a:pPr>
            <a:r>
              <a:rPr lang="en" sz="3600">
                <a:solidFill>
                  <a:schemeClr val="accent5"/>
                </a:solidFill>
                <a:latin typeface="Calibri"/>
                <a:ea typeface="Calibri"/>
                <a:cs typeface="Calibri"/>
                <a:sym typeface="Calibri"/>
              </a:rPr>
              <a:t>Your presentation slides (</a:t>
            </a:r>
            <a:r>
              <a:rPr b="1" i="1" lang="en" sz="3600">
                <a:solidFill>
                  <a:schemeClr val="accent5"/>
                </a:solidFill>
                <a:latin typeface="Calibri"/>
                <a:ea typeface="Calibri"/>
                <a:cs typeface="Calibri"/>
                <a:sym typeface="Calibri"/>
              </a:rPr>
              <a:t>no more than </a:t>
            </a:r>
            <a:r>
              <a:rPr b="1" i="1" lang="en" sz="3600" u="sng">
                <a:solidFill>
                  <a:schemeClr val="accent5"/>
                </a:solidFill>
                <a:latin typeface="Calibri"/>
                <a:ea typeface="Calibri"/>
                <a:cs typeface="Calibri"/>
                <a:sym typeface="Calibri"/>
              </a:rPr>
              <a:t>12</a:t>
            </a:r>
            <a:r>
              <a:rPr b="1" i="1" lang="en" sz="3600">
                <a:solidFill>
                  <a:schemeClr val="accent5"/>
                </a:solidFill>
                <a:latin typeface="Calibri"/>
                <a:ea typeface="Calibri"/>
                <a:cs typeface="Calibri"/>
                <a:sym typeface="Calibri"/>
              </a:rPr>
              <a:t> pages</a:t>
            </a:r>
            <a:r>
              <a:rPr lang="en" sz="3600">
                <a:solidFill>
                  <a:schemeClr val="accent5"/>
                </a:solidFill>
                <a:latin typeface="Calibri"/>
                <a:ea typeface="Calibri"/>
                <a:cs typeface="Calibri"/>
                <a:sym typeface="Calibri"/>
              </a:rPr>
              <a:t>) must encompass the following:</a:t>
            </a:r>
            <a:endParaRPr sz="3600">
              <a:solidFill>
                <a:schemeClr val="accent5"/>
              </a:solidFill>
              <a:latin typeface="Calibri"/>
              <a:ea typeface="Calibri"/>
              <a:cs typeface="Calibri"/>
              <a:sym typeface="Calibri"/>
            </a:endParaRPr>
          </a:p>
          <a:p>
            <a:pPr indent="-285750" lvl="2" marL="1371600" rtl="0" algn="l">
              <a:spcBef>
                <a:spcPts val="300"/>
              </a:spcBef>
              <a:spcAft>
                <a:spcPts val="0"/>
              </a:spcAft>
              <a:buClr>
                <a:schemeClr val="accent5"/>
              </a:buClr>
              <a:buSzPct val="100000"/>
              <a:buFont typeface="Calibri"/>
              <a:buAutoNum type="romanLcPeriod"/>
            </a:pPr>
            <a:r>
              <a:rPr lang="en" sz="3600">
                <a:solidFill>
                  <a:schemeClr val="accent5"/>
                </a:solidFill>
                <a:latin typeface="Calibri"/>
                <a:ea typeface="Calibri"/>
                <a:cs typeface="Calibri"/>
                <a:sym typeface="Calibri"/>
              </a:rPr>
              <a:t>Project Title</a:t>
            </a:r>
            <a:endParaRPr sz="3600">
              <a:solidFill>
                <a:schemeClr val="accent5"/>
              </a:solidFill>
              <a:latin typeface="Calibri"/>
              <a:ea typeface="Calibri"/>
              <a:cs typeface="Calibri"/>
              <a:sym typeface="Calibri"/>
            </a:endParaRPr>
          </a:p>
          <a:p>
            <a:pPr indent="-285750" lvl="2" marL="1371600" rtl="0" algn="l">
              <a:spcBef>
                <a:spcPts val="0"/>
              </a:spcBef>
              <a:spcAft>
                <a:spcPts val="0"/>
              </a:spcAft>
              <a:buClr>
                <a:schemeClr val="accent5"/>
              </a:buClr>
              <a:buSzPct val="100000"/>
              <a:buFont typeface="Calibri"/>
              <a:buAutoNum type="romanLcPeriod"/>
            </a:pPr>
            <a:r>
              <a:rPr lang="en" sz="3600">
                <a:solidFill>
                  <a:schemeClr val="accent5"/>
                </a:solidFill>
                <a:latin typeface="Calibri"/>
                <a:ea typeface="Calibri"/>
                <a:cs typeface="Calibri"/>
                <a:sym typeface="Calibri"/>
              </a:rPr>
              <a:t>Objectives (what type of your project)</a:t>
            </a:r>
            <a:endParaRPr sz="3600">
              <a:solidFill>
                <a:schemeClr val="accent5"/>
              </a:solidFill>
              <a:latin typeface="Calibri"/>
              <a:ea typeface="Calibri"/>
              <a:cs typeface="Calibri"/>
              <a:sym typeface="Calibri"/>
            </a:endParaRPr>
          </a:p>
          <a:p>
            <a:pPr indent="-285750" lvl="2" marL="1371600" rtl="0" algn="l">
              <a:spcBef>
                <a:spcPts val="0"/>
              </a:spcBef>
              <a:spcAft>
                <a:spcPts val="0"/>
              </a:spcAft>
              <a:buClr>
                <a:schemeClr val="accent5"/>
              </a:buClr>
              <a:buSzPct val="100000"/>
              <a:buFont typeface="Calibri"/>
              <a:buAutoNum type="romanLcPeriod"/>
            </a:pPr>
            <a:r>
              <a:rPr lang="en" sz="3600">
                <a:solidFill>
                  <a:schemeClr val="accent5"/>
                </a:solidFill>
                <a:latin typeface="Calibri"/>
                <a:ea typeface="Calibri"/>
                <a:cs typeface="Calibri"/>
                <a:sym typeface="Calibri"/>
              </a:rPr>
              <a:t>Dataset </a:t>
            </a:r>
            <a:endParaRPr sz="3600">
              <a:solidFill>
                <a:schemeClr val="accent5"/>
              </a:solidFill>
              <a:latin typeface="Calibri"/>
              <a:ea typeface="Calibri"/>
              <a:cs typeface="Calibri"/>
              <a:sym typeface="Calibri"/>
            </a:endParaRPr>
          </a:p>
          <a:p>
            <a:pPr indent="-285750" lvl="2" marL="1371600" rtl="0" algn="l">
              <a:spcBef>
                <a:spcPts val="0"/>
              </a:spcBef>
              <a:spcAft>
                <a:spcPts val="0"/>
              </a:spcAft>
              <a:buClr>
                <a:schemeClr val="accent5"/>
              </a:buClr>
              <a:buSzPct val="100000"/>
              <a:buFont typeface="Calibri"/>
              <a:buAutoNum type="romanLcPeriod"/>
            </a:pPr>
            <a:r>
              <a:rPr lang="en" sz="3600">
                <a:solidFill>
                  <a:schemeClr val="accent5"/>
                </a:solidFill>
                <a:latin typeface="Calibri"/>
                <a:ea typeface="Calibri"/>
                <a:cs typeface="Calibri"/>
                <a:sym typeface="Calibri"/>
              </a:rPr>
              <a:t>Applied models</a:t>
            </a:r>
            <a:endParaRPr sz="3600">
              <a:solidFill>
                <a:schemeClr val="accent5"/>
              </a:solidFill>
              <a:latin typeface="Calibri"/>
              <a:ea typeface="Calibri"/>
              <a:cs typeface="Calibri"/>
              <a:sym typeface="Calibri"/>
            </a:endParaRPr>
          </a:p>
          <a:p>
            <a:pPr indent="-285750" lvl="2" marL="1371600" rtl="0" algn="l">
              <a:spcBef>
                <a:spcPts val="0"/>
              </a:spcBef>
              <a:spcAft>
                <a:spcPts val="0"/>
              </a:spcAft>
              <a:buClr>
                <a:schemeClr val="accent5"/>
              </a:buClr>
              <a:buSzPct val="100000"/>
              <a:buFont typeface="Calibri"/>
              <a:buAutoNum type="romanLcPeriod"/>
            </a:pPr>
            <a:r>
              <a:rPr lang="en" sz="3600">
                <a:solidFill>
                  <a:schemeClr val="accent5"/>
                </a:solidFill>
                <a:latin typeface="Calibri"/>
                <a:ea typeface="Calibri"/>
                <a:cs typeface="Calibri"/>
                <a:sym typeface="Calibri"/>
              </a:rPr>
              <a:t>Results</a:t>
            </a:r>
            <a:endParaRPr sz="3600">
              <a:solidFill>
                <a:schemeClr val="accent5"/>
              </a:solidFill>
              <a:latin typeface="Calibri"/>
              <a:ea typeface="Calibri"/>
              <a:cs typeface="Calibri"/>
              <a:sym typeface="Calibri"/>
            </a:endParaRPr>
          </a:p>
          <a:p>
            <a:pPr indent="-285750" lvl="2" marL="1371600" rtl="0" algn="l">
              <a:spcBef>
                <a:spcPts val="0"/>
              </a:spcBef>
              <a:spcAft>
                <a:spcPts val="0"/>
              </a:spcAft>
              <a:buClr>
                <a:schemeClr val="accent5"/>
              </a:buClr>
              <a:buSzPct val="100000"/>
              <a:buFont typeface="Calibri"/>
              <a:buAutoNum type="romanLcPeriod"/>
            </a:pPr>
            <a:r>
              <a:rPr lang="en" sz="3600">
                <a:solidFill>
                  <a:schemeClr val="accent5"/>
                </a:solidFill>
                <a:latin typeface="Calibri"/>
                <a:ea typeface="Calibri"/>
                <a:cs typeface="Calibri"/>
                <a:sym typeface="Calibri"/>
              </a:rPr>
              <a:t>Problems and Challenges </a:t>
            </a:r>
            <a:endParaRPr sz="3600">
              <a:solidFill>
                <a:schemeClr val="accent5"/>
              </a:solidFill>
              <a:latin typeface="Calibri"/>
              <a:ea typeface="Calibri"/>
              <a:cs typeface="Calibri"/>
              <a:sym typeface="Calibri"/>
            </a:endParaRPr>
          </a:p>
          <a:p>
            <a:pPr indent="-285750" lvl="2" marL="1371600" rtl="0" algn="l">
              <a:spcBef>
                <a:spcPts val="0"/>
              </a:spcBef>
              <a:spcAft>
                <a:spcPts val="0"/>
              </a:spcAft>
              <a:buClr>
                <a:schemeClr val="accent5"/>
              </a:buClr>
              <a:buSzPct val="100000"/>
              <a:buFont typeface="Calibri"/>
              <a:buAutoNum type="romanLcPeriod"/>
            </a:pPr>
            <a:r>
              <a:rPr lang="en" sz="3600">
                <a:solidFill>
                  <a:schemeClr val="accent5"/>
                </a:solidFill>
                <a:latin typeface="Calibri"/>
                <a:ea typeface="Calibri"/>
                <a:cs typeface="Calibri"/>
                <a:sym typeface="Calibri"/>
              </a:rPr>
              <a:t>Next Steps</a:t>
            </a:r>
            <a:endParaRPr sz="3600">
              <a:solidFill>
                <a:schemeClr val="accent5"/>
              </a:solidFill>
              <a:latin typeface="Calibri"/>
              <a:ea typeface="Calibri"/>
              <a:cs typeface="Calibri"/>
              <a:sym typeface="Calibri"/>
            </a:endParaRPr>
          </a:p>
          <a:p>
            <a:pPr indent="-285750" lvl="2" marL="1371600" rtl="0" algn="l">
              <a:spcBef>
                <a:spcPts val="0"/>
              </a:spcBef>
              <a:spcAft>
                <a:spcPts val="0"/>
              </a:spcAft>
              <a:buClr>
                <a:schemeClr val="accent5"/>
              </a:buClr>
              <a:buSzPct val="100000"/>
              <a:buFont typeface="Calibri"/>
              <a:buAutoNum type="romanLcPeriod"/>
            </a:pPr>
            <a:r>
              <a:rPr lang="en" sz="3600">
                <a:solidFill>
                  <a:schemeClr val="accent5"/>
                </a:solidFill>
                <a:latin typeface="Calibri"/>
                <a:ea typeface="Calibri"/>
                <a:cs typeface="Calibri"/>
                <a:sym typeface="Calibri"/>
              </a:rPr>
              <a:t>Names of all group members and their respective responsibilities</a:t>
            </a:r>
            <a:endParaRPr sz="3600">
              <a:solidFill>
                <a:schemeClr val="accent5"/>
              </a:solidFill>
              <a:latin typeface="Calibri"/>
              <a:ea typeface="Calibri"/>
              <a:cs typeface="Calibri"/>
              <a:sym typeface="Calibri"/>
            </a:endParaRPr>
          </a:p>
          <a:p>
            <a:pPr indent="0" lvl="0" marL="0" rtl="0" algn="l">
              <a:spcBef>
                <a:spcPts val="300"/>
              </a:spcBef>
              <a:spcAft>
                <a:spcPts val="0"/>
              </a:spcAft>
              <a:buNone/>
            </a:pPr>
            <a:r>
              <a:t/>
            </a:r>
            <a:endParaRPr sz="4000">
              <a:solidFill>
                <a:srgbClr val="000000"/>
              </a:solidFill>
              <a:latin typeface="Calibri"/>
              <a:ea typeface="Calibri"/>
              <a:cs typeface="Calibri"/>
              <a:sym typeface="Calibri"/>
            </a:endParaRPr>
          </a:p>
          <a:p>
            <a:pPr indent="-292100" lvl="0" marL="457200" rtl="0" algn="l">
              <a:spcBef>
                <a:spcPts val="300"/>
              </a:spcBef>
              <a:spcAft>
                <a:spcPts val="0"/>
              </a:spcAft>
              <a:buClr>
                <a:srgbClr val="000000"/>
              </a:buClr>
              <a:buSzPct val="100000"/>
              <a:buFont typeface="Calibri"/>
              <a:buAutoNum type="arabicPeriod"/>
            </a:pPr>
            <a:r>
              <a:rPr b="1" lang="en" sz="4000">
                <a:solidFill>
                  <a:srgbClr val="000000"/>
                </a:solidFill>
                <a:latin typeface="Calibri"/>
                <a:ea typeface="Calibri"/>
                <a:cs typeface="Calibri"/>
                <a:sym typeface="Calibri"/>
              </a:rPr>
              <a:t>Peer evaluation (5%)</a:t>
            </a:r>
            <a:endParaRPr b="1" sz="4000">
              <a:solidFill>
                <a:srgbClr val="000000"/>
              </a:solidFill>
              <a:latin typeface="Calibri"/>
              <a:ea typeface="Calibri"/>
              <a:cs typeface="Calibri"/>
              <a:sym typeface="Calibri"/>
            </a:endParaRPr>
          </a:p>
          <a:p>
            <a:pPr indent="-292100" lvl="1" marL="914400" rtl="0" algn="l">
              <a:spcBef>
                <a:spcPts val="0"/>
              </a:spcBef>
              <a:spcAft>
                <a:spcPts val="0"/>
              </a:spcAft>
              <a:buClr>
                <a:srgbClr val="000000"/>
              </a:buClr>
              <a:buSzPct val="100000"/>
              <a:buFont typeface="Calibri"/>
              <a:buAutoNum type="alphaLcPeriod"/>
            </a:pPr>
            <a:r>
              <a:rPr lang="en" sz="4000">
                <a:solidFill>
                  <a:srgbClr val="000000"/>
                </a:solidFill>
                <a:highlight>
                  <a:srgbClr val="FFFFFF"/>
                </a:highlight>
                <a:latin typeface="Calibri"/>
                <a:ea typeface="Calibri"/>
                <a:cs typeface="Calibri"/>
                <a:sym typeface="Calibri"/>
              </a:rPr>
              <a:t>Your grade for the final oral presentation will be evaluated by peer groups too. </a:t>
            </a:r>
            <a:r>
              <a:rPr lang="en" sz="4000">
                <a:solidFill>
                  <a:srgbClr val="000000"/>
                </a:solidFill>
                <a:latin typeface="Calibri"/>
                <a:ea typeface="Calibri"/>
                <a:cs typeface="Calibri"/>
                <a:sym typeface="Calibri"/>
              </a:rPr>
              <a:t>Each group is required to submit a </a:t>
            </a:r>
            <a:r>
              <a:rPr b="1" lang="en" sz="4000">
                <a:solidFill>
                  <a:srgbClr val="000000"/>
                </a:solidFill>
                <a:latin typeface="Calibri"/>
                <a:ea typeface="Calibri"/>
                <a:cs typeface="Calibri"/>
                <a:sym typeface="Calibri"/>
              </a:rPr>
              <a:t>peer evaluation form</a:t>
            </a:r>
            <a:r>
              <a:rPr lang="en" sz="4000">
                <a:solidFill>
                  <a:srgbClr val="000000"/>
                </a:solidFill>
                <a:latin typeface="Calibri"/>
                <a:ea typeface="Calibri"/>
                <a:cs typeface="Calibri"/>
                <a:sym typeface="Calibri"/>
              </a:rPr>
              <a:t> (which will be located under the </a:t>
            </a:r>
            <a:r>
              <a:rPr i="1" lang="en" sz="4000">
                <a:solidFill>
                  <a:srgbClr val="000000"/>
                </a:solidFill>
                <a:latin typeface="Calibri"/>
                <a:ea typeface="Calibri"/>
                <a:cs typeface="Calibri"/>
                <a:sym typeface="Calibri"/>
              </a:rPr>
              <a:t>Project</a:t>
            </a:r>
            <a:r>
              <a:rPr lang="en" sz="4000">
                <a:solidFill>
                  <a:srgbClr val="000000"/>
                </a:solidFill>
                <a:latin typeface="Calibri"/>
                <a:ea typeface="Calibri"/>
                <a:cs typeface="Calibri"/>
                <a:sym typeface="Calibri"/>
              </a:rPr>
              <a:t> module on Canvas).</a:t>
            </a:r>
            <a:endParaRPr sz="4000">
              <a:solidFill>
                <a:srgbClr val="000000"/>
              </a:solidFill>
              <a:latin typeface="Calibri"/>
              <a:ea typeface="Calibri"/>
              <a:cs typeface="Calibri"/>
              <a:sym typeface="Calibri"/>
            </a:endParaRPr>
          </a:p>
          <a:p>
            <a:pPr indent="-292100" lvl="1" marL="914400" rtl="0" algn="l">
              <a:spcBef>
                <a:spcPts val="0"/>
              </a:spcBef>
              <a:spcAft>
                <a:spcPts val="0"/>
              </a:spcAft>
              <a:buClr>
                <a:srgbClr val="000000"/>
              </a:buClr>
              <a:buSzPct val="100000"/>
              <a:buFont typeface="Calibri"/>
              <a:buAutoNum type="alphaLcPeriod"/>
            </a:pPr>
            <a:r>
              <a:rPr lang="en" sz="4000">
                <a:solidFill>
                  <a:srgbClr val="000000"/>
                </a:solidFill>
                <a:latin typeface="Calibri"/>
                <a:ea typeface="Calibri"/>
                <a:cs typeface="Calibri"/>
                <a:sym typeface="Calibri"/>
              </a:rPr>
              <a:t>The submission deadline is</a:t>
            </a:r>
            <a:r>
              <a:rPr b="1" lang="en" sz="4000">
                <a:solidFill>
                  <a:srgbClr val="000000"/>
                </a:solidFill>
                <a:latin typeface="Calibri"/>
                <a:ea typeface="Calibri"/>
                <a:cs typeface="Calibri"/>
                <a:sym typeface="Calibri"/>
              </a:rPr>
              <a:t> </a:t>
            </a:r>
            <a:r>
              <a:rPr b="1" lang="en" sz="4000" u="sng">
                <a:solidFill>
                  <a:srgbClr val="FF00FF"/>
                </a:solidFill>
                <a:latin typeface="Calibri"/>
                <a:ea typeface="Calibri"/>
                <a:cs typeface="Calibri"/>
                <a:sym typeface="Calibri"/>
              </a:rPr>
              <a:t>11: 59 PM, December 6th.</a:t>
            </a:r>
            <a:endParaRPr b="1" sz="4000">
              <a:solidFill>
                <a:srgbClr val="FF00FF"/>
              </a:solidFill>
              <a:latin typeface="Calibri"/>
              <a:ea typeface="Calibri"/>
              <a:cs typeface="Calibri"/>
              <a:sym typeface="Calibri"/>
            </a:endParaRPr>
          </a:p>
          <a:p>
            <a:pPr indent="0" lvl="0" marL="0" rtl="0" algn="l">
              <a:spcBef>
                <a:spcPts val="300"/>
              </a:spcBef>
              <a:spcAft>
                <a:spcPts val="0"/>
              </a:spcAft>
              <a:buNone/>
            </a:pPr>
            <a:r>
              <a:t/>
            </a:r>
            <a:endParaRPr sz="1600">
              <a:solidFill>
                <a:srgbClr val="000000"/>
              </a:solidFill>
              <a:latin typeface="Calibri"/>
              <a:ea typeface="Calibri"/>
              <a:cs typeface="Calibri"/>
              <a:sym typeface="Calibri"/>
            </a:endParaRPr>
          </a:p>
          <a:p>
            <a:pPr indent="0" lvl="0" marL="0" rtl="0" algn="l">
              <a:spcBef>
                <a:spcPts val="30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300"/>
              </a:spcBef>
              <a:spcAft>
                <a:spcPts val="0"/>
              </a:spcAft>
              <a:buNone/>
            </a:pPr>
            <a:r>
              <a:rPr lang="en" sz="2500"/>
              <a:t>Final report submission (30%)</a:t>
            </a:r>
            <a:endParaRPr sz="4200"/>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12700" rtl="0" algn="l">
              <a:spcBef>
                <a:spcPts val="300"/>
              </a:spcBef>
              <a:spcAft>
                <a:spcPts val="0"/>
              </a:spcAft>
              <a:buNone/>
            </a:pPr>
            <a:r>
              <a:rPr b="1" lang="en" sz="1500">
                <a:solidFill>
                  <a:srgbClr val="000000"/>
                </a:solidFill>
                <a:latin typeface="Calibri"/>
                <a:ea typeface="Calibri"/>
                <a:cs typeface="Calibri"/>
                <a:sym typeface="Calibri"/>
              </a:rPr>
              <a:t>Final report outline, formatting, and review</a:t>
            </a:r>
            <a:r>
              <a:rPr lang="en" sz="1500">
                <a:solidFill>
                  <a:srgbClr val="000000"/>
                </a:solidFill>
                <a:latin typeface="Calibri"/>
                <a:ea typeface="Calibri"/>
                <a:cs typeface="Calibri"/>
                <a:sym typeface="Calibri"/>
              </a:rPr>
              <a:t>: </a:t>
            </a:r>
            <a:endParaRPr sz="1500">
              <a:solidFill>
                <a:srgbClr val="000000"/>
              </a:solidFill>
              <a:latin typeface="Calibri"/>
              <a:ea typeface="Calibri"/>
              <a:cs typeface="Calibri"/>
              <a:sym typeface="Calibri"/>
            </a:endParaRPr>
          </a:p>
          <a:p>
            <a:pPr indent="0" lvl="0" marL="12700" rtl="0" algn="l">
              <a:spcBef>
                <a:spcPts val="300"/>
              </a:spcBef>
              <a:spcAft>
                <a:spcPts val="0"/>
              </a:spcAft>
              <a:buNone/>
            </a:pPr>
            <a:r>
              <a:t/>
            </a:r>
            <a:endParaRPr sz="1500">
              <a:solidFill>
                <a:srgbClr val="000000"/>
              </a:solidFill>
              <a:latin typeface="Calibri"/>
              <a:ea typeface="Calibri"/>
              <a:cs typeface="Calibri"/>
              <a:sym typeface="Calibri"/>
            </a:endParaRPr>
          </a:p>
          <a:p>
            <a:pPr indent="-317500" lvl="0" marL="457200" rtl="0" algn="l">
              <a:spcBef>
                <a:spcPts val="30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The report is </a:t>
            </a:r>
            <a:r>
              <a:rPr b="1" lang="en" sz="1400">
                <a:solidFill>
                  <a:srgbClr val="000000"/>
                </a:solidFill>
                <a:latin typeface="Calibri"/>
                <a:ea typeface="Calibri"/>
                <a:cs typeface="Calibri"/>
                <a:sym typeface="Calibri"/>
              </a:rPr>
              <a:t>formatted as follows</a:t>
            </a:r>
            <a:r>
              <a:rPr lang="en" sz="1400">
                <a:solidFill>
                  <a:srgbClr val="000000"/>
                </a:solidFill>
                <a:latin typeface="Calibri"/>
                <a:ea typeface="Calibri"/>
                <a:cs typeface="Calibri"/>
                <a:sym typeface="Calibri"/>
              </a:rPr>
              <a:t>: using the provided </a:t>
            </a:r>
            <a:r>
              <a:rPr b="1" i="1" lang="en" sz="1400">
                <a:solidFill>
                  <a:srgbClr val="000000"/>
                </a:solidFill>
                <a:latin typeface="Calibri"/>
                <a:ea typeface="Calibri"/>
                <a:cs typeface="Calibri"/>
                <a:sym typeface="Calibri"/>
              </a:rPr>
              <a:t>final report template</a:t>
            </a:r>
            <a:r>
              <a:rPr lang="en" sz="1400">
                <a:solidFill>
                  <a:srgbClr val="000000"/>
                </a:solidFill>
                <a:latin typeface="Calibri"/>
                <a:ea typeface="Calibri"/>
                <a:cs typeface="Calibri"/>
                <a:sym typeface="Calibri"/>
              </a:rPr>
              <a:t> (</a:t>
            </a:r>
            <a:r>
              <a:rPr lang="en" sz="1400">
                <a:solidFill>
                  <a:srgbClr val="000000"/>
                </a:solidFill>
                <a:latin typeface="Calibri"/>
                <a:ea typeface="Calibri"/>
                <a:cs typeface="Calibri"/>
                <a:sym typeface="Calibri"/>
              </a:rPr>
              <a:t>which will be located under the </a:t>
            </a:r>
            <a:r>
              <a:rPr i="1" lang="en" sz="1400">
                <a:solidFill>
                  <a:srgbClr val="000000"/>
                </a:solidFill>
                <a:latin typeface="Calibri"/>
                <a:ea typeface="Calibri"/>
                <a:cs typeface="Calibri"/>
                <a:sym typeface="Calibri"/>
              </a:rPr>
              <a:t>Project</a:t>
            </a:r>
            <a:r>
              <a:rPr lang="en" sz="1400">
                <a:solidFill>
                  <a:srgbClr val="000000"/>
                </a:solidFill>
                <a:latin typeface="Calibri"/>
                <a:ea typeface="Calibri"/>
                <a:cs typeface="Calibri"/>
                <a:sym typeface="Calibri"/>
              </a:rPr>
              <a:t> module on Canvas)</a:t>
            </a:r>
            <a:r>
              <a:rPr lang="en" sz="1400">
                <a:solidFill>
                  <a:srgbClr val="000000"/>
                </a:solidFill>
                <a:latin typeface="Calibri"/>
                <a:ea typeface="Calibri"/>
                <a:cs typeface="Calibri"/>
                <a:sym typeface="Calibri"/>
              </a:rPr>
              <a:t>, </a:t>
            </a:r>
            <a:r>
              <a:rPr i="1" lang="en" sz="1400">
                <a:solidFill>
                  <a:srgbClr val="000000"/>
                </a:solidFill>
                <a:latin typeface="Calibri"/>
                <a:ea typeface="Calibri"/>
                <a:cs typeface="Calibri"/>
                <a:sym typeface="Calibri"/>
              </a:rPr>
              <a:t>l</a:t>
            </a:r>
            <a:r>
              <a:rPr i="1" lang="en" sz="1400">
                <a:solidFill>
                  <a:srgbClr val="000000"/>
                </a:solidFill>
                <a:latin typeface="Calibri"/>
                <a:ea typeface="Calibri"/>
                <a:cs typeface="Calibri"/>
                <a:sym typeface="Calibri"/>
              </a:rPr>
              <a:t>etter size, double columns, font Times New Roman of 10 points. </a:t>
            </a:r>
            <a:r>
              <a:rPr lang="en" sz="1400">
                <a:solidFill>
                  <a:srgbClr val="000000"/>
                </a:solidFill>
                <a:latin typeface="Calibri"/>
                <a:ea typeface="Calibri"/>
                <a:cs typeface="Calibri"/>
                <a:sym typeface="Calibri"/>
              </a:rPr>
              <a:t>You </a:t>
            </a:r>
            <a:r>
              <a:rPr b="1" lang="en" sz="1400">
                <a:solidFill>
                  <a:srgbClr val="000000"/>
                </a:solidFill>
                <a:latin typeface="Calibri"/>
                <a:ea typeface="Calibri"/>
                <a:cs typeface="Calibri"/>
                <a:sym typeface="Calibri"/>
              </a:rPr>
              <a:t>must</a:t>
            </a:r>
            <a:r>
              <a:rPr lang="en" sz="1400">
                <a:solidFill>
                  <a:srgbClr val="000000"/>
                </a:solidFill>
                <a:latin typeface="Calibri"/>
                <a:ea typeface="Calibri"/>
                <a:cs typeface="Calibri"/>
                <a:sym typeface="Calibri"/>
              </a:rPr>
              <a:t> have the instructor review the formatting of your final report before final submission. </a:t>
            </a:r>
            <a:endParaRPr sz="1400">
              <a:solidFill>
                <a:srgbClr val="000000"/>
              </a:solidFill>
              <a:latin typeface="Calibri"/>
              <a:ea typeface="Calibri"/>
              <a:cs typeface="Calibri"/>
              <a:sym typeface="Calibri"/>
            </a:endParaRPr>
          </a:p>
          <a:p>
            <a:pPr indent="-330200" lvl="0" marL="457200" rtl="0" algn="just">
              <a:lnSpc>
                <a:spcPct val="115000"/>
              </a:lnSpc>
              <a:spcBef>
                <a:spcPts val="0"/>
              </a:spcBef>
              <a:spcAft>
                <a:spcPts val="0"/>
              </a:spcAft>
              <a:buClr>
                <a:srgbClr val="000000"/>
              </a:buClr>
              <a:buSzPts val="1600"/>
              <a:buFont typeface="Calibri"/>
              <a:buChar char="●"/>
            </a:pPr>
            <a:r>
              <a:rPr lang="en" sz="1400">
                <a:solidFill>
                  <a:srgbClr val="000000"/>
                </a:solidFill>
                <a:latin typeface="Calibri"/>
                <a:ea typeface="Calibri"/>
                <a:cs typeface="Calibri"/>
                <a:sym typeface="Calibri"/>
              </a:rPr>
              <a:t>Include</a:t>
            </a:r>
            <a:r>
              <a:rPr b="1" lang="en" sz="1400">
                <a:solidFill>
                  <a:srgbClr val="000000"/>
                </a:solidFill>
                <a:latin typeface="Calibri"/>
                <a:ea typeface="Calibri"/>
                <a:cs typeface="Calibri"/>
                <a:sym typeface="Calibri"/>
              </a:rPr>
              <a:t> </a:t>
            </a:r>
            <a:r>
              <a:rPr b="1" i="1" lang="en" sz="1400">
                <a:solidFill>
                  <a:srgbClr val="000000"/>
                </a:solidFill>
                <a:latin typeface="Calibri"/>
                <a:ea typeface="Calibri"/>
                <a:cs typeface="Calibri"/>
                <a:sym typeface="Calibri"/>
              </a:rPr>
              <a:t>at least </a:t>
            </a:r>
            <a:r>
              <a:rPr b="1" i="1" lang="en" sz="1400" u="sng">
                <a:solidFill>
                  <a:srgbClr val="000000"/>
                </a:solidFill>
                <a:latin typeface="Calibri"/>
                <a:ea typeface="Calibri"/>
                <a:cs typeface="Calibri"/>
                <a:sym typeface="Calibri"/>
              </a:rPr>
              <a:t>ten (10)</a:t>
            </a:r>
            <a:r>
              <a:rPr b="1" i="1" lang="en" sz="1400">
                <a:solidFill>
                  <a:srgbClr val="000000"/>
                </a:solidFill>
                <a:latin typeface="Calibri"/>
                <a:ea typeface="Calibri"/>
                <a:cs typeface="Calibri"/>
                <a:sym typeface="Calibri"/>
              </a:rPr>
              <a:t> citations</a:t>
            </a:r>
            <a:r>
              <a:rPr b="1" lang="en" sz="1400">
                <a:solidFill>
                  <a:srgbClr val="000000"/>
                </a:solidFill>
                <a:latin typeface="Calibri"/>
                <a:ea typeface="Calibri"/>
                <a:cs typeface="Calibri"/>
                <a:sym typeface="Calibri"/>
              </a:rPr>
              <a:t> </a:t>
            </a:r>
            <a:r>
              <a:rPr lang="en" sz="1400">
                <a:solidFill>
                  <a:srgbClr val="000000"/>
                </a:solidFill>
                <a:latin typeface="Calibri"/>
                <a:ea typeface="Calibri"/>
                <a:cs typeface="Calibri"/>
                <a:sym typeface="Calibri"/>
              </a:rPr>
              <a:t>in the </a:t>
            </a:r>
            <a:r>
              <a:rPr b="1" i="1" lang="en" sz="1400">
                <a:solidFill>
                  <a:srgbClr val="000000"/>
                </a:solidFill>
                <a:latin typeface="Calibri"/>
                <a:ea typeface="Calibri"/>
                <a:cs typeface="Calibri"/>
                <a:sym typeface="Calibri"/>
              </a:rPr>
              <a:t>References</a:t>
            </a:r>
            <a:r>
              <a:rPr lang="en" sz="1400">
                <a:solidFill>
                  <a:srgbClr val="000000"/>
                </a:solidFill>
                <a:latin typeface="Calibri"/>
                <a:ea typeface="Calibri"/>
                <a:cs typeface="Calibri"/>
                <a:sym typeface="Calibri"/>
              </a:rPr>
              <a:t> section of your final report. These citations should encompass relevant papers that you’ve reviewed, dataset sources, and open resource links etc. Furthermore, ensure that these references are appropriately cited within the relevant paragraphs of  your report, with corresponding indexes.</a:t>
            </a:r>
            <a:endParaRPr sz="1400">
              <a:solidFill>
                <a:srgbClr val="000000"/>
              </a:solidFill>
              <a:latin typeface="Calibri"/>
              <a:ea typeface="Calibri"/>
              <a:cs typeface="Calibri"/>
              <a:sym typeface="Calibri"/>
            </a:endParaRPr>
          </a:p>
          <a:p>
            <a:pPr indent="-317500" lvl="0" marL="457200" rtl="0" algn="just">
              <a:lnSpc>
                <a:spcPct val="115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Your final report is required </a:t>
            </a:r>
            <a:r>
              <a:rPr b="1" lang="en" sz="1400" u="sng">
                <a:solidFill>
                  <a:srgbClr val="000000"/>
                </a:solidFill>
                <a:latin typeface="Calibri"/>
                <a:ea typeface="Calibri"/>
                <a:cs typeface="Calibri"/>
                <a:sym typeface="Calibri"/>
              </a:rPr>
              <a:t>3 - 6 pages</a:t>
            </a:r>
            <a:r>
              <a:rPr lang="en" sz="1400">
                <a:solidFill>
                  <a:srgbClr val="000000"/>
                </a:solidFill>
                <a:latin typeface="Calibri"/>
                <a:ea typeface="Calibri"/>
                <a:cs typeface="Calibri"/>
                <a:sym typeface="Calibri"/>
              </a:rPr>
              <a:t>. </a:t>
            </a:r>
            <a:endParaRPr sz="1400">
              <a:solidFill>
                <a:srgbClr val="000000"/>
              </a:solidFill>
              <a:latin typeface="Calibri"/>
              <a:ea typeface="Calibri"/>
              <a:cs typeface="Calibri"/>
              <a:sym typeface="Calibri"/>
            </a:endParaRPr>
          </a:p>
          <a:p>
            <a:pPr indent="-330200" lvl="0" marL="457200" rtl="0" algn="just">
              <a:lnSpc>
                <a:spcPct val="115000"/>
              </a:lnSpc>
              <a:spcBef>
                <a:spcPts val="0"/>
              </a:spcBef>
              <a:spcAft>
                <a:spcPts val="0"/>
              </a:spcAft>
              <a:buClr>
                <a:srgbClr val="000000"/>
              </a:buClr>
              <a:buSzPts val="1600"/>
              <a:buFont typeface="Calibri"/>
              <a:buChar char="●"/>
            </a:pPr>
            <a:r>
              <a:rPr lang="en" sz="1400">
                <a:solidFill>
                  <a:srgbClr val="000000"/>
                </a:solidFill>
                <a:latin typeface="Calibri"/>
                <a:ea typeface="Calibri"/>
                <a:cs typeface="Calibri"/>
                <a:sym typeface="Calibri"/>
              </a:rPr>
              <a:t>The final report must be submitted on Canvas and will be checked using </a:t>
            </a:r>
            <a:r>
              <a:rPr lang="en" sz="1400">
                <a:solidFill>
                  <a:srgbClr val="000000"/>
                </a:solidFill>
                <a:latin typeface="Calibri"/>
                <a:ea typeface="Calibri"/>
                <a:cs typeface="Calibri"/>
                <a:sym typeface="Calibri"/>
              </a:rPr>
              <a:t>Turnitin</a:t>
            </a:r>
            <a:r>
              <a:rPr lang="en" sz="1400">
                <a:solidFill>
                  <a:srgbClr val="000000"/>
                </a:solidFill>
                <a:latin typeface="Calibri"/>
                <a:ea typeface="Calibri"/>
                <a:cs typeface="Calibri"/>
                <a:sym typeface="Calibri"/>
              </a:rPr>
              <a:t> for similarity factors with existing published work. The </a:t>
            </a:r>
            <a:r>
              <a:rPr b="1" lang="en" sz="1400" u="sng">
                <a:solidFill>
                  <a:srgbClr val="000000"/>
                </a:solidFill>
                <a:latin typeface="Calibri"/>
                <a:ea typeface="Calibri"/>
                <a:cs typeface="Calibri"/>
                <a:sym typeface="Calibri"/>
              </a:rPr>
              <a:t>total similarity score</a:t>
            </a:r>
            <a:r>
              <a:rPr lang="en" sz="1400">
                <a:solidFill>
                  <a:srgbClr val="000000"/>
                </a:solidFill>
                <a:latin typeface="Calibri"/>
                <a:ea typeface="Calibri"/>
                <a:cs typeface="Calibri"/>
                <a:sym typeface="Calibri"/>
              </a:rPr>
              <a:t> must be </a:t>
            </a:r>
            <a:r>
              <a:rPr b="1" i="1" lang="en" sz="1400" u="sng">
                <a:solidFill>
                  <a:srgbClr val="000000"/>
                </a:solidFill>
                <a:latin typeface="Calibri"/>
                <a:ea typeface="Calibri"/>
                <a:cs typeface="Calibri"/>
                <a:sym typeface="Calibri"/>
              </a:rPr>
              <a:t>&lt;= 20%</a:t>
            </a:r>
            <a:r>
              <a:rPr lang="en" sz="1400">
                <a:solidFill>
                  <a:srgbClr val="000000"/>
                </a:solidFill>
                <a:latin typeface="Calibri"/>
                <a:ea typeface="Calibri"/>
                <a:cs typeface="Calibri"/>
                <a:sym typeface="Calibri"/>
              </a:rPr>
              <a:t> to be considered for a passing grade. </a:t>
            </a:r>
            <a:endParaRPr sz="1400">
              <a:solidFill>
                <a:srgbClr val="000000"/>
              </a:solidFill>
              <a:latin typeface="Calibri"/>
              <a:ea typeface="Calibri"/>
              <a:cs typeface="Calibri"/>
              <a:sym typeface="Calibri"/>
            </a:endParaRPr>
          </a:p>
          <a:p>
            <a:pPr indent="-330200" lvl="0" marL="457200" rtl="0" algn="just">
              <a:lnSpc>
                <a:spcPct val="115000"/>
              </a:lnSpc>
              <a:spcBef>
                <a:spcPts val="0"/>
              </a:spcBef>
              <a:spcAft>
                <a:spcPts val="0"/>
              </a:spcAft>
              <a:buClr>
                <a:srgbClr val="000000"/>
              </a:buClr>
              <a:buSzPts val="1600"/>
              <a:buFont typeface="Calibri"/>
              <a:buChar char="●"/>
            </a:pPr>
            <a:r>
              <a:rPr lang="en" sz="1400">
                <a:solidFill>
                  <a:srgbClr val="000000"/>
                </a:solidFill>
                <a:latin typeface="Calibri"/>
                <a:ea typeface="Calibri"/>
                <a:cs typeface="Calibri"/>
                <a:sym typeface="Calibri"/>
              </a:rPr>
              <a:t>The </a:t>
            </a:r>
            <a:r>
              <a:rPr lang="en" sz="1400">
                <a:solidFill>
                  <a:srgbClr val="000000"/>
                </a:solidFill>
                <a:latin typeface="Calibri"/>
                <a:ea typeface="Calibri"/>
                <a:cs typeface="Calibri"/>
                <a:sym typeface="Calibri"/>
              </a:rPr>
              <a:t>submission deadline: </a:t>
            </a:r>
            <a:r>
              <a:rPr b="1" lang="en" sz="1400">
                <a:solidFill>
                  <a:srgbClr val="FF00FF"/>
                </a:solidFill>
                <a:latin typeface="Calibri"/>
                <a:ea typeface="Calibri"/>
                <a:cs typeface="Calibri"/>
                <a:sym typeface="Calibri"/>
              </a:rPr>
              <a:t>11:59 PM, December 9th</a:t>
            </a:r>
            <a:endParaRPr b="1" sz="1400">
              <a:solidFill>
                <a:srgbClr val="FF00FF"/>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