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8229600" cy="14630400"/>
  <p:embeddedFontLst>
    <p:embeddedFont>
      <p:font typeface="Calibri" panose="020F0502020204030204" pitchFamily="34" charset="0"/>
      <p:regular r:id="rId15"/>
      <p:bold r:id="rId16"/>
      <p:italic r:id="rId17"/>
      <p:boldItalic r:id="rId18"/>
    </p:embeddedFont>
    <p:embeddedFont>
      <p:font typeface="Raleway" pitchFamily="2" charset="0"/>
      <p:regular r:id="rId19"/>
      <p:bold r:id="rId20"/>
      <p:italic r:id="rId21"/>
      <p:boldItalic r:id="rId22"/>
    </p:embeddedFont>
    <p:embeddedFont>
      <p:font typeface="Roboto" panose="02000000000000000000" pitchFamily="2" charset="0"/>
      <p:regular r:id="rId23"/>
      <p:bold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0" d="100"/>
          <a:sy n="60"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8170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42601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Introduction</a:t>
            </a:r>
            <a:endParaRPr lang="en-US" sz="4450" dirty="0"/>
          </a:p>
        </p:txBody>
      </p:sp>
      <p:sp>
        <p:nvSpPr>
          <p:cNvPr id="3" name="Shape 1"/>
          <p:cNvSpPr/>
          <p:nvPr/>
        </p:nvSpPr>
        <p:spPr>
          <a:xfrm>
            <a:off x="793790" y="3588425"/>
            <a:ext cx="6408063" cy="2215158"/>
          </a:xfrm>
          <a:prstGeom prst="roundRect">
            <a:avLst>
              <a:gd name="adj" fmla="val 4301"/>
            </a:avLst>
          </a:prstGeom>
          <a:solidFill>
            <a:srgbClr val="E1E1EA"/>
          </a:solidFill>
          <a:ln w="7620">
            <a:solidFill>
              <a:srgbClr val="C7C7D0"/>
            </a:solidFill>
            <a:prstDash val="solid"/>
          </a:ln>
        </p:spPr>
      </p:sp>
      <p:sp>
        <p:nvSpPr>
          <p:cNvPr id="4" name="Text 2"/>
          <p:cNvSpPr/>
          <p:nvPr/>
        </p:nvSpPr>
        <p:spPr>
          <a:xfrm>
            <a:off x="1028224" y="3822859"/>
            <a:ext cx="5939195" cy="362903"/>
          </a:xfrm>
          <a:prstGeom prst="rect">
            <a:avLst/>
          </a:prstGeom>
          <a:noFill/>
          <a:ln/>
        </p:spPr>
        <p:txBody>
          <a:bodyPr wrap="none" lIns="0" tIns="0" rIns="0" bIns="0" rtlCol="0" anchor="t"/>
          <a:lstStyle/>
          <a:p>
            <a:pPr marL="0" indent="0">
              <a:lnSpc>
                <a:spcPts val="2850"/>
              </a:lnSpc>
              <a:buNone/>
            </a:pPr>
            <a:r>
              <a:rPr lang="en-US" sz="1750" b="1" dirty="0">
                <a:solidFill>
                  <a:srgbClr val="3C3939"/>
                </a:solidFill>
                <a:latin typeface="Roboto" pitchFamily="34" charset="0"/>
                <a:ea typeface="Roboto" pitchFamily="34" charset="-122"/>
                <a:cs typeface="Roboto" pitchFamily="34" charset="-120"/>
              </a:rPr>
              <a:t>Team member</a:t>
            </a:r>
            <a:endParaRPr lang="en-US" sz="1750" dirty="0"/>
          </a:p>
        </p:txBody>
      </p:sp>
      <p:sp>
        <p:nvSpPr>
          <p:cNvPr id="5" name="Text 3"/>
          <p:cNvSpPr/>
          <p:nvPr/>
        </p:nvSpPr>
        <p:spPr>
          <a:xfrm>
            <a:off x="1028224" y="4321850"/>
            <a:ext cx="5939195"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3C3939"/>
                </a:solidFill>
                <a:latin typeface="Roboto" pitchFamily="34" charset="0"/>
                <a:ea typeface="Roboto" pitchFamily="34" charset="-122"/>
                <a:cs typeface="Roboto" pitchFamily="34" charset="-120"/>
              </a:rPr>
              <a:t>Muhammad Shameel</a:t>
            </a:r>
            <a:endParaRPr lang="en-US" sz="1750" dirty="0"/>
          </a:p>
        </p:txBody>
      </p:sp>
      <p:sp>
        <p:nvSpPr>
          <p:cNvPr id="6" name="Text 4"/>
          <p:cNvSpPr/>
          <p:nvPr/>
        </p:nvSpPr>
        <p:spPr>
          <a:xfrm>
            <a:off x="1028224" y="4764048"/>
            <a:ext cx="5939195"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3C3939"/>
                </a:solidFill>
                <a:latin typeface="Roboto" pitchFamily="34" charset="0"/>
                <a:ea typeface="Roboto" pitchFamily="34" charset="-122"/>
                <a:cs typeface="Roboto" pitchFamily="34" charset="-120"/>
              </a:rPr>
              <a:t> Anees Ahmed</a:t>
            </a:r>
            <a:endParaRPr lang="en-US" sz="1750" dirty="0"/>
          </a:p>
        </p:txBody>
      </p:sp>
      <p:sp>
        <p:nvSpPr>
          <p:cNvPr id="7" name="Text 5"/>
          <p:cNvSpPr/>
          <p:nvPr/>
        </p:nvSpPr>
        <p:spPr>
          <a:xfrm>
            <a:off x="1028224" y="5206246"/>
            <a:ext cx="5939195"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3C3939"/>
                </a:solidFill>
                <a:latin typeface="Roboto" pitchFamily="34" charset="0"/>
                <a:ea typeface="Roboto" pitchFamily="34" charset="-122"/>
                <a:cs typeface="Roboto" pitchFamily="34" charset="-120"/>
              </a:rPr>
              <a:t> Hammad Ali</a:t>
            </a:r>
            <a:endParaRPr lang="en-US" sz="1750" dirty="0"/>
          </a:p>
        </p:txBody>
      </p:sp>
      <p:sp>
        <p:nvSpPr>
          <p:cNvPr id="8" name="Shape 6"/>
          <p:cNvSpPr/>
          <p:nvPr/>
        </p:nvSpPr>
        <p:spPr>
          <a:xfrm>
            <a:off x="7428667" y="3588425"/>
            <a:ext cx="6408063" cy="2215158"/>
          </a:xfrm>
          <a:prstGeom prst="roundRect">
            <a:avLst>
              <a:gd name="adj" fmla="val 4301"/>
            </a:avLst>
          </a:prstGeom>
          <a:solidFill>
            <a:srgbClr val="E1E1EA"/>
          </a:solidFill>
          <a:ln w="7620">
            <a:solidFill>
              <a:srgbClr val="C7C7D0"/>
            </a:solidFill>
            <a:prstDash val="solid"/>
          </a:ln>
        </p:spPr>
      </p:sp>
      <p:sp>
        <p:nvSpPr>
          <p:cNvPr id="9" name="Text 7"/>
          <p:cNvSpPr/>
          <p:nvPr/>
        </p:nvSpPr>
        <p:spPr>
          <a:xfrm>
            <a:off x="7663101" y="382285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Supervisor</a:t>
            </a:r>
            <a:endParaRPr lang="en-US" sz="2200" dirty="0"/>
          </a:p>
        </p:txBody>
      </p:sp>
      <p:sp>
        <p:nvSpPr>
          <p:cNvPr id="10" name="Text 8"/>
          <p:cNvSpPr/>
          <p:nvPr/>
        </p:nvSpPr>
        <p:spPr>
          <a:xfrm>
            <a:off x="7663101" y="4313277"/>
            <a:ext cx="5939195" cy="362903"/>
          </a:xfrm>
          <a:prstGeom prst="rect">
            <a:avLst/>
          </a:prstGeom>
          <a:noFill/>
          <a:ln/>
        </p:spPr>
        <p:txBody>
          <a:bodyPr wrap="non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Muhammad Shabbir Hassan</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912495"/>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Maintenance</a:t>
            </a:r>
            <a:endParaRPr lang="en-US" sz="4450" dirty="0"/>
          </a:p>
        </p:txBody>
      </p:sp>
      <p:sp>
        <p:nvSpPr>
          <p:cNvPr id="4" name="Text 1"/>
          <p:cNvSpPr/>
          <p:nvPr/>
        </p:nvSpPr>
        <p:spPr>
          <a:xfrm>
            <a:off x="793790" y="1961436"/>
            <a:ext cx="7556421" cy="72580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Regular maintenance is crucial for ensuring the continued smooth operation of the Shopping Mall Management System. This includes:</a:t>
            </a:r>
            <a:endParaRPr lang="en-US" sz="1750" dirty="0"/>
          </a:p>
        </p:txBody>
      </p:sp>
      <p:sp>
        <p:nvSpPr>
          <p:cNvPr id="5" name="Shape 2"/>
          <p:cNvSpPr/>
          <p:nvPr/>
        </p:nvSpPr>
        <p:spPr>
          <a:xfrm>
            <a:off x="793790" y="3197542"/>
            <a:ext cx="510302" cy="510302"/>
          </a:xfrm>
          <a:prstGeom prst="roundRect">
            <a:avLst>
              <a:gd name="adj" fmla="val 18669"/>
            </a:avLst>
          </a:prstGeom>
          <a:solidFill>
            <a:srgbClr val="E1E1EA"/>
          </a:solidFill>
          <a:ln w="7620">
            <a:solidFill>
              <a:srgbClr val="C7C7D0"/>
            </a:solidFill>
            <a:prstDash val="solid"/>
          </a:ln>
        </p:spPr>
      </p:sp>
      <p:sp>
        <p:nvSpPr>
          <p:cNvPr id="6" name="Text 3"/>
          <p:cNvSpPr/>
          <p:nvPr/>
        </p:nvSpPr>
        <p:spPr>
          <a:xfrm>
            <a:off x="976074" y="3282553"/>
            <a:ext cx="145613"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1</a:t>
            </a:r>
            <a:endParaRPr lang="en-US" sz="2650" dirty="0"/>
          </a:p>
        </p:txBody>
      </p:sp>
      <p:sp>
        <p:nvSpPr>
          <p:cNvPr id="7" name="Text 4"/>
          <p:cNvSpPr/>
          <p:nvPr/>
        </p:nvSpPr>
        <p:spPr>
          <a:xfrm>
            <a:off x="1530906" y="319754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Periodic Updates</a:t>
            </a:r>
            <a:endParaRPr lang="en-US" sz="2200" dirty="0"/>
          </a:p>
        </p:txBody>
      </p:sp>
      <p:sp>
        <p:nvSpPr>
          <p:cNvPr id="8" name="Text 5"/>
          <p:cNvSpPr/>
          <p:nvPr/>
        </p:nvSpPr>
        <p:spPr>
          <a:xfrm>
            <a:off x="1530906" y="3687961"/>
            <a:ext cx="2927747" cy="2903220"/>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The system will receive periodic updates to address any identified bugs and enhance its functionality. These updates will be rolled out regularly to ensure the system remains reliable and secure.</a:t>
            </a:r>
            <a:endParaRPr lang="en-US" sz="1750" dirty="0"/>
          </a:p>
        </p:txBody>
      </p:sp>
      <p:sp>
        <p:nvSpPr>
          <p:cNvPr id="9" name="Shape 6"/>
          <p:cNvSpPr/>
          <p:nvPr/>
        </p:nvSpPr>
        <p:spPr>
          <a:xfrm>
            <a:off x="4685467" y="3197542"/>
            <a:ext cx="510302" cy="510302"/>
          </a:xfrm>
          <a:prstGeom prst="roundRect">
            <a:avLst>
              <a:gd name="adj" fmla="val 18669"/>
            </a:avLst>
          </a:prstGeom>
          <a:solidFill>
            <a:srgbClr val="E1E1EA"/>
          </a:solidFill>
          <a:ln w="7620">
            <a:solidFill>
              <a:srgbClr val="C7C7D0"/>
            </a:solidFill>
            <a:prstDash val="solid"/>
          </a:ln>
        </p:spPr>
      </p:sp>
      <p:sp>
        <p:nvSpPr>
          <p:cNvPr id="10" name="Text 7"/>
          <p:cNvSpPr/>
          <p:nvPr/>
        </p:nvSpPr>
        <p:spPr>
          <a:xfrm>
            <a:off x="4851916" y="3282553"/>
            <a:ext cx="177284"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2</a:t>
            </a:r>
            <a:endParaRPr lang="en-US" sz="2650" dirty="0"/>
          </a:p>
        </p:txBody>
      </p:sp>
      <p:sp>
        <p:nvSpPr>
          <p:cNvPr id="11" name="Text 8"/>
          <p:cNvSpPr/>
          <p:nvPr/>
        </p:nvSpPr>
        <p:spPr>
          <a:xfrm>
            <a:off x="5422583" y="319754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Future Scope</a:t>
            </a:r>
            <a:endParaRPr lang="en-US" sz="2200" dirty="0"/>
          </a:p>
        </p:txBody>
      </p:sp>
      <p:sp>
        <p:nvSpPr>
          <p:cNvPr id="12" name="Text 9"/>
          <p:cNvSpPr/>
          <p:nvPr/>
        </p:nvSpPr>
        <p:spPr>
          <a:xfrm>
            <a:off x="5422583" y="3687961"/>
            <a:ext cx="2927747" cy="362902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The system has a future scope for incorporating additional features, such as advanced analytics and reporting capabilities. These enhancements will provide valuable insights into mall operations and customer behavior, further optimizing management decisions.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1037273"/>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SDLC Summary</a:t>
            </a:r>
            <a:endParaRPr lang="en-US" sz="4450" dirty="0"/>
          </a:p>
        </p:txBody>
      </p:sp>
      <p:sp>
        <p:nvSpPr>
          <p:cNvPr id="3" name="Text 1"/>
          <p:cNvSpPr/>
          <p:nvPr/>
        </p:nvSpPr>
        <p:spPr>
          <a:xfrm>
            <a:off x="793790" y="2199680"/>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The Shopping Mall Management System was developed using a rigorous SDLC methodology, ensuring a systematic and structured approach to software development. This iterative process involved:</a:t>
            </a:r>
            <a:endParaRPr lang="en-US" sz="1750" dirty="0"/>
          </a:p>
        </p:txBody>
      </p:sp>
      <p:sp>
        <p:nvSpPr>
          <p:cNvPr id="4" name="Shape 2"/>
          <p:cNvSpPr/>
          <p:nvPr/>
        </p:nvSpPr>
        <p:spPr>
          <a:xfrm>
            <a:off x="793790" y="3435787"/>
            <a:ext cx="510302" cy="510302"/>
          </a:xfrm>
          <a:prstGeom prst="roundRect">
            <a:avLst>
              <a:gd name="adj" fmla="val 18669"/>
            </a:avLst>
          </a:prstGeom>
          <a:solidFill>
            <a:srgbClr val="E1E1EA"/>
          </a:solidFill>
          <a:ln w="7620">
            <a:solidFill>
              <a:srgbClr val="C7C7D0"/>
            </a:solidFill>
            <a:prstDash val="solid"/>
          </a:ln>
        </p:spPr>
      </p:sp>
      <p:sp>
        <p:nvSpPr>
          <p:cNvPr id="5" name="Text 3"/>
          <p:cNvSpPr/>
          <p:nvPr/>
        </p:nvSpPr>
        <p:spPr>
          <a:xfrm>
            <a:off x="976074" y="3520797"/>
            <a:ext cx="145613"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1</a:t>
            </a:r>
            <a:endParaRPr lang="en-US" sz="2650" dirty="0"/>
          </a:p>
        </p:txBody>
      </p:sp>
      <p:sp>
        <p:nvSpPr>
          <p:cNvPr id="6" name="Text 4"/>
          <p:cNvSpPr/>
          <p:nvPr/>
        </p:nvSpPr>
        <p:spPr>
          <a:xfrm>
            <a:off x="1530906" y="343578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Process Overview</a:t>
            </a:r>
            <a:endParaRPr lang="en-US" sz="2200" dirty="0"/>
          </a:p>
        </p:txBody>
      </p:sp>
      <p:sp>
        <p:nvSpPr>
          <p:cNvPr id="7" name="Text 5"/>
          <p:cNvSpPr/>
          <p:nvPr/>
        </p:nvSpPr>
        <p:spPr>
          <a:xfrm>
            <a:off x="1530906" y="3926205"/>
            <a:ext cx="5670947" cy="3266123"/>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Starting with requirement analysis, we gathered information, defined goals, and documented specifications. The design phase involved creating a comprehensive class diagram and workflows for admin and user interactions. The implementation phase focused on coding the system using C++ and incorporating essential features. Thorough testing ensured functionality and reliability, and the system is now ready for deployment and ongoing maintenance.</a:t>
            </a:r>
            <a:endParaRPr lang="en-US" sz="1750" dirty="0"/>
          </a:p>
        </p:txBody>
      </p:sp>
      <p:sp>
        <p:nvSpPr>
          <p:cNvPr id="8" name="Shape 6"/>
          <p:cNvSpPr/>
          <p:nvPr/>
        </p:nvSpPr>
        <p:spPr>
          <a:xfrm>
            <a:off x="7428667" y="3435787"/>
            <a:ext cx="510302" cy="510302"/>
          </a:xfrm>
          <a:prstGeom prst="roundRect">
            <a:avLst>
              <a:gd name="adj" fmla="val 18669"/>
            </a:avLst>
          </a:prstGeom>
          <a:solidFill>
            <a:srgbClr val="E1E1EA"/>
          </a:solidFill>
          <a:ln w="7620">
            <a:solidFill>
              <a:srgbClr val="C7C7D0"/>
            </a:solidFill>
            <a:prstDash val="solid"/>
          </a:ln>
        </p:spPr>
      </p:sp>
      <p:sp>
        <p:nvSpPr>
          <p:cNvPr id="9" name="Text 7"/>
          <p:cNvSpPr/>
          <p:nvPr/>
        </p:nvSpPr>
        <p:spPr>
          <a:xfrm>
            <a:off x="7595116" y="3520797"/>
            <a:ext cx="177284"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2</a:t>
            </a:r>
            <a:endParaRPr lang="en-US" sz="2650" dirty="0"/>
          </a:p>
        </p:txBody>
      </p:sp>
      <p:sp>
        <p:nvSpPr>
          <p:cNvPr id="10" name="Text 8"/>
          <p:cNvSpPr/>
          <p:nvPr/>
        </p:nvSpPr>
        <p:spPr>
          <a:xfrm>
            <a:off x="8165783" y="343578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Key Outcomes</a:t>
            </a:r>
            <a:endParaRPr lang="en-US" sz="2200" dirty="0"/>
          </a:p>
        </p:txBody>
      </p:sp>
      <p:sp>
        <p:nvSpPr>
          <p:cNvPr id="11" name="Text 9"/>
          <p:cNvSpPr/>
          <p:nvPr/>
        </p:nvSpPr>
        <p:spPr>
          <a:xfrm>
            <a:off x="8165783" y="3926205"/>
            <a:ext cx="5670947" cy="3266123"/>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This project has resulted in the creation of a robust and user-friendly Shopping Mall Management System. It simplifies store operations, streamlines product management, improves accuracy in sales records, and enhances the customer experience by reducing checkout times. We believe this system will significantly benefit the shopping mall by increasing efficiency, improving customer satisfaction, and driving business growth.</a:t>
            </a:r>
            <a:endParaRPr lang="en-US" sz="1750" dirty="0"/>
          </a:p>
        </p:txBody>
      </p:sp>
      <p:pic>
        <p:nvPicPr>
          <p:cNvPr id="12" name="Picture 11"/>
          <p:cNvPicPr>
            <a:picLocks noChangeAspect="1"/>
          </p:cNvPicPr>
          <p:nvPr/>
        </p:nvPicPr>
        <p:blipFill>
          <a:blip r:embed="rId3"/>
          <a:stretch>
            <a:fillRect/>
          </a:stretch>
        </p:blipFill>
        <p:spPr>
          <a:xfrm>
            <a:off x="12364126" y="7700824"/>
            <a:ext cx="2266274" cy="47972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3227427"/>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Thank You</a:t>
            </a:r>
            <a:endParaRPr lang="en-US" sz="4450" dirty="0"/>
          </a:p>
        </p:txBody>
      </p:sp>
      <p:sp>
        <p:nvSpPr>
          <p:cNvPr id="4" name="Text 1"/>
          <p:cNvSpPr/>
          <p:nvPr/>
        </p:nvSpPr>
        <p:spPr>
          <a:xfrm>
            <a:off x="793790" y="4276368"/>
            <a:ext cx="7556421" cy="72580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This concludes our presentation on the Shopping Mall Management System. We appreciate your time and consideration.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388626"/>
            <a:ext cx="7556421" cy="2934653"/>
          </a:xfrm>
          <a:prstGeom prst="rect">
            <a:avLst/>
          </a:prstGeom>
          <a:noFill/>
          <a:ln/>
        </p:spPr>
        <p:txBody>
          <a:bodyPr wrap="square" lIns="0" tIns="0" rIns="0" bIns="0" rtlCol="0" anchor="t"/>
          <a:lstStyle/>
          <a:p>
            <a:pPr marL="0" indent="0">
              <a:lnSpc>
                <a:spcPts val="7700"/>
              </a:lnSpc>
              <a:buNone/>
            </a:pPr>
            <a:r>
              <a:rPr lang="en-US" sz="6150" dirty="0">
                <a:solidFill>
                  <a:srgbClr val="1B1B27"/>
                </a:solidFill>
                <a:latin typeface="Raleway" pitchFamily="34" charset="0"/>
                <a:ea typeface="Raleway" pitchFamily="34" charset="-122"/>
                <a:cs typeface="Raleway" pitchFamily="34" charset="-120"/>
              </a:rPr>
              <a:t>Shopping Mall Management System</a:t>
            </a:r>
            <a:endParaRPr lang="en-US" sz="6150" dirty="0"/>
          </a:p>
        </p:txBody>
      </p:sp>
      <p:sp>
        <p:nvSpPr>
          <p:cNvPr id="4" name="Text 1"/>
          <p:cNvSpPr/>
          <p:nvPr/>
        </p:nvSpPr>
        <p:spPr>
          <a:xfrm>
            <a:off x="6280190" y="4663440"/>
            <a:ext cx="7556421" cy="217741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This presentation outlines the development of a comprehensive Shopping Mall Management System, a software engineering project built using a structured Software Development Life Cycle (SDLC) methodology. This system addresses real-world challenges faced by shopping mall management, aiming to optimize operational efficiency and enhance customer experience.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16478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Requirement Analysis</a:t>
            </a:r>
            <a:endParaRPr lang="en-US" sz="4450" dirty="0"/>
          </a:p>
        </p:txBody>
      </p:sp>
      <p:sp>
        <p:nvSpPr>
          <p:cNvPr id="3" name="Shape 1"/>
          <p:cNvSpPr/>
          <p:nvPr/>
        </p:nvSpPr>
        <p:spPr>
          <a:xfrm>
            <a:off x="793790" y="2582347"/>
            <a:ext cx="510302" cy="510302"/>
          </a:xfrm>
          <a:prstGeom prst="roundRect">
            <a:avLst>
              <a:gd name="adj" fmla="val 18669"/>
            </a:avLst>
          </a:prstGeom>
          <a:solidFill>
            <a:srgbClr val="E1E1EA"/>
          </a:solidFill>
          <a:ln w="7620">
            <a:solidFill>
              <a:srgbClr val="C7C7D0"/>
            </a:solidFill>
            <a:prstDash val="solid"/>
          </a:ln>
        </p:spPr>
      </p:sp>
      <p:sp>
        <p:nvSpPr>
          <p:cNvPr id="4" name="Text 2"/>
          <p:cNvSpPr/>
          <p:nvPr/>
        </p:nvSpPr>
        <p:spPr>
          <a:xfrm>
            <a:off x="976074" y="2667357"/>
            <a:ext cx="145613"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1</a:t>
            </a:r>
            <a:endParaRPr lang="en-US" sz="2650" dirty="0"/>
          </a:p>
        </p:txBody>
      </p:sp>
      <p:sp>
        <p:nvSpPr>
          <p:cNvPr id="5" name="Text 3"/>
          <p:cNvSpPr/>
          <p:nvPr/>
        </p:nvSpPr>
        <p:spPr>
          <a:xfrm>
            <a:off x="1530906" y="258234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Data Collection</a:t>
            </a:r>
            <a:endParaRPr lang="en-US" sz="2200" dirty="0"/>
          </a:p>
        </p:txBody>
      </p:sp>
      <p:sp>
        <p:nvSpPr>
          <p:cNvPr id="6" name="Text 4"/>
          <p:cNvSpPr/>
          <p:nvPr/>
        </p:nvSpPr>
        <p:spPr>
          <a:xfrm>
            <a:off x="1530906" y="3072765"/>
            <a:ext cx="3459242" cy="362902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To gain valuable insights, our team conducted in-depth interviews with managers of a retail store, gaining firsthand knowledge of their daily operations. We meticulously observed and documented their existing processes, noting both their strengths and areas where improvements could be made.</a:t>
            </a:r>
            <a:endParaRPr lang="en-US" sz="1750" dirty="0"/>
          </a:p>
        </p:txBody>
      </p:sp>
      <p:sp>
        <p:nvSpPr>
          <p:cNvPr id="7" name="Shape 5"/>
          <p:cNvSpPr/>
          <p:nvPr/>
        </p:nvSpPr>
        <p:spPr>
          <a:xfrm>
            <a:off x="5216962" y="2582347"/>
            <a:ext cx="510302" cy="510302"/>
          </a:xfrm>
          <a:prstGeom prst="roundRect">
            <a:avLst>
              <a:gd name="adj" fmla="val 18669"/>
            </a:avLst>
          </a:prstGeom>
          <a:solidFill>
            <a:srgbClr val="E1E1EA"/>
          </a:solidFill>
          <a:ln w="7620">
            <a:solidFill>
              <a:srgbClr val="C7C7D0"/>
            </a:solidFill>
            <a:prstDash val="solid"/>
          </a:ln>
        </p:spPr>
      </p:sp>
      <p:sp>
        <p:nvSpPr>
          <p:cNvPr id="8" name="Text 6"/>
          <p:cNvSpPr/>
          <p:nvPr/>
        </p:nvSpPr>
        <p:spPr>
          <a:xfrm>
            <a:off x="5383411" y="2667357"/>
            <a:ext cx="177284"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2</a:t>
            </a:r>
            <a:endParaRPr lang="en-US" sz="2650" dirty="0"/>
          </a:p>
        </p:txBody>
      </p:sp>
      <p:sp>
        <p:nvSpPr>
          <p:cNvPr id="9" name="Text 7"/>
          <p:cNvSpPr/>
          <p:nvPr/>
        </p:nvSpPr>
        <p:spPr>
          <a:xfrm>
            <a:off x="5954078" y="258234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Key Insights</a:t>
            </a:r>
            <a:endParaRPr lang="en-US" sz="2200" dirty="0"/>
          </a:p>
        </p:txBody>
      </p:sp>
      <p:sp>
        <p:nvSpPr>
          <p:cNvPr id="10" name="Text 8"/>
          <p:cNvSpPr/>
          <p:nvPr/>
        </p:nvSpPr>
        <p:spPr>
          <a:xfrm>
            <a:off x="5954078" y="3072765"/>
            <a:ext cx="3459242" cy="362902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Our analysis revealed several key pain points within the existing system. Manual product management was a significant source of inefficiencies, leading to errors in sales records. Long queues at checkout counters resulted in customer dissatisfaction, affecting their overall shopping experience.</a:t>
            </a:r>
            <a:endParaRPr lang="en-US" sz="1750" dirty="0"/>
          </a:p>
        </p:txBody>
      </p:sp>
      <p:sp>
        <p:nvSpPr>
          <p:cNvPr id="11" name="Shape 9"/>
          <p:cNvSpPr/>
          <p:nvPr/>
        </p:nvSpPr>
        <p:spPr>
          <a:xfrm>
            <a:off x="9640133" y="2582347"/>
            <a:ext cx="510302" cy="510302"/>
          </a:xfrm>
          <a:prstGeom prst="roundRect">
            <a:avLst>
              <a:gd name="adj" fmla="val 18669"/>
            </a:avLst>
          </a:prstGeom>
          <a:solidFill>
            <a:srgbClr val="E1E1EA"/>
          </a:solidFill>
          <a:ln w="7620">
            <a:solidFill>
              <a:srgbClr val="C7C7D0"/>
            </a:solidFill>
            <a:prstDash val="solid"/>
          </a:ln>
        </p:spPr>
      </p:sp>
      <p:sp>
        <p:nvSpPr>
          <p:cNvPr id="12" name="Text 10"/>
          <p:cNvSpPr/>
          <p:nvPr/>
        </p:nvSpPr>
        <p:spPr>
          <a:xfrm>
            <a:off x="9804440" y="2667357"/>
            <a:ext cx="181689"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3</a:t>
            </a:r>
            <a:endParaRPr lang="en-US" sz="2650" dirty="0"/>
          </a:p>
        </p:txBody>
      </p:sp>
      <p:sp>
        <p:nvSpPr>
          <p:cNvPr id="13" name="Text 11"/>
          <p:cNvSpPr/>
          <p:nvPr/>
        </p:nvSpPr>
        <p:spPr>
          <a:xfrm>
            <a:off x="10377249" y="258234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Project Objective</a:t>
            </a:r>
            <a:endParaRPr lang="en-US" sz="2200" dirty="0"/>
          </a:p>
        </p:txBody>
      </p:sp>
      <p:sp>
        <p:nvSpPr>
          <p:cNvPr id="14" name="Text 12"/>
          <p:cNvSpPr/>
          <p:nvPr/>
        </p:nvSpPr>
        <p:spPr>
          <a:xfrm>
            <a:off x="10377249" y="3072765"/>
            <a:ext cx="3459242" cy="3991928"/>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The objective of this project is to design and develop an automated system that addresses these challenges. By streamlining product management, improving accuracy in sales records, and reducing checkout times, we aim to significantly enhance operational efficiency and elevate the customer experience within the shopping mall.</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814155"/>
            <a:ext cx="6914912"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Requirement Specification</a:t>
            </a:r>
            <a:endParaRPr lang="en-US" sz="4450" dirty="0"/>
          </a:p>
        </p:txBody>
      </p:sp>
      <p:sp>
        <p:nvSpPr>
          <p:cNvPr id="3" name="Text 1"/>
          <p:cNvSpPr/>
          <p:nvPr/>
        </p:nvSpPr>
        <p:spPr>
          <a:xfrm>
            <a:off x="793790" y="3089910"/>
            <a:ext cx="3267908"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Raleway" pitchFamily="34" charset="0"/>
                <a:ea typeface="Raleway" pitchFamily="34" charset="-122"/>
                <a:cs typeface="Raleway" pitchFamily="34" charset="-120"/>
              </a:rPr>
              <a:t>Functional Requirements</a:t>
            </a:r>
            <a:endParaRPr lang="en-US" sz="2200" dirty="0"/>
          </a:p>
        </p:txBody>
      </p:sp>
      <p:sp>
        <p:nvSpPr>
          <p:cNvPr id="4" name="Text 2"/>
          <p:cNvSpPr/>
          <p:nvPr/>
        </p:nvSpPr>
        <p:spPr>
          <a:xfrm>
            <a:off x="793790" y="3671054"/>
            <a:ext cx="6244709" cy="2540318"/>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The system must provide comprehensive functionalities for both administrative staff and shoppers. Admin functionalities include adding, modifying, and deleting product details, managing sales records, and overseeing user accounts. User functionalities encompass browsing available products, adding items to a shopping cart, and securely completing checkout procedures.</a:t>
            </a:r>
            <a:endParaRPr lang="en-US" sz="1750" dirty="0"/>
          </a:p>
        </p:txBody>
      </p:sp>
      <p:sp>
        <p:nvSpPr>
          <p:cNvPr id="5" name="Text 3"/>
          <p:cNvSpPr/>
          <p:nvPr/>
        </p:nvSpPr>
        <p:spPr>
          <a:xfrm>
            <a:off x="7599521" y="3089910"/>
            <a:ext cx="3873698"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Raleway" pitchFamily="34" charset="0"/>
                <a:ea typeface="Raleway" pitchFamily="34" charset="-122"/>
                <a:cs typeface="Raleway" pitchFamily="34" charset="-120"/>
              </a:rPr>
              <a:t>Non-functional Requirements</a:t>
            </a:r>
            <a:endParaRPr lang="en-US" sz="2200" dirty="0"/>
          </a:p>
        </p:txBody>
      </p:sp>
      <p:sp>
        <p:nvSpPr>
          <p:cNvPr id="6" name="Text 4"/>
          <p:cNvSpPr/>
          <p:nvPr/>
        </p:nvSpPr>
        <p:spPr>
          <a:xfrm>
            <a:off x="7599521" y="3671054"/>
            <a:ext cx="6244709" cy="2540318"/>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The system must adhere to crucial non-functional requirements to ensure its reliability and user-friendliness. Robust security measures are essential, including data validation for admin access and user authentication. The system must exhibit high performance, enabling fast product searches and reliable data handling to ensure smooth operations.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78510" y="678180"/>
            <a:ext cx="6602016" cy="617934"/>
          </a:xfrm>
          <a:prstGeom prst="rect">
            <a:avLst/>
          </a:prstGeom>
          <a:noFill/>
          <a:ln/>
        </p:spPr>
        <p:txBody>
          <a:bodyPr wrap="none" lIns="0" tIns="0" rIns="0" bIns="0" rtlCol="0" anchor="t"/>
          <a:lstStyle/>
          <a:p>
            <a:pPr marL="0" indent="0">
              <a:lnSpc>
                <a:spcPts val="4850"/>
              </a:lnSpc>
              <a:buNone/>
            </a:pPr>
            <a:r>
              <a:rPr lang="en-US" sz="3850" dirty="0">
                <a:solidFill>
                  <a:srgbClr val="1B1B27"/>
                </a:solidFill>
                <a:latin typeface="Raleway" pitchFamily="34" charset="0"/>
                <a:ea typeface="Raleway" pitchFamily="34" charset="-122"/>
                <a:cs typeface="Raleway" pitchFamily="34" charset="-120"/>
              </a:rPr>
              <a:t>Design Phase: Class Diagram</a:t>
            </a:r>
            <a:endParaRPr lang="en-US" sz="3850" dirty="0"/>
          </a:p>
        </p:txBody>
      </p:sp>
      <p:sp>
        <p:nvSpPr>
          <p:cNvPr id="4" name="Shape 1"/>
          <p:cNvSpPr/>
          <p:nvPr/>
        </p:nvSpPr>
        <p:spPr>
          <a:xfrm>
            <a:off x="6178510" y="1592699"/>
            <a:ext cx="7759779" cy="5958602"/>
          </a:xfrm>
          <a:prstGeom prst="roundRect">
            <a:avLst>
              <a:gd name="adj" fmla="val 1394"/>
            </a:avLst>
          </a:prstGeom>
          <a:noFill/>
          <a:ln w="7620">
            <a:solidFill>
              <a:srgbClr val="000000">
                <a:alpha val="8000"/>
              </a:srgbClr>
            </a:solidFill>
            <a:prstDash val="solid"/>
          </a:ln>
        </p:spPr>
      </p:sp>
      <p:sp>
        <p:nvSpPr>
          <p:cNvPr id="5" name="Shape 2"/>
          <p:cNvSpPr/>
          <p:nvPr/>
        </p:nvSpPr>
        <p:spPr>
          <a:xfrm>
            <a:off x="6186130" y="1600319"/>
            <a:ext cx="7744539" cy="568762"/>
          </a:xfrm>
          <a:prstGeom prst="rect">
            <a:avLst/>
          </a:prstGeom>
          <a:solidFill>
            <a:srgbClr val="FFFFFF">
              <a:alpha val="4000"/>
            </a:srgbClr>
          </a:solidFill>
          <a:ln/>
        </p:spPr>
      </p:sp>
      <p:sp>
        <p:nvSpPr>
          <p:cNvPr id="6" name="Text 3"/>
          <p:cNvSpPr/>
          <p:nvPr/>
        </p:nvSpPr>
        <p:spPr>
          <a:xfrm>
            <a:off x="6383774" y="1726525"/>
            <a:ext cx="3473172" cy="316349"/>
          </a:xfrm>
          <a:prstGeom prst="rect">
            <a:avLst/>
          </a:prstGeom>
          <a:noFill/>
          <a:ln/>
        </p:spPr>
        <p:txBody>
          <a:bodyPr wrap="none" lIns="0" tIns="0" rIns="0" bIns="0" rtlCol="0" anchor="t"/>
          <a:lstStyle/>
          <a:p>
            <a:pPr marL="0" indent="0">
              <a:lnSpc>
                <a:spcPts val="2450"/>
              </a:lnSpc>
              <a:buNone/>
            </a:pPr>
            <a:r>
              <a:rPr lang="en-US" sz="1550" dirty="0">
                <a:solidFill>
                  <a:srgbClr val="3C3939"/>
                </a:solidFill>
                <a:latin typeface="Roboto" pitchFamily="34" charset="0"/>
                <a:ea typeface="Roboto" pitchFamily="34" charset="-122"/>
                <a:cs typeface="Roboto" pitchFamily="34" charset="-120"/>
              </a:rPr>
              <a:t>Class</a:t>
            </a:r>
            <a:endParaRPr lang="en-US" sz="1550" dirty="0"/>
          </a:p>
        </p:txBody>
      </p:sp>
      <p:sp>
        <p:nvSpPr>
          <p:cNvPr id="7" name="Text 4"/>
          <p:cNvSpPr/>
          <p:nvPr/>
        </p:nvSpPr>
        <p:spPr>
          <a:xfrm>
            <a:off x="10259854" y="1726525"/>
            <a:ext cx="3473172" cy="316349"/>
          </a:xfrm>
          <a:prstGeom prst="rect">
            <a:avLst/>
          </a:prstGeom>
          <a:noFill/>
          <a:ln/>
        </p:spPr>
        <p:txBody>
          <a:bodyPr wrap="none" lIns="0" tIns="0" rIns="0" bIns="0" rtlCol="0" anchor="t"/>
          <a:lstStyle/>
          <a:p>
            <a:pPr marL="0" indent="0">
              <a:lnSpc>
                <a:spcPts val="2450"/>
              </a:lnSpc>
              <a:buNone/>
            </a:pPr>
            <a:r>
              <a:rPr lang="en-US" sz="1550" dirty="0">
                <a:solidFill>
                  <a:srgbClr val="3C3939"/>
                </a:solidFill>
                <a:latin typeface="Roboto" pitchFamily="34" charset="0"/>
                <a:ea typeface="Roboto" pitchFamily="34" charset="-122"/>
                <a:cs typeface="Roboto" pitchFamily="34" charset="-120"/>
              </a:rPr>
              <a:t>Description</a:t>
            </a:r>
            <a:endParaRPr lang="en-US" sz="1550" dirty="0"/>
          </a:p>
        </p:txBody>
      </p:sp>
      <p:sp>
        <p:nvSpPr>
          <p:cNvPr id="8" name="Shape 5"/>
          <p:cNvSpPr/>
          <p:nvPr/>
        </p:nvSpPr>
        <p:spPr>
          <a:xfrm>
            <a:off x="6186130" y="2169081"/>
            <a:ext cx="7744539" cy="885111"/>
          </a:xfrm>
          <a:prstGeom prst="rect">
            <a:avLst/>
          </a:prstGeom>
          <a:solidFill>
            <a:srgbClr val="000000">
              <a:alpha val="4000"/>
            </a:srgbClr>
          </a:solidFill>
          <a:ln/>
        </p:spPr>
      </p:sp>
      <p:sp>
        <p:nvSpPr>
          <p:cNvPr id="9" name="Text 6"/>
          <p:cNvSpPr/>
          <p:nvPr/>
        </p:nvSpPr>
        <p:spPr>
          <a:xfrm>
            <a:off x="6383774" y="2295287"/>
            <a:ext cx="3473172" cy="316349"/>
          </a:xfrm>
          <a:prstGeom prst="rect">
            <a:avLst/>
          </a:prstGeom>
          <a:noFill/>
          <a:ln/>
        </p:spPr>
        <p:txBody>
          <a:bodyPr wrap="none" lIns="0" tIns="0" rIns="0" bIns="0" rtlCol="0" anchor="t"/>
          <a:lstStyle/>
          <a:p>
            <a:pPr marL="0" indent="0">
              <a:lnSpc>
                <a:spcPts val="2450"/>
              </a:lnSpc>
              <a:buNone/>
            </a:pPr>
            <a:r>
              <a:rPr lang="en-US" sz="1550" dirty="0">
                <a:solidFill>
                  <a:srgbClr val="3C3939"/>
                </a:solidFill>
                <a:latin typeface="Roboto" pitchFamily="34" charset="0"/>
                <a:ea typeface="Roboto" pitchFamily="34" charset="-122"/>
                <a:cs typeface="Roboto" pitchFamily="34" charset="-120"/>
              </a:rPr>
              <a:t>Admin</a:t>
            </a:r>
            <a:endParaRPr lang="en-US" sz="1550" dirty="0"/>
          </a:p>
        </p:txBody>
      </p:sp>
      <p:sp>
        <p:nvSpPr>
          <p:cNvPr id="10" name="Text 7"/>
          <p:cNvSpPr/>
          <p:nvPr/>
        </p:nvSpPr>
        <p:spPr>
          <a:xfrm>
            <a:off x="10259854" y="2295287"/>
            <a:ext cx="3473172" cy="632698"/>
          </a:xfrm>
          <a:prstGeom prst="rect">
            <a:avLst/>
          </a:prstGeom>
          <a:noFill/>
          <a:ln/>
        </p:spPr>
        <p:txBody>
          <a:bodyPr wrap="square" lIns="0" tIns="0" rIns="0" bIns="0" rtlCol="0" anchor="t"/>
          <a:lstStyle/>
          <a:p>
            <a:pPr marL="0" indent="0">
              <a:lnSpc>
                <a:spcPts val="2450"/>
              </a:lnSpc>
              <a:buNone/>
            </a:pPr>
            <a:r>
              <a:rPr lang="en-US" sz="1550" dirty="0">
                <a:solidFill>
                  <a:srgbClr val="3C3939"/>
                </a:solidFill>
                <a:latin typeface="Roboto" pitchFamily="34" charset="0"/>
                <a:ea typeface="Roboto" pitchFamily="34" charset="-122"/>
                <a:cs typeface="Roboto" pitchFamily="34" charset="-120"/>
              </a:rPr>
              <a:t>Manages products, users, and system settings.</a:t>
            </a:r>
            <a:endParaRPr lang="en-US" sz="1550" dirty="0"/>
          </a:p>
        </p:txBody>
      </p:sp>
      <p:sp>
        <p:nvSpPr>
          <p:cNvPr id="11" name="Shape 8"/>
          <p:cNvSpPr/>
          <p:nvPr/>
        </p:nvSpPr>
        <p:spPr>
          <a:xfrm>
            <a:off x="6186130" y="3054191"/>
            <a:ext cx="7744539" cy="885111"/>
          </a:xfrm>
          <a:prstGeom prst="rect">
            <a:avLst/>
          </a:prstGeom>
          <a:solidFill>
            <a:srgbClr val="FFFFFF">
              <a:alpha val="4000"/>
            </a:srgbClr>
          </a:solidFill>
          <a:ln/>
        </p:spPr>
      </p:sp>
      <p:sp>
        <p:nvSpPr>
          <p:cNvPr id="12" name="Text 9"/>
          <p:cNvSpPr/>
          <p:nvPr/>
        </p:nvSpPr>
        <p:spPr>
          <a:xfrm>
            <a:off x="6383774" y="3180398"/>
            <a:ext cx="3473172" cy="316349"/>
          </a:xfrm>
          <a:prstGeom prst="rect">
            <a:avLst/>
          </a:prstGeom>
          <a:noFill/>
          <a:ln/>
        </p:spPr>
        <p:txBody>
          <a:bodyPr wrap="none" lIns="0" tIns="0" rIns="0" bIns="0" rtlCol="0" anchor="t"/>
          <a:lstStyle/>
          <a:p>
            <a:pPr marL="0" indent="0">
              <a:lnSpc>
                <a:spcPts val="2450"/>
              </a:lnSpc>
              <a:buNone/>
            </a:pPr>
            <a:r>
              <a:rPr lang="en-US" sz="1550" dirty="0">
                <a:solidFill>
                  <a:srgbClr val="3C3939"/>
                </a:solidFill>
                <a:latin typeface="Roboto" pitchFamily="34" charset="0"/>
                <a:ea typeface="Roboto" pitchFamily="34" charset="-122"/>
                <a:cs typeface="Roboto" pitchFamily="34" charset="-120"/>
              </a:rPr>
              <a:t>Product</a:t>
            </a:r>
            <a:endParaRPr lang="en-US" sz="1550" dirty="0"/>
          </a:p>
        </p:txBody>
      </p:sp>
      <p:sp>
        <p:nvSpPr>
          <p:cNvPr id="13" name="Text 10"/>
          <p:cNvSpPr/>
          <p:nvPr/>
        </p:nvSpPr>
        <p:spPr>
          <a:xfrm>
            <a:off x="10259854" y="3180398"/>
            <a:ext cx="3473172" cy="632698"/>
          </a:xfrm>
          <a:prstGeom prst="rect">
            <a:avLst/>
          </a:prstGeom>
          <a:noFill/>
          <a:ln/>
        </p:spPr>
        <p:txBody>
          <a:bodyPr wrap="square" lIns="0" tIns="0" rIns="0" bIns="0" rtlCol="0" anchor="t"/>
          <a:lstStyle/>
          <a:p>
            <a:pPr marL="0" indent="0">
              <a:lnSpc>
                <a:spcPts val="2450"/>
              </a:lnSpc>
              <a:buNone/>
            </a:pPr>
            <a:r>
              <a:rPr lang="en-US" sz="1550" dirty="0">
                <a:solidFill>
                  <a:srgbClr val="3C3939"/>
                </a:solidFill>
                <a:latin typeface="Roboto" pitchFamily="34" charset="0"/>
                <a:ea typeface="Roboto" pitchFamily="34" charset="-122"/>
                <a:cs typeface="Roboto" pitchFamily="34" charset="-120"/>
              </a:rPr>
              <a:t>Stores product details such as name, price, description, and availability.</a:t>
            </a:r>
            <a:endParaRPr lang="en-US" sz="1550" dirty="0"/>
          </a:p>
        </p:txBody>
      </p:sp>
      <p:sp>
        <p:nvSpPr>
          <p:cNvPr id="14" name="Shape 11"/>
          <p:cNvSpPr/>
          <p:nvPr/>
        </p:nvSpPr>
        <p:spPr>
          <a:xfrm>
            <a:off x="6186130" y="3939302"/>
            <a:ext cx="7744539" cy="1201460"/>
          </a:xfrm>
          <a:prstGeom prst="rect">
            <a:avLst/>
          </a:prstGeom>
          <a:solidFill>
            <a:srgbClr val="000000">
              <a:alpha val="4000"/>
            </a:srgbClr>
          </a:solidFill>
          <a:ln/>
        </p:spPr>
      </p:sp>
      <p:sp>
        <p:nvSpPr>
          <p:cNvPr id="15" name="Text 12"/>
          <p:cNvSpPr/>
          <p:nvPr/>
        </p:nvSpPr>
        <p:spPr>
          <a:xfrm>
            <a:off x="6383774" y="4065508"/>
            <a:ext cx="3473172" cy="316349"/>
          </a:xfrm>
          <a:prstGeom prst="rect">
            <a:avLst/>
          </a:prstGeom>
          <a:noFill/>
          <a:ln/>
        </p:spPr>
        <p:txBody>
          <a:bodyPr wrap="none" lIns="0" tIns="0" rIns="0" bIns="0" rtlCol="0" anchor="t"/>
          <a:lstStyle/>
          <a:p>
            <a:pPr marL="0" indent="0">
              <a:lnSpc>
                <a:spcPts val="2450"/>
              </a:lnSpc>
              <a:buNone/>
            </a:pPr>
            <a:r>
              <a:rPr lang="en-US" sz="1550" dirty="0">
                <a:solidFill>
                  <a:srgbClr val="3C3939"/>
                </a:solidFill>
                <a:latin typeface="Roboto" pitchFamily="34" charset="0"/>
                <a:ea typeface="Roboto" pitchFamily="34" charset="-122"/>
                <a:cs typeface="Roboto" pitchFamily="34" charset="-120"/>
              </a:rPr>
              <a:t>User</a:t>
            </a:r>
            <a:endParaRPr lang="en-US" sz="1550" dirty="0"/>
          </a:p>
        </p:txBody>
      </p:sp>
      <p:sp>
        <p:nvSpPr>
          <p:cNvPr id="16" name="Text 13"/>
          <p:cNvSpPr/>
          <p:nvPr/>
        </p:nvSpPr>
        <p:spPr>
          <a:xfrm>
            <a:off x="10259854" y="4065508"/>
            <a:ext cx="3473172" cy="949047"/>
          </a:xfrm>
          <a:prstGeom prst="rect">
            <a:avLst/>
          </a:prstGeom>
          <a:noFill/>
          <a:ln/>
        </p:spPr>
        <p:txBody>
          <a:bodyPr wrap="square" lIns="0" tIns="0" rIns="0" bIns="0" rtlCol="0" anchor="t"/>
          <a:lstStyle/>
          <a:p>
            <a:pPr marL="0" indent="0">
              <a:lnSpc>
                <a:spcPts val="2450"/>
              </a:lnSpc>
              <a:buNone/>
            </a:pPr>
            <a:r>
              <a:rPr lang="en-US" sz="1550" dirty="0">
                <a:solidFill>
                  <a:srgbClr val="3C3939"/>
                </a:solidFill>
                <a:latin typeface="Roboto" pitchFamily="34" charset="0"/>
                <a:ea typeface="Roboto" pitchFamily="34" charset="-122"/>
                <a:cs typeface="Roboto" pitchFamily="34" charset="-120"/>
              </a:rPr>
              <a:t>Represents a shopper, with functionalities for browsing, adding to cart, and checkout.</a:t>
            </a:r>
            <a:endParaRPr lang="en-US" sz="1550" dirty="0"/>
          </a:p>
        </p:txBody>
      </p:sp>
      <p:sp>
        <p:nvSpPr>
          <p:cNvPr id="17" name="Shape 14"/>
          <p:cNvSpPr/>
          <p:nvPr/>
        </p:nvSpPr>
        <p:spPr>
          <a:xfrm>
            <a:off x="6186130" y="5140762"/>
            <a:ext cx="7744539" cy="1201460"/>
          </a:xfrm>
          <a:prstGeom prst="rect">
            <a:avLst/>
          </a:prstGeom>
          <a:solidFill>
            <a:srgbClr val="FFFFFF">
              <a:alpha val="4000"/>
            </a:srgbClr>
          </a:solidFill>
          <a:ln/>
        </p:spPr>
      </p:sp>
      <p:sp>
        <p:nvSpPr>
          <p:cNvPr id="18" name="Text 15"/>
          <p:cNvSpPr/>
          <p:nvPr/>
        </p:nvSpPr>
        <p:spPr>
          <a:xfrm>
            <a:off x="6383774" y="5266968"/>
            <a:ext cx="3473172" cy="316349"/>
          </a:xfrm>
          <a:prstGeom prst="rect">
            <a:avLst/>
          </a:prstGeom>
          <a:noFill/>
          <a:ln/>
        </p:spPr>
        <p:txBody>
          <a:bodyPr wrap="none" lIns="0" tIns="0" rIns="0" bIns="0" rtlCol="0" anchor="t"/>
          <a:lstStyle/>
          <a:p>
            <a:pPr marL="0" indent="0">
              <a:lnSpc>
                <a:spcPts val="2450"/>
              </a:lnSpc>
              <a:buNone/>
            </a:pPr>
            <a:r>
              <a:rPr lang="en-US" sz="1550" dirty="0">
                <a:solidFill>
                  <a:srgbClr val="3C3939"/>
                </a:solidFill>
                <a:latin typeface="Roboto" pitchFamily="34" charset="0"/>
                <a:ea typeface="Roboto" pitchFamily="34" charset="-122"/>
                <a:cs typeface="Roboto" pitchFamily="34" charset="-120"/>
              </a:rPr>
              <a:t>Cart</a:t>
            </a:r>
            <a:endParaRPr lang="en-US" sz="1550" dirty="0"/>
          </a:p>
        </p:txBody>
      </p:sp>
      <p:sp>
        <p:nvSpPr>
          <p:cNvPr id="19" name="Text 16"/>
          <p:cNvSpPr/>
          <p:nvPr/>
        </p:nvSpPr>
        <p:spPr>
          <a:xfrm>
            <a:off x="10259854" y="5266968"/>
            <a:ext cx="3473172" cy="949047"/>
          </a:xfrm>
          <a:prstGeom prst="rect">
            <a:avLst/>
          </a:prstGeom>
          <a:noFill/>
          <a:ln/>
        </p:spPr>
        <p:txBody>
          <a:bodyPr wrap="square" lIns="0" tIns="0" rIns="0" bIns="0" rtlCol="0" anchor="t"/>
          <a:lstStyle/>
          <a:p>
            <a:pPr marL="0" indent="0">
              <a:lnSpc>
                <a:spcPts val="2450"/>
              </a:lnSpc>
              <a:buNone/>
            </a:pPr>
            <a:r>
              <a:rPr lang="en-US" sz="1550" dirty="0">
                <a:solidFill>
                  <a:srgbClr val="3C3939"/>
                </a:solidFill>
                <a:latin typeface="Roboto" pitchFamily="34" charset="0"/>
                <a:ea typeface="Roboto" pitchFamily="34" charset="-122"/>
                <a:cs typeface="Roboto" pitchFamily="34" charset="-120"/>
              </a:rPr>
              <a:t>Manages items added by users, allowing for quantity adjustments and removal.</a:t>
            </a:r>
            <a:endParaRPr lang="en-US" sz="1550" dirty="0"/>
          </a:p>
        </p:txBody>
      </p:sp>
      <p:sp>
        <p:nvSpPr>
          <p:cNvPr id="20" name="Shape 17"/>
          <p:cNvSpPr/>
          <p:nvPr/>
        </p:nvSpPr>
        <p:spPr>
          <a:xfrm>
            <a:off x="6186130" y="6342221"/>
            <a:ext cx="7744539" cy="1201460"/>
          </a:xfrm>
          <a:prstGeom prst="rect">
            <a:avLst/>
          </a:prstGeom>
          <a:solidFill>
            <a:srgbClr val="000000">
              <a:alpha val="4000"/>
            </a:srgbClr>
          </a:solidFill>
          <a:ln/>
        </p:spPr>
      </p:sp>
      <p:sp>
        <p:nvSpPr>
          <p:cNvPr id="21" name="Text 18"/>
          <p:cNvSpPr/>
          <p:nvPr/>
        </p:nvSpPr>
        <p:spPr>
          <a:xfrm>
            <a:off x="6383774" y="6468428"/>
            <a:ext cx="3473172" cy="316349"/>
          </a:xfrm>
          <a:prstGeom prst="rect">
            <a:avLst/>
          </a:prstGeom>
          <a:noFill/>
          <a:ln/>
        </p:spPr>
        <p:txBody>
          <a:bodyPr wrap="none" lIns="0" tIns="0" rIns="0" bIns="0" rtlCol="0" anchor="t"/>
          <a:lstStyle/>
          <a:p>
            <a:pPr marL="0" indent="0">
              <a:lnSpc>
                <a:spcPts val="2450"/>
              </a:lnSpc>
              <a:buNone/>
            </a:pPr>
            <a:r>
              <a:rPr lang="en-US" sz="1550" dirty="0">
                <a:solidFill>
                  <a:srgbClr val="3C3939"/>
                </a:solidFill>
                <a:latin typeface="Roboto" pitchFamily="34" charset="0"/>
                <a:ea typeface="Roboto" pitchFamily="34" charset="-122"/>
                <a:cs typeface="Roboto" pitchFamily="34" charset="-120"/>
              </a:rPr>
              <a:t>FileHandling</a:t>
            </a:r>
            <a:endParaRPr lang="en-US" sz="1550" dirty="0"/>
          </a:p>
        </p:txBody>
      </p:sp>
      <p:sp>
        <p:nvSpPr>
          <p:cNvPr id="22" name="Text 19"/>
          <p:cNvSpPr/>
          <p:nvPr/>
        </p:nvSpPr>
        <p:spPr>
          <a:xfrm>
            <a:off x="10259854" y="6468428"/>
            <a:ext cx="3473172" cy="949047"/>
          </a:xfrm>
          <a:prstGeom prst="rect">
            <a:avLst/>
          </a:prstGeom>
          <a:noFill/>
          <a:ln/>
        </p:spPr>
        <p:txBody>
          <a:bodyPr wrap="square" lIns="0" tIns="0" rIns="0" bIns="0" rtlCol="0" anchor="t"/>
          <a:lstStyle/>
          <a:p>
            <a:pPr marL="0" indent="0">
              <a:lnSpc>
                <a:spcPts val="2450"/>
              </a:lnSpc>
              <a:buNone/>
            </a:pPr>
            <a:r>
              <a:rPr lang="en-US" sz="1550" dirty="0">
                <a:solidFill>
                  <a:srgbClr val="3C3939"/>
                </a:solidFill>
                <a:latin typeface="Roboto" pitchFamily="34" charset="0"/>
                <a:ea typeface="Roboto" pitchFamily="34" charset="-122"/>
                <a:cs typeface="Roboto" pitchFamily="34" charset="-120"/>
              </a:rPr>
              <a:t>Ensures data persistence by managing file operations for saving and retrieving data.</a:t>
            </a:r>
            <a:endParaRPr lang="en-US" sz="1550" dirty="0"/>
          </a:p>
        </p:txBody>
      </p:sp>
      <p:pic>
        <p:nvPicPr>
          <p:cNvPr id="23" name="Picture 22"/>
          <p:cNvPicPr>
            <a:picLocks noChangeAspect="1"/>
          </p:cNvPicPr>
          <p:nvPr/>
        </p:nvPicPr>
        <p:blipFill>
          <a:blip r:embed="rId4"/>
          <a:stretch>
            <a:fillRect/>
          </a:stretch>
        </p:blipFill>
        <p:spPr>
          <a:xfrm>
            <a:off x="12780526" y="7824154"/>
            <a:ext cx="1605053" cy="3397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21730" y="905589"/>
            <a:ext cx="7540466" cy="656630"/>
          </a:xfrm>
          <a:prstGeom prst="rect">
            <a:avLst/>
          </a:prstGeom>
          <a:noFill/>
          <a:ln/>
        </p:spPr>
        <p:txBody>
          <a:bodyPr wrap="none" lIns="0" tIns="0" rIns="0" bIns="0" rtlCol="0" anchor="t"/>
          <a:lstStyle/>
          <a:p>
            <a:pPr marL="0" indent="0">
              <a:lnSpc>
                <a:spcPts val="5150"/>
              </a:lnSpc>
              <a:buNone/>
            </a:pPr>
            <a:r>
              <a:rPr lang="en-US" sz="4100" dirty="0">
                <a:solidFill>
                  <a:srgbClr val="1B1B27"/>
                </a:solidFill>
                <a:latin typeface="Raleway" pitchFamily="34" charset="0"/>
                <a:ea typeface="Raleway" pitchFamily="34" charset="-122"/>
                <a:cs typeface="Raleway" pitchFamily="34" charset="-120"/>
              </a:rPr>
              <a:t>Design Phase: Admin Workflow</a:t>
            </a:r>
            <a:endParaRPr lang="en-US" sz="4100" dirty="0"/>
          </a:p>
        </p:txBody>
      </p:sp>
      <p:pic>
        <p:nvPicPr>
          <p:cNvPr id="4" name="Image 1" descr="preencoded.png"/>
          <p:cNvPicPr>
            <a:picLocks noChangeAspect="1"/>
          </p:cNvPicPr>
          <p:nvPr/>
        </p:nvPicPr>
        <p:blipFill>
          <a:blip r:embed="rId4"/>
          <a:stretch>
            <a:fillRect/>
          </a:stretch>
        </p:blipFill>
        <p:spPr>
          <a:xfrm>
            <a:off x="6221730" y="1877258"/>
            <a:ext cx="1050488" cy="1882973"/>
          </a:xfrm>
          <a:prstGeom prst="rect">
            <a:avLst/>
          </a:prstGeom>
        </p:spPr>
      </p:pic>
      <p:sp>
        <p:nvSpPr>
          <p:cNvPr id="5" name="Text 1"/>
          <p:cNvSpPr/>
          <p:nvPr/>
        </p:nvSpPr>
        <p:spPr>
          <a:xfrm>
            <a:off x="7587258" y="2087285"/>
            <a:ext cx="2626162" cy="328255"/>
          </a:xfrm>
          <a:prstGeom prst="rect">
            <a:avLst/>
          </a:prstGeom>
          <a:noFill/>
          <a:ln/>
        </p:spPr>
        <p:txBody>
          <a:bodyPr wrap="none" lIns="0" tIns="0" rIns="0" bIns="0" rtlCol="0" anchor="t"/>
          <a:lstStyle/>
          <a:p>
            <a:pPr marL="0" indent="0" algn="l">
              <a:lnSpc>
                <a:spcPts val="2550"/>
              </a:lnSpc>
              <a:buNone/>
            </a:pPr>
            <a:r>
              <a:rPr lang="en-US" sz="2050" dirty="0">
                <a:solidFill>
                  <a:srgbClr val="3C3939"/>
                </a:solidFill>
                <a:latin typeface="Raleway" pitchFamily="34" charset="0"/>
                <a:ea typeface="Raleway" pitchFamily="34" charset="-122"/>
                <a:cs typeface="Raleway" pitchFamily="34" charset="-120"/>
              </a:rPr>
              <a:t>Admin Login</a:t>
            </a:r>
            <a:endParaRPr lang="en-US" sz="2050" dirty="0"/>
          </a:p>
        </p:txBody>
      </p:sp>
      <p:sp>
        <p:nvSpPr>
          <p:cNvPr id="6" name="Text 2"/>
          <p:cNvSpPr/>
          <p:nvPr/>
        </p:nvSpPr>
        <p:spPr>
          <a:xfrm>
            <a:off x="7587258" y="2541508"/>
            <a:ext cx="6307812" cy="1008698"/>
          </a:xfrm>
          <a:prstGeom prst="rect">
            <a:avLst/>
          </a:prstGeom>
          <a:noFill/>
          <a:ln/>
        </p:spPr>
        <p:txBody>
          <a:bodyPr wrap="square" lIns="0" tIns="0" rIns="0" bIns="0" rtlCol="0" anchor="t"/>
          <a:lstStyle/>
          <a:p>
            <a:pPr marL="0" indent="0" algn="l">
              <a:lnSpc>
                <a:spcPts val="2600"/>
              </a:lnSpc>
              <a:buNone/>
            </a:pPr>
            <a:r>
              <a:rPr lang="en-US" sz="1650" dirty="0">
                <a:solidFill>
                  <a:srgbClr val="3C3939"/>
                </a:solidFill>
                <a:latin typeface="Roboto" pitchFamily="34" charset="0"/>
                <a:ea typeface="Roboto" pitchFamily="34" charset="-122"/>
                <a:cs typeface="Roboto" pitchFamily="34" charset="-120"/>
              </a:rPr>
              <a:t>The admin user securely logs into the system using a unique username and password, providing access to restricted functionalities.</a:t>
            </a:r>
            <a:endParaRPr lang="en-US" sz="1650" dirty="0"/>
          </a:p>
        </p:txBody>
      </p:sp>
      <p:pic>
        <p:nvPicPr>
          <p:cNvPr id="7" name="Image 2" descr="preencoded.png"/>
          <p:cNvPicPr>
            <a:picLocks noChangeAspect="1"/>
          </p:cNvPicPr>
          <p:nvPr/>
        </p:nvPicPr>
        <p:blipFill>
          <a:blip r:embed="rId5"/>
          <a:stretch>
            <a:fillRect/>
          </a:stretch>
        </p:blipFill>
        <p:spPr>
          <a:xfrm>
            <a:off x="6221730" y="3760232"/>
            <a:ext cx="1050488" cy="1882973"/>
          </a:xfrm>
          <a:prstGeom prst="rect">
            <a:avLst/>
          </a:prstGeom>
        </p:spPr>
      </p:pic>
      <p:sp>
        <p:nvSpPr>
          <p:cNvPr id="8" name="Text 3"/>
          <p:cNvSpPr/>
          <p:nvPr/>
        </p:nvSpPr>
        <p:spPr>
          <a:xfrm>
            <a:off x="7587258" y="3970258"/>
            <a:ext cx="2645331" cy="328255"/>
          </a:xfrm>
          <a:prstGeom prst="rect">
            <a:avLst/>
          </a:prstGeom>
          <a:noFill/>
          <a:ln/>
        </p:spPr>
        <p:txBody>
          <a:bodyPr wrap="none" lIns="0" tIns="0" rIns="0" bIns="0" rtlCol="0" anchor="t"/>
          <a:lstStyle/>
          <a:p>
            <a:pPr marL="0" indent="0" algn="l">
              <a:lnSpc>
                <a:spcPts val="2550"/>
              </a:lnSpc>
              <a:buNone/>
            </a:pPr>
            <a:r>
              <a:rPr lang="en-US" sz="2050" dirty="0">
                <a:solidFill>
                  <a:srgbClr val="3C3939"/>
                </a:solidFill>
                <a:latin typeface="Raleway" pitchFamily="34" charset="0"/>
                <a:ea typeface="Raleway" pitchFamily="34" charset="-122"/>
                <a:cs typeface="Raleway" pitchFamily="34" charset="-120"/>
              </a:rPr>
              <a:t>Product Management</a:t>
            </a:r>
            <a:endParaRPr lang="en-US" sz="2050" dirty="0"/>
          </a:p>
        </p:txBody>
      </p:sp>
      <p:sp>
        <p:nvSpPr>
          <p:cNvPr id="9" name="Text 4"/>
          <p:cNvSpPr/>
          <p:nvPr/>
        </p:nvSpPr>
        <p:spPr>
          <a:xfrm>
            <a:off x="7587258" y="4424482"/>
            <a:ext cx="6307812" cy="1008698"/>
          </a:xfrm>
          <a:prstGeom prst="rect">
            <a:avLst/>
          </a:prstGeom>
          <a:noFill/>
          <a:ln/>
        </p:spPr>
        <p:txBody>
          <a:bodyPr wrap="square" lIns="0" tIns="0" rIns="0" bIns="0" rtlCol="0" anchor="t"/>
          <a:lstStyle/>
          <a:p>
            <a:pPr marL="0" indent="0" algn="l">
              <a:lnSpc>
                <a:spcPts val="2600"/>
              </a:lnSpc>
              <a:buNone/>
            </a:pPr>
            <a:r>
              <a:rPr lang="en-US" sz="1650" dirty="0">
                <a:solidFill>
                  <a:srgbClr val="3C3939"/>
                </a:solidFill>
                <a:latin typeface="Roboto" pitchFamily="34" charset="0"/>
                <a:ea typeface="Roboto" pitchFamily="34" charset="-122"/>
                <a:cs typeface="Roboto" pitchFamily="34" charset="-120"/>
              </a:rPr>
              <a:t>The admin can add new products by entering their details, modify existing product information, and delete products from the system as needed.</a:t>
            </a:r>
            <a:endParaRPr lang="en-US" sz="1650" dirty="0"/>
          </a:p>
        </p:txBody>
      </p:sp>
      <p:pic>
        <p:nvPicPr>
          <p:cNvPr id="10" name="Image 3" descr="preencoded.png"/>
          <p:cNvPicPr>
            <a:picLocks noChangeAspect="1"/>
          </p:cNvPicPr>
          <p:nvPr/>
        </p:nvPicPr>
        <p:blipFill>
          <a:blip r:embed="rId6"/>
          <a:stretch>
            <a:fillRect/>
          </a:stretch>
        </p:blipFill>
        <p:spPr>
          <a:xfrm>
            <a:off x="6221730" y="5643205"/>
            <a:ext cx="1050488" cy="1680686"/>
          </a:xfrm>
          <a:prstGeom prst="rect">
            <a:avLst/>
          </a:prstGeom>
        </p:spPr>
      </p:pic>
      <p:sp>
        <p:nvSpPr>
          <p:cNvPr id="11" name="Text 5"/>
          <p:cNvSpPr/>
          <p:nvPr/>
        </p:nvSpPr>
        <p:spPr>
          <a:xfrm>
            <a:off x="7587258" y="5853232"/>
            <a:ext cx="2626162" cy="328255"/>
          </a:xfrm>
          <a:prstGeom prst="rect">
            <a:avLst/>
          </a:prstGeom>
          <a:noFill/>
          <a:ln/>
        </p:spPr>
        <p:txBody>
          <a:bodyPr wrap="none" lIns="0" tIns="0" rIns="0" bIns="0" rtlCol="0" anchor="t"/>
          <a:lstStyle/>
          <a:p>
            <a:pPr marL="0" indent="0" algn="l">
              <a:lnSpc>
                <a:spcPts val="2550"/>
              </a:lnSpc>
              <a:buNone/>
            </a:pPr>
            <a:r>
              <a:rPr lang="en-US" sz="2050" dirty="0">
                <a:solidFill>
                  <a:srgbClr val="3C3939"/>
                </a:solidFill>
                <a:latin typeface="Raleway" pitchFamily="34" charset="0"/>
                <a:ea typeface="Raleway" pitchFamily="34" charset="-122"/>
                <a:cs typeface="Raleway" pitchFamily="34" charset="-120"/>
              </a:rPr>
              <a:t>Admin Logout</a:t>
            </a:r>
            <a:endParaRPr lang="en-US" sz="2050" dirty="0"/>
          </a:p>
        </p:txBody>
      </p:sp>
      <p:sp>
        <p:nvSpPr>
          <p:cNvPr id="12" name="Text 6"/>
          <p:cNvSpPr/>
          <p:nvPr/>
        </p:nvSpPr>
        <p:spPr>
          <a:xfrm>
            <a:off x="7587258" y="6307455"/>
            <a:ext cx="6307812" cy="672465"/>
          </a:xfrm>
          <a:prstGeom prst="rect">
            <a:avLst/>
          </a:prstGeom>
          <a:noFill/>
          <a:ln/>
        </p:spPr>
        <p:txBody>
          <a:bodyPr wrap="square" lIns="0" tIns="0" rIns="0" bIns="0" rtlCol="0" anchor="t"/>
          <a:lstStyle/>
          <a:p>
            <a:pPr marL="0" indent="0" algn="l">
              <a:lnSpc>
                <a:spcPts val="2600"/>
              </a:lnSpc>
              <a:buNone/>
            </a:pPr>
            <a:r>
              <a:rPr lang="en-US" sz="1650" dirty="0">
                <a:solidFill>
                  <a:srgbClr val="3C3939"/>
                </a:solidFill>
                <a:latin typeface="Roboto" pitchFamily="34" charset="0"/>
                <a:ea typeface="Roboto" pitchFamily="34" charset="-122"/>
                <a:cs typeface="Roboto" pitchFamily="34" charset="-120"/>
              </a:rPr>
              <a:t>Upon completing their tasks, the admin logs out of the system, ensuring secure access control and data protection.</a:t>
            </a:r>
            <a:endParaRPr lang="en-US" sz="1650" dirty="0"/>
          </a:p>
        </p:txBody>
      </p:sp>
      <p:pic>
        <p:nvPicPr>
          <p:cNvPr id="13" name="Picture 12"/>
          <p:cNvPicPr>
            <a:picLocks noChangeAspect="1"/>
          </p:cNvPicPr>
          <p:nvPr/>
        </p:nvPicPr>
        <p:blipFill>
          <a:blip r:embed="rId7"/>
          <a:stretch>
            <a:fillRect/>
          </a:stretch>
        </p:blipFill>
        <p:spPr>
          <a:xfrm>
            <a:off x="12877800" y="7822743"/>
            <a:ext cx="1536949" cy="3253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17708"/>
          </a:xfrm>
          <a:prstGeom prst="rect">
            <a:avLst/>
          </a:prstGeom>
        </p:spPr>
      </p:pic>
      <p:sp>
        <p:nvSpPr>
          <p:cNvPr id="3" name="Text 0"/>
          <p:cNvSpPr/>
          <p:nvPr/>
        </p:nvSpPr>
        <p:spPr>
          <a:xfrm>
            <a:off x="732949" y="3194923"/>
            <a:ext cx="7081123" cy="654368"/>
          </a:xfrm>
          <a:prstGeom prst="rect">
            <a:avLst/>
          </a:prstGeom>
          <a:noFill/>
          <a:ln/>
        </p:spPr>
        <p:txBody>
          <a:bodyPr wrap="none" lIns="0" tIns="0" rIns="0" bIns="0" rtlCol="0" anchor="t"/>
          <a:lstStyle/>
          <a:p>
            <a:pPr marL="0" indent="0">
              <a:lnSpc>
                <a:spcPts val="5150"/>
              </a:lnSpc>
              <a:buNone/>
            </a:pPr>
            <a:r>
              <a:rPr lang="en-US" sz="4100" dirty="0">
                <a:solidFill>
                  <a:srgbClr val="1B1B27"/>
                </a:solidFill>
                <a:latin typeface="Raleway" pitchFamily="34" charset="0"/>
                <a:ea typeface="Raleway" pitchFamily="34" charset="-122"/>
                <a:cs typeface="Raleway" pitchFamily="34" charset="-120"/>
              </a:rPr>
              <a:t>Design Phase: User Workflow</a:t>
            </a:r>
            <a:endParaRPr lang="en-US" sz="4100" dirty="0"/>
          </a:p>
        </p:txBody>
      </p:sp>
      <p:pic>
        <p:nvPicPr>
          <p:cNvPr id="4" name="Image 1" descr="preencoded.png"/>
          <p:cNvPicPr>
            <a:picLocks noChangeAspect="1"/>
          </p:cNvPicPr>
          <p:nvPr/>
        </p:nvPicPr>
        <p:blipFill>
          <a:blip r:embed="rId4"/>
          <a:stretch>
            <a:fillRect/>
          </a:stretch>
        </p:blipFill>
        <p:spPr>
          <a:xfrm>
            <a:off x="732949" y="4163378"/>
            <a:ext cx="4388168" cy="837605"/>
          </a:xfrm>
          <a:prstGeom prst="rect">
            <a:avLst/>
          </a:prstGeom>
        </p:spPr>
      </p:pic>
      <p:sp>
        <p:nvSpPr>
          <p:cNvPr id="5" name="Text 1"/>
          <p:cNvSpPr/>
          <p:nvPr/>
        </p:nvSpPr>
        <p:spPr>
          <a:xfrm>
            <a:off x="942261" y="5315069"/>
            <a:ext cx="2617708" cy="327184"/>
          </a:xfrm>
          <a:prstGeom prst="rect">
            <a:avLst/>
          </a:prstGeom>
          <a:noFill/>
          <a:ln/>
        </p:spPr>
        <p:txBody>
          <a:bodyPr wrap="none" lIns="0" tIns="0" rIns="0" bIns="0" rtlCol="0" anchor="t"/>
          <a:lstStyle/>
          <a:p>
            <a:pPr marL="0" indent="0" algn="l">
              <a:lnSpc>
                <a:spcPts val="2550"/>
              </a:lnSpc>
              <a:buNone/>
            </a:pPr>
            <a:r>
              <a:rPr lang="en-US" sz="2050" dirty="0">
                <a:solidFill>
                  <a:srgbClr val="3C3939"/>
                </a:solidFill>
                <a:latin typeface="Raleway" pitchFamily="34" charset="0"/>
                <a:ea typeface="Raleway" pitchFamily="34" charset="-122"/>
                <a:cs typeface="Raleway" pitchFamily="34" charset="-120"/>
              </a:rPr>
              <a:t>Product Browsing</a:t>
            </a:r>
            <a:endParaRPr lang="en-US" sz="2050" dirty="0"/>
          </a:p>
        </p:txBody>
      </p:sp>
      <p:sp>
        <p:nvSpPr>
          <p:cNvPr id="6" name="Text 2"/>
          <p:cNvSpPr/>
          <p:nvPr/>
        </p:nvSpPr>
        <p:spPr>
          <a:xfrm>
            <a:off x="942261" y="5767864"/>
            <a:ext cx="3969544" cy="1675209"/>
          </a:xfrm>
          <a:prstGeom prst="rect">
            <a:avLst/>
          </a:prstGeom>
          <a:noFill/>
          <a:ln/>
        </p:spPr>
        <p:txBody>
          <a:bodyPr wrap="square" lIns="0" tIns="0" rIns="0" bIns="0" rtlCol="0" anchor="t"/>
          <a:lstStyle/>
          <a:p>
            <a:pPr marL="0" indent="0" algn="l">
              <a:lnSpc>
                <a:spcPts val="2600"/>
              </a:lnSpc>
              <a:buNone/>
            </a:pPr>
            <a:r>
              <a:rPr lang="en-US" sz="1600" dirty="0">
                <a:solidFill>
                  <a:srgbClr val="3C3939"/>
                </a:solidFill>
                <a:latin typeface="Roboto" pitchFamily="34" charset="0"/>
                <a:ea typeface="Roboto" pitchFamily="34" charset="-122"/>
                <a:cs typeface="Roboto" pitchFamily="34" charset="-120"/>
              </a:rPr>
              <a:t>Users can browse through a categorized list of products, viewing details such as name, price, and description. They can filter products based on specific criteria to refine their search.</a:t>
            </a:r>
            <a:endParaRPr lang="en-US" sz="1600" dirty="0"/>
          </a:p>
        </p:txBody>
      </p:sp>
      <p:pic>
        <p:nvPicPr>
          <p:cNvPr id="7" name="Image 2" descr="preencoded.png"/>
          <p:cNvPicPr>
            <a:picLocks noChangeAspect="1"/>
          </p:cNvPicPr>
          <p:nvPr/>
        </p:nvPicPr>
        <p:blipFill>
          <a:blip r:embed="rId5"/>
          <a:stretch>
            <a:fillRect/>
          </a:stretch>
        </p:blipFill>
        <p:spPr>
          <a:xfrm>
            <a:off x="5121116" y="4163378"/>
            <a:ext cx="4388168" cy="837605"/>
          </a:xfrm>
          <a:prstGeom prst="rect">
            <a:avLst/>
          </a:prstGeom>
        </p:spPr>
      </p:pic>
      <p:sp>
        <p:nvSpPr>
          <p:cNvPr id="8" name="Text 3"/>
          <p:cNvSpPr/>
          <p:nvPr/>
        </p:nvSpPr>
        <p:spPr>
          <a:xfrm>
            <a:off x="5330428" y="5315069"/>
            <a:ext cx="2617708" cy="327184"/>
          </a:xfrm>
          <a:prstGeom prst="rect">
            <a:avLst/>
          </a:prstGeom>
          <a:noFill/>
          <a:ln/>
        </p:spPr>
        <p:txBody>
          <a:bodyPr wrap="none" lIns="0" tIns="0" rIns="0" bIns="0" rtlCol="0" anchor="t"/>
          <a:lstStyle/>
          <a:p>
            <a:pPr marL="0" indent="0" algn="l">
              <a:lnSpc>
                <a:spcPts val="2550"/>
              </a:lnSpc>
              <a:buNone/>
            </a:pPr>
            <a:r>
              <a:rPr lang="en-US" sz="2050" dirty="0">
                <a:solidFill>
                  <a:srgbClr val="3C3939"/>
                </a:solidFill>
                <a:latin typeface="Raleway" pitchFamily="34" charset="0"/>
                <a:ea typeface="Raleway" pitchFamily="34" charset="-122"/>
                <a:cs typeface="Raleway" pitchFamily="34" charset="-120"/>
              </a:rPr>
              <a:t>Add to Cart</a:t>
            </a:r>
            <a:endParaRPr lang="en-US" sz="2050" dirty="0"/>
          </a:p>
        </p:txBody>
      </p:sp>
      <p:sp>
        <p:nvSpPr>
          <p:cNvPr id="9" name="Text 4"/>
          <p:cNvSpPr/>
          <p:nvPr/>
        </p:nvSpPr>
        <p:spPr>
          <a:xfrm>
            <a:off x="5330428" y="5767864"/>
            <a:ext cx="3969544" cy="1675209"/>
          </a:xfrm>
          <a:prstGeom prst="rect">
            <a:avLst/>
          </a:prstGeom>
          <a:noFill/>
          <a:ln/>
        </p:spPr>
        <p:txBody>
          <a:bodyPr wrap="square" lIns="0" tIns="0" rIns="0" bIns="0" rtlCol="0" anchor="t"/>
          <a:lstStyle/>
          <a:p>
            <a:pPr marL="0" indent="0" algn="l">
              <a:lnSpc>
                <a:spcPts val="2600"/>
              </a:lnSpc>
              <a:buNone/>
            </a:pPr>
            <a:r>
              <a:rPr lang="en-US" sz="1600" dirty="0">
                <a:solidFill>
                  <a:srgbClr val="3C3939"/>
                </a:solidFill>
                <a:latin typeface="Roboto" pitchFamily="34" charset="0"/>
                <a:ea typeface="Roboto" pitchFamily="34" charset="-122"/>
                <a:cs typeface="Roboto" pitchFamily="34" charset="-120"/>
              </a:rPr>
              <a:t>Users can add desired products to their shopping cart, specifying quantities and confirming selections. The cart provides a dynamic view of the items selected for purchase.</a:t>
            </a:r>
            <a:endParaRPr lang="en-US" sz="1600" dirty="0"/>
          </a:p>
        </p:txBody>
      </p:sp>
      <p:pic>
        <p:nvPicPr>
          <p:cNvPr id="10" name="Image 3" descr="preencoded.png"/>
          <p:cNvPicPr>
            <a:picLocks noChangeAspect="1"/>
          </p:cNvPicPr>
          <p:nvPr/>
        </p:nvPicPr>
        <p:blipFill>
          <a:blip r:embed="rId6"/>
          <a:stretch>
            <a:fillRect/>
          </a:stretch>
        </p:blipFill>
        <p:spPr>
          <a:xfrm>
            <a:off x="9509284" y="4163378"/>
            <a:ext cx="4388168" cy="837605"/>
          </a:xfrm>
          <a:prstGeom prst="rect">
            <a:avLst/>
          </a:prstGeom>
        </p:spPr>
      </p:pic>
      <p:sp>
        <p:nvSpPr>
          <p:cNvPr id="11" name="Text 5"/>
          <p:cNvSpPr/>
          <p:nvPr/>
        </p:nvSpPr>
        <p:spPr>
          <a:xfrm>
            <a:off x="9718596" y="5315069"/>
            <a:ext cx="2617708" cy="327184"/>
          </a:xfrm>
          <a:prstGeom prst="rect">
            <a:avLst/>
          </a:prstGeom>
          <a:noFill/>
          <a:ln/>
        </p:spPr>
        <p:txBody>
          <a:bodyPr wrap="none" lIns="0" tIns="0" rIns="0" bIns="0" rtlCol="0" anchor="t"/>
          <a:lstStyle/>
          <a:p>
            <a:pPr marL="0" indent="0" algn="l">
              <a:lnSpc>
                <a:spcPts val="2550"/>
              </a:lnSpc>
              <a:buNone/>
            </a:pPr>
            <a:r>
              <a:rPr lang="en-US" sz="2050" dirty="0">
                <a:solidFill>
                  <a:srgbClr val="3C3939"/>
                </a:solidFill>
                <a:latin typeface="Raleway" pitchFamily="34" charset="0"/>
                <a:ea typeface="Raleway" pitchFamily="34" charset="-122"/>
                <a:cs typeface="Raleway" pitchFamily="34" charset="-120"/>
              </a:rPr>
              <a:t>Checkout</a:t>
            </a:r>
            <a:endParaRPr lang="en-US" sz="2050" dirty="0"/>
          </a:p>
        </p:txBody>
      </p:sp>
      <p:sp>
        <p:nvSpPr>
          <p:cNvPr id="12" name="Text 6"/>
          <p:cNvSpPr/>
          <p:nvPr/>
        </p:nvSpPr>
        <p:spPr>
          <a:xfrm>
            <a:off x="9718596" y="5767864"/>
            <a:ext cx="3969544" cy="1675209"/>
          </a:xfrm>
          <a:prstGeom prst="rect">
            <a:avLst/>
          </a:prstGeom>
          <a:noFill/>
          <a:ln/>
        </p:spPr>
        <p:txBody>
          <a:bodyPr wrap="square" lIns="0" tIns="0" rIns="0" bIns="0" rtlCol="0" anchor="t"/>
          <a:lstStyle/>
          <a:p>
            <a:pPr marL="0" indent="0" algn="l">
              <a:lnSpc>
                <a:spcPts val="2600"/>
              </a:lnSpc>
              <a:buNone/>
            </a:pPr>
            <a:r>
              <a:rPr lang="en-US" sz="1600" dirty="0">
                <a:solidFill>
                  <a:srgbClr val="3C3939"/>
                </a:solidFill>
                <a:latin typeface="Roboto" pitchFamily="34" charset="0"/>
                <a:ea typeface="Roboto" pitchFamily="34" charset="-122"/>
                <a:cs typeface="Roboto" pitchFamily="34" charset="-120"/>
              </a:rPr>
              <a:t>Once users have completed their selection, they can proceed to checkout. They enter their payment details and complete the transaction securely, receiving a confirmation of their purchase.</a:t>
            </a:r>
            <a:endParaRPr lang="en-US" sz="1600" dirty="0"/>
          </a:p>
        </p:txBody>
      </p:sp>
      <p:pic>
        <p:nvPicPr>
          <p:cNvPr id="13" name="Picture 12"/>
          <p:cNvPicPr>
            <a:picLocks noChangeAspect="1"/>
          </p:cNvPicPr>
          <p:nvPr/>
        </p:nvPicPr>
        <p:blipFill>
          <a:blip r:embed="rId7"/>
          <a:stretch>
            <a:fillRect/>
          </a:stretch>
        </p:blipFill>
        <p:spPr>
          <a:xfrm>
            <a:off x="12317016" y="7736900"/>
            <a:ext cx="2125093" cy="4498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218724"/>
            <a:ext cx="59016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Implementation Phase</a:t>
            </a:r>
            <a:endParaRPr lang="en-US" sz="4450" dirty="0"/>
          </a:p>
        </p:txBody>
      </p:sp>
      <p:sp>
        <p:nvSpPr>
          <p:cNvPr id="3" name="Text 1"/>
          <p:cNvSpPr/>
          <p:nvPr/>
        </p:nvSpPr>
        <p:spPr>
          <a:xfrm>
            <a:off x="793790" y="2381131"/>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The implementation phase involved the development of core features using the C++ programming language, ensuring efficient and robust system functionality. This phase encompassed:</a:t>
            </a:r>
            <a:endParaRPr lang="en-US" sz="1750" dirty="0"/>
          </a:p>
        </p:txBody>
      </p:sp>
      <p:sp>
        <p:nvSpPr>
          <p:cNvPr id="4" name="Shape 2"/>
          <p:cNvSpPr/>
          <p:nvPr/>
        </p:nvSpPr>
        <p:spPr>
          <a:xfrm>
            <a:off x="793790" y="3617238"/>
            <a:ext cx="510302" cy="510302"/>
          </a:xfrm>
          <a:prstGeom prst="roundRect">
            <a:avLst>
              <a:gd name="adj" fmla="val 18669"/>
            </a:avLst>
          </a:prstGeom>
          <a:solidFill>
            <a:srgbClr val="E1E1EA"/>
          </a:solidFill>
          <a:ln w="7620">
            <a:solidFill>
              <a:srgbClr val="C7C7D0"/>
            </a:solidFill>
            <a:prstDash val="solid"/>
          </a:ln>
        </p:spPr>
      </p:sp>
      <p:sp>
        <p:nvSpPr>
          <p:cNvPr id="5" name="Text 3"/>
          <p:cNvSpPr/>
          <p:nvPr/>
        </p:nvSpPr>
        <p:spPr>
          <a:xfrm>
            <a:off x="976074" y="3702248"/>
            <a:ext cx="145613"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1</a:t>
            </a:r>
            <a:endParaRPr lang="en-US" sz="2650" dirty="0"/>
          </a:p>
        </p:txBody>
      </p:sp>
      <p:sp>
        <p:nvSpPr>
          <p:cNvPr id="6" name="Text 4"/>
          <p:cNvSpPr/>
          <p:nvPr/>
        </p:nvSpPr>
        <p:spPr>
          <a:xfrm>
            <a:off x="1530906" y="3617238"/>
            <a:ext cx="3309818"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Admin and User Modules</a:t>
            </a:r>
            <a:endParaRPr lang="en-US" sz="2200" dirty="0"/>
          </a:p>
        </p:txBody>
      </p:sp>
      <p:sp>
        <p:nvSpPr>
          <p:cNvPr id="7" name="Text 5"/>
          <p:cNvSpPr/>
          <p:nvPr/>
        </p:nvSpPr>
        <p:spPr>
          <a:xfrm>
            <a:off x="1530906" y="4107656"/>
            <a:ext cx="3459242" cy="2903220"/>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We implemented dedicated modules for both admin and user functionalities, ensuring a seamless and intuitive user experience. Admins manage products, users, and system settings, while users browse, add to cart, and checkout.</a:t>
            </a:r>
            <a:endParaRPr lang="en-US" sz="1750" dirty="0"/>
          </a:p>
        </p:txBody>
      </p:sp>
      <p:sp>
        <p:nvSpPr>
          <p:cNvPr id="8" name="Shape 6"/>
          <p:cNvSpPr/>
          <p:nvPr/>
        </p:nvSpPr>
        <p:spPr>
          <a:xfrm>
            <a:off x="5216962" y="3617238"/>
            <a:ext cx="510302" cy="510302"/>
          </a:xfrm>
          <a:prstGeom prst="roundRect">
            <a:avLst>
              <a:gd name="adj" fmla="val 18669"/>
            </a:avLst>
          </a:prstGeom>
          <a:solidFill>
            <a:srgbClr val="E1E1EA"/>
          </a:solidFill>
          <a:ln w="7620">
            <a:solidFill>
              <a:srgbClr val="C7C7D0"/>
            </a:solidFill>
            <a:prstDash val="solid"/>
          </a:ln>
        </p:spPr>
      </p:sp>
      <p:sp>
        <p:nvSpPr>
          <p:cNvPr id="9" name="Text 7"/>
          <p:cNvSpPr/>
          <p:nvPr/>
        </p:nvSpPr>
        <p:spPr>
          <a:xfrm>
            <a:off x="5383411" y="3702248"/>
            <a:ext cx="177284"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2</a:t>
            </a:r>
            <a:endParaRPr lang="en-US" sz="2650" dirty="0"/>
          </a:p>
        </p:txBody>
      </p:sp>
      <p:sp>
        <p:nvSpPr>
          <p:cNvPr id="10" name="Text 8"/>
          <p:cNvSpPr/>
          <p:nvPr/>
        </p:nvSpPr>
        <p:spPr>
          <a:xfrm>
            <a:off x="5954078" y="361723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File-based Storage</a:t>
            </a:r>
            <a:endParaRPr lang="en-US" sz="2200" dirty="0"/>
          </a:p>
        </p:txBody>
      </p:sp>
      <p:sp>
        <p:nvSpPr>
          <p:cNvPr id="11" name="Text 9"/>
          <p:cNvSpPr/>
          <p:nvPr/>
        </p:nvSpPr>
        <p:spPr>
          <a:xfrm>
            <a:off x="5954078" y="4107656"/>
            <a:ext cx="3459242" cy="2540318"/>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We employed a secure file-based storage system for data persistence. This ensures that all product details, user information, and sales records are securely saved and retrieved, maintaining data integrity and reliability.</a:t>
            </a:r>
            <a:endParaRPr lang="en-US" sz="1750" dirty="0"/>
          </a:p>
        </p:txBody>
      </p:sp>
      <p:sp>
        <p:nvSpPr>
          <p:cNvPr id="12" name="Shape 10"/>
          <p:cNvSpPr/>
          <p:nvPr/>
        </p:nvSpPr>
        <p:spPr>
          <a:xfrm>
            <a:off x="9640133" y="3617238"/>
            <a:ext cx="510302" cy="510302"/>
          </a:xfrm>
          <a:prstGeom prst="roundRect">
            <a:avLst>
              <a:gd name="adj" fmla="val 18669"/>
            </a:avLst>
          </a:prstGeom>
          <a:solidFill>
            <a:srgbClr val="E1E1EA"/>
          </a:solidFill>
          <a:ln w="7620">
            <a:solidFill>
              <a:srgbClr val="C7C7D0"/>
            </a:solidFill>
            <a:prstDash val="solid"/>
          </a:ln>
        </p:spPr>
      </p:sp>
      <p:sp>
        <p:nvSpPr>
          <p:cNvPr id="13" name="Text 11"/>
          <p:cNvSpPr/>
          <p:nvPr/>
        </p:nvSpPr>
        <p:spPr>
          <a:xfrm>
            <a:off x="9804440" y="3702248"/>
            <a:ext cx="181689"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3</a:t>
            </a:r>
            <a:endParaRPr lang="en-US" sz="2650" dirty="0"/>
          </a:p>
        </p:txBody>
      </p:sp>
      <p:sp>
        <p:nvSpPr>
          <p:cNvPr id="14" name="Text 12"/>
          <p:cNvSpPr/>
          <p:nvPr/>
        </p:nvSpPr>
        <p:spPr>
          <a:xfrm>
            <a:off x="10377249" y="361723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Real-time Operations</a:t>
            </a:r>
            <a:endParaRPr lang="en-US" sz="2200" dirty="0"/>
          </a:p>
        </p:txBody>
      </p:sp>
      <p:sp>
        <p:nvSpPr>
          <p:cNvPr id="15" name="Text 13"/>
          <p:cNvSpPr/>
          <p:nvPr/>
        </p:nvSpPr>
        <p:spPr>
          <a:xfrm>
            <a:off x="10377249" y="4107656"/>
            <a:ext cx="3459242" cy="2903220"/>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The system supports real-time product search functionality, allowing users to quickly find desired products. The checkout process is also designed to be efficient, ensuring prompt transaction processing and confirmation.</a:t>
            </a:r>
            <a:endParaRPr lang="en-US" sz="1750" dirty="0"/>
          </a:p>
        </p:txBody>
      </p:sp>
      <p:pic>
        <p:nvPicPr>
          <p:cNvPr id="16" name="Picture 15"/>
          <p:cNvPicPr>
            <a:picLocks noChangeAspect="1"/>
          </p:cNvPicPr>
          <p:nvPr/>
        </p:nvPicPr>
        <p:blipFill>
          <a:blip r:embed="rId3"/>
          <a:stretch>
            <a:fillRect/>
          </a:stretch>
        </p:blipFill>
        <p:spPr>
          <a:xfrm>
            <a:off x="12847320" y="7754501"/>
            <a:ext cx="1670271" cy="3535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293257"/>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Testing Phase</a:t>
            </a:r>
            <a:endParaRPr lang="en-US" sz="4450" dirty="0"/>
          </a:p>
        </p:txBody>
      </p:sp>
      <p:sp>
        <p:nvSpPr>
          <p:cNvPr id="3" name="Text 1"/>
          <p:cNvSpPr/>
          <p:nvPr/>
        </p:nvSpPr>
        <p:spPr>
          <a:xfrm>
            <a:off x="793790" y="2455664"/>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Thorough testing was conducted throughout the development process to ensure the system's quality and functionality. We implemented various testing methods to guarantee its reliability:</a:t>
            </a:r>
            <a:endParaRPr lang="en-US" sz="1750" dirty="0"/>
          </a:p>
        </p:txBody>
      </p:sp>
      <p:sp>
        <p:nvSpPr>
          <p:cNvPr id="4" name="Shape 2"/>
          <p:cNvSpPr/>
          <p:nvPr/>
        </p:nvSpPr>
        <p:spPr>
          <a:xfrm>
            <a:off x="793790" y="3436620"/>
            <a:ext cx="4196358" cy="3499604"/>
          </a:xfrm>
          <a:prstGeom prst="roundRect">
            <a:avLst>
              <a:gd name="adj" fmla="val 2722"/>
            </a:avLst>
          </a:prstGeom>
          <a:solidFill>
            <a:srgbClr val="E1E1EA"/>
          </a:solidFill>
          <a:ln w="7620">
            <a:solidFill>
              <a:srgbClr val="C7C7D0"/>
            </a:solidFill>
            <a:prstDash val="solid"/>
          </a:ln>
        </p:spPr>
      </p:sp>
      <p:sp>
        <p:nvSpPr>
          <p:cNvPr id="5" name="Text 3"/>
          <p:cNvSpPr/>
          <p:nvPr/>
        </p:nvSpPr>
        <p:spPr>
          <a:xfrm>
            <a:off x="1028224" y="367105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Unit Testing</a:t>
            </a:r>
            <a:endParaRPr lang="en-US" sz="2200" dirty="0"/>
          </a:p>
        </p:txBody>
      </p:sp>
      <p:sp>
        <p:nvSpPr>
          <p:cNvPr id="6" name="Text 4"/>
          <p:cNvSpPr/>
          <p:nvPr/>
        </p:nvSpPr>
        <p:spPr>
          <a:xfrm>
            <a:off x="1028224" y="4161472"/>
            <a:ext cx="3727490" cy="2540318"/>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Individual features were tested in isolation, validating their functionality and ensuring they met specific requirements. For example, we tested the admin login process, product addition, and cart functionality.</a:t>
            </a:r>
            <a:endParaRPr lang="en-US" sz="1750" dirty="0"/>
          </a:p>
        </p:txBody>
      </p:sp>
      <p:sp>
        <p:nvSpPr>
          <p:cNvPr id="7" name="Shape 5"/>
          <p:cNvSpPr/>
          <p:nvPr/>
        </p:nvSpPr>
        <p:spPr>
          <a:xfrm>
            <a:off x="5216962" y="3436620"/>
            <a:ext cx="4196358" cy="3499604"/>
          </a:xfrm>
          <a:prstGeom prst="roundRect">
            <a:avLst>
              <a:gd name="adj" fmla="val 2722"/>
            </a:avLst>
          </a:prstGeom>
          <a:solidFill>
            <a:srgbClr val="E1E1EA"/>
          </a:solidFill>
          <a:ln w="7620">
            <a:solidFill>
              <a:srgbClr val="C7C7D0"/>
            </a:solidFill>
            <a:prstDash val="solid"/>
          </a:ln>
        </p:spPr>
      </p:sp>
      <p:sp>
        <p:nvSpPr>
          <p:cNvPr id="8" name="Text 6"/>
          <p:cNvSpPr/>
          <p:nvPr/>
        </p:nvSpPr>
        <p:spPr>
          <a:xfrm>
            <a:off x="5451396" y="367105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Integration Testing</a:t>
            </a:r>
            <a:endParaRPr lang="en-US" sz="2200" dirty="0"/>
          </a:p>
        </p:txBody>
      </p:sp>
      <p:sp>
        <p:nvSpPr>
          <p:cNvPr id="9" name="Text 7"/>
          <p:cNvSpPr/>
          <p:nvPr/>
        </p:nvSpPr>
        <p:spPr>
          <a:xfrm>
            <a:off x="5451396" y="4161472"/>
            <a:ext cx="3727490" cy="2540318"/>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We tested the interaction between different modules and components, ensuring they worked seamlessly together. This included testing the flow between admin and user workflows to ensure data consistency and smooth transitions.</a:t>
            </a:r>
            <a:endParaRPr lang="en-US" sz="1750" dirty="0"/>
          </a:p>
        </p:txBody>
      </p:sp>
      <p:sp>
        <p:nvSpPr>
          <p:cNvPr id="10" name="Shape 8"/>
          <p:cNvSpPr/>
          <p:nvPr/>
        </p:nvSpPr>
        <p:spPr>
          <a:xfrm>
            <a:off x="9640133" y="3436620"/>
            <a:ext cx="4196358" cy="3499604"/>
          </a:xfrm>
          <a:prstGeom prst="roundRect">
            <a:avLst>
              <a:gd name="adj" fmla="val 2722"/>
            </a:avLst>
          </a:prstGeom>
          <a:solidFill>
            <a:srgbClr val="E1E1EA"/>
          </a:solidFill>
          <a:ln w="7620">
            <a:solidFill>
              <a:srgbClr val="C7C7D0"/>
            </a:solidFill>
            <a:prstDash val="solid"/>
          </a:ln>
        </p:spPr>
      </p:sp>
      <p:sp>
        <p:nvSpPr>
          <p:cNvPr id="11" name="Text 9"/>
          <p:cNvSpPr/>
          <p:nvPr/>
        </p:nvSpPr>
        <p:spPr>
          <a:xfrm>
            <a:off x="9874568" y="367105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System Testing</a:t>
            </a:r>
            <a:endParaRPr lang="en-US" sz="2200" dirty="0"/>
          </a:p>
        </p:txBody>
      </p:sp>
      <p:sp>
        <p:nvSpPr>
          <p:cNvPr id="12" name="Text 10"/>
          <p:cNvSpPr/>
          <p:nvPr/>
        </p:nvSpPr>
        <p:spPr>
          <a:xfrm>
            <a:off x="9874568" y="4161472"/>
            <a:ext cx="3727490" cy="2540318"/>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The system was tested as a whole under real-world scenarios, simulating typical user interactions and operational workflows. This helped us identify and address potential bottlenecks and issues that could arise during actual use.</a:t>
            </a:r>
            <a:endParaRPr lang="en-US" sz="1750" dirty="0"/>
          </a:p>
        </p:txBody>
      </p:sp>
      <p:pic>
        <p:nvPicPr>
          <p:cNvPr id="13" name="Picture 12"/>
          <p:cNvPicPr>
            <a:picLocks noChangeAspect="1"/>
          </p:cNvPicPr>
          <p:nvPr/>
        </p:nvPicPr>
        <p:blipFill>
          <a:blip r:embed="rId3"/>
          <a:stretch>
            <a:fillRect/>
          </a:stretch>
        </p:blipFill>
        <p:spPr>
          <a:xfrm>
            <a:off x="12847321" y="7786667"/>
            <a:ext cx="1641724" cy="34751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1178</Words>
  <Application>Microsoft Office PowerPoint</Application>
  <PresentationFormat>Custom</PresentationFormat>
  <Paragraphs>100</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Roboto</vt:lpstr>
      <vt:lpstr>Raleway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MUHAMMAD HAMMAD</cp:lastModifiedBy>
  <cp:revision>4</cp:revision>
  <dcterms:created xsi:type="dcterms:W3CDTF">2024-12-02T08:40:25Z</dcterms:created>
  <dcterms:modified xsi:type="dcterms:W3CDTF">2024-12-02T09:49:20Z</dcterms:modified>
</cp:coreProperties>
</file>