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2" r:id="rId8"/>
    <p:sldId id="265" r:id="rId9"/>
    <p:sldId id="263" r:id="rId10"/>
    <p:sldId id="264" r:id="rId11"/>
    <p:sldId id="266" r:id="rId12"/>
    <p:sldId id="267" r:id="rId13"/>
    <p:sldId id="270" r:id="rId14"/>
    <p:sldId id="269"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autoAdjust="0"/>
  </p:normalViewPr>
  <p:slideViewPr>
    <p:cSldViewPr snapToGrid="0">
      <p:cViewPr varScale="1">
        <p:scale>
          <a:sx n="72" d="100"/>
          <a:sy n="72" d="100"/>
        </p:scale>
        <p:origin x="456" y="66"/>
      </p:cViewPr>
      <p:guideLst/>
    </p:cSldViewPr>
  </p:slideViewPr>
  <p:outlineViewPr>
    <p:cViewPr>
      <p:scale>
        <a:sx n="33" d="100"/>
        <a:sy n="33" d="100"/>
      </p:scale>
      <p:origin x="0" y="-6474"/>
    </p:cViewPr>
  </p:outlineViewPr>
  <p:notesTextViewPr>
    <p:cViewPr>
      <p:scale>
        <a:sx n="1" d="1"/>
        <a:sy n="1" d="1"/>
      </p:scale>
      <p:origin x="0" y="0"/>
    </p:cViewPr>
  </p:notesTextViewPr>
  <p:sorterViewPr>
    <p:cViewPr>
      <p:scale>
        <a:sx n="100" d="100"/>
        <a:sy n="100" d="100"/>
      </p:scale>
      <p:origin x="0" y="-24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6D75-015E-423C-BA91-A3CE621D0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73E94CF-270C-41C4-B71A-F7E8BF861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EF4B9C-F0D7-409A-A80E-2751C4CE5F97}"/>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5" name="Footer Placeholder 4">
            <a:extLst>
              <a:ext uri="{FF2B5EF4-FFF2-40B4-BE49-F238E27FC236}">
                <a16:creationId xmlns:a16="http://schemas.microsoft.com/office/drawing/2014/main" id="{E452894D-4A5C-48DF-B27A-35D1D66738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83312A-7B5E-451A-805D-91640B3EEB8C}"/>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34250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6411-7606-4468-97CE-E5FDE4C890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ADF567-35C9-49E9-A0E5-9DD5EDA38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5BEFD7-1C01-4F4A-8BDF-03EB02210626}"/>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5" name="Footer Placeholder 4">
            <a:extLst>
              <a:ext uri="{FF2B5EF4-FFF2-40B4-BE49-F238E27FC236}">
                <a16:creationId xmlns:a16="http://schemas.microsoft.com/office/drawing/2014/main" id="{A2C98344-B646-4045-BEED-26C938B2B7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A53DF6-D681-43D1-A818-DCEB0FC33340}"/>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153863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45D9FE-707E-4EFE-BC2E-8993DAB9FD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950301-22DF-4898-9D44-83D2AB74C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EE5C1C-1906-4365-AA44-054E81E59F53}"/>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5" name="Footer Placeholder 4">
            <a:extLst>
              <a:ext uri="{FF2B5EF4-FFF2-40B4-BE49-F238E27FC236}">
                <a16:creationId xmlns:a16="http://schemas.microsoft.com/office/drawing/2014/main" id="{C3916871-A219-483A-88AC-4F8FC96482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397499-A046-41F7-8659-626318916820}"/>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54975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E587-5D43-4F19-8CCD-8656E7598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B1C3EB-7C1B-48D0-BD4D-2F1C67997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DCF326-DDDD-46AB-9133-534AB6CD3C88}"/>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5" name="Footer Placeholder 4">
            <a:extLst>
              <a:ext uri="{FF2B5EF4-FFF2-40B4-BE49-F238E27FC236}">
                <a16:creationId xmlns:a16="http://schemas.microsoft.com/office/drawing/2014/main" id="{BD8F202B-94D5-43C9-8E7B-39C23D4421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90FA7E-26B5-4C42-A2AC-F4F9B9DB2E1A}"/>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11445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093-75DE-46AF-ABE0-C4446EDDF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7541E4E-ECBA-40AF-9FC3-F022B05A8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5CC2F-B56E-4BE3-A4F5-517D6323FFB4}"/>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5" name="Footer Placeholder 4">
            <a:extLst>
              <a:ext uri="{FF2B5EF4-FFF2-40B4-BE49-F238E27FC236}">
                <a16:creationId xmlns:a16="http://schemas.microsoft.com/office/drawing/2014/main" id="{F6F6229F-D477-4904-B30E-72E4C1FC28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E225C4-7B2E-4F94-B217-B8F6B708965B}"/>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233716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E2F7-DD55-4E01-A6F5-FF890B58F8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716A7B-9274-4159-8579-1DDF05F630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E65063-BFA0-4441-9D08-3DAD35C68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F73CBEB-5CA7-41BE-862F-97FEC72221BE}"/>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6" name="Footer Placeholder 5">
            <a:extLst>
              <a:ext uri="{FF2B5EF4-FFF2-40B4-BE49-F238E27FC236}">
                <a16:creationId xmlns:a16="http://schemas.microsoft.com/office/drawing/2014/main" id="{C7E773F1-0CD6-4A61-8CB1-1BE12684D5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164F41-29B8-4964-A91A-7A32B53C5FE0}"/>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375391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5CF4-6FD3-47D2-A99E-7D714F41522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1D97CC-C300-491A-B883-077372BFD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C1F898-31C3-41D8-8FC9-9DBA4FBD44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516268F-1F47-4088-B0E4-0804D2BC20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D1B11-4A50-499C-B211-7F59BD1186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94ABCD-1667-4438-921C-0D8073A7F7B4}"/>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8" name="Footer Placeholder 7">
            <a:extLst>
              <a:ext uri="{FF2B5EF4-FFF2-40B4-BE49-F238E27FC236}">
                <a16:creationId xmlns:a16="http://schemas.microsoft.com/office/drawing/2014/main" id="{D7E4CF5A-0158-484C-BBF1-14773A8F5A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89E6AF-B99B-4ACA-8157-BF8FB92E2AED}"/>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307476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5AA2-4716-487B-A110-EBA5B1C6A9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B742E37-3792-4E0B-869B-FB46A49B96C7}"/>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4" name="Footer Placeholder 3">
            <a:extLst>
              <a:ext uri="{FF2B5EF4-FFF2-40B4-BE49-F238E27FC236}">
                <a16:creationId xmlns:a16="http://schemas.microsoft.com/office/drawing/2014/main" id="{93E9BC6E-DA79-497F-A7C1-CDF0586CC7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8EACEC-C867-44A9-BD1B-F2F70CB48E05}"/>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19232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CECDC-84C1-49F4-AC1C-32C4BC815F54}"/>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3" name="Footer Placeholder 2">
            <a:extLst>
              <a:ext uri="{FF2B5EF4-FFF2-40B4-BE49-F238E27FC236}">
                <a16:creationId xmlns:a16="http://schemas.microsoft.com/office/drawing/2014/main" id="{C5E8E2B9-DDDD-47FC-80BB-DEBFB9A1AE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416ACE-4045-4F60-908A-6F4623D22F40}"/>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409006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1FC7-9CDD-492F-A2B1-87B2E392E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3A9EC6-1ADA-4A76-98EA-49E369AE1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346785C-1160-4CD4-8F3F-69C7769D9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E8734-35C7-451A-8BE7-BC6D65E288AC}"/>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6" name="Footer Placeholder 5">
            <a:extLst>
              <a:ext uri="{FF2B5EF4-FFF2-40B4-BE49-F238E27FC236}">
                <a16:creationId xmlns:a16="http://schemas.microsoft.com/office/drawing/2014/main" id="{C3B409AE-D45E-4F10-9996-DD64C8CAC9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9E70-257D-4B45-A738-C57A436A4148}"/>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354869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9A93-DF56-4520-AFD9-8A9E7A0A8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77E3564-2BD0-4C1F-965A-376630441A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2F70CF6-EBC8-4DE2-AD96-031E77694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CCB6E-2798-4EC3-9494-CE3D3B37A233}"/>
              </a:ext>
            </a:extLst>
          </p:cNvPr>
          <p:cNvSpPr>
            <a:spLocks noGrp="1"/>
          </p:cNvSpPr>
          <p:nvPr>
            <p:ph type="dt" sz="half" idx="10"/>
          </p:nvPr>
        </p:nvSpPr>
        <p:spPr/>
        <p:txBody>
          <a:bodyPr/>
          <a:lstStyle/>
          <a:p>
            <a:fld id="{0E7DFC85-0A78-4FE8-9BC6-27211E77FECD}" type="datetimeFigureOut">
              <a:rPr lang="en-GB" smtClean="0"/>
              <a:t>24/10/2025</a:t>
            </a:fld>
            <a:endParaRPr lang="en-GB"/>
          </a:p>
        </p:txBody>
      </p:sp>
      <p:sp>
        <p:nvSpPr>
          <p:cNvPr id="6" name="Footer Placeholder 5">
            <a:extLst>
              <a:ext uri="{FF2B5EF4-FFF2-40B4-BE49-F238E27FC236}">
                <a16:creationId xmlns:a16="http://schemas.microsoft.com/office/drawing/2014/main" id="{934E52F1-8A52-489E-9C72-2A48C78E4A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FA8D5F-3CCF-488E-A8CF-36183C210C2D}"/>
              </a:ext>
            </a:extLst>
          </p:cNvPr>
          <p:cNvSpPr>
            <a:spLocks noGrp="1"/>
          </p:cNvSpPr>
          <p:nvPr>
            <p:ph type="sldNum" sz="quarter" idx="12"/>
          </p:nvPr>
        </p:nvSpPr>
        <p:spPr/>
        <p:txBody>
          <a:bodyPr/>
          <a:lstStyle/>
          <a:p>
            <a:fld id="{76B75B15-2837-4C5E-952F-D6ED6F4F4F33}" type="slidenum">
              <a:rPr lang="en-GB" smtClean="0"/>
              <a:t>‹#›</a:t>
            </a:fld>
            <a:endParaRPr lang="en-GB"/>
          </a:p>
        </p:txBody>
      </p:sp>
    </p:spTree>
    <p:extLst>
      <p:ext uri="{BB962C8B-B14F-4D97-AF65-F5344CB8AC3E}">
        <p14:creationId xmlns:p14="http://schemas.microsoft.com/office/powerpoint/2010/main" val="59309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E5DFE-2709-44CF-9FE7-037C98D33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466854-E4B3-4974-93CF-4534E8658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DD57A9-BA2E-4EA0-A9CF-19EDC78D4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DFC85-0A78-4FE8-9BC6-27211E77FECD}" type="datetimeFigureOut">
              <a:rPr lang="en-GB" smtClean="0"/>
              <a:t>24/10/2025</a:t>
            </a:fld>
            <a:endParaRPr lang="en-GB"/>
          </a:p>
        </p:txBody>
      </p:sp>
      <p:sp>
        <p:nvSpPr>
          <p:cNvPr id="5" name="Footer Placeholder 4">
            <a:extLst>
              <a:ext uri="{FF2B5EF4-FFF2-40B4-BE49-F238E27FC236}">
                <a16:creationId xmlns:a16="http://schemas.microsoft.com/office/drawing/2014/main" id="{32F4B83E-7100-45A1-A523-64ABD209F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3449471-03F1-4A55-BB20-2D1F4DDC5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75B15-2837-4C5E-952F-D6ED6F4F4F33}" type="slidenum">
              <a:rPr lang="en-GB" smtClean="0"/>
              <a:t>‹#›</a:t>
            </a:fld>
            <a:endParaRPr lang="en-GB"/>
          </a:p>
        </p:txBody>
      </p:sp>
    </p:spTree>
    <p:extLst>
      <p:ext uri="{BB962C8B-B14F-4D97-AF65-F5344CB8AC3E}">
        <p14:creationId xmlns:p14="http://schemas.microsoft.com/office/powerpoint/2010/main" val="212928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2442-33F7-4479-9DB6-4DB20A428F22}"/>
              </a:ext>
            </a:extLst>
          </p:cNvPr>
          <p:cNvSpPr>
            <a:spLocks noGrp="1"/>
          </p:cNvSpPr>
          <p:nvPr>
            <p:ph type="ctrTitle"/>
          </p:nvPr>
        </p:nvSpPr>
        <p:spPr>
          <a:xfrm>
            <a:off x="1524000" y="1600201"/>
            <a:ext cx="9144000" cy="1909763"/>
          </a:xfrm>
        </p:spPr>
        <p:txBody>
          <a:bodyPr>
            <a:normAutofit/>
          </a:bodyPr>
          <a:lstStyle/>
          <a:p>
            <a:pPr algn="l">
              <a:lnSpc>
                <a:spcPct val="100000"/>
              </a:lnSpc>
            </a:pPr>
            <a:r>
              <a:rPr lang="en-US" sz="4800" b="1" dirty="0">
                <a:latin typeface="Source Sans Pro SemiBold" panose="020B0603030403020204" pitchFamily="34" charset="0"/>
                <a:ea typeface="Source Sans Pro SemiBold" panose="020B0603030403020204" pitchFamily="34" charset="0"/>
              </a:rPr>
              <a:t>Decoding Email Unsubscribes</a:t>
            </a:r>
            <a:br>
              <a:rPr lang="en-US" sz="4000" b="1" dirty="0">
                <a:latin typeface="Source Sans Pro SemiBold" panose="020B0603030403020204" pitchFamily="34" charset="0"/>
                <a:ea typeface="Source Sans Pro SemiBold" panose="020B0603030403020204" pitchFamily="34" charset="0"/>
              </a:rPr>
            </a:br>
            <a:r>
              <a:rPr lang="en-US" sz="4800" b="1" dirty="0">
                <a:highlight>
                  <a:srgbClr val="FF0000"/>
                </a:highlight>
                <a:latin typeface="Source Sans Pro SemiBold" panose="020B0603030403020204" pitchFamily="34" charset="0"/>
                <a:ea typeface="Source Sans Pro SemiBold" panose="020B0603030403020204" pitchFamily="34" charset="0"/>
              </a:rPr>
              <a:t>A Data Driven Story</a:t>
            </a:r>
            <a:endParaRPr lang="en-GB" sz="4800" b="1" dirty="0">
              <a:highlight>
                <a:srgbClr val="FF0000"/>
              </a:highlight>
              <a:latin typeface="Source Sans Pro SemiBold" panose="020B0603030403020204" pitchFamily="34" charset="0"/>
              <a:ea typeface="Source Sans Pro SemiBold" panose="020B0603030403020204" pitchFamily="34" charset="0"/>
            </a:endParaRPr>
          </a:p>
        </p:txBody>
      </p:sp>
      <p:sp>
        <p:nvSpPr>
          <p:cNvPr id="3" name="Subtitle 2">
            <a:extLst>
              <a:ext uri="{FF2B5EF4-FFF2-40B4-BE49-F238E27FC236}">
                <a16:creationId xmlns:a16="http://schemas.microsoft.com/office/drawing/2014/main" id="{DDDE30F7-E99D-4094-BE79-7572241CFA4B}"/>
              </a:ext>
            </a:extLst>
          </p:cNvPr>
          <p:cNvSpPr>
            <a:spLocks noGrp="1"/>
          </p:cNvSpPr>
          <p:nvPr>
            <p:ph type="subTitle" idx="1"/>
          </p:nvPr>
        </p:nvSpPr>
        <p:spPr>
          <a:solidFill>
            <a:schemeClr val="bg1"/>
          </a:solidFill>
        </p:spPr>
        <p:txBody>
          <a:bodyPr/>
          <a:lstStyle/>
          <a:p>
            <a:pPr algn="l"/>
            <a:r>
              <a:rPr lang="en-GB" dirty="0"/>
              <a:t>Exploring engagement, timing, and audience behavior.</a:t>
            </a:r>
          </a:p>
          <a:p>
            <a:pPr algn="l"/>
            <a:r>
              <a:rPr lang="en-GB" b="1" dirty="0">
                <a:effectLst>
                  <a:outerShdw blurRad="38100" dist="38100" dir="2700000" algn="tl">
                    <a:srgbClr val="000000">
                      <a:alpha val="43137"/>
                    </a:srgbClr>
                  </a:outerShdw>
                </a:effectLst>
                <a:highlight>
                  <a:srgbClr val="FF0000"/>
                </a:highlight>
              </a:rPr>
              <a:t>By: Syed Hammad Javed.</a:t>
            </a:r>
          </a:p>
        </p:txBody>
      </p:sp>
    </p:spTree>
    <p:extLst>
      <p:ext uri="{BB962C8B-B14F-4D97-AF65-F5344CB8AC3E}">
        <p14:creationId xmlns:p14="http://schemas.microsoft.com/office/powerpoint/2010/main" val="267644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F617341-6F0E-4F0F-826A-CC54EAFD5E6A}"/>
              </a:ext>
            </a:extLst>
          </p:cNvPr>
          <p:cNvSpPr>
            <a:spLocks noGrp="1"/>
          </p:cNvSpPr>
          <p:nvPr>
            <p:ph type="title"/>
          </p:nvPr>
        </p:nvSpPr>
        <p:spPr>
          <a:xfrm>
            <a:off x="839788" y="185599"/>
            <a:ext cx="3932237" cy="1600200"/>
          </a:xfrm>
        </p:spPr>
        <p:txBody>
          <a:bodyPr/>
          <a:lstStyle/>
          <a:p>
            <a:r>
              <a:rPr lang="en-GB" b="1" dirty="0">
                <a:highlight>
                  <a:srgbClr val="FF0000"/>
                </a:highlight>
                <a:latin typeface="Source Sans Pro SemiBold" panose="020B0603030403020204" pitchFamily="34" charset="0"/>
                <a:ea typeface="Source Sans Pro SemiBold" panose="020B0603030403020204" pitchFamily="34" charset="0"/>
              </a:rPr>
              <a:t>Geography </a:t>
            </a:r>
            <a:br>
              <a:rPr lang="en-GB" b="1" dirty="0">
                <a:highlight>
                  <a:srgbClr val="FF0000"/>
                </a:highlight>
                <a:latin typeface="Source Sans Pro SemiBold" panose="020B0603030403020204" pitchFamily="34" charset="0"/>
                <a:ea typeface="Source Sans Pro SemiBold" panose="020B0603030403020204" pitchFamily="34" charset="0"/>
              </a:rPr>
            </a:br>
            <a:r>
              <a:rPr lang="en-GB" b="1" dirty="0">
                <a:highlight>
                  <a:srgbClr val="FF0000"/>
                </a:highlight>
                <a:latin typeface="Source Sans Pro SemiBold" panose="020B0603030403020204" pitchFamily="34" charset="0"/>
                <a:ea typeface="Source Sans Pro SemiBold" panose="020B0603030403020204" pitchFamily="34" charset="0"/>
              </a:rPr>
              <a:t> of Unsubscribes</a:t>
            </a:r>
          </a:p>
        </p:txBody>
      </p:sp>
      <p:pic>
        <p:nvPicPr>
          <p:cNvPr id="8" name="Picture Placeholder 7">
            <a:extLst>
              <a:ext uri="{FF2B5EF4-FFF2-40B4-BE49-F238E27FC236}">
                <a16:creationId xmlns:a16="http://schemas.microsoft.com/office/drawing/2014/main" id="{083EBE1C-48F9-4E10-82A2-8470B14BB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057401"/>
            <a:ext cx="6172200" cy="3256722"/>
          </a:xfrm>
        </p:spPr>
      </p:pic>
      <p:sp>
        <p:nvSpPr>
          <p:cNvPr id="10" name="Text Placeholder 9">
            <a:extLst>
              <a:ext uri="{FF2B5EF4-FFF2-40B4-BE49-F238E27FC236}">
                <a16:creationId xmlns:a16="http://schemas.microsoft.com/office/drawing/2014/main" id="{2C1F94BC-1695-45A5-A158-223714DE920D}"/>
              </a:ext>
            </a:extLst>
          </p:cNvPr>
          <p:cNvSpPr>
            <a:spLocks noGrp="1"/>
          </p:cNvSpPr>
          <p:nvPr>
            <p:ph type="body" sz="half" idx="2"/>
          </p:nvPr>
        </p:nvSpPr>
        <p:spPr>
          <a:xfrm>
            <a:off x="839788" y="2060717"/>
            <a:ext cx="3932237" cy="3811588"/>
          </a:xfrm>
        </p:spPr>
        <p:txBody>
          <a:bodyPr>
            <a:normAutofit fontScale="92500"/>
          </a:bodyPr>
          <a:lstStyle/>
          <a:p>
            <a:r>
              <a:rPr lang="en-GB" sz="2400" dirty="0"/>
              <a:t>Mobile users in Asia (5.65%) and tablet users in Europe (5.71%) have the highest unsubscribe rates. This suggests possible mobile optimization issues in Asia and tablet-specific design or formatting problems in Europe. Desktop users generally show stronger retention, indicating emails perform better on larger screens.</a:t>
            </a:r>
          </a:p>
        </p:txBody>
      </p:sp>
    </p:spTree>
    <p:extLst>
      <p:ext uri="{BB962C8B-B14F-4D97-AF65-F5344CB8AC3E}">
        <p14:creationId xmlns:p14="http://schemas.microsoft.com/office/powerpoint/2010/main" val="243694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EF14-A35B-4C8C-BFE6-D1800FE8B435}"/>
              </a:ext>
            </a:extLst>
          </p:cNvPr>
          <p:cNvSpPr>
            <a:spLocks noGrp="1"/>
          </p:cNvSpPr>
          <p:nvPr>
            <p:ph type="title"/>
          </p:nvPr>
        </p:nvSpPr>
        <p:spPr>
          <a:xfrm>
            <a:off x="839788" y="188912"/>
            <a:ext cx="3932237" cy="1600200"/>
          </a:xfrm>
        </p:spPr>
        <p:txBody>
          <a:bodyPr/>
          <a:lstStyle/>
          <a:p>
            <a:r>
              <a:rPr lang="en-GB" dirty="0">
                <a:highlight>
                  <a:srgbClr val="FF0000"/>
                </a:highlight>
                <a:latin typeface="Source Sans Pro SemiBold" panose="020B0603030403020204" pitchFamily="34" charset="0"/>
                <a:ea typeface="Source Sans Pro SemiBold" panose="020B0603030403020204" pitchFamily="34" charset="0"/>
              </a:rPr>
              <a:t>Unsubscribe Rate vs. Open Rate: Key Findings</a:t>
            </a:r>
          </a:p>
        </p:txBody>
      </p:sp>
      <p:pic>
        <p:nvPicPr>
          <p:cNvPr id="6" name="Content Placeholder 5">
            <a:extLst>
              <a:ext uri="{FF2B5EF4-FFF2-40B4-BE49-F238E27FC236}">
                <a16:creationId xmlns:a16="http://schemas.microsoft.com/office/drawing/2014/main" id="{05B836DA-D763-42F8-94BB-58479F88B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4979" y="1939561"/>
            <a:ext cx="6172200" cy="3982436"/>
          </a:xfrm>
        </p:spPr>
      </p:pic>
      <p:sp>
        <p:nvSpPr>
          <p:cNvPr id="4" name="Text Placeholder 3">
            <a:extLst>
              <a:ext uri="{FF2B5EF4-FFF2-40B4-BE49-F238E27FC236}">
                <a16:creationId xmlns:a16="http://schemas.microsoft.com/office/drawing/2014/main" id="{3F273118-C41E-4B9F-BBC6-32954D11EEE6}"/>
              </a:ext>
            </a:extLst>
          </p:cNvPr>
          <p:cNvSpPr>
            <a:spLocks noGrp="1"/>
          </p:cNvSpPr>
          <p:nvPr>
            <p:ph type="body" sz="half" idx="2"/>
          </p:nvPr>
        </p:nvSpPr>
        <p:spPr/>
        <p:txBody>
          <a:bodyPr>
            <a:normAutofit fontScale="85000" lnSpcReduction="20000"/>
          </a:bodyPr>
          <a:lstStyle/>
          <a:p>
            <a:r>
              <a:rPr lang="en-GB" sz="2200" dirty="0"/>
              <a:t>Open rate is not a reliable indicator of unsubscribe behavior.</a:t>
            </a:r>
            <a:br>
              <a:rPr lang="en-GB" sz="2200" dirty="0"/>
            </a:br>
            <a:r>
              <a:rPr lang="en-GB" sz="2200" dirty="0"/>
              <a:t>The main driver of unsubscribes is the quality and relevance of email content, not subject line appeal.</a:t>
            </a:r>
          </a:p>
          <a:p>
            <a:r>
              <a:rPr lang="en-GB" sz="2200" dirty="0"/>
              <a:t>Campaign 13 achieved the lowest unsubscribe rate (3.4%) with a moderate open rate (59.5%), indicating strong content alignment with audience interests.</a:t>
            </a:r>
          </a:p>
          <a:p>
            <a:r>
              <a:rPr lang="en-GB" sz="2200" dirty="0"/>
              <a:t>Several campaigns show high unsubscribe rates (5.5–6%) despite similar </a:t>
            </a:r>
            <a:r>
              <a:rPr lang="en-GB" sz="2200" b="1" dirty="0"/>
              <a:t>open rates (58–61%), </a:t>
            </a:r>
            <a:r>
              <a:rPr lang="en-GB" sz="2200" dirty="0"/>
              <a:t>suggesting disengagement after opening, likely due to poor content value or mismatch with user expectations.</a:t>
            </a:r>
          </a:p>
          <a:p>
            <a:endParaRPr lang="en-GB" dirty="0"/>
          </a:p>
        </p:txBody>
      </p:sp>
    </p:spTree>
    <p:extLst>
      <p:ext uri="{BB962C8B-B14F-4D97-AF65-F5344CB8AC3E}">
        <p14:creationId xmlns:p14="http://schemas.microsoft.com/office/powerpoint/2010/main" val="360503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623E02D-FC6D-493E-849F-A62BD417923F}"/>
              </a:ext>
            </a:extLst>
          </p:cNvPr>
          <p:cNvSpPr>
            <a:spLocks noGrp="1"/>
          </p:cNvSpPr>
          <p:nvPr>
            <p:ph type="title"/>
          </p:nvPr>
        </p:nvSpPr>
        <p:spPr>
          <a:xfrm>
            <a:off x="839788" y="192156"/>
            <a:ext cx="3932237" cy="1600200"/>
          </a:xfrm>
        </p:spPr>
        <p:txBody>
          <a:bodyPr>
            <a:normAutofit/>
          </a:bodyPr>
          <a:lstStyle/>
          <a:p>
            <a:r>
              <a:rPr lang="en-US" b="1" dirty="0">
                <a:highlight>
                  <a:srgbClr val="FF0000"/>
                </a:highlight>
                <a:latin typeface="Source Sans Pro SemiBold" panose="020B0603030403020204" pitchFamily="34" charset="0"/>
                <a:ea typeface="Source Sans Pro SemiBold" panose="020B0603030403020204" pitchFamily="34" charset="0"/>
              </a:rPr>
              <a:t>Campaign Performance Overview</a:t>
            </a:r>
            <a:endParaRPr lang="en-GB" b="1" dirty="0">
              <a:highlight>
                <a:srgbClr val="FF0000"/>
              </a:highlight>
              <a:latin typeface="Source Sans Pro SemiBold" panose="020B0603030403020204" pitchFamily="34" charset="0"/>
              <a:ea typeface="Source Sans Pro SemiBold" panose="020B0603030403020204" pitchFamily="34" charset="0"/>
            </a:endParaRPr>
          </a:p>
        </p:txBody>
      </p:sp>
      <p:pic>
        <p:nvPicPr>
          <p:cNvPr id="17" name="Content Placeholder 16">
            <a:extLst>
              <a:ext uri="{FF2B5EF4-FFF2-40B4-BE49-F238E27FC236}">
                <a16:creationId xmlns:a16="http://schemas.microsoft.com/office/drawing/2014/main" id="{7AE06063-7C74-488D-AF55-D4B84CB5A0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3885" y="1972470"/>
            <a:ext cx="4895851" cy="199072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5" name="Text Placeholder 14">
            <a:extLst>
              <a:ext uri="{FF2B5EF4-FFF2-40B4-BE49-F238E27FC236}">
                <a16:creationId xmlns:a16="http://schemas.microsoft.com/office/drawing/2014/main" id="{EBB732A3-5AA7-4524-A3C8-09D37B7840FA}"/>
              </a:ext>
            </a:extLst>
          </p:cNvPr>
          <p:cNvSpPr>
            <a:spLocks noGrp="1"/>
          </p:cNvSpPr>
          <p:nvPr>
            <p:ph type="body" sz="half" idx="2"/>
          </p:nvPr>
        </p:nvSpPr>
        <p:spPr>
          <a:xfrm>
            <a:off x="839788" y="2057400"/>
            <a:ext cx="3932237" cy="4800600"/>
          </a:xfrm>
        </p:spPr>
        <p:txBody>
          <a:bodyPr>
            <a:normAutofit fontScale="25000" lnSpcReduction="20000"/>
          </a:bodyPr>
          <a:lstStyle/>
          <a:p>
            <a:r>
              <a:rPr lang="en-GB" sz="8800" dirty="0"/>
              <a:t>Although Unsubscribe rates is very high &amp; vary significantly across campaigns, ranging from </a:t>
            </a:r>
            <a:r>
              <a:rPr lang="en-GB" sz="8800" b="1" dirty="0"/>
              <a:t>3.4% to 5.9%</a:t>
            </a:r>
            <a:r>
              <a:rPr lang="en-GB" sz="8800" dirty="0"/>
              <a:t>.</a:t>
            </a:r>
          </a:p>
          <a:p>
            <a:br>
              <a:rPr lang="en-GB" sz="8800" dirty="0"/>
            </a:br>
            <a:r>
              <a:rPr lang="en-GB" sz="8800" b="1" dirty="0"/>
              <a:t>Campaign 13 (3.4%)</a:t>
            </a:r>
            <a:r>
              <a:rPr lang="en-GB" sz="8800" dirty="0"/>
              <a:t> sets the benchmark for strong audience retention, followed by </a:t>
            </a:r>
            <a:r>
              <a:rPr lang="en-GB" sz="8800" b="1" dirty="0"/>
              <a:t>Campaigns 11 and 12 (4.1–4.3%)</a:t>
            </a:r>
            <a:r>
              <a:rPr lang="en-GB" sz="8800" dirty="0"/>
              <a:t> with solid performance.</a:t>
            </a:r>
          </a:p>
          <a:p>
            <a:br>
              <a:rPr lang="en-GB" sz="8800" dirty="0"/>
            </a:br>
            <a:r>
              <a:rPr lang="en-GB" sz="8800" dirty="0"/>
              <a:t>In contrast, </a:t>
            </a:r>
            <a:r>
              <a:rPr lang="en-GB" sz="8800" b="1" dirty="0"/>
              <a:t>Campaigns 1 and 2 (5.8–5.9%)</a:t>
            </a:r>
            <a:r>
              <a:rPr lang="en-GB" sz="8800" dirty="0"/>
              <a:t> show the highest churn, about </a:t>
            </a:r>
            <a:r>
              <a:rPr lang="en-GB" sz="8800" b="1" dirty="0"/>
              <a:t>73% higher</a:t>
            </a:r>
            <a:r>
              <a:rPr lang="en-GB" sz="8800" dirty="0"/>
              <a:t> than the best performer, indicating major content or targeting issues.</a:t>
            </a:r>
            <a:br>
              <a:rPr lang="en-GB" sz="8800" dirty="0"/>
            </a:br>
            <a:endParaRPr lang="en-GB" b="1" dirty="0"/>
          </a:p>
        </p:txBody>
      </p:sp>
      <p:pic>
        <p:nvPicPr>
          <p:cNvPr id="19" name="Picture 18">
            <a:extLst>
              <a:ext uri="{FF2B5EF4-FFF2-40B4-BE49-F238E27FC236}">
                <a16:creationId xmlns:a16="http://schemas.microsoft.com/office/drawing/2014/main" id="{5C6617F9-BA63-4E33-A697-ABE7E7B5B5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889" y="4270927"/>
            <a:ext cx="5000625" cy="20002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0940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754-2F50-4919-8D53-79130650AE18}"/>
              </a:ext>
            </a:extLst>
          </p:cNvPr>
          <p:cNvSpPr>
            <a:spLocks noGrp="1"/>
          </p:cNvSpPr>
          <p:nvPr>
            <p:ph type="title"/>
          </p:nvPr>
        </p:nvSpPr>
        <p:spPr>
          <a:xfrm>
            <a:off x="839788" y="212036"/>
            <a:ext cx="3932237" cy="1845365"/>
          </a:xfrm>
        </p:spPr>
        <p:txBody>
          <a:bodyPr>
            <a:noAutofit/>
          </a:bodyPr>
          <a:lstStyle/>
          <a:p>
            <a:r>
              <a:rPr lang="en-US" b="1" dirty="0">
                <a:highlight>
                  <a:srgbClr val="FF0000"/>
                </a:highlight>
                <a:latin typeface="Source Sans Pro SemiBold" panose="020B0603030403020204" pitchFamily="34" charset="0"/>
                <a:ea typeface="Source Sans Pro SemiBold" panose="020B0603030403020204" pitchFamily="34" charset="0"/>
              </a:rPr>
              <a:t>Category wise Engagement &amp; Unsubscribers breakdown.</a:t>
            </a:r>
            <a:endParaRPr lang="en-GB" b="1" dirty="0">
              <a:highlight>
                <a:srgbClr val="FF0000"/>
              </a:highlight>
              <a:latin typeface="Source Sans Pro SemiBold" panose="020B0603030403020204" pitchFamily="34" charset="0"/>
              <a:ea typeface="Source Sans Pro SemiBold" panose="020B0603030403020204" pitchFamily="34" charset="0"/>
            </a:endParaRPr>
          </a:p>
        </p:txBody>
      </p:sp>
      <p:pic>
        <p:nvPicPr>
          <p:cNvPr id="6" name="Content Placeholder 5">
            <a:extLst>
              <a:ext uri="{FF2B5EF4-FFF2-40B4-BE49-F238E27FC236}">
                <a16:creationId xmlns:a16="http://schemas.microsoft.com/office/drawing/2014/main" id="{C37D7FB9-60B2-4C5E-8C75-BCB656B51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1288" y="1914525"/>
            <a:ext cx="6096000" cy="3019425"/>
          </a:xfrm>
        </p:spPr>
      </p:pic>
      <p:sp>
        <p:nvSpPr>
          <p:cNvPr id="4" name="Text Placeholder 3">
            <a:extLst>
              <a:ext uri="{FF2B5EF4-FFF2-40B4-BE49-F238E27FC236}">
                <a16:creationId xmlns:a16="http://schemas.microsoft.com/office/drawing/2014/main" id="{0E082C18-6630-4E8F-A35F-61D7ECF6047F}"/>
              </a:ext>
            </a:extLst>
          </p:cNvPr>
          <p:cNvSpPr>
            <a:spLocks noGrp="1"/>
          </p:cNvSpPr>
          <p:nvPr>
            <p:ph type="body" sz="half" idx="2"/>
          </p:nvPr>
        </p:nvSpPr>
        <p:spPr/>
        <p:txBody>
          <a:bodyPr>
            <a:normAutofit lnSpcReduction="10000"/>
          </a:bodyPr>
          <a:lstStyle/>
          <a:p>
            <a:r>
              <a:rPr lang="en-GB" sz="2400" dirty="0"/>
              <a:t>Engagement rates remain steady across categories (Open: 59–60%, Click: 18%), but the Newsletter category drives the highest churn with 506 unsubscribes. This can be due to privacy Concerns or over frequency within newsletters, requiring immediate optimization of send strategy and content relevance.</a:t>
            </a:r>
          </a:p>
        </p:txBody>
      </p:sp>
    </p:spTree>
    <p:extLst>
      <p:ext uri="{BB962C8B-B14F-4D97-AF65-F5344CB8AC3E}">
        <p14:creationId xmlns:p14="http://schemas.microsoft.com/office/powerpoint/2010/main" val="32573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D9BE-CCC2-4776-AE10-A9010BD5BA27}"/>
              </a:ext>
            </a:extLst>
          </p:cNvPr>
          <p:cNvSpPr>
            <a:spLocks noGrp="1"/>
          </p:cNvSpPr>
          <p:nvPr>
            <p:ph type="title"/>
          </p:nvPr>
        </p:nvSpPr>
        <p:spPr>
          <a:xfrm>
            <a:off x="839788" y="356179"/>
            <a:ext cx="3932237" cy="1600200"/>
          </a:xfrm>
        </p:spPr>
        <p:txBody>
          <a:bodyPr>
            <a:normAutofit/>
          </a:bodyPr>
          <a:lstStyle/>
          <a:p>
            <a:r>
              <a:rPr lang="en-US" sz="3600" b="1" dirty="0">
                <a:highlight>
                  <a:srgbClr val="FF0000"/>
                </a:highlight>
                <a:latin typeface="Source Sans Pro SemiBold" panose="020B0603030403020204" pitchFamily="34" charset="0"/>
                <a:ea typeface="Source Sans Pro SemiBold" panose="020B0603030403020204" pitchFamily="34" charset="0"/>
              </a:rPr>
              <a:t>Why</a:t>
            </a:r>
            <a:br>
              <a:rPr lang="en-US" sz="3600" b="1" dirty="0">
                <a:highlight>
                  <a:srgbClr val="FF0000"/>
                </a:highlight>
                <a:latin typeface="Source Sans Pro SemiBold" panose="020B0603030403020204" pitchFamily="34" charset="0"/>
                <a:ea typeface="Source Sans Pro SemiBold" panose="020B0603030403020204" pitchFamily="34" charset="0"/>
              </a:rPr>
            </a:br>
            <a:r>
              <a:rPr lang="en-US" sz="3600" b="1" dirty="0">
                <a:highlight>
                  <a:srgbClr val="FF0000"/>
                </a:highlight>
                <a:latin typeface="Source Sans Pro SemiBold" panose="020B0603030403020204" pitchFamily="34" charset="0"/>
                <a:ea typeface="Source Sans Pro SemiBold" panose="020B0603030403020204" pitchFamily="34" charset="0"/>
              </a:rPr>
              <a:t>Users Are Unsubscribing?</a:t>
            </a:r>
            <a:endParaRPr lang="en-GB" sz="3600" b="1" dirty="0">
              <a:highlight>
                <a:srgbClr val="FF0000"/>
              </a:highlight>
              <a:latin typeface="Source Sans Pro SemiBold" panose="020B0603030403020204" pitchFamily="34" charset="0"/>
              <a:ea typeface="Source Sans Pro SemiBold" panose="020B0603030403020204" pitchFamily="34" charset="0"/>
            </a:endParaRPr>
          </a:p>
        </p:txBody>
      </p:sp>
      <p:pic>
        <p:nvPicPr>
          <p:cNvPr id="6" name="Content Placeholder 5">
            <a:extLst>
              <a:ext uri="{FF2B5EF4-FFF2-40B4-BE49-F238E27FC236}">
                <a16:creationId xmlns:a16="http://schemas.microsoft.com/office/drawing/2014/main" id="{5A111ED5-78CD-4CD2-BB69-4FB3E4572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3726" y="356182"/>
            <a:ext cx="5857460" cy="5662887"/>
          </a:xfrm>
        </p:spPr>
      </p:pic>
      <p:sp>
        <p:nvSpPr>
          <p:cNvPr id="4" name="Text Placeholder 3">
            <a:extLst>
              <a:ext uri="{FF2B5EF4-FFF2-40B4-BE49-F238E27FC236}">
                <a16:creationId xmlns:a16="http://schemas.microsoft.com/office/drawing/2014/main" id="{6FCF6E2F-3947-4FB1-BA69-EC3650FDAA6C}"/>
              </a:ext>
            </a:extLst>
          </p:cNvPr>
          <p:cNvSpPr>
            <a:spLocks noGrp="1"/>
          </p:cNvSpPr>
          <p:nvPr>
            <p:ph type="body" sz="half" idx="2"/>
          </p:nvPr>
        </p:nvSpPr>
        <p:spPr/>
        <p:txBody>
          <a:bodyPr>
            <a:normAutofit fontScale="92500"/>
          </a:bodyPr>
          <a:lstStyle/>
          <a:p>
            <a:r>
              <a:rPr lang="en-GB" sz="2400" dirty="0"/>
              <a:t>Unsubscribe rate stands at 5.05%, driven mainly by </a:t>
            </a:r>
            <a:r>
              <a:rPr lang="en-GB" sz="2400" b="1" dirty="0"/>
              <a:t>privacy concerns (334), irrelevant content (305), too many emails (297)</a:t>
            </a:r>
            <a:r>
              <a:rPr lang="en-GB" sz="2400" dirty="0"/>
              <a:t>.Asia shows the highest churn (</a:t>
            </a:r>
            <a:r>
              <a:rPr lang="en-GB" sz="2400" b="1" dirty="0"/>
              <a:t>417 unsubscribes) </a:t>
            </a:r>
            <a:r>
              <a:rPr lang="en-GB" sz="2400" dirty="0"/>
              <a:t>due to frequency overload, while Europe leads in brand switching (162).Overall, weak content relevance and low trust remain the key causes of user attrition.</a:t>
            </a:r>
          </a:p>
        </p:txBody>
      </p:sp>
    </p:spTree>
    <p:extLst>
      <p:ext uri="{BB962C8B-B14F-4D97-AF65-F5344CB8AC3E}">
        <p14:creationId xmlns:p14="http://schemas.microsoft.com/office/powerpoint/2010/main" val="276715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0CD8-5B53-474D-85D4-508C179A8F1D}"/>
              </a:ext>
            </a:extLst>
          </p:cNvPr>
          <p:cNvSpPr>
            <a:spLocks noGrp="1"/>
          </p:cNvSpPr>
          <p:nvPr>
            <p:ph type="title"/>
          </p:nvPr>
        </p:nvSpPr>
        <p:spPr/>
        <p:txBody>
          <a:bodyPr/>
          <a:lstStyle/>
          <a:p>
            <a:r>
              <a:rPr lang="en-US" b="1" dirty="0">
                <a:highlight>
                  <a:srgbClr val="FF0000"/>
                </a:highlight>
                <a:latin typeface="Source Sans Pro SemiBold" panose="020B0603030403020204" pitchFamily="34" charset="0"/>
                <a:ea typeface="Source Sans Pro SemiBold" panose="020B0603030403020204" pitchFamily="34" charset="0"/>
              </a:rPr>
              <a:t>Summary Of Key Findings.</a:t>
            </a:r>
            <a:endParaRPr lang="en-GB" b="1" dirty="0">
              <a:highlight>
                <a:srgbClr val="FF0000"/>
              </a:highlight>
              <a:latin typeface="Source Sans Pro SemiBold" panose="020B0603030403020204" pitchFamily="34"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059EAB7F-2AC5-41C7-8146-7DDE2377C6C4}"/>
              </a:ext>
            </a:extLst>
          </p:cNvPr>
          <p:cNvSpPr>
            <a:spLocks noGrp="1"/>
          </p:cNvSpPr>
          <p:nvPr>
            <p:ph idx="1"/>
          </p:nvPr>
        </p:nvSpPr>
        <p:spPr>
          <a:xfrm>
            <a:off x="838200" y="1825625"/>
            <a:ext cx="10515600" cy="4932984"/>
          </a:xfrm>
        </p:spPr>
        <p:txBody>
          <a:bodyPr>
            <a:normAutofit fontScale="85000" lnSpcReduction="20000"/>
          </a:bodyPr>
          <a:lstStyle/>
          <a:p>
            <a:pPr marL="0" indent="0">
              <a:buNone/>
            </a:pPr>
            <a:r>
              <a:rPr lang="en-GB" sz="2400" b="1" dirty="0"/>
              <a:t>1. Overall Performance</a:t>
            </a:r>
            <a:endParaRPr lang="en-GB" sz="2400" dirty="0"/>
          </a:p>
          <a:p>
            <a:pPr marL="514338" indent="-514338">
              <a:buFont typeface="+mj-lt"/>
              <a:buAutoNum type="alphaLcPeriod"/>
            </a:pPr>
            <a:r>
              <a:rPr lang="en-GB" sz="2400" dirty="0"/>
              <a:t>Average unsubscribe rate: </a:t>
            </a:r>
            <a:r>
              <a:rPr lang="en-GB" sz="2400" b="1" dirty="0"/>
              <a:t>5.05%</a:t>
            </a:r>
            <a:r>
              <a:rPr lang="en-GB" sz="2400" dirty="0"/>
              <a:t>, well above the acceptable benchmark of 1–2%.</a:t>
            </a:r>
          </a:p>
          <a:p>
            <a:pPr marL="514338" indent="-514338">
              <a:buFont typeface="+mj-lt"/>
              <a:buAutoNum type="alphaLcPeriod"/>
            </a:pPr>
            <a:r>
              <a:rPr lang="en-GB" sz="2400" dirty="0"/>
              <a:t>Peak churn in </a:t>
            </a:r>
            <a:r>
              <a:rPr lang="en-GB" sz="2400" b="1" dirty="0"/>
              <a:t>July 2024 (5.8%)</a:t>
            </a:r>
            <a:r>
              <a:rPr lang="en-GB" sz="2400" dirty="0"/>
              <a:t>, lowest in </a:t>
            </a:r>
            <a:r>
              <a:rPr lang="en-GB" sz="2400" b="1" dirty="0"/>
              <a:t>September 2024 (4.8%)</a:t>
            </a:r>
            <a:r>
              <a:rPr lang="en-GB" sz="2400" dirty="0"/>
              <a:t>.</a:t>
            </a:r>
          </a:p>
          <a:p>
            <a:pPr marL="0" indent="0">
              <a:buNone/>
            </a:pPr>
            <a:r>
              <a:rPr lang="en-GB" sz="2400" b="1" dirty="0"/>
              <a:t>2. Campaign-Level Insights</a:t>
            </a:r>
            <a:endParaRPr lang="en-GB" sz="2400" dirty="0"/>
          </a:p>
          <a:p>
            <a:pPr marL="514338" indent="-514338">
              <a:buFont typeface="+mj-lt"/>
              <a:buAutoNum type="alphaLcParenR"/>
            </a:pPr>
            <a:r>
              <a:rPr lang="en-GB" sz="2400" b="1" dirty="0"/>
              <a:t>Campaign 13 (3.4%) </a:t>
            </a:r>
            <a:r>
              <a:rPr lang="en-GB" sz="2400" dirty="0"/>
              <a:t>sets the benchmark for strong content and targeting.</a:t>
            </a:r>
          </a:p>
          <a:p>
            <a:pPr marL="514338" indent="-514338">
              <a:buFont typeface="+mj-lt"/>
              <a:buAutoNum type="alphaLcParenR"/>
            </a:pPr>
            <a:r>
              <a:rPr lang="en-GB" sz="2400" b="1" dirty="0"/>
              <a:t>Campaigns 1 &amp; 2 (5.75%) </a:t>
            </a:r>
            <a:r>
              <a:rPr lang="en-GB" sz="2400" dirty="0"/>
              <a:t>show critical weaknesses causing high churn.</a:t>
            </a:r>
          </a:p>
          <a:p>
            <a:pPr marL="0" indent="0">
              <a:buNone/>
            </a:pPr>
            <a:r>
              <a:rPr lang="en-GB" sz="2400" b="1" dirty="0"/>
              <a:t>3. Category &amp; Region Trends</a:t>
            </a:r>
            <a:endParaRPr lang="en-GB" sz="2400" dirty="0"/>
          </a:p>
          <a:p>
            <a:pPr marL="514338" indent="-514338">
              <a:buFont typeface="+mj-lt"/>
              <a:buAutoNum type="alphaLcParenR"/>
            </a:pPr>
            <a:r>
              <a:rPr lang="en-GB" sz="2400" b="1" dirty="0"/>
              <a:t>Newsletter</a:t>
            </a:r>
            <a:r>
              <a:rPr lang="en-GB" sz="2400" dirty="0"/>
              <a:t> category leads in total unsubscribes (506).</a:t>
            </a:r>
          </a:p>
          <a:p>
            <a:pPr marL="514338" indent="-514338">
              <a:buFont typeface="+mj-lt"/>
              <a:buAutoNum type="alphaLcParenR"/>
            </a:pPr>
            <a:r>
              <a:rPr lang="en-GB" sz="2400" b="1" dirty="0"/>
              <a:t>Asia</a:t>
            </a:r>
            <a:r>
              <a:rPr lang="en-GB" sz="2400" dirty="0"/>
              <a:t> shows high churn due to excessive email frequency (417 unsubscribes).</a:t>
            </a:r>
          </a:p>
          <a:p>
            <a:pPr marL="514338" indent="-514338">
              <a:buFont typeface="+mj-lt"/>
              <a:buAutoNum type="alphaLcParenR"/>
            </a:pPr>
            <a:r>
              <a:rPr lang="en-GB" sz="2400" b="1" dirty="0"/>
              <a:t>Europe</a:t>
            </a:r>
            <a:r>
              <a:rPr lang="en-GB" sz="2400" dirty="0"/>
              <a:t> churn driven by “better brand” perception (162 cases).</a:t>
            </a:r>
          </a:p>
          <a:p>
            <a:pPr marL="0" indent="0">
              <a:buNone/>
            </a:pPr>
            <a:r>
              <a:rPr lang="en-GB" sz="2400" b="1" dirty="0"/>
              <a:t>4. Core Reasons for High Unsubscribes</a:t>
            </a:r>
            <a:endParaRPr lang="en-GB" sz="2400" dirty="0"/>
          </a:p>
          <a:p>
            <a:pPr marL="514338" indent="-514338">
              <a:buFont typeface="+mj-lt"/>
              <a:buAutoNum type="alphaLcParenR"/>
            </a:pPr>
            <a:r>
              <a:rPr lang="en-GB" sz="2400" b="1" dirty="0"/>
              <a:t>Privacy Concerns (334)</a:t>
            </a:r>
            <a:r>
              <a:rPr lang="en-GB" sz="2400" dirty="0"/>
              <a:t> Lack of user trust and data transparency.</a:t>
            </a:r>
          </a:p>
          <a:p>
            <a:pPr marL="514338" indent="-514338">
              <a:buFont typeface="+mj-lt"/>
              <a:buAutoNum type="alphaLcParenR"/>
            </a:pPr>
            <a:r>
              <a:rPr lang="en-GB" sz="2400" b="1" dirty="0"/>
              <a:t>Too Many Emails (297)</a:t>
            </a:r>
            <a:r>
              <a:rPr lang="en-GB" sz="2400" dirty="0"/>
              <a:t>  Poor frequency management.</a:t>
            </a:r>
          </a:p>
          <a:p>
            <a:pPr marL="514338" indent="-514338">
              <a:buFont typeface="+mj-lt"/>
              <a:buAutoNum type="alphaLcParenR"/>
            </a:pPr>
            <a:r>
              <a:rPr lang="en-GB" sz="2400" b="1" dirty="0"/>
              <a:t>Irrelevant Content (395)</a:t>
            </a:r>
            <a:r>
              <a:rPr lang="en-GB" sz="2400" dirty="0"/>
              <a:t>  Weak personalization and targeting.</a:t>
            </a:r>
          </a:p>
          <a:p>
            <a:pPr marL="0" indent="0">
              <a:buNone/>
            </a:pPr>
            <a:endParaRPr lang="en-GB" sz="1600" dirty="0"/>
          </a:p>
        </p:txBody>
      </p:sp>
    </p:spTree>
    <p:extLst>
      <p:ext uri="{BB962C8B-B14F-4D97-AF65-F5344CB8AC3E}">
        <p14:creationId xmlns:p14="http://schemas.microsoft.com/office/powerpoint/2010/main" val="169459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0697-8583-45E2-8985-E7C57F96E6E1}"/>
              </a:ext>
            </a:extLst>
          </p:cNvPr>
          <p:cNvSpPr>
            <a:spLocks noGrp="1"/>
          </p:cNvSpPr>
          <p:nvPr>
            <p:ph type="title"/>
          </p:nvPr>
        </p:nvSpPr>
        <p:spPr/>
        <p:txBody>
          <a:bodyPr/>
          <a:lstStyle/>
          <a:p>
            <a:r>
              <a:rPr lang="en-US" b="1" dirty="0">
                <a:highlight>
                  <a:srgbClr val="FF0000"/>
                </a:highlight>
                <a:latin typeface="Source Sans Pro SemiBold" panose="020B0603030403020204" pitchFamily="34" charset="0"/>
                <a:ea typeface="Source Sans Pro SemiBold" panose="020B0603030403020204" pitchFamily="34" charset="0"/>
              </a:rPr>
              <a:t>Strategic Recommendations</a:t>
            </a:r>
            <a:endParaRPr lang="en-GB" b="1" dirty="0">
              <a:highlight>
                <a:srgbClr val="FF0000"/>
              </a:highlight>
              <a:latin typeface="Source Sans Pro SemiBold" panose="020B0603030403020204" pitchFamily="34"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44FCD549-6F59-4522-ACD1-04CCA8FF0612}"/>
              </a:ext>
            </a:extLst>
          </p:cNvPr>
          <p:cNvSpPr>
            <a:spLocks noGrp="1"/>
          </p:cNvSpPr>
          <p:nvPr>
            <p:ph idx="1"/>
          </p:nvPr>
        </p:nvSpPr>
        <p:spPr/>
        <p:txBody>
          <a:bodyPr>
            <a:normAutofit lnSpcReduction="10000"/>
          </a:bodyPr>
          <a:lstStyle/>
          <a:p>
            <a:pPr marL="514350" indent="-514350">
              <a:buAutoNum type="arabicPeriod"/>
            </a:pPr>
            <a:r>
              <a:rPr lang="en-GB" b="1" dirty="0"/>
              <a:t>Content &amp; Targeting</a:t>
            </a:r>
          </a:p>
          <a:p>
            <a:pPr marL="0" indent="0">
              <a:buNone/>
            </a:pPr>
            <a:r>
              <a:rPr lang="en-GB" dirty="0"/>
              <a:t>Since </a:t>
            </a:r>
            <a:r>
              <a:rPr lang="en-GB" b="1" dirty="0"/>
              <a:t>Engagement Rate </a:t>
            </a:r>
            <a:r>
              <a:rPr lang="en-GB" dirty="0"/>
              <a:t>is good but still our unsubscribe rate is high which means there is some issue with content. We need to refine content strategy to improve relevance and personalization.</a:t>
            </a:r>
          </a:p>
          <a:p>
            <a:pPr marL="0" indent="0">
              <a:buNone/>
            </a:pPr>
            <a:r>
              <a:rPr lang="en-GB" dirty="0"/>
              <a:t>Also we need to overhaul the newsletter content because it brings one third of unsubscribers.</a:t>
            </a:r>
          </a:p>
          <a:p>
            <a:pPr marL="0" indent="0">
              <a:buNone/>
            </a:pPr>
            <a:r>
              <a:rPr lang="en-GB" b="1" dirty="0"/>
              <a:t>2. Frequency Optimization</a:t>
            </a:r>
            <a:br>
              <a:rPr lang="en-GB" dirty="0"/>
            </a:br>
            <a:r>
              <a:rPr lang="en-GB" dirty="0"/>
              <a:t>Reduce send frequency for </a:t>
            </a:r>
            <a:r>
              <a:rPr lang="en-GB" b="1" dirty="0"/>
              <a:t>Asia</a:t>
            </a:r>
            <a:r>
              <a:rPr lang="en-GB" dirty="0"/>
              <a:t> and </a:t>
            </a:r>
            <a:r>
              <a:rPr lang="en-GB" b="1" dirty="0"/>
              <a:t>Newsletter</a:t>
            </a:r>
            <a:r>
              <a:rPr lang="en-GB" dirty="0"/>
              <a:t> campaigns where fatigue is highest.</a:t>
            </a:r>
            <a:br>
              <a:rPr lang="en-GB" dirty="0"/>
            </a:br>
            <a:r>
              <a:rPr lang="en-GB" dirty="0"/>
              <a:t>Adopt engagement-based scheduling send fewer emails to low-activity users.</a:t>
            </a:r>
          </a:p>
        </p:txBody>
      </p:sp>
    </p:spTree>
    <p:extLst>
      <p:ext uri="{BB962C8B-B14F-4D97-AF65-F5344CB8AC3E}">
        <p14:creationId xmlns:p14="http://schemas.microsoft.com/office/powerpoint/2010/main" val="208682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0697-8583-45E2-8985-E7C57F96E6E1}"/>
              </a:ext>
            </a:extLst>
          </p:cNvPr>
          <p:cNvSpPr>
            <a:spLocks noGrp="1"/>
          </p:cNvSpPr>
          <p:nvPr>
            <p:ph type="title"/>
          </p:nvPr>
        </p:nvSpPr>
        <p:spPr/>
        <p:txBody>
          <a:bodyPr/>
          <a:lstStyle/>
          <a:p>
            <a:r>
              <a:rPr lang="en-US" b="1" dirty="0">
                <a:highlight>
                  <a:srgbClr val="FF0000"/>
                </a:highlight>
                <a:latin typeface="Source Sans Pro SemiBold" panose="020B0603030403020204" pitchFamily="34" charset="0"/>
                <a:ea typeface="Source Sans Pro SemiBold" panose="020B0603030403020204" pitchFamily="34" charset="0"/>
              </a:rPr>
              <a:t>Strategic Recommendations</a:t>
            </a:r>
            <a:endParaRPr lang="en-GB" b="1" dirty="0">
              <a:highlight>
                <a:srgbClr val="FF0000"/>
              </a:highlight>
              <a:latin typeface="Source Sans Pro SemiBold" panose="020B0603030403020204" pitchFamily="34"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44FCD549-6F59-4522-ACD1-04CCA8FF0612}"/>
              </a:ext>
            </a:extLst>
          </p:cNvPr>
          <p:cNvSpPr>
            <a:spLocks noGrp="1"/>
          </p:cNvSpPr>
          <p:nvPr>
            <p:ph idx="1"/>
          </p:nvPr>
        </p:nvSpPr>
        <p:spPr/>
        <p:txBody>
          <a:bodyPr>
            <a:normAutofit/>
          </a:bodyPr>
          <a:lstStyle/>
          <a:p>
            <a:pPr marL="0" indent="0">
              <a:buNone/>
            </a:pPr>
            <a:r>
              <a:rPr lang="en-GB" b="1" dirty="0"/>
              <a:t>3. Trust &amp; Compliance</a:t>
            </a:r>
            <a:br>
              <a:rPr lang="en-GB" dirty="0"/>
            </a:br>
            <a:r>
              <a:rPr lang="en-GB" dirty="0"/>
              <a:t>Address </a:t>
            </a:r>
            <a:r>
              <a:rPr lang="en-GB" b="1" dirty="0"/>
              <a:t>privacy concerns</a:t>
            </a:r>
            <a:r>
              <a:rPr lang="en-GB" dirty="0"/>
              <a:t> by clearly communicating data usage policies.</a:t>
            </a:r>
            <a:br>
              <a:rPr lang="en-GB" dirty="0"/>
            </a:br>
            <a:r>
              <a:rPr lang="en-GB" dirty="0"/>
              <a:t>Add visible unsubscribe options and reinforce transparency in email footers.</a:t>
            </a:r>
          </a:p>
          <a:p>
            <a:pPr marL="0" indent="0">
              <a:buNone/>
            </a:pPr>
            <a:r>
              <a:rPr lang="en-GB" b="1" dirty="0"/>
              <a:t>4. Segmentation &amp; Personalization</a:t>
            </a:r>
            <a:br>
              <a:rPr lang="en-GB" dirty="0"/>
            </a:br>
            <a:r>
              <a:rPr lang="en-GB" dirty="0"/>
              <a:t>Leverage </a:t>
            </a:r>
            <a:r>
              <a:rPr lang="en-GB" b="1" dirty="0"/>
              <a:t>region</a:t>
            </a:r>
            <a:r>
              <a:rPr lang="en-GB" dirty="0"/>
              <a:t> and </a:t>
            </a:r>
            <a:r>
              <a:rPr lang="en-GB" b="1" dirty="0"/>
              <a:t>device_type</a:t>
            </a:r>
            <a:r>
              <a:rPr lang="en-GB" dirty="0"/>
              <a:t> fields to tailor message timing and format.</a:t>
            </a:r>
            <a:br>
              <a:rPr lang="en-GB" dirty="0"/>
            </a:br>
            <a:r>
              <a:rPr lang="en-GB" dirty="0"/>
              <a:t>Use behavioural data to customize content for re-engagement and promotions.</a:t>
            </a:r>
          </a:p>
        </p:txBody>
      </p:sp>
    </p:spTree>
    <p:extLst>
      <p:ext uri="{BB962C8B-B14F-4D97-AF65-F5344CB8AC3E}">
        <p14:creationId xmlns:p14="http://schemas.microsoft.com/office/powerpoint/2010/main" val="413918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0151E6-AE5E-4A84-9D4C-C6680894D2FE}"/>
              </a:ext>
            </a:extLst>
          </p:cNvPr>
          <p:cNvSpPr>
            <a:spLocks noGrp="1"/>
          </p:cNvSpPr>
          <p:nvPr>
            <p:ph type="title"/>
          </p:nvPr>
        </p:nvSpPr>
        <p:spPr>
          <a:xfrm>
            <a:off x="839788" y="457203"/>
            <a:ext cx="5362229" cy="629479"/>
          </a:xfrm>
        </p:spPr>
        <p:txBody>
          <a:bodyPr>
            <a:normAutofit/>
          </a:bodyPr>
          <a:lstStyle/>
          <a:p>
            <a:pPr>
              <a:lnSpc>
                <a:spcPct val="100000"/>
              </a:lnSpc>
            </a:pPr>
            <a:r>
              <a:rPr lang="en-US" b="1" dirty="0">
                <a:effectLst>
                  <a:outerShdw blurRad="38100" dist="38100" dir="2700000" algn="tl">
                    <a:srgbClr val="000000">
                      <a:alpha val="43137"/>
                    </a:srgbClr>
                  </a:outerShdw>
                </a:effectLst>
                <a:highlight>
                  <a:srgbClr val="FF0000"/>
                </a:highlight>
                <a:latin typeface="Source Sans Pro SemiBold" panose="020B0603030403020204" pitchFamily="34" charset="0"/>
                <a:ea typeface="Source Sans Pro SemiBold" panose="020B0603030403020204" pitchFamily="34" charset="0"/>
              </a:rPr>
              <a:t>INTRODUCTION</a:t>
            </a:r>
            <a:endParaRPr lang="en-GB" b="1" dirty="0">
              <a:effectLst>
                <a:outerShdw blurRad="38100" dist="38100" dir="2700000" algn="tl">
                  <a:srgbClr val="000000">
                    <a:alpha val="43137"/>
                  </a:srgbClr>
                </a:outerShdw>
              </a:effectLst>
              <a:highlight>
                <a:srgbClr val="FF0000"/>
              </a:highlight>
              <a:latin typeface="Source Sans Pro SemiBold" panose="020B0603030403020204" pitchFamily="34" charset="0"/>
              <a:ea typeface="Source Sans Pro SemiBold" panose="020B0603030403020204" pitchFamily="34" charset="0"/>
            </a:endParaRPr>
          </a:p>
        </p:txBody>
      </p:sp>
      <p:pic>
        <p:nvPicPr>
          <p:cNvPr id="11" name="Content Placeholder 10">
            <a:extLst>
              <a:ext uri="{FF2B5EF4-FFF2-40B4-BE49-F238E27FC236}">
                <a16:creationId xmlns:a16="http://schemas.microsoft.com/office/drawing/2014/main" id="{B3C44270-6523-44E5-B147-04935F2CB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1860" y="1219199"/>
            <a:ext cx="4731026" cy="4764157"/>
          </a:xfrm>
        </p:spPr>
      </p:pic>
      <p:sp>
        <p:nvSpPr>
          <p:cNvPr id="9" name="Text Placeholder 8">
            <a:extLst>
              <a:ext uri="{FF2B5EF4-FFF2-40B4-BE49-F238E27FC236}">
                <a16:creationId xmlns:a16="http://schemas.microsoft.com/office/drawing/2014/main" id="{31445754-58EA-4B63-AF23-5DB6CEF39D7B}"/>
              </a:ext>
            </a:extLst>
          </p:cNvPr>
          <p:cNvSpPr>
            <a:spLocks noGrp="1"/>
          </p:cNvSpPr>
          <p:nvPr>
            <p:ph type="body" sz="half" idx="2"/>
          </p:nvPr>
        </p:nvSpPr>
        <p:spPr>
          <a:xfrm>
            <a:off x="839788" y="1219200"/>
            <a:ext cx="5335381" cy="4764157"/>
          </a:xfrm>
        </p:spPr>
        <p:txBody>
          <a:bodyPr>
            <a:normAutofit fontScale="77500" lnSpcReduction="20000"/>
          </a:bodyPr>
          <a:lstStyle/>
          <a:p>
            <a:pPr marL="457189" indent="-457189">
              <a:buFont typeface="+mj-lt"/>
              <a:buAutoNum type="alphaLcParenR"/>
            </a:pPr>
            <a:endParaRPr lang="en-GB" sz="3000" dirty="0"/>
          </a:p>
          <a:p>
            <a:pPr marL="457189" indent="-457189">
              <a:buFont typeface="+mj-lt"/>
              <a:buAutoNum type="alphaLcParenR"/>
            </a:pPr>
            <a:r>
              <a:rPr lang="en-GB" sz="3000" dirty="0"/>
              <a:t>Email marketing is a direct and cost-effective way to engage customers and promote products or services.</a:t>
            </a:r>
          </a:p>
          <a:p>
            <a:pPr marL="457189" indent="-457189">
              <a:buFont typeface="+mj-lt"/>
              <a:buAutoNum type="alphaLcParenR"/>
            </a:pPr>
            <a:r>
              <a:rPr lang="en-GB" sz="3000" dirty="0"/>
              <a:t>It allows targeted communication through personalized campaigns and newsletters.</a:t>
            </a:r>
          </a:p>
          <a:p>
            <a:pPr marL="457189" indent="-457189">
              <a:buFont typeface="+mj-lt"/>
              <a:buAutoNum type="alphaLcParenR"/>
            </a:pPr>
            <a:r>
              <a:rPr lang="en-GB" sz="3000" dirty="0"/>
              <a:t>Key metrics like </a:t>
            </a:r>
            <a:r>
              <a:rPr lang="en-GB" sz="3000" b="1" dirty="0"/>
              <a:t>open rate</a:t>
            </a:r>
            <a:r>
              <a:rPr lang="en-GB" sz="3000" dirty="0"/>
              <a:t>, </a:t>
            </a:r>
            <a:r>
              <a:rPr lang="en-GB" sz="3000" b="1" dirty="0"/>
              <a:t>click rate</a:t>
            </a:r>
            <a:r>
              <a:rPr lang="en-GB" sz="3000" dirty="0"/>
              <a:t>, and </a:t>
            </a:r>
            <a:r>
              <a:rPr lang="en-GB" sz="3000" b="1" dirty="0"/>
              <a:t>unsubscribe rate</a:t>
            </a:r>
            <a:r>
              <a:rPr lang="en-GB" sz="3000" dirty="0"/>
              <a:t> reveal audience engagement and campaign performance.</a:t>
            </a:r>
          </a:p>
          <a:p>
            <a:pPr marL="457189" indent="-457189">
              <a:buFont typeface="+mj-lt"/>
              <a:buAutoNum type="alphaLcParenR"/>
            </a:pPr>
            <a:r>
              <a:rPr lang="en-GB" sz="3000" dirty="0"/>
              <a:t>Analysing these metrics helps optimize content, improve retention, and reduce customer churn.</a:t>
            </a:r>
          </a:p>
          <a:p>
            <a:endParaRPr lang="en-GB" dirty="0"/>
          </a:p>
        </p:txBody>
      </p:sp>
    </p:spTree>
    <p:extLst>
      <p:ext uri="{BB962C8B-B14F-4D97-AF65-F5344CB8AC3E}">
        <p14:creationId xmlns:p14="http://schemas.microsoft.com/office/powerpoint/2010/main" val="99702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10F8-FE9D-4674-9982-0EC3756075C7}"/>
              </a:ext>
            </a:extLst>
          </p:cNvPr>
          <p:cNvSpPr>
            <a:spLocks noGrp="1"/>
          </p:cNvSpPr>
          <p:nvPr>
            <p:ph type="title"/>
          </p:nvPr>
        </p:nvSpPr>
        <p:spPr>
          <a:xfrm>
            <a:off x="838200" y="365125"/>
            <a:ext cx="10505661" cy="1834736"/>
          </a:xfrm>
        </p:spPr>
        <p:txBody>
          <a:bodyPr/>
          <a:lstStyle/>
          <a:p>
            <a:r>
              <a:rPr lang="en-US" dirty="0">
                <a:effectLst>
                  <a:outerShdw blurRad="38100" dist="38100" dir="2700000" algn="tl">
                    <a:srgbClr val="000000">
                      <a:alpha val="43137"/>
                    </a:srgbClr>
                  </a:outerShdw>
                </a:effectLst>
                <a:highlight>
                  <a:srgbClr val="FF0000"/>
                </a:highlight>
                <a:latin typeface="Source Sans Pro SemiBold" panose="020B0603030403020204" pitchFamily="34" charset="0"/>
                <a:ea typeface="Source Sans Pro SemiBold" panose="020B0603030403020204" pitchFamily="34" charset="0"/>
              </a:rPr>
              <a:t>OBJECTIVE</a:t>
            </a:r>
            <a:endParaRPr lang="en-GB" dirty="0">
              <a:effectLst>
                <a:outerShdw blurRad="38100" dist="38100" dir="2700000" algn="tl">
                  <a:srgbClr val="000000">
                    <a:alpha val="43137"/>
                  </a:srgbClr>
                </a:outerShdw>
              </a:effectLst>
              <a:highlight>
                <a:srgbClr val="FF0000"/>
              </a:highlight>
              <a:latin typeface="Source Sans Pro SemiBold" panose="020B0603030403020204" pitchFamily="34"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6C34E8C1-748F-48F4-9B69-796C693EDE5B}"/>
              </a:ext>
            </a:extLst>
          </p:cNvPr>
          <p:cNvSpPr>
            <a:spLocks noGrp="1"/>
          </p:cNvSpPr>
          <p:nvPr>
            <p:ph idx="1"/>
          </p:nvPr>
        </p:nvSpPr>
        <p:spPr>
          <a:xfrm>
            <a:off x="954160" y="1537252"/>
            <a:ext cx="10694505" cy="4664765"/>
          </a:xfrm>
        </p:spPr>
        <p:txBody>
          <a:bodyPr>
            <a:normAutofit/>
          </a:bodyPr>
          <a:lstStyle/>
          <a:p>
            <a:pPr marL="0" indent="0">
              <a:buNone/>
            </a:pPr>
            <a:endParaRPr lang="en-GB" sz="3600" b="1" dirty="0"/>
          </a:p>
          <a:p>
            <a:pPr marL="0" indent="0">
              <a:buNone/>
            </a:pPr>
            <a:r>
              <a:rPr lang="en-GB" sz="3600" dirty="0"/>
              <a:t>To analyse </a:t>
            </a:r>
            <a:r>
              <a:rPr lang="en-GB" sz="3600" b="1" dirty="0"/>
              <a:t>email campaign performance</a:t>
            </a:r>
            <a:r>
              <a:rPr lang="en-GB" sz="3600" dirty="0"/>
              <a:t> and </a:t>
            </a:r>
            <a:r>
              <a:rPr lang="en-GB" sz="3600" b="1" dirty="0"/>
              <a:t>user engagement behavior</a:t>
            </a:r>
            <a:r>
              <a:rPr lang="en-GB" sz="3600" dirty="0"/>
              <a:t> to identify the factors influencing </a:t>
            </a:r>
            <a:r>
              <a:rPr lang="en-GB" sz="3600" b="1" dirty="0"/>
              <a:t>unsubscribe rates</a:t>
            </a:r>
            <a:r>
              <a:rPr lang="en-GB" sz="3600" dirty="0"/>
              <a:t> and detect </a:t>
            </a:r>
            <a:r>
              <a:rPr lang="en-GB" sz="3600" b="1" dirty="0"/>
              <a:t>at-risk users</a:t>
            </a:r>
            <a:r>
              <a:rPr lang="en-GB" sz="3600" dirty="0"/>
              <a:t> for improving customer retention and campaign effectiveness.</a:t>
            </a:r>
          </a:p>
          <a:p>
            <a:pPr marL="0" indent="0">
              <a:buNone/>
            </a:pPr>
            <a:endParaRPr lang="en-GB" sz="2400" dirty="0"/>
          </a:p>
        </p:txBody>
      </p:sp>
    </p:spTree>
    <p:extLst>
      <p:ext uri="{BB962C8B-B14F-4D97-AF65-F5344CB8AC3E}">
        <p14:creationId xmlns:p14="http://schemas.microsoft.com/office/powerpoint/2010/main" val="391228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5592-042B-4307-B7DA-221619932245}"/>
              </a:ext>
            </a:extLst>
          </p:cNvPr>
          <p:cNvSpPr>
            <a:spLocks noGrp="1"/>
          </p:cNvSpPr>
          <p:nvPr>
            <p:ph type="title"/>
          </p:nvPr>
        </p:nvSpPr>
        <p:spPr>
          <a:xfrm>
            <a:off x="838200" y="365125"/>
            <a:ext cx="10515600" cy="496267"/>
          </a:xfrm>
        </p:spPr>
        <p:txBody>
          <a:bodyPr>
            <a:normAutofit fontScale="90000"/>
          </a:bodyPr>
          <a:lstStyle/>
          <a:p>
            <a:r>
              <a:rPr lang="en-US" dirty="0">
                <a:highlight>
                  <a:srgbClr val="FF0000"/>
                </a:highlight>
                <a:latin typeface="Source Sans Pro SemiBold" panose="020B0603030403020204" pitchFamily="34" charset="0"/>
                <a:ea typeface="Source Sans Pro SemiBold" panose="020B0603030403020204" pitchFamily="34" charset="0"/>
              </a:rPr>
              <a:t>DATASET OVERVIEW</a:t>
            </a:r>
            <a:endParaRPr lang="en-GB" dirty="0">
              <a:highlight>
                <a:srgbClr val="FF0000"/>
              </a:highlight>
              <a:latin typeface="Source Sans Pro SemiBold" panose="020B0603030403020204" pitchFamily="34"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1183DBF7-0575-40BA-BB23-03592AF27B93}"/>
              </a:ext>
            </a:extLst>
          </p:cNvPr>
          <p:cNvSpPr>
            <a:spLocks noGrp="1"/>
          </p:cNvSpPr>
          <p:nvPr>
            <p:ph idx="1"/>
          </p:nvPr>
        </p:nvSpPr>
        <p:spPr>
          <a:xfrm>
            <a:off x="742123" y="1364980"/>
            <a:ext cx="10515600" cy="999849"/>
          </a:xfrm>
        </p:spPr>
        <p:txBody>
          <a:bodyPr>
            <a:normAutofit fontScale="85000" lnSpcReduction="20000"/>
          </a:bodyPr>
          <a:lstStyle/>
          <a:p>
            <a:pPr marL="0" indent="0">
              <a:buNone/>
            </a:pPr>
            <a:r>
              <a:rPr lang="en-GB" b="1" dirty="0"/>
              <a:t>📁 Data Source: </a:t>
            </a:r>
          </a:p>
          <a:p>
            <a:pPr marL="0" indent="0">
              <a:buNone/>
            </a:pPr>
            <a:r>
              <a:rPr lang="en-GB" b="1" dirty="0"/>
              <a:t>Mary Knoeferl </a:t>
            </a:r>
            <a:r>
              <a:rPr lang="en-GB" dirty="0"/>
              <a:t>Monthly Email Marketing Challenge Database Consists of 5 relational tables capturing campaign, engagement, and unsubscribes.</a:t>
            </a:r>
          </a:p>
          <a:p>
            <a:pPr marL="0" indent="0">
              <a:buNone/>
            </a:pPr>
            <a:endParaRPr lang="en-GB" dirty="0"/>
          </a:p>
        </p:txBody>
      </p:sp>
      <p:graphicFrame>
        <p:nvGraphicFramePr>
          <p:cNvPr id="10" name="Table 10">
            <a:extLst>
              <a:ext uri="{FF2B5EF4-FFF2-40B4-BE49-F238E27FC236}">
                <a16:creationId xmlns:a16="http://schemas.microsoft.com/office/drawing/2014/main" id="{F5B3857A-4224-40F7-9C06-77BB6C8EFB28}"/>
              </a:ext>
            </a:extLst>
          </p:cNvPr>
          <p:cNvGraphicFramePr>
            <a:graphicFrameLocks noGrp="1"/>
          </p:cNvGraphicFramePr>
          <p:nvPr>
            <p:extLst>
              <p:ext uri="{D42A27DB-BD31-4B8C-83A1-F6EECF244321}">
                <p14:modId xmlns:p14="http://schemas.microsoft.com/office/powerpoint/2010/main" val="769328703"/>
              </p:ext>
            </p:extLst>
          </p:nvPr>
        </p:nvGraphicFramePr>
        <p:xfrm>
          <a:off x="838206" y="3031663"/>
          <a:ext cx="10015329" cy="3834599"/>
        </p:xfrm>
        <a:graphic>
          <a:graphicData uri="http://schemas.openxmlformats.org/drawingml/2006/table">
            <a:tbl>
              <a:tblPr firstRow="1" bandRow="1" bandCol="1">
                <a:tableStyleId>{72833802-FEF1-4C79-8D5D-14CF1EAF98D9}</a:tableStyleId>
              </a:tblPr>
              <a:tblGrid>
                <a:gridCol w="3338443">
                  <a:extLst>
                    <a:ext uri="{9D8B030D-6E8A-4147-A177-3AD203B41FA5}">
                      <a16:colId xmlns:a16="http://schemas.microsoft.com/office/drawing/2014/main" val="3957033458"/>
                    </a:ext>
                  </a:extLst>
                </a:gridCol>
                <a:gridCol w="3338443">
                  <a:extLst>
                    <a:ext uri="{9D8B030D-6E8A-4147-A177-3AD203B41FA5}">
                      <a16:colId xmlns:a16="http://schemas.microsoft.com/office/drawing/2014/main" val="3387379899"/>
                    </a:ext>
                  </a:extLst>
                </a:gridCol>
                <a:gridCol w="3338443">
                  <a:extLst>
                    <a:ext uri="{9D8B030D-6E8A-4147-A177-3AD203B41FA5}">
                      <a16:colId xmlns:a16="http://schemas.microsoft.com/office/drawing/2014/main" val="1150745510"/>
                    </a:ext>
                  </a:extLst>
                </a:gridCol>
              </a:tblGrid>
              <a:tr h="317059">
                <a:tc>
                  <a:txBody>
                    <a:bodyPr/>
                    <a:lstStyle/>
                    <a:p>
                      <a:r>
                        <a:rPr lang="en-GB" sz="1300" dirty="0">
                          <a:solidFill>
                            <a:schemeClr val="tx1"/>
                          </a:solidFill>
                        </a:rPr>
                        <a:t>Table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GB" sz="1300" dirty="0">
                          <a:solidFill>
                            <a:schemeClr val="tx1"/>
                          </a:solidFill>
                        </a:rPr>
                        <a:t>Key Columns</a:t>
                      </a:r>
                    </a:p>
                  </a:txBody>
                  <a:tcPr anchor="ctr">
                    <a:lnL w="12700" cap="flat" cmpd="sng" algn="ctr">
                      <a:noFill/>
                      <a:prstDash val="solid"/>
                      <a:round/>
                      <a:headEnd type="none" w="med" len="med"/>
                      <a:tailEnd type="none" w="med" len="med"/>
                    </a:lnL>
                    <a:solidFill>
                      <a:srgbClr val="FF0000"/>
                    </a:solidFill>
                  </a:tcPr>
                </a:tc>
                <a:tc>
                  <a:txBody>
                    <a:bodyPr/>
                    <a:lstStyle/>
                    <a:p>
                      <a:r>
                        <a:rPr lang="en-GB" sz="1300" dirty="0">
                          <a:solidFill>
                            <a:schemeClr val="tx1"/>
                          </a:solidFill>
                        </a:rPr>
                        <a:t>Purpose</a:t>
                      </a:r>
                    </a:p>
                  </a:txBody>
                  <a:tcPr anchor="ctr">
                    <a:solidFill>
                      <a:srgbClr val="FF0000"/>
                    </a:solidFill>
                  </a:tcPr>
                </a:tc>
                <a:extLst>
                  <a:ext uri="{0D108BD9-81ED-4DB2-BD59-A6C34878D82A}">
                    <a16:rowId xmlns:a16="http://schemas.microsoft.com/office/drawing/2014/main" val="4220955016"/>
                  </a:ext>
                </a:extLst>
              </a:tr>
              <a:tr h="579120">
                <a:tc>
                  <a:txBody>
                    <a:bodyPr/>
                    <a:lstStyle/>
                    <a:p>
                      <a:r>
                        <a:rPr lang="en-GB" sz="1300" b="1" dirty="0"/>
                        <a:t>Users</a:t>
                      </a:r>
                      <a:endParaRPr lang="en-GB" sz="1300" dirty="0"/>
                    </a:p>
                  </a:txBody>
                  <a:tcPr anchor="ctr">
                    <a:lnT w="12700" cap="flat" cmpd="sng" algn="ctr">
                      <a:noFill/>
                      <a:prstDash val="solid"/>
                      <a:round/>
                      <a:headEnd type="none" w="med" len="med"/>
                      <a:tailEnd type="none" w="med" len="med"/>
                    </a:lnT>
                  </a:tcPr>
                </a:tc>
                <a:tc>
                  <a:txBody>
                    <a:bodyPr/>
                    <a:lstStyle/>
                    <a:p>
                      <a:r>
                        <a:rPr lang="en-GB" sz="1600" dirty="0"/>
                        <a:t>user_id, signup_date, device_type, region, is_active</a:t>
                      </a:r>
                    </a:p>
                  </a:txBody>
                  <a:tcPr anchor="ctr"/>
                </a:tc>
                <a:tc>
                  <a:txBody>
                    <a:bodyPr/>
                    <a:lstStyle/>
                    <a:p>
                      <a:r>
                        <a:rPr lang="en-GB" sz="1600" dirty="0"/>
                        <a:t>Contains user demographics and activity status.</a:t>
                      </a:r>
                    </a:p>
                  </a:txBody>
                  <a:tcPr/>
                </a:tc>
                <a:extLst>
                  <a:ext uri="{0D108BD9-81ED-4DB2-BD59-A6C34878D82A}">
                    <a16:rowId xmlns:a16="http://schemas.microsoft.com/office/drawing/2014/main" val="1059661250"/>
                  </a:ext>
                </a:extLst>
              </a:tr>
              <a:tr h="579120">
                <a:tc>
                  <a:txBody>
                    <a:bodyPr/>
                    <a:lstStyle/>
                    <a:p>
                      <a:r>
                        <a:rPr lang="en-US" sz="1300" b="1" dirty="0"/>
                        <a:t>Campaigns</a:t>
                      </a:r>
                      <a:endParaRPr lang="en-GB" sz="1300" b="1" dirty="0"/>
                    </a:p>
                  </a:txBody>
                  <a:tcPr/>
                </a:tc>
                <a:tc>
                  <a:txBody>
                    <a:bodyPr/>
                    <a:lstStyle/>
                    <a:p>
                      <a:r>
                        <a:rPr lang="en-GB" sz="1600" dirty="0"/>
                        <a:t>campaign_id, campaign_name, send_date, send_hour, category</a:t>
                      </a:r>
                    </a:p>
                  </a:txBody>
                  <a:tcPr/>
                </a:tc>
                <a:tc>
                  <a:txBody>
                    <a:bodyPr/>
                    <a:lstStyle/>
                    <a:p>
                      <a:r>
                        <a:rPr lang="en-GB" sz="1600" dirty="0"/>
                        <a:t>Defines each email campaign’s metadata</a:t>
                      </a:r>
                    </a:p>
                  </a:txBody>
                  <a:tcPr/>
                </a:tc>
                <a:extLst>
                  <a:ext uri="{0D108BD9-81ED-4DB2-BD59-A6C34878D82A}">
                    <a16:rowId xmlns:a16="http://schemas.microsoft.com/office/drawing/2014/main" val="224166721"/>
                  </a:ext>
                </a:extLst>
              </a:tr>
              <a:tr h="713380">
                <a:tc>
                  <a:txBody>
                    <a:bodyPr/>
                    <a:lstStyle/>
                    <a:p>
                      <a:r>
                        <a:rPr lang="en-US" sz="1300" b="1" dirty="0"/>
                        <a:t>Campaign_Performance</a:t>
                      </a:r>
                      <a:endParaRPr lang="en-GB" sz="1300" b="1" dirty="0"/>
                    </a:p>
                  </a:txBody>
                  <a:tcPr/>
                </a:tc>
                <a:tc>
                  <a:txBody>
                    <a:bodyPr/>
                    <a:lstStyle/>
                    <a:p>
                      <a:r>
                        <a:rPr lang="en-GB" sz="1600" dirty="0"/>
                        <a:t>campaign_id, total_sent, total_open, total_clicks, total_unsubscribers</a:t>
                      </a:r>
                    </a:p>
                  </a:txBody>
                  <a:tcPr/>
                </a:tc>
                <a:tc>
                  <a:txBody>
                    <a:bodyPr/>
                    <a:lstStyle/>
                    <a:p>
                      <a:r>
                        <a:rPr lang="en-GB" sz="1600" dirty="0"/>
                        <a:t>Aggregated campaign-level metrics.</a:t>
                      </a:r>
                    </a:p>
                  </a:txBody>
                  <a:tcPr/>
                </a:tc>
                <a:extLst>
                  <a:ext uri="{0D108BD9-81ED-4DB2-BD59-A6C34878D82A}">
                    <a16:rowId xmlns:a16="http://schemas.microsoft.com/office/drawing/2014/main" val="2130366782"/>
                  </a:ext>
                </a:extLst>
              </a:tr>
              <a:tr h="822960">
                <a:tc>
                  <a:txBody>
                    <a:bodyPr/>
                    <a:lstStyle/>
                    <a:p>
                      <a:r>
                        <a:rPr lang="en-US" sz="1300" b="1" dirty="0"/>
                        <a:t>Email_Engagement</a:t>
                      </a:r>
                      <a:endParaRPr lang="en-GB" sz="1300" b="1" dirty="0"/>
                    </a:p>
                  </a:txBody>
                  <a:tcPr/>
                </a:tc>
                <a:tc>
                  <a:txBody>
                    <a:bodyPr/>
                    <a:lstStyle/>
                    <a:p>
                      <a:r>
                        <a:rPr lang="en-GB" sz="1600" dirty="0"/>
                        <a:t>engagement_id, user_id, campaign_id, opened, clicked, open_time, unsubscribe</a:t>
                      </a:r>
                    </a:p>
                  </a:txBody>
                  <a:tcPr/>
                </a:tc>
                <a:tc>
                  <a:txBody>
                    <a:bodyPr/>
                    <a:lstStyle/>
                    <a:p>
                      <a:r>
                        <a:rPr lang="en-GB" sz="1600" dirty="0"/>
                        <a:t>Tracks user-level email interactions.</a:t>
                      </a:r>
                    </a:p>
                  </a:txBody>
                  <a:tcPr/>
                </a:tc>
                <a:extLst>
                  <a:ext uri="{0D108BD9-81ED-4DB2-BD59-A6C34878D82A}">
                    <a16:rowId xmlns:a16="http://schemas.microsoft.com/office/drawing/2014/main" val="362109618"/>
                  </a:ext>
                </a:extLst>
              </a:tr>
              <a:tr h="822960">
                <a:tc>
                  <a:txBody>
                    <a:bodyPr/>
                    <a:lstStyle/>
                    <a:p>
                      <a:r>
                        <a:rPr lang="en-US" sz="1300" b="1" dirty="0"/>
                        <a:t>Unsubscribe</a:t>
                      </a:r>
                      <a:endParaRPr lang="en-GB" sz="1300" b="1" dirty="0"/>
                    </a:p>
                  </a:txBody>
                  <a:tcPr/>
                </a:tc>
                <a:tc>
                  <a:txBody>
                    <a:bodyPr/>
                    <a:lstStyle/>
                    <a:p>
                      <a:r>
                        <a:rPr lang="en-GB" sz="1600" dirty="0"/>
                        <a:t>unsubscribe_id, user_id, campaign_id, unsubscribe_date, reason</a:t>
                      </a:r>
                    </a:p>
                  </a:txBody>
                  <a:tcPr/>
                </a:tc>
                <a:tc>
                  <a:txBody>
                    <a:bodyPr/>
                    <a:lstStyle/>
                    <a:p>
                      <a:r>
                        <a:rPr lang="en-GB" sz="1600" dirty="0"/>
                        <a:t>Details users who unsubscribed and their reasons.</a:t>
                      </a:r>
                    </a:p>
                  </a:txBody>
                  <a:tcPr/>
                </a:tc>
                <a:extLst>
                  <a:ext uri="{0D108BD9-81ED-4DB2-BD59-A6C34878D82A}">
                    <a16:rowId xmlns:a16="http://schemas.microsoft.com/office/drawing/2014/main" val="574642570"/>
                  </a:ext>
                </a:extLst>
              </a:tr>
            </a:tbl>
          </a:graphicData>
        </a:graphic>
      </p:graphicFrame>
      <p:sp>
        <p:nvSpPr>
          <p:cNvPr id="11" name="TextBox 10">
            <a:extLst>
              <a:ext uri="{FF2B5EF4-FFF2-40B4-BE49-F238E27FC236}">
                <a16:creationId xmlns:a16="http://schemas.microsoft.com/office/drawing/2014/main" id="{4EB6E367-27DC-41A5-AC05-3105042D7830}"/>
              </a:ext>
            </a:extLst>
          </p:cNvPr>
          <p:cNvSpPr txBox="1"/>
          <p:nvPr/>
        </p:nvSpPr>
        <p:spPr>
          <a:xfrm>
            <a:off x="838204" y="2543885"/>
            <a:ext cx="2872409" cy="400110"/>
          </a:xfrm>
          <a:prstGeom prst="rect">
            <a:avLst/>
          </a:prstGeom>
          <a:noFill/>
        </p:spPr>
        <p:txBody>
          <a:bodyPr wrap="square" rtlCol="0">
            <a:spAutoFit/>
          </a:bodyPr>
          <a:lstStyle/>
          <a:p>
            <a:r>
              <a:rPr lang="en-GB" sz="2000" b="1" dirty="0">
                <a:latin typeface="Source Sans Pro SemiBold" panose="020B0603030403020204" pitchFamily="34" charset="0"/>
                <a:ea typeface="Source Sans Pro SemiBold" panose="020B0603030403020204" pitchFamily="34" charset="0"/>
              </a:rPr>
              <a:t>🧩 Dataset Structure</a:t>
            </a:r>
          </a:p>
        </p:txBody>
      </p:sp>
    </p:spTree>
    <p:extLst>
      <p:ext uri="{BB962C8B-B14F-4D97-AF65-F5344CB8AC3E}">
        <p14:creationId xmlns:p14="http://schemas.microsoft.com/office/powerpoint/2010/main" val="103268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BE6C-C242-4CFF-9F43-6A263BE47D32}"/>
              </a:ext>
            </a:extLst>
          </p:cNvPr>
          <p:cNvSpPr>
            <a:spLocks noGrp="1"/>
          </p:cNvSpPr>
          <p:nvPr>
            <p:ph type="title"/>
          </p:nvPr>
        </p:nvSpPr>
        <p:spPr/>
        <p:txBody>
          <a:bodyPr/>
          <a:lstStyle/>
          <a:p>
            <a:r>
              <a:rPr lang="en-GB" b="1" dirty="0">
                <a:highlight>
                  <a:srgbClr val="FF0000"/>
                </a:highlight>
              </a:rPr>
              <a:t> </a:t>
            </a:r>
            <a:r>
              <a:rPr lang="en-GB" b="1" dirty="0">
                <a:highlight>
                  <a:srgbClr val="FF0000"/>
                </a:highlight>
                <a:latin typeface="Source Sans Pro SemiBold" panose="020B0603030403020204" pitchFamily="34" charset="0"/>
                <a:ea typeface="Source Sans Pro SemiBold" panose="020B0603030403020204" pitchFamily="34" charset="0"/>
              </a:rPr>
              <a:t>Methodology </a:t>
            </a:r>
            <a:br>
              <a:rPr lang="en-GB" b="1" dirty="0"/>
            </a:br>
            <a:endParaRPr lang="en-GB" dirty="0"/>
          </a:p>
        </p:txBody>
      </p:sp>
      <p:sp>
        <p:nvSpPr>
          <p:cNvPr id="3" name="Content Placeholder 2">
            <a:extLst>
              <a:ext uri="{FF2B5EF4-FFF2-40B4-BE49-F238E27FC236}">
                <a16:creationId xmlns:a16="http://schemas.microsoft.com/office/drawing/2014/main" id="{ACE111C4-0E01-472F-9379-AD6C108E39BC}"/>
              </a:ext>
            </a:extLst>
          </p:cNvPr>
          <p:cNvSpPr>
            <a:spLocks noGrp="1"/>
          </p:cNvSpPr>
          <p:nvPr>
            <p:ph idx="1"/>
          </p:nvPr>
        </p:nvSpPr>
        <p:spPr>
          <a:xfrm>
            <a:off x="838204" y="1404732"/>
            <a:ext cx="5642113" cy="5353877"/>
          </a:xfrm>
        </p:spPr>
        <p:txBody>
          <a:bodyPr>
            <a:normAutofit/>
          </a:bodyPr>
          <a:lstStyle/>
          <a:p>
            <a:pPr marL="514338" indent="-514338">
              <a:buFont typeface="+mj-lt"/>
              <a:buAutoNum type="alphaLcParenR"/>
            </a:pPr>
            <a:r>
              <a:rPr lang="en-GB" b="1" dirty="0"/>
              <a:t>Data Extraction:</a:t>
            </a:r>
            <a:r>
              <a:rPr lang="en-GB" dirty="0"/>
              <a:t> Exported data from SQLite and converted to CSV format.</a:t>
            </a:r>
          </a:p>
          <a:p>
            <a:pPr marL="514338" indent="-514338">
              <a:buFont typeface="+mj-lt"/>
              <a:buAutoNum type="alphaLcParenR"/>
            </a:pPr>
            <a:r>
              <a:rPr lang="en-GB" b="1" dirty="0"/>
              <a:t>Data Loading:</a:t>
            </a:r>
            <a:r>
              <a:rPr lang="en-GB" dirty="0"/>
              <a:t> Imported CSV files into MySQL.</a:t>
            </a:r>
          </a:p>
          <a:p>
            <a:pPr marL="514338" indent="-514338">
              <a:buFont typeface="+mj-lt"/>
              <a:buAutoNum type="alphaLcParenR"/>
            </a:pPr>
            <a:r>
              <a:rPr lang="en-GB" b="1" dirty="0"/>
              <a:t>Exploratory Data Analysis:</a:t>
            </a:r>
            <a:r>
              <a:rPr lang="en-GB" dirty="0"/>
              <a:t> EDA was performed was MySQL.</a:t>
            </a:r>
          </a:p>
          <a:p>
            <a:pPr marL="514338" indent="-514338">
              <a:buFont typeface="+mj-lt"/>
              <a:buAutoNum type="alphaLcParenR"/>
            </a:pPr>
            <a:r>
              <a:rPr lang="en-GB" b="1" dirty="0"/>
              <a:t>Visualisation:</a:t>
            </a:r>
            <a:r>
              <a:rPr lang="en-GB" dirty="0"/>
              <a:t> Used Powerbi for visualization </a:t>
            </a:r>
          </a:p>
          <a:p>
            <a:pPr marL="514338" indent="-514338">
              <a:buFont typeface="+mj-lt"/>
              <a:buAutoNum type="alphaLcParenR"/>
            </a:pPr>
            <a:r>
              <a:rPr lang="en-GB" b="1" dirty="0"/>
              <a:t>Presentation:</a:t>
            </a:r>
            <a:r>
              <a:rPr lang="en-GB" dirty="0"/>
              <a:t> Summarized insights and visual findings into a PowerPoint report.</a:t>
            </a:r>
          </a:p>
          <a:p>
            <a:pPr marL="0" indent="0">
              <a:buNone/>
            </a:pPr>
            <a:endParaRPr lang="en-GB" dirty="0"/>
          </a:p>
        </p:txBody>
      </p:sp>
      <p:pic>
        <p:nvPicPr>
          <p:cNvPr id="13" name="Picture 12">
            <a:extLst>
              <a:ext uri="{FF2B5EF4-FFF2-40B4-BE49-F238E27FC236}">
                <a16:creationId xmlns:a16="http://schemas.microsoft.com/office/drawing/2014/main" id="{ED0B2863-C26A-4B7C-ADD2-5A14A48B5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316" y="1404732"/>
            <a:ext cx="5642113" cy="5485024"/>
          </a:xfrm>
          <a:prstGeom prst="rect">
            <a:avLst/>
          </a:prstGeom>
        </p:spPr>
      </p:pic>
    </p:spTree>
    <p:extLst>
      <p:ext uri="{BB962C8B-B14F-4D97-AF65-F5344CB8AC3E}">
        <p14:creationId xmlns:p14="http://schemas.microsoft.com/office/powerpoint/2010/main" val="278180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1615-3773-46FE-97FE-FD98186EED8F}"/>
              </a:ext>
            </a:extLst>
          </p:cNvPr>
          <p:cNvSpPr>
            <a:spLocks noGrp="1"/>
          </p:cNvSpPr>
          <p:nvPr>
            <p:ph type="title"/>
          </p:nvPr>
        </p:nvSpPr>
        <p:spPr/>
        <p:txBody>
          <a:bodyPr/>
          <a:lstStyle/>
          <a:p>
            <a:pPr algn="ctr"/>
            <a:r>
              <a:rPr lang="en-US" b="1" dirty="0">
                <a:highlight>
                  <a:srgbClr val="FF0000"/>
                </a:highlight>
                <a:latin typeface="Source Sans Pro SemiBold" panose="020B0603030403020204" pitchFamily="34" charset="0"/>
                <a:ea typeface="Source Sans Pro SemiBold" panose="020B0603030403020204" pitchFamily="34" charset="0"/>
              </a:rPr>
              <a:t>Key Performance Indicators</a:t>
            </a:r>
            <a:endParaRPr lang="en-GB" b="1" dirty="0">
              <a:highlight>
                <a:srgbClr val="FF0000"/>
              </a:highlight>
              <a:latin typeface="Source Sans Pro SemiBold" panose="020B0603030403020204" pitchFamily="34" charset="0"/>
              <a:ea typeface="Source Sans Pro SemiBold" panose="020B0603030403020204" pitchFamily="34" charset="0"/>
            </a:endParaRPr>
          </a:p>
        </p:txBody>
      </p:sp>
      <p:pic>
        <p:nvPicPr>
          <p:cNvPr id="5" name="Content Placeholder 4">
            <a:extLst>
              <a:ext uri="{FF2B5EF4-FFF2-40B4-BE49-F238E27FC236}">
                <a16:creationId xmlns:a16="http://schemas.microsoft.com/office/drawing/2014/main" id="{7BDAF340-02C6-4E7E-A58C-9E1D3C56A0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337" y="2672556"/>
            <a:ext cx="7553325" cy="2657475"/>
          </a:xfrm>
        </p:spPr>
      </p:pic>
    </p:spTree>
    <p:extLst>
      <p:ext uri="{BB962C8B-B14F-4D97-AF65-F5344CB8AC3E}">
        <p14:creationId xmlns:p14="http://schemas.microsoft.com/office/powerpoint/2010/main" val="310911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5778-5B6A-4812-AD56-6790CA6B7898}"/>
              </a:ext>
            </a:extLst>
          </p:cNvPr>
          <p:cNvSpPr>
            <a:spLocks noGrp="1"/>
          </p:cNvSpPr>
          <p:nvPr>
            <p:ph type="title"/>
          </p:nvPr>
        </p:nvSpPr>
        <p:spPr/>
        <p:txBody>
          <a:bodyPr/>
          <a:lstStyle/>
          <a:p>
            <a:r>
              <a:rPr lang="en-GB" dirty="0">
                <a:highlight>
                  <a:srgbClr val="FF0000"/>
                </a:highlight>
                <a:latin typeface="Source Sans Pro SemiBold" panose="020B0603030403020204" pitchFamily="34" charset="0"/>
                <a:ea typeface="Source Sans Pro SemiBold" panose="020B0603030403020204" pitchFamily="34" charset="0"/>
              </a:rPr>
              <a:t>Unsubscribe Rate Analysis</a:t>
            </a:r>
          </a:p>
        </p:txBody>
      </p:sp>
      <p:pic>
        <p:nvPicPr>
          <p:cNvPr id="5" name="Content Placeholder 4">
            <a:extLst>
              <a:ext uri="{FF2B5EF4-FFF2-40B4-BE49-F238E27FC236}">
                <a16:creationId xmlns:a16="http://schemas.microsoft.com/office/drawing/2014/main" id="{0A52A69C-C929-462F-B5AE-41267B0B9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5090011"/>
            <a:ext cx="12192000" cy="1689998"/>
          </a:xfrm>
        </p:spPr>
      </p:pic>
      <p:pic>
        <p:nvPicPr>
          <p:cNvPr id="7" name="Picture 6">
            <a:extLst>
              <a:ext uri="{FF2B5EF4-FFF2-40B4-BE49-F238E27FC236}">
                <a16:creationId xmlns:a16="http://schemas.microsoft.com/office/drawing/2014/main" id="{077F0FBE-46A1-4BC1-BF77-856AE7E54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67" y="5275643"/>
            <a:ext cx="1760159" cy="704559"/>
          </a:xfrm>
          <a:prstGeom prst="rect">
            <a:avLst/>
          </a:prstGeom>
        </p:spPr>
      </p:pic>
      <p:grpSp>
        <p:nvGrpSpPr>
          <p:cNvPr id="18" name="Group 17">
            <a:extLst>
              <a:ext uri="{FF2B5EF4-FFF2-40B4-BE49-F238E27FC236}">
                <a16:creationId xmlns:a16="http://schemas.microsoft.com/office/drawing/2014/main" id="{86FB5B59-B16F-4645-9DC7-87DC8C1EC43F}"/>
              </a:ext>
            </a:extLst>
          </p:cNvPr>
          <p:cNvGrpSpPr/>
          <p:nvPr/>
        </p:nvGrpSpPr>
        <p:grpSpPr>
          <a:xfrm>
            <a:off x="9192353" y="408354"/>
            <a:ext cx="2456311" cy="1540151"/>
            <a:chOff x="24951" y="5046180"/>
            <a:chExt cx="2456311" cy="1540150"/>
          </a:xfrm>
        </p:grpSpPr>
        <p:sp>
          <p:nvSpPr>
            <p:cNvPr id="10" name="Rectangle 9">
              <a:extLst>
                <a:ext uri="{FF2B5EF4-FFF2-40B4-BE49-F238E27FC236}">
                  <a16:creationId xmlns:a16="http://schemas.microsoft.com/office/drawing/2014/main" id="{B4DC5396-9DFF-41B8-996E-7F23D8B60D84}"/>
                </a:ext>
              </a:extLst>
            </p:cNvPr>
            <p:cNvSpPr/>
            <p:nvPr/>
          </p:nvSpPr>
          <p:spPr>
            <a:xfrm>
              <a:off x="24951" y="5046180"/>
              <a:ext cx="2456311" cy="154015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ln>
                  <a:solidFill>
                    <a:schemeClr val="accent4">
                      <a:lumMod val="40000"/>
                      <a:lumOff val="60000"/>
                    </a:schemeClr>
                  </a:solidFill>
                </a:ln>
                <a:solidFill>
                  <a:schemeClr val="tx2">
                    <a:lumMod val="75000"/>
                  </a:schemeClr>
                </a:solidFill>
              </a:endParaRPr>
            </a:p>
          </p:txBody>
        </p:sp>
        <p:pic>
          <p:nvPicPr>
            <p:cNvPr id="9" name="Picture 8">
              <a:extLst>
                <a:ext uri="{FF2B5EF4-FFF2-40B4-BE49-F238E27FC236}">
                  <a16:creationId xmlns:a16="http://schemas.microsoft.com/office/drawing/2014/main" id="{FDC983F4-AA17-406F-BEC4-20C423AEB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817" y="5177672"/>
              <a:ext cx="1709531" cy="561975"/>
            </a:xfrm>
            <a:prstGeom prst="rect">
              <a:avLst/>
            </a:prstGeom>
          </p:spPr>
        </p:pic>
        <p:pic>
          <p:nvPicPr>
            <p:cNvPr id="12" name="Picture 11">
              <a:extLst>
                <a:ext uri="{FF2B5EF4-FFF2-40B4-BE49-F238E27FC236}">
                  <a16:creationId xmlns:a16="http://schemas.microsoft.com/office/drawing/2014/main" id="{7C3E2A0A-D340-459D-9983-AAAFB37500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14" y="5983504"/>
              <a:ext cx="2376548" cy="509372"/>
            </a:xfrm>
            <a:prstGeom prst="rect">
              <a:avLst/>
            </a:prstGeom>
          </p:spPr>
        </p:pic>
      </p:grpSp>
      <p:sp>
        <p:nvSpPr>
          <p:cNvPr id="14" name="TextBox 13">
            <a:extLst>
              <a:ext uri="{FF2B5EF4-FFF2-40B4-BE49-F238E27FC236}">
                <a16:creationId xmlns:a16="http://schemas.microsoft.com/office/drawing/2014/main" id="{CAB1FA79-1F48-431E-B661-6D86954EF728}"/>
              </a:ext>
            </a:extLst>
          </p:cNvPr>
          <p:cNvSpPr txBox="1"/>
          <p:nvPr/>
        </p:nvSpPr>
        <p:spPr>
          <a:xfrm>
            <a:off x="699053" y="2016540"/>
            <a:ext cx="10273747" cy="1015663"/>
          </a:xfrm>
          <a:prstGeom prst="rect">
            <a:avLst/>
          </a:prstGeom>
          <a:noFill/>
        </p:spPr>
        <p:txBody>
          <a:bodyPr wrap="square">
            <a:spAutoFit/>
          </a:bodyPr>
          <a:lstStyle/>
          <a:p>
            <a:pPr marL="342891" indent="-342891">
              <a:buFont typeface="+mj-lt"/>
              <a:buAutoNum type="alphaLcParenR"/>
            </a:pPr>
            <a:r>
              <a:rPr lang="en-GB" sz="2000" dirty="0"/>
              <a:t>The overall </a:t>
            </a:r>
            <a:r>
              <a:rPr lang="en-GB" sz="2000" b="1" dirty="0"/>
              <a:t>unsubscribe rate is 5.05%</a:t>
            </a:r>
            <a:r>
              <a:rPr lang="en-GB" sz="2000" dirty="0"/>
              <a:t>, remaining stable from </a:t>
            </a:r>
            <a:r>
              <a:rPr lang="en-GB" sz="2000" b="1" dirty="0"/>
              <a:t>January to June</a:t>
            </a:r>
            <a:r>
              <a:rPr lang="en-GB" sz="2000" dirty="0"/>
              <a:t>.</a:t>
            </a:r>
          </a:p>
          <a:p>
            <a:pPr marL="342891" indent="-342891">
              <a:buFont typeface="+mj-lt"/>
              <a:buAutoNum type="alphaLcParenR"/>
            </a:pPr>
            <a:r>
              <a:rPr lang="en-GB" sz="2000" dirty="0"/>
              <a:t>It </a:t>
            </a:r>
            <a:r>
              <a:rPr lang="en-GB" sz="2000" b="1" dirty="0"/>
              <a:t>peaked in July </a:t>
            </a:r>
            <a:r>
              <a:rPr lang="en-GB" b="1" dirty="0"/>
              <a:t>2024</a:t>
            </a:r>
            <a:r>
              <a:rPr lang="en-GB" sz="2000" dirty="0"/>
              <a:t> at </a:t>
            </a:r>
            <a:r>
              <a:rPr lang="en-GB" sz="2000" b="1" dirty="0"/>
              <a:t>5.80%</a:t>
            </a:r>
            <a:r>
              <a:rPr lang="en-GB" sz="2000" dirty="0"/>
              <a:t>, before improving to its </a:t>
            </a:r>
            <a:r>
              <a:rPr lang="en-GB" sz="2000" b="1" dirty="0"/>
              <a:t>lowest point in September 2024 (4.83%)</a:t>
            </a:r>
            <a:r>
              <a:rPr lang="en-GB" sz="2000" dirty="0"/>
              <a:t>.</a:t>
            </a:r>
          </a:p>
        </p:txBody>
      </p:sp>
      <p:sp>
        <p:nvSpPr>
          <p:cNvPr id="16" name="TextBox 15">
            <a:extLst>
              <a:ext uri="{FF2B5EF4-FFF2-40B4-BE49-F238E27FC236}">
                <a16:creationId xmlns:a16="http://schemas.microsoft.com/office/drawing/2014/main" id="{B8DCF156-9F1A-4BBE-BDF4-F6D720A1C066}"/>
              </a:ext>
            </a:extLst>
          </p:cNvPr>
          <p:cNvSpPr txBox="1"/>
          <p:nvPr/>
        </p:nvSpPr>
        <p:spPr>
          <a:xfrm>
            <a:off x="633000" y="3159628"/>
            <a:ext cx="10654747" cy="1661993"/>
          </a:xfrm>
          <a:prstGeom prst="rect">
            <a:avLst/>
          </a:prstGeom>
          <a:noFill/>
        </p:spPr>
        <p:txBody>
          <a:bodyPr wrap="square">
            <a:spAutoFit/>
          </a:bodyPr>
          <a:lstStyle/>
          <a:p>
            <a:r>
              <a:rPr lang="en-GB" sz="2400" b="1" dirty="0"/>
              <a:t> Concerns</a:t>
            </a:r>
          </a:p>
          <a:p>
            <a:endParaRPr lang="en-GB" sz="2400" b="1" dirty="0"/>
          </a:p>
          <a:p>
            <a:pPr marL="342891" indent="-342891">
              <a:buFont typeface="+mj-lt"/>
              <a:buAutoNum type="alphaLcParenR"/>
            </a:pPr>
            <a:r>
              <a:rPr lang="en-GB" dirty="0"/>
              <a:t>An unsubscribe rate above </a:t>
            </a:r>
            <a:r>
              <a:rPr lang="en-GB" b="1" dirty="0"/>
              <a:t>1%</a:t>
            </a:r>
            <a:r>
              <a:rPr lang="en-GB" dirty="0"/>
              <a:t> is considered </a:t>
            </a:r>
            <a:r>
              <a:rPr lang="en-GB" b="1" dirty="0"/>
              <a:t>alarming</a:t>
            </a:r>
            <a:r>
              <a:rPr lang="en-GB" dirty="0"/>
              <a:t> in email marketing benchmarks.</a:t>
            </a:r>
          </a:p>
          <a:p>
            <a:pPr marL="342891" indent="-342891">
              <a:buFont typeface="+mj-lt"/>
              <a:buAutoNum type="alphaLcParenR"/>
            </a:pPr>
            <a:r>
              <a:rPr lang="en-GB" dirty="0"/>
              <a:t>A </a:t>
            </a:r>
            <a:r>
              <a:rPr lang="en-GB" b="1" dirty="0"/>
              <a:t>5.05% rate</a:t>
            </a:r>
            <a:r>
              <a:rPr lang="en-GB" dirty="0"/>
              <a:t> signals </a:t>
            </a:r>
            <a:r>
              <a:rPr lang="en-GB" b="1" dirty="0"/>
              <a:t>serious audience dissatisfaction</a:t>
            </a:r>
            <a:r>
              <a:rPr lang="en-GB" dirty="0"/>
              <a:t>  users are opting out faster than new ones can be retained.</a:t>
            </a:r>
          </a:p>
        </p:txBody>
      </p:sp>
    </p:spTree>
    <p:extLst>
      <p:ext uri="{BB962C8B-B14F-4D97-AF65-F5344CB8AC3E}">
        <p14:creationId xmlns:p14="http://schemas.microsoft.com/office/powerpoint/2010/main" val="301388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A2DC-F98D-4329-A3A4-68D8C08D86C3}"/>
              </a:ext>
            </a:extLst>
          </p:cNvPr>
          <p:cNvSpPr>
            <a:spLocks noGrp="1"/>
          </p:cNvSpPr>
          <p:nvPr>
            <p:ph type="title"/>
          </p:nvPr>
        </p:nvSpPr>
        <p:spPr/>
        <p:txBody>
          <a:bodyPr/>
          <a:lstStyle/>
          <a:p>
            <a:r>
              <a:rPr lang="en-US" dirty="0">
                <a:highlight>
                  <a:srgbClr val="FF0000"/>
                </a:highlight>
                <a:latin typeface="Source Sans Pro SemiBold" panose="020B0603030403020204" pitchFamily="34" charset="0"/>
                <a:ea typeface="Source Sans Pro SemiBold" panose="020B0603030403020204" pitchFamily="34" charset="0"/>
              </a:rPr>
              <a:t>Why Unsubscribe rate is very high?</a:t>
            </a:r>
            <a:endParaRPr lang="en-GB" dirty="0">
              <a:highlight>
                <a:srgbClr val="FF0000"/>
              </a:highlight>
              <a:latin typeface="Source Sans Pro SemiBold" panose="020B0603030403020204" pitchFamily="34" charset="0"/>
              <a:ea typeface="Source Sans Pro SemiBold" panose="020B0603030403020204" pitchFamily="34" charset="0"/>
            </a:endParaRPr>
          </a:p>
        </p:txBody>
      </p:sp>
      <p:sp>
        <p:nvSpPr>
          <p:cNvPr id="3" name="Content Placeholder 2">
            <a:extLst>
              <a:ext uri="{FF2B5EF4-FFF2-40B4-BE49-F238E27FC236}">
                <a16:creationId xmlns:a16="http://schemas.microsoft.com/office/drawing/2014/main" id="{D113AAFC-D1DB-402C-8FA8-EE5A7D694540}"/>
              </a:ext>
            </a:extLst>
          </p:cNvPr>
          <p:cNvSpPr>
            <a:spLocks noGrp="1"/>
          </p:cNvSpPr>
          <p:nvPr>
            <p:ph idx="1"/>
          </p:nvPr>
        </p:nvSpPr>
        <p:spPr/>
        <p:txBody>
          <a:bodyPr>
            <a:normAutofit fontScale="92500" lnSpcReduction="10000"/>
          </a:bodyPr>
          <a:lstStyle/>
          <a:p>
            <a:pPr marL="0" indent="0">
              <a:buNone/>
            </a:pPr>
            <a:r>
              <a:rPr lang="en-GB" dirty="0"/>
              <a:t>Our campaigns achieved a high open rate, indicating that users are interested in reading our emails, and a high click rate, showing that the content successfully motivates users to take action.</a:t>
            </a:r>
          </a:p>
          <a:p>
            <a:pPr marL="0" indent="0">
              <a:buNone/>
            </a:pPr>
            <a:r>
              <a:rPr lang="en-GB" dirty="0"/>
              <a:t>However, we also observed a high unsubscribe rate.</a:t>
            </a:r>
            <a:br>
              <a:rPr lang="en-GB" dirty="0"/>
            </a:br>
            <a:r>
              <a:rPr lang="en-GB" dirty="0"/>
              <a:t>This suggests that the issue is not in attracting attention, but rather in retaining user trust and satisfaction after engagement.</a:t>
            </a:r>
          </a:p>
          <a:p>
            <a:pPr marL="0" indent="0">
              <a:buNone/>
            </a:pPr>
            <a:r>
              <a:rPr lang="en-GB" b="1" dirty="0"/>
              <a:t>Possible reasons include:</a:t>
            </a:r>
            <a:endParaRPr lang="en-GB" dirty="0"/>
          </a:p>
          <a:p>
            <a:pPr marL="514338" indent="-514338">
              <a:buFont typeface="+mj-lt"/>
              <a:buAutoNum type="arabicPeriod"/>
            </a:pPr>
            <a:r>
              <a:rPr lang="en-GB" dirty="0"/>
              <a:t>Misleading or clickbait subject lines.</a:t>
            </a:r>
          </a:p>
          <a:p>
            <a:pPr marL="514338" indent="-514338">
              <a:buFont typeface="+mj-lt"/>
              <a:buAutoNum type="arabicPeriod"/>
            </a:pPr>
            <a:r>
              <a:rPr lang="en-GB" dirty="0"/>
              <a:t>Overly aggressive follow-up emails.</a:t>
            </a:r>
          </a:p>
          <a:p>
            <a:pPr marL="514338" indent="-514338">
              <a:buFont typeface="+mj-lt"/>
              <a:buAutoNum type="arabicPeriod"/>
            </a:pPr>
            <a:r>
              <a:rPr lang="en-GB" dirty="0"/>
              <a:t>Privacy concerns (to be discussed in upcoming slides).</a:t>
            </a:r>
          </a:p>
          <a:p>
            <a:pPr marL="514338" indent="-514338">
              <a:buFont typeface="+mj-lt"/>
              <a:buAutoNum type="arabicPeriod"/>
            </a:pPr>
            <a:r>
              <a:rPr lang="en-GB" dirty="0"/>
              <a:t>Irrelevant or disappointing post-click experience.</a:t>
            </a:r>
          </a:p>
          <a:p>
            <a:pPr marL="0" indent="0">
              <a:buNone/>
            </a:pPr>
            <a:endParaRPr lang="en-GB" dirty="0"/>
          </a:p>
        </p:txBody>
      </p:sp>
    </p:spTree>
    <p:extLst>
      <p:ext uri="{BB962C8B-B14F-4D97-AF65-F5344CB8AC3E}">
        <p14:creationId xmlns:p14="http://schemas.microsoft.com/office/powerpoint/2010/main" val="399660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59130-32B1-47FA-B5AD-57CD434CF72C}"/>
              </a:ext>
            </a:extLst>
          </p:cNvPr>
          <p:cNvSpPr>
            <a:spLocks noGrp="1"/>
          </p:cNvSpPr>
          <p:nvPr>
            <p:ph type="title"/>
          </p:nvPr>
        </p:nvSpPr>
        <p:spPr/>
        <p:txBody>
          <a:bodyPr/>
          <a:lstStyle/>
          <a:p>
            <a:r>
              <a:rPr lang="en-US" dirty="0">
                <a:highlight>
                  <a:srgbClr val="FF0000"/>
                </a:highlight>
                <a:latin typeface="Source Sans Pro SemiBold" panose="020B0603030403020204" pitchFamily="34" charset="0"/>
                <a:ea typeface="Source Sans Pro SemiBold" panose="020B0603030403020204" pitchFamily="34" charset="0"/>
              </a:rPr>
              <a:t>Impact of Send Hour on Unsubscribe Rate</a:t>
            </a:r>
            <a:endParaRPr lang="en-GB" dirty="0">
              <a:highlight>
                <a:srgbClr val="FF0000"/>
              </a:highlight>
              <a:latin typeface="Source Sans Pro SemiBold" panose="020B0603030403020204" pitchFamily="34" charset="0"/>
              <a:ea typeface="Source Sans Pro SemiBold" panose="020B0603030403020204" pitchFamily="34" charset="0"/>
            </a:endParaRPr>
          </a:p>
        </p:txBody>
      </p:sp>
      <p:sp>
        <p:nvSpPr>
          <p:cNvPr id="7" name="Content Placeholder 6">
            <a:extLst>
              <a:ext uri="{FF2B5EF4-FFF2-40B4-BE49-F238E27FC236}">
                <a16:creationId xmlns:a16="http://schemas.microsoft.com/office/drawing/2014/main" id="{EBE76947-A5F7-4AE4-A96C-99BB38BE337E}"/>
              </a:ext>
            </a:extLst>
          </p:cNvPr>
          <p:cNvSpPr>
            <a:spLocks noGrp="1"/>
          </p:cNvSpPr>
          <p:nvPr>
            <p:ph idx="1"/>
          </p:nvPr>
        </p:nvSpPr>
        <p:spPr>
          <a:xfrm>
            <a:off x="838204" y="1825625"/>
            <a:ext cx="9882809" cy="2653611"/>
          </a:xfrm>
        </p:spPr>
        <p:txBody>
          <a:bodyPr>
            <a:normAutofit fontScale="77500" lnSpcReduction="20000"/>
          </a:bodyPr>
          <a:lstStyle/>
          <a:p>
            <a:pPr marL="0" indent="0">
              <a:buNone/>
            </a:pPr>
            <a:r>
              <a:rPr lang="en-GB" dirty="0"/>
              <a:t>The open rate remains relatively stable across all hours, ranging between 58.6% and 62.5%, while the click rate also stays consistent around 17% to 19%, indicating that engagement after opening is not strongly influenced by send time.</a:t>
            </a:r>
          </a:p>
          <a:p>
            <a:pPr marL="0" indent="0">
              <a:buNone/>
            </a:pPr>
            <a:r>
              <a:rPr lang="en-GB" dirty="0"/>
              <a:t>However, the </a:t>
            </a:r>
            <a:r>
              <a:rPr lang="en-GB" b="1" dirty="0"/>
              <a:t>unsubscribe rate</a:t>
            </a:r>
            <a:r>
              <a:rPr lang="en-GB" dirty="0"/>
              <a:t> shows greater fluctuation between </a:t>
            </a:r>
            <a:r>
              <a:rPr lang="en-GB" b="1" dirty="0"/>
              <a:t>0.04 and 0.06</a:t>
            </a:r>
            <a:r>
              <a:rPr lang="en-GB" dirty="0"/>
              <a:t> peaking around </a:t>
            </a:r>
            <a:r>
              <a:rPr lang="en-GB" b="1" dirty="0"/>
              <a:t>7 AM</a:t>
            </a:r>
            <a:r>
              <a:rPr lang="en-GB" dirty="0"/>
              <a:t>, </a:t>
            </a:r>
            <a:r>
              <a:rPr lang="en-GB" b="1" dirty="0"/>
              <a:t>6 PM</a:t>
            </a:r>
            <a:r>
              <a:rPr lang="en-GB" dirty="0"/>
              <a:t>, and </a:t>
            </a:r>
            <a:r>
              <a:rPr lang="en-GB" b="1" dirty="0"/>
              <a:t>7 PM</a:t>
            </a:r>
            <a:r>
              <a:rPr lang="en-GB" dirty="0"/>
              <a:t>.</a:t>
            </a:r>
          </a:p>
          <a:p>
            <a:pPr marL="0" indent="0">
              <a:buNone/>
            </a:pPr>
            <a:br>
              <a:rPr lang="en-GB" dirty="0"/>
            </a:br>
            <a:r>
              <a:rPr lang="en-GB" dirty="0"/>
              <a:t>This pattern suggests that users are more likely to check emails before and after work hours, resulting in higher engagement but also increased unsubscribe activity, likely driven by email fatigue or frustration during these busy periods.</a:t>
            </a:r>
          </a:p>
          <a:p>
            <a:pPr marL="0" indent="0">
              <a:buNone/>
            </a:pPr>
            <a:endParaRPr lang="en-GB" dirty="0"/>
          </a:p>
        </p:txBody>
      </p:sp>
      <p:pic>
        <p:nvPicPr>
          <p:cNvPr id="10" name="Picture 9">
            <a:extLst>
              <a:ext uri="{FF2B5EF4-FFF2-40B4-BE49-F238E27FC236}">
                <a16:creationId xmlns:a16="http://schemas.microsoft.com/office/drawing/2014/main" id="{E60F9ECA-D8A5-4E67-8292-4ABC0964C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5" y="4753491"/>
            <a:ext cx="10515600" cy="1991003"/>
          </a:xfrm>
          <a:prstGeom prst="rect">
            <a:avLst/>
          </a:prstGeom>
        </p:spPr>
      </p:pic>
    </p:spTree>
    <p:extLst>
      <p:ext uri="{BB962C8B-B14F-4D97-AF65-F5344CB8AC3E}">
        <p14:creationId xmlns:p14="http://schemas.microsoft.com/office/powerpoint/2010/main" val="2047930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8655</TotalTime>
  <Words>1287</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Source Sans Pro SemiBold</vt:lpstr>
      <vt:lpstr>Office Theme</vt:lpstr>
      <vt:lpstr>Decoding Email Unsubscribes A Data Driven Story</vt:lpstr>
      <vt:lpstr>INTRODUCTION</vt:lpstr>
      <vt:lpstr>OBJECTIVE</vt:lpstr>
      <vt:lpstr>DATASET OVERVIEW</vt:lpstr>
      <vt:lpstr> Methodology  </vt:lpstr>
      <vt:lpstr>Key Performance Indicators</vt:lpstr>
      <vt:lpstr>Unsubscribe Rate Analysis</vt:lpstr>
      <vt:lpstr>Why Unsubscribe rate is very high?</vt:lpstr>
      <vt:lpstr>Impact of Send Hour on Unsubscribe Rate</vt:lpstr>
      <vt:lpstr>Geography   of Unsubscribes</vt:lpstr>
      <vt:lpstr>Unsubscribe Rate vs. Open Rate: Key Findings</vt:lpstr>
      <vt:lpstr>Campaign Performance Overview</vt:lpstr>
      <vt:lpstr>Category wise Engagement &amp; Unsubscribers breakdown.</vt:lpstr>
      <vt:lpstr>Why Users Are Unsubscribing?</vt:lpstr>
      <vt:lpstr>Summary Of Key Findings.</vt:lpstr>
      <vt:lpstr>Strategic Recommendations</vt:lpstr>
      <vt:lpstr>Strategic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Email Unsubscribes A Data Driven Story</dc:title>
  <dc:creator>SYED HAMMAD JAVED F21-0634</dc:creator>
  <cp:lastModifiedBy>SYED HAMMAD JAVED F21-0634</cp:lastModifiedBy>
  <cp:revision>43</cp:revision>
  <dcterms:created xsi:type="dcterms:W3CDTF">2025-10-24T14:16:40Z</dcterms:created>
  <dcterms:modified xsi:type="dcterms:W3CDTF">2025-10-30T14:32:26Z</dcterms:modified>
</cp:coreProperties>
</file>