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7" r:id="rId3"/>
    <p:sldId id="266" r:id="rId4"/>
    <p:sldId id="273" r:id="rId5"/>
    <p:sldId id="274" r:id="rId6"/>
    <p:sldId id="275" r:id="rId7"/>
    <p:sldId id="258" r:id="rId8"/>
    <p:sldId id="267" r:id="rId9"/>
    <p:sldId id="268" r:id="rId10"/>
    <p:sldId id="269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8B78-3F0B-4BED-8355-C6127EA01F3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ED6D-D113-468F-B6C4-DC5EC2C6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0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8B78-3F0B-4BED-8355-C6127EA01F3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ED6D-D113-468F-B6C4-DC5EC2C6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9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8B78-3F0B-4BED-8355-C6127EA01F3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ED6D-D113-468F-B6C4-DC5EC2C6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40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8B78-3F0B-4BED-8355-C6127EA01F3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ED6D-D113-468F-B6C4-DC5EC2C6FAA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7223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8B78-3F0B-4BED-8355-C6127EA01F3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ED6D-D113-468F-B6C4-DC5EC2C6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35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8B78-3F0B-4BED-8355-C6127EA01F3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ED6D-D113-468F-B6C4-DC5EC2C6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26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8B78-3F0B-4BED-8355-C6127EA01F3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ED6D-D113-468F-B6C4-DC5EC2C6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6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8B78-3F0B-4BED-8355-C6127EA01F3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ED6D-D113-468F-B6C4-DC5EC2C6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68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8B78-3F0B-4BED-8355-C6127EA01F3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ED6D-D113-468F-B6C4-DC5EC2C6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0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8B78-3F0B-4BED-8355-C6127EA01F3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ED6D-D113-468F-B6C4-DC5EC2C6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1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8B78-3F0B-4BED-8355-C6127EA01F3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ED6D-D113-468F-B6C4-DC5EC2C6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8B78-3F0B-4BED-8355-C6127EA01F3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ED6D-D113-468F-B6C4-DC5EC2C6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3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8B78-3F0B-4BED-8355-C6127EA01F3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ED6D-D113-468F-B6C4-DC5EC2C6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1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8B78-3F0B-4BED-8355-C6127EA01F3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ED6D-D113-468F-B6C4-DC5EC2C6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2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8B78-3F0B-4BED-8355-C6127EA01F3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ED6D-D113-468F-B6C4-DC5EC2C6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2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8B78-3F0B-4BED-8355-C6127EA01F3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ED6D-D113-468F-B6C4-DC5EC2C6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4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8B78-3F0B-4BED-8355-C6127EA01F3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ED6D-D113-468F-B6C4-DC5EC2C6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0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3998B78-3F0B-4BED-8355-C6127EA01F3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ED6D-D113-468F-B6C4-DC5EC2C6F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94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E951-C7CA-0D79-B937-5782F01C7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Image Classification </a:t>
            </a:r>
            <a:b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Keras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 Transfer Learning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40DC8-A613-47DD-11A5-87FA186368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980856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9322B-53CC-6B0C-E371-D881D849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77F86-5835-5310-988D-82762D209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/>
              <a:t>To sum up, the VGG19 model's layers were deliberately unfrozen during the fine-tuning phase, which employed a batch size of 64 and 20 training epochs. </a:t>
            </a:r>
          </a:p>
          <a:p>
            <a:pPr algn="just"/>
            <a:r>
              <a:rPr lang="en-GB" dirty="0"/>
              <a:t>The iterative process sought to identify the best arrangement for striking a balance between adapting to the particular image classification task and using pre-trained features. </a:t>
            </a:r>
          </a:p>
          <a:p>
            <a:pPr algn="just"/>
            <a:r>
              <a:rPr lang="en-GB" dirty="0"/>
              <a:t>The model performs better in the fine tuning as compared to the model from the scratch.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50216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87062-D81E-E0A4-14AA-1D815DD1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08CBD-38CF-0F53-8D89-66A5CB7BB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Li, Y., Zhang, J., Sun, Y., Guo, X., &amp; Wu, Y. (2023). A Light and Deep Network for Image Classification with Data Augmentation. </a:t>
            </a:r>
            <a:r>
              <a:rPr lang="en-GB" dirty="0" err="1"/>
              <a:t>arXiv</a:t>
            </a:r>
            <a:r>
              <a:rPr lang="en-GB" dirty="0"/>
              <a:t> preprint arXiv:2301.03108.</a:t>
            </a:r>
          </a:p>
          <a:p>
            <a:pPr algn="just"/>
            <a:r>
              <a:rPr lang="en-US" dirty="0"/>
              <a:t>Xu, Z., Huang, Y., Li, X., Xie, J., &amp; Liu, H. (2023). Hybrid Attention Model with Adaptive Depth for Image Classification. </a:t>
            </a:r>
            <a:r>
              <a:rPr lang="en-US" dirty="0" err="1"/>
              <a:t>arXiv</a:t>
            </a:r>
            <a:r>
              <a:rPr lang="en-US" dirty="0"/>
              <a:t> preprint arXiv:2301.08053.</a:t>
            </a:r>
          </a:p>
          <a:p>
            <a:pPr algn="just"/>
            <a:r>
              <a:rPr lang="en-US" dirty="0"/>
              <a:t>Gu, X., Zhang, Y., Yang, H., Ma, J., &amp; Jiang, B. (2023). Progressive Feature Encoding for Large-Scale Image Classification. </a:t>
            </a:r>
            <a:r>
              <a:rPr lang="en-US" dirty="0" err="1"/>
              <a:t>arXiv</a:t>
            </a:r>
            <a:r>
              <a:rPr lang="en-US" dirty="0"/>
              <a:t> preprint arXiv:2301.08456.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8428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CD5E670-05C7-3D85-DBB8-E2252164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CIFAR-10: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D7285C-E3DA-46A0-277C-4D53913EF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CIFAR-10: Essential dataset with 60,000 32x32 color images in 10 diverse classes.</a:t>
            </a:r>
          </a:p>
          <a:p>
            <a:pPr algn="just"/>
            <a:r>
              <a:rPr lang="en-US" dirty="0"/>
              <a:t>Challenges: Small image size challenges model details; diverse classes test generalization.</a:t>
            </a:r>
          </a:p>
          <a:p>
            <a:pPr algn="just"/>
            <a:r>
              <a:rPr lang="en-US" dirty="0"/>
              <a:t>Usage: Benchmarking models, educational tool for teaching ML concepts.</a:t>
            </a:r>
          </a:p>
          <a:p>
            <a:pPr algn="just"/>
            <a:r>
              <a:rPr lang="en-US" dirty="0"/>
              <a:t>Common Tasks: Image classification, object recognition, and model evaluation.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34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0EA99-8ADE-C995-71F7-22E9C967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Transfer Learning (1/2)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5A739-2A66-5C9D-9079-01BB9F250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/>
              <a:t>Using pre-trained models like VGG19, which have already been refined on enormous datasets, is how transfer learning in </a:t>
            </a:r>
            <a:r>
              <a:rPr lang="en-GB" dirty="0" err="1"/>
              <a:t>Keras</a:t>
            </a:r>
            <a:r>
              <a:rPr lang="en-GB" dirty="0"/>
              <a:t> for image classification works. When compared to training from scratch, these models serve as feature extractors, saving you both time and data.</a:t>
            </a:r>
          </a:p>
          <a:p>
            <a:pPr algn="just"/>
            <a:r>
              <a:rPr lang="en-GB" dirty="0"/>
              <a:t>Transfer learning allows you to fine-tune the pre-trained model with only your particular classes in situations where your own dataset is limited. When compared to training a simple model from scratch on sparse data, this greatly improves performance.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54299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0EA99-8ADE-C995-71F7-22E9C967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Transfer Learning (2/2)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5A739-2A66-5C9D-9079-01BB9F250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/>
              <a:t>Important low-level properties like edges and textures have been taught to pre-trained models. For your particular goal, you simply need to train new top layers, which speeds up the process and might result in improved generalization.</a:t>
            </a:r>
          </a:p>
          <a:p>
            <a:pPr algn="just"/>
            <a:r>
              <a:rPr lang="en-GB" dirty="0"/>
              <a:t>Even for novices, transfer learning is made possible using </a:t>
            </a:r>
            <a:r>
              <a:rPr lang="en-GB" dirty="0" err="1"/>
              <a:t>Keras</a:t>
            </a:r>
            <a:r>
              <a:rPr lang="en-GB" dirty="0"/>
              <a:t>. You don't need a lot of processing power or specialized knowledge to create strong image classifiers when you have access to widely available pre-trained models and simple code.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5553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0EA99-8ADE-C995-71F7-22E9C967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VGG19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5A739-2A66-5C9D-9079-01BB9F250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GB" dirty="0"/>
              <a:t>The 19-layer VGG19 deep convolutional neural network architecture is renowned for its consistency and ease of use.</a:t>
            </a:r>
          </a:p>
          <a:p>
            <a:pPr algn="just"/>
            <a:r>
              <a:rPr lang="en-GB" dirty="0"/>
              <a:t>VGG19, which was pre-trained on the ImageNet dataset, can extract rich features from a wide variety of images.</a:t>
            </a:r>
          </a:p>
          <a:p>
            <a:pPr algn="just"/>
            <a:r>
              <a:rPr lang="en-GB" dirty="0"/>
              <a:t>Created in 2014 as part of the ImageNet Large Scale Visual Recognition Challenge (ILSVRC).</a:t>
            </a:r>
          </a:p>
          <a:p>
            <a:pPr algn="just"/>
            <a:r>
              <a:rPr lang="en-GB" dirty="0"/>
              <a:t>Aimed to demonstrate its effectiveness in large-scale image recognition problems by classifying items into 1,000 distinct different categories.</a:t>
            </a:r>
          </a:p>
          <a:p>
            <a:pPr algn="just"/>
            <a:r>
              <a:rPr lang="en-GB" dirty="0"/>
              <a:t>VGG19 has a simple architecture made up of three fully connected layers and sixteen convolutional layers.</a:t>
            </a:r>
          </a:p>
          <a:p>
            <a:pPr algn="just"/>
            <a:r>
              <a:rPr lang="en-GB" dirty="0"/>
              <a:t>In image classification, VGG19 performed competitively despite its simplicity, which is why it is a popular candidate for transferred learning.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33845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0EA99-8ADE-C995-71F7-22E9C967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Fine-Tuning Steps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5A739-2A66-5C9D-9079-01BB9F250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b="1" dirty="0"/>
              <a:t>Selective Unfreezing:</a:t>
            </a:r>
            <a:r>
              <a:rPr lang="en-GB" dirty="0"/>
              <a:t> 10 layers of the 22-layer VGG19 base model were unfrozen, enabling controlled modification while maintaining previously learned information.</a:t>
            </a:r>
          </a:p>
          <a:p>
            <a:pPr algn="just"/>
            <a:r>
              <a:rPr lang="en-US" b="1" dirty="0"/>
              <a:t>Batch Size and Epochs:</a:t>
            </a:r>
            <a:r>
              <a:rPr lang="en-US" dirty="0"/>
              <a:t> </a:t>
            </a:r>
            <a:r>
              <a:rPr lang="en-GB" dirty="0"/>
              <a:t>used 20 epochs, which affected model convergence and generalization, and a batch size of 64 for effective training iterations.</a:t>
            </a:r>
            <a:endParaRPr lang="en-US" dirty="0"/>
          </a:p>
          <a:p>
            <a:pPr algn="just"/>
            <a:r>
              <a:rPr lang="en-US" b="1" dirty="0"/>
              <a:t>Iterative Training:</a:t>
            </a:r>
            <a:r>
              <a:rPr lang="en-US" dirty="0"/>
              <a:t> </a:t>
            </a:r>
            <a:r>
              <a:rPr lang="en-GB" dirty="0"/>
              <a:t>used an iterative fine-tuning approach, making several cycles of systematic adjustments to the frozen and unfrozen layers.</a:t>
            </a:r>
            <a:endParaRPr lang="en-US" dirty="0"/>
          </a:p>
          <a:p>
            <a:pPr algn="just"/>
            <a:r>
              <a:rPr lang="en-US" b="1" dirty="0"/>
              <a:t>Adaptation to Specific Task:</a:t>
            </a:r>
            <a:r>
              <a:rPr lang="en-US" dirty="0"/>
              <a:t> </a:t>
            </a:r>
            <a:r>
              <a:rPr lang="en-GB" dirty="0"/>
              <a:t>The model experienced a process of adaptation by selective unfreezing, adjusting its expertise to the specifics of the target image categorization task.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1140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62B12-688E-8951-57F3-709D0C34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Performance (Train – Val)</a:t>
            </a:r>
            <a:endParaRPr lang="en-PK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7F0EFD-582F-AD4E-5379-726B44545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980" y="1294840"/>
            <a:ext cx="5306039" cy="532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0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62B12-688E-8951-57F3-709D0C34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Transfer Learning vs Scratch Model</a:t>
            </a:r>
            <a:endParaRPr lang="en-PK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A4937C-4B18-3707-803F-29684F2CF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08" y="1853248"/>
            <a:ext cx="5587619" cy="29070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357394-337A-DB92-B0C3-432B2091A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853248"/>
            <a:ext cx="5587620" cy="290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49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2E77-5211-97B3-F57D-B938C984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 and Improvements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0D1A4-B0C8-19ED-B674-282D6D308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Domain Differences: </a:t>
            </a:r>
            <a:r>
              <a:rPr lang="en-GB" dirty="0"/>
              <a:t>Performance may be hampered by pre-trained models' poor generalization to tasks with wildly disparate visual features or distributions.</a:t>
            </a:r>
            <a:endParaRPr lang="en-US" dirty="0"/>
          </a:p>
          <a:p>
            <a:pPr algn="just"/>
            <a:r>
              <a:rPr lang="en-US" dirty="0"/>
              <a:t>Model Size and Complexity: </a:t>
            </a:r>
            <a:r>
              <a:rPr lang="en-GB" dirty="0"/>
              <a:t>Large pre-trained models can be difficult to deploy and fine-tune computationally, which restricts their use on devices with limited resources.</a:t>
            </a:r>
            <a:endParaRPr lang="en-US" dirty="0"/>
          </a:p>
          <a:p>
            <a:pPr algn="just"/>
            <a:r>
              <a:rPr lang="en-US" dirty="0"/>
              <a:t>Domain Adaptation: </a:t>
            </a:r>
            <a:r>
              <a:rPr lang="en-GB" dirty="0"/>
              <a:t>Performance can be improved by bridging domain gaps and utilizing strategies like adding domain knowledge, employing pre-trained models suited to a certain domain, or fine-tuning additional layers.</a:t>
            </a:r>
            <a:endParaRPr lang="en-US" dirty="0"/>
          </a:p>
          <a:p>
            <a:pPr algn="just"/>
            <a:r>
              <a:rPr lang="en-US" dirty="0"/>
              <a:t>Model Efficiency: </a:t>
            </a:r>
            <a:r>
              <a:rPr lang="en-GB" dirty="0"/>
              <a:t>Reducing model size and computational cost for edge device or real-time application deployment is possible with EfficientNetV2, </a:t>
            </a:r>
            <a:r>
              <a:rPr lang="en-GB" dirty="0" err="1"/>
              <a:t>MobileNet</a:t>
            </a:r>
            <a:r>
              <a:rPr lang="en-GB" dirty="0"/>
              <a:t>, and pruning/quantization techniques.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0606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936</TotalTime>
  <Words>780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Image Classification  Keras and Transfer Learning</vt:lpstr>
      <vt:lpstr>CIFAR-10:</vt:lpstr>
      <vt:lpstr>Transfer Learning (1/2)</vt:lpstr>
      <vt:lpstr>Transfer Learning (2/2)</vt:lpstr>
      <vt:lpstr>VGG19</vt:lpstr>
      <vt:lpstr>Fine-Tuning Steps</vt:lpstr>
      <vt:lpstr>Model Performance (Train – Val)</vt:lpstr>
      <vt:lpstr>Transfer Learning vs Scratch Model</vt:lpstr>
      <vt:lpstr>Limitation and Improvements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topic:  Stock Market Analysis</dc:title>
  <dc:creator>Marry rehman</dc:creator>
  <cp:lastModifiedBy>Hammad Musaddiq</cp:lastModifiedBy>
  <cp:revision>87</cp:revision>
  <dcterms:created xsi:type="dcterms:W3CDTF">2023-12-14T19:31:56Z</dcterms:created>
  <dcterms:modified xsi:type="dcterms:W3CDTF">2024-01-08T20:54:30Z</dcterms:modified>
</cp:coreProperties>
</file>