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6" r:id="rId5"/>
    <p:sldId id="258" r:id="rId6"/>
    <p:sldId id="267" r:id="rId7"/>
    <p:sldId id="268" r:id="rId8"/>
    <p:sldId id="269" r:id="rId9"/>
    <p:sldId id="260" r:id="rId10"/>
    <p:sldId id="270"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9E26-0CAB-112F-1626-0B232A55DA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1F53A0-8BC1-CA5C-D277-B11C8D7BC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F53C04-6E31-63B2-0933-BF1644A8003B}"/>
              </a:ext>
            </a:extLst>
          </p:cNvPr>
          <p:cNvSpPr>
            <a:spLocks noGrp="1"/>
          </p:cNvSpPr>
          <p:nvPr>
            <p:ph type="dt" sz="half" idx="10"/>
          </p:nvPr>
        </p:nvSpPr>
        <p:spPr/>
        <p:txBody>
          <a:bodyPr/>
          <a:lstStyle/>
          <a:p>
            <a:fld id="{D3998B78-3F0B-4BED-8355-C6127EA01F39}" type="datetimeFigureOut">
              <a:rPr lang="en-US" smtClean="0"/>
              <a:t>12/15/2023</a:t>
            </a:fld>
            <a:endParaRPr lang="en-US"/>
          </a:p>
        </p:txBody>
      </p:sp>
      <p:sp>
        <p:nvSpPr>
          <p:cNvPr id="5" name="Footer Placeholder 4">
            <a:extLst>
              <a:ext uri="{FF2B5EF4-FFF2-40B4-BE49-F238E27FC236}">
                <a16:creationId xmlns:a16="http://schemas.microsoft.com/office/drawing/2014/main" id="{82C2D3CF-CD3B-A44F-9BD6-5E2F10042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6436B-B0D3-E864-540F-E6A80CB1BE5D}"/>
              </a:ext>
            </a:extLst>
          </p:cNvPr>
          <p:cNvSpPr>
            <a:spLocks noGrp="1"/>
          </p:cNvSpPr>
          <p:nvPr>
            <p:ph type="sldNum" sz="quarter" idx="12"/>
          </p:nvPr>
        </p:nvSpPr>
        <p:spPr/>
        <p:txBody>
          <a:bodyPr/>
          <a:lstStyle/>
          <a:p>
            <a:fld id="{C95EED6D-D113-468F-B6C4-DC5EC2C6FAAC}" type="slidenum">
              <a:rPr lang="en-US" smtClean="0"/>
              <a:t>‹#›</a:t>
            </a:fld>
            <a:endParaRPr lang="en-US"/>
          </a:p>
        </p:txBody>
      </p:sp>
    </p:spTree>
    <p:extLst>
      <p:ext uri="{BB962C8B-B14F-4D97-AF65-F5344CB8AC3E}">
        <p14:creationId xmlns:p14="http://schemas.microsoft.com/office/powerpoint/2010/main" val="689565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4397-9DA1-0AF9-2246-1982B336B8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D59470-E0E5-DB67-32CA-A3AFA92A49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CA2F6-DDBC-D821-90E8-D62A0AEEEE52}"/>
              </a:ext>
            </a:extLst>
          </p:cNvPr>
          <p:cNvSpPr>
            <a:spLocks noGrp="1"/>
          </p:cNvSpPr>
          <p:nvPr>
            <p:ph type="dt" sz="half" idx="10"/>
          </p:nvPr>
        </p:nvSpPr>
        <p:spPr/>
        <p:txBody>
          <a:bodyPr/>
          <a:lstStyle/>
          <a:p>
            <a:fld id="{D3998B78-3F0B-4BED-8355-C6127EA01F39}" type="datetimeFigureOut">
              <a:rPr lang="en-US" smtClean="0"/>
              <a:t>12/15/2023</a:t>
            </a:fld>
            <a:endParaRPr lang="en-US"/>
          </a:p>
        </p:txBody>
      </p:sp>
      <p:sp>
        <p:nvSpPr>
          <p:cNvPr id="5" name="Footer Placeholder 4">
            <a:extLst>
              <a:ext uri="{FF2B5EF4-FFF2-40B4-BE49-F238E27FC236}">
                <a16:creationId xmlns:a16="http://schemas.microsoft.com/office/drawing/2014/main" id="{27C57A32-8E93-D069-7008-90ECF54FE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88840-8735-2169-D175-0E8887E2C391}"/>
              </a:ext>
            </a:extLst>
          </p:cNvPr>
          <p:cNvSpPr>
            <a:spLocks noGrp="1"/>
          </p:cNvSpPr>
          <p:nvPr>
            <p:ph type="sldNum" sz="quarter" idx="12"/>
          </p:nvPr>
        </p:nvSpPr>
        <p:spPr/>
        <p:txBody>
          <a:bodyPr/>
          <a:lstStyle/>
          <a:p>
            <a:fld id="{C95EED6D-D113-468F-B6C4-DC5EC2C6FAAC}" type="slidenum">
              <a:rPr lang="en-US" smtClean="0"/>
              <a:t>‹#›</a:t>
            </a:fld>
            <a:endParaRPr lang="en-US"/>
          </a:p>
        </p:txBody>
      </p:sp>
    </p:spTree>
    <p:extLst>
      <p:ext uri="{BB962C8B-B14F-4D97-AF65-F5344CB8AC3E}">
        <p14:creationId xmlns:p14="http://schemas.microsoft.com/office/powerpoint/2010/main" val="1662824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D2499D-C5E4-503C-778B-00E0188C23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50BDEC-6AA0-E66A-368B-8A9F537EAF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D25C3-9F78-5727-8B52-6009DFA777AF}"/>
              </a:ext>
            </a:extLst>
          </p:cNvPr>
          <p:cNvSpPr>
            <a:spLocks noGrp="1"/>
          </p:cNvSpPr>
          <p:nvPr>
            <p:ph type="dt" sz="half" idx="10"/>
          </p:nvPr>
        </p:nvSpPr>
        <p:spPr/>
        <p:txBody>
          <a:bodyPr/>
          <a:lstStyle/>
          <a:p>
            <a:fld id="{D3998B78-3F0B-4BED-8355-C6127EA01F39}" type="datetimeFigureOut">
              <a:rPr lang="en-US" smtClean="0"/>
              <a:t>12/15/2023</a:t>
            </a:fld>
            <a:endParaRPr lang="en-US"/>
          </a:p>
        </p:txBody>
      </p:sp>
      <p:sp>
        <p:nvSpPr>
          <p:cNvPr id="5" name="Footer Placeholder 4">
            <a:extLst>
              <a:ext uri="{FF2B5EF4-FFF2-40B4-BE49-F238E27FC236}">
                <a16:creationId xmlns:a16="http://schemas.microsoft.com/office/drawing/2014/main" id="{0193ECA1-AF8D-EEA7-6AB0-C1553EE14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B5E1E-6E84-0946-4538-DD1ADBAFEC1E}"/>
              </a:ext>
            </a:extLst>
          </p:cNvPr>
          <p:cNvSpPr>
            <a:spLocks noGrp="1"/>
          </p:cNvSpPr>
          <p:nvPr>
            <p:ph type="sldNum" sz="quarter" idx="12"/>
          </p:nvPr>
        </p:nvSpPr>
        <p:spPr/>
        <p:txBody>
          <a:bodyPr/>
          <a:lstStyle/>
          <a:p>
            <a:fld id="{C95EED6D-D113-468F-B6C4-DC5EC2C6FAAC}" type="slidenum">
              <a:rPr lang="en-US" smtClean="0"/>
              <a:t>‹#›</a:t>
            </a:fld>
            <a:endParaRPr lang="en-US"/>
          </a:p>
        </p:txBody>
      </p:sp>
    </p:spTree>
    <p:extLst>
      <p:ext uri="{BB962C8B-B14F-4D97-AF65-F5344CB8AC3E}">
        <p14:creationId xmlns:p14="http://schemas.microsoft.com/office/powerpoint/2010/main" val="390746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BB32-050E-4D0B-875B-2F36F6CB05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49B55-7A6E-B2F4-1479-9B83B07174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F6C49-C32A-D520-7DEA-CF211193469F}"/>
              </a:ext>
            </a:extLst>
          </p:cNvPr>
          <p:cNvSpPr>
            <a:spLocks noGrp="1"/>
          </p:cNvSpPr>
          <p:nvPr>
            <p:ph type="dt" sz="half" idx="10"/>
          </p:nvPr>
        </p:nvSpPr>
        <p:spPr/>
        <p:txBody>
          <a:bodyPr/>
          <a:lstStyle/>
          <a:p>
            <a:fld id="{D3998B78-3F0B-4BED-8355-C6127EA01F39}" type="datetimeFigureOut">
              <a:rPr lang="en-US" smtClean="0"/>
              <a:t>12/15/2023</a:t>
            </a:fld>
            <a:endParaRPr lang="en-US"/>
          </a:p>
        </p:txBody>
      </p:sp>
      <p:sp>
        <p:nvSpPr>
          <p:cNvPr id="5" name="Footer Placeholder 4">
            <a:extLst>
              <a:ext uri="{FF2B5EF4-FFF2-40B4-BE49-F238E27FC236}">
                <a16:creationId xmlns:a16="http://schemas.microsoft.com/office/drawing/2014/main" id="{3ED5B3D3-9E1C-F4E3-988D-5420BD616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73B98-71F1-4D7E-C5B3-7F9CFEB8ED2A}"/>
              </a:ext>
            </a:extLst>
          </p:cNvPr>
          <p:cNvSpPr>
            <a:spLocks noGrp="1"/>
          </p:cNvSpPr>
          <p:nvPr>
            <p:ph type="sldNum" sz="quarter" idx="12"/>
          </p:nvPr>
        </p:nvSpPr>
        <p:spPr/>
        <p:txBody>
          <a:bodyPr/>
          <a:lstStyle/>
          <a:p>
            <a:fld id="{C95EED6D-D113-468F-B6C4-DC5EC2C6FAAC}" type="slidenum">
              <a:rPr lang="en-US" smtClean="0"/>
              <a:t>‹#›</a:t>
            </a:fld>
            <a:endParaRPr lang="en-US"/>
          </a:p>
        </p:txBody>
      </p:sp>
    </p:spTree>
    <p:extLst>
      <p:ext uri="{BB962C8B-B14F-4D97-AF65-F5344CB8AC3E}">
        <p14:creationId xmlns:p14="http://schemas.microsoft.com/office/powerpoint/2010/main" val="630892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B8EC-F934-EC6F-DF4D-216749F1B6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EEF4F2-037E-D502-95FC-9C135678A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6C46E1-A0EB-8D8A-93C0-B130227F9E6F}"/>
              </a:ext>
            </a:extLst>
          </p:cNvPr>
          <p:cNvSpPr>
            <a:spLocks noGrp="1"/>
          </p:cNvSpPr>
          <p:nvPr>
            <p:ph type="dt" sz="half" idx="10"/>
          </p:nvPr>
        </p:nvSpPr>
        <p:spPr/>
        <p:txBody>
          <a:bodyPr/>
          <a:lstStyle/>
          <a:p>
            <a:fld id="{D3998B78-3F0B-4BED-8355-C6127EA01F39}" type="datetimeFigureOut">
              <a:rPr lang="en-US" smtClean="0"/>
              <a:t>12/15/2023</a:t>
            </a:fld>
            <a:endParaRPr lang="en-US"/>
          </a:p>
        </p:txBody>
      </p:sp>
      <p:sp>
        <p:nvSpPr>
          <p:cNvPr id="5" name="Footer Placeholder 4">
            <a:extLst>
              <a:ext uri="{FF2B5EF4-FFF2-40B4-BE49-F238E27FC236}">
                <a16:creationId xmlns:a16="http://schemas.microsoft.com/office/drawing/2014/main" id="{D20BCC66-0E3A-0D5F-3AC2-5B9D4A423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8EC72-63A8-0ACE-4630-C787E08729B8}"/>
              </a:ext>
            </a:extLst>
          </p:cNvPr>
          <p:cNvSpPr>
            <a:spLocks noGrp="1"/>
          </p:cNvSpPr>
          <p:nvPr>
            <p:ph type="sldNum" sz="quarter" idx="12"/>
          </p:nvPr>
        </p:nvSpPr>
        <p:spPr/>
        <p:txBody>
          <a:bodyPr/>
          <a:lstStyle/>
          <a:p>
            <a:fld id="{C95EED6D-D113-468F-B6C4-DC5EC2C6FAAC}" type="slidenum">
              <a:rPr lang="en-US" smtClean="0"/>
              <a:t>‹#›</a:t>
            </a:fld>
            <a:endParaRPr lang="en-US"/>
          </a:p>
        </p:txBody>
      </p:sp>
    </p:spTree>
    <p:extLst>
      <p:ext uri="{BB962C8B-B14F-4D97-AF65-F5344CB8AC3E}">
        <p14:creationId xmlns:p14="http://schemas.microsoft.com/office/powerpoint/2010/main" val="67954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A16D3-F615-5AAF-5B4C-5E5278B9E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63152-CB0C-D738-0FE7-0B391F980A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F0E095-A797-8F38-E9A5-86BF849A34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A16F1B-7BAE-4CC2-0BAA-39615088F311}"/>
              </a:ext>
            </a:extLst>
          </p:cNvPr>
          <p:cNvSpPr>
            <a:spLocks noGrp="1"/>
          </p:cNvSpPr>
          <p:nvPr>
            <p:ph type="dt" sz="half" idx="10"/>
          </p:nvPr>
        </p:nvSpPr>
        <p:spPr/>
        <p:txBody>
          <a:bodyPr/>
          <a:lstStyle/>
          <a:p>
            <a:fld id="{D3998B78-3F0B-4BED-8355-C6127EA01F39}" type="datetimeFigureOut">
              <a:rPr lang="en-US" smtClean="0"/>
              <a:t>12/15/2023</a:t>
            </a:fld>
            <a:endParaRPr lang="en-US"/>
          </a:p>
        </p:txBody>
      </p:sp>
      <p:sp>
        <p:nvSpPr>
          <p:cNvPr id="6" name="Footer Placeholder 5">
            <a:extLst>
              <a:ext uri="{FF2B5EF4-FFF2-40B4-BE49-F238E27FC236}">
                <a16:creationId xmlns:a16="http://schemas.microsoft.com/office/drawing/2014/main" id="{79700D5A-8798-A0FD-9B4A-9FAD42550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05CAF-6085-50D5-EA5E-BC01F5DBBDBE}"/>
              </a:ext>
            </a:extLst>
          </p:cNvPr>
          <p:cNvSpPr>
            <a:spLocks noGrp="1"/>
          </p:cNvSpPr>
          <p:nvPr>
            <p:ph type="sldNum" sz="quarter" idx="12"/>
          </p:nvPr>
        </p:nvSpPr>
        <p:spPr/>
        <p:txBody>
          <a:bodyPr/>
          <a:lstStyle/>
          <a:p>
            <a:fld id="{C95EED6D-D113-468F-B6C4-DC5EC2C6FAAC}" type="slidenum">
              <a:rPr lang="en-US" smtClean="0"/>
              <a:t>‹#›</a:t>
            </a:fld>
            <a:endParaRPr lang="en-US"/>
          </a:p>
        </p:txBody>
      </p:sp>
    </p:spTree>
    <p:extLst>
      <p:ext uri="{BB962C8B-B14F-4D97-AF65-F5344CB8AC3E}">
        <p14:creationId xmlns:p14="http://schemas.microsoft.com/office/powerpoint/2010/main" val="304867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AB31-CFC7-80DF-2487-E59E1BC0FD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FD5AC7-3CB9-069D-0859-0AE6986832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B7EA67-7D15-E763-25C7-DEBE249D68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ECC545-B04E-232C-20CF-3B48F2D321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3FDE14-54CD-856E-814D-A5FC5361A0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ABF7F-2C59-1CB4-4404-A8D008AEE12C}"/>
              </a:ext>
            </a:extLst>
          </p:cNvPr>
          <p:cNvSpPr>
            <a:spLocks noGrp="1"/>
          </p:cNvSpPr>
          <p:nvPr>
            <p:ph type="dt" sz="half" idx="10"/>
          </p:nvPr>
        </p:nvSpPr>
        <p:spPr/>
        <p:txBody>
          <a:bodyPr/>
          <a:lstStyle/>
          <a:p>
            <a:fld id="{D3998B78-3F0B-4BED-8355-C6127EA01F39}" type="datetimeFigureOut">
              <a:rPr lang="en-US" smtClean="0"/>
              <a:t>12/15/2023</a:t>
            </a:fld>
            <a:endParaRPr lang="en-US"/>
          </a:p>
        </p:txBody>
      </p:sp>
      <p:sp>
        <p:nvSpPr>
          <p:cNvPr id="8" name="Footer Placeholder 7">
            <a:extLst>
              <a:ext uri="{FF2B5EF4-FFF2-40B4-BE49-F238E27FC236}">
                <a16:creationId xmlns:a16="http://schemas.microsoft.com/office/drawing/2014/main" id="{D83655AD-7D38-CDD6-8092-CE473B5FFB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31B087-691D-5BA6-7C58-2C51DF4A42C9}"/>
              </a:ext>
            </a:extLst>
          </p:cNvPr>
          <p:cNvSpPr>
            <a:spLocks noGrp="1"/>
          </p:cNvSpPr>
          <p:nvPr>
            <p:ph type="sldNum" sz="quarter" idx="12"/>
          </p:nvPr>
        </p:nvSpPr>
        <p:spPr/>
        <p:txBody>
          <a:bodyPr/>
          <a:lstStyle/>
          <a:p>
            <a:fld id="{C95EED6D-D113-468F-B6C4-DC5EC2C6FAAC}" type="slidenum">
              <a:rPr lang="en-US" smtClean="0"/>
              <a:t>‹#›</a:t>
            </a:fld>
            <a:endParaRPr lang="en-US"/>
          </a:p>
        </p:txBody>
      </p:sp>
    </p:spTree>
    <p:extLst>
      <p:ext uri="{BB962C8B-B14F-4D97-AF65-F5344CB8AC3E}">
        <p14:creationId xmlns:p14="http://schemas.microsoft.com/office/powerpoint/2010/main" val="341160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4C01-B0B3-4F6F-43DE-5274441D83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D17438-CD84-4413-08AB-40DDF02EA946}"/>
              </a:ext>
            </a:extLst>
          </p:cNvPr>
          <p:cNvSpPr>
            <a:spLocks noGrp="1"/>
          </p:cNvSpPr>
          <p:nvPr>
            <p:ph type="dt" sz="half" idx="10"/>
          </p:nvPr>
        </p:nvSpPr>
        <p:spPr/>
        <p:txBody>
          <a:bodyPr/>
          <a:lstStyle/>
          <a:p>
            <a:fld id="{D3998B78-3F0B-4BED-8355-C6127EA01F39}" type="datetimeFigureOut">
              <a:rPr lang="en-US" smtClean="0"/>
              <a:t>12/15/2023</a:t>
            </a:fld>
            <a:endParaRPr lang="en-US"/>
          </a:p>
        </p:txBody>
      </p:sp>
      <p:sp>
        <p:nvSpPr>
          <p:cNvPr id="4" name="Footer Placeholder 3">
            <a:extLst>
              <a:ext uri="{FF2B5EF4-FFF2-40B4-BE49-F238E27FC236}">
                <a16:creationId xmlns:a16="http://schemas.microsoft.com/office/drawing/2014/main" id="{A1E70856-83A7-73E0-036B-5B79FA14DE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A4A14F-D206-0B66-F625-F77C67837A5E}"/>
              </a:ext>
            </a:extLst>
          </p:cNvPr>
          <p:cNvSpPr>
            <a:spLocks noGrp="1"/>
          </p:cNvSpPr>
          <p:nvPr>
            <p:ph type="sldNum" sz="quarter" idx="12"/>
          </p:nvPr>
        </p:nvSpPr>
        <p:spPr/>
        <p:txBody>
          <a:bodyPr/>
          <a:lstStyle/>
          <a:p>
            <a:fld id="{C95EED6D-D113-468F-B6C4-DC5EC2C6FAAC}" type="slidenum">
              <a:rPr lang="en-US" smtClean="0"/>
              <a:t>‹#›</a:t>
            </a:fld>
            <a:endParaRPr lang="en-US"/>
          </a:p>
        </p:txBody>
      </p:sp>
    </p:spTree>
    <p:extLst>
      <p:ext uri="{BB962C8B-B14F-4D97-AF65-F5344CB8AC3E}">
        <p14:creationId xmlns:p14="http://schemas.microsoft.com/office/powerpoint/2010/main" val="155348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FC9666-3B5D-C836-B2ED-FA6F9347C0F5}"/>
              </a:ext>
            </a:extLst>
          </p:cNvPr>
          <p:cNvSpPr>
            <a:spLocks noGrp="1"/>
          </p:cNvSpPr>
          <p:nvPr>
            <p:ph type="dt" sz="half" idx="10"/>
          </p:nvPr>
        </p:nvSpPr>
        <p:spPr/>
        <p:txBody>
          <a:bodyPr/>
          <a:lstStyle/>
          <a:p>
            <a:fld id="{D3998B78-3F0B-4BED-8355-C6127EA01F39}" type="datetimeFigureOut">
              <a:rPr lang="en-US" smtClean="0"/>
              <a:t>12/15/2023</a:t>
            </a:fld>
            <a:endParaRPr lang="en-US"/>
          </a:p>
        </p:txBody>
      </p:sp>
      <p:sp>
        <p:nvSpPr>
          <p:cNvPr id="3" name="Footer Placeholder 2">
            <a:extLst>
              <a:ext uri="{FF2B5EF4-FFF2-40B4-BE49-F238E27FC236}">
                <a16:creationId xmlns:a16="http://schemas.microsoft.com/office/drawing/2014/main" id="{398A492E-E8F6-B48A-AFA3-3F88CA107A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CB04C-E0E1-D4AD-CC35-DDF8222BC183}"/>
              </a:ext>
            </a:extLst>
          </p:cNvPr>
          <p:cNvSpPr>
            <a:spLocks noGrp="1"/>
          </p:cNvSpPr>
          <p:nvPr>
            <p:ph type="sldNum" sz="quarter" idx="12"/>
          </p:nvPr>
        </p:nvSpPr>
        <p:spPr/>
        <p:txBody>
          <a:bodyPr/>
          <a:lstStyle/>
          <a:p>
            <a:fld id="{C95EED6D-D113-468F-B6C4-DC5EC2C6FAAC}" type="slidenum">
              <a:rPr lang="en-US" smtClean="0"/>
              <a:t>‹#›</a:t>
            </a:fld>
            <a:endParaRPr lang="en-US"/>
          </a:p>
        </p:txBody>
      </p:sp>
    </p:spTree>
    <p:extLst>
      <p:ext uri="{BB962C8B-B14F-4D97-AF65-F5344CB8AC3E}">
        <p14:creationId xmlns:p14="http://schemas.microsoft.com/office/powerpoint/2010/main" val="164444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7271-B888-8F0B-A430-F61BF567F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ADA79D-07E8-2B17-FB7C-226D590538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5AB5CA-C54D-45F6-B555-7BBC3FE60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60196-99F1-969D-B068-FE3E6C6E57BF}"/>
              </a:ext>
            </a:extLst>
          </p:cNvPr>
          <p:cNvSpPr>
            <a:spLocks noGrp="1"/>
          </p:cNvSpPr>
          <p:nvPr>
            <p:ph type="dt" sz="half" idx="10"/>
          </p:nvPr>
        </p:nvSpPr>
        <p:spPr/>
        <p:txBody>
          <a:bodyPr/>
          <a:lstStyle/>
          <a:p>
            <a:fld id="{D3998B78-3F0B-4BED-8355-C6127EA01F39}" type="datetimeFigureOut">
              <a:rPr lang="en-US" smtClean="0"/>
              <a:t>12/15/2023</a:t>
            </a:fld>
            <a:endParaRPr lang="en-US"/>
          </a:p>
        </p:txBody>
      </p:sp>
      <p:sp>
        <p:nvSpPr>
          <p:cNvPr id="6" name="Footer Placeholder 5">
            <a:extLst>
              <a:ext uri="{FF2B5EF4-FFF2-40B4-BE49-F238E27FC236}">
                <a16:creationId xmlns:a16="http://schemas.microsoft.com/office/drawing/2014/main" id="{CE20DB2F-0EF6-887D-8805-14297FF71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B08EC-93C5-4CAA-453E-FCD75FDDD2EC}"/>
              </a:ext>
            </a:extLst>
          </p:cNvPr>
          <p:cNvSpPr>
            <a:spLocks noGrp="1"/>
          </p:cNvSpPr>
          <p:nvPr>
            <p:ph type="sldNum" sz="quarter" idx="12"/>
          </p:nvPr>
        </p:nvSpPr>
        <p:spPr/>
        <p:txBody>
          <a:bodyPr/>
          <a:lstStyle/>
          <a:p>
            <a:fld id="{C95EED6D-D113-468F-B6C4-DC5EC2C6FAAC}" type="slidenum">
              <a:rPr lang="en-US" smtClean="0"/>
              <a:t>‹#›</a:t>
            </a:fld>
            <a:endParaRPr lang="en-US"/>
          </a:p>
        </p:txBody>
      </p:sp>
    </p:spTree>
    <p:extLst>
      <p:ext uri="{BB962C8B-B14F-4D97-AF65-F5344CB8AC3E}">
        <p14:creationId xmlns:p14="http://schemas.microsoft.com/office/powerpoint/2010/main" val="1456577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A84F-1E1E-7E1C-44E5-95DABFDDF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CFF417-18F5-EF14-FF2E-DCE31F274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7EDFDC-F78B-3B06-2B4F-42CB5FC6F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7410D-864D-7FF7-C399-3B8BE1C2AB0F}"/>
              </a:ext>
            </a:extLst>
          </p:cNvPr>
          <p:cNvSpPr>
            <a:spLocks noGrp="1"/>
          </p:cNvSpPr>
          <p:nvPr>
            <p:ph type="dt" sz="half" idx="10"/>
          </p:nvPr>
        </p:nvSpPr>
        <p:spPr/>
        <p:txBody>
          <a:bodyPr/>
          <a:lstStyle/>
          <a:p>
            <a:fld id="{D3998B78-3F0B-4BED-8355-C6127EA01F39}" type="datetimeFigureOut">
              <a:rPr lang="en-US" smtClean="0"/>
              <a:t>12/15/2023</a:t>
            </a:fld>
            <a:endParaRPr lang="en-US"/>
          </a:p>
        </p:txBody>
      </p:sp>
      <p:sp>
        <p:nvSpPr>
          <p:cNvPr id="6" name="Footer Placeholder 5">
            <a:extLst>
              <a:ext uri="{FF2B5EF4-FFF2-40B4-BE49-F238E27FC236}">
                <a16:creationId xmlns:a16="http://schemas.microsoft.com/office/drawing/2014/main" id="{8F1E0307-9A9B-7243-5E07-CE3234C0A5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F48550-AC98-91E2-781A-44774E4C2148}"/>
              </a:ext>
            </a:extLst>
          </p:cNvPr>
          <p:cNvSpPr>
            <a:spLocks noGrp="1"/>
          </p:cNvSpPr>
          <p:nvPr>
            <p:ph type="sldNum" sz="quarter" idx="12"/>
          </p:nvPr>
        </p:nvSpPr>
        <p:spPr/>
        <p:txBody>
          <a:bodyPr/>
          <a:lstStyle/>
          <a:p>
            <a:fld id="{C95EED6D-D113-468F-B6C4-DC5EC2C6FAAC}" type="slidenum">
              <a:rPr lang="en-US" smtClean="0"/>
              <a:t>‹#›</a:t>
            </a:fld>
            <a:endParaRPr lang="en-US"/>
          </a:p>
        </p:txBody>
      </p:sp>
    </p:spTree>
    <p:extLst>
      <p:ext uri="{BB962C8B-B14F-4D97-AF65-F5344CB8AC3E}">
        <p14:creationId xmlns:p14="http://schemas.microsoft.com/office/powerpoint/2010/main" val="1647690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D5DE86-2AE7-BF89-B44A-C0AFB754E3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4A80DD-861F-1642-86CC-1272BA49E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07031-1A58-1C0A-1524-D0C13954CA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98B78-3F0B-4BED-8355-C6127EA01F39}" type="datetimeFigureOut">
              <a:rPr lang="en-US" smtClean="0"/>
              <a:t>12/15/2023</a:t>
            </a:fld>
            <a:endParaRPr lang="en-US"/>
          </a:p>
        </p:txBody>
      </p:sp>
      <p:sp>
        <p:nvSpPr>
          <p:cNvPr id="5" name="Footer Placeholder 4">
            <a:extLst>
              <a:ext uri="{FF2B5EF4-FFF2-40B4-BE49-F238E27FC236}">
                <a16:creationId xmlns:a16="http://schemas.microsoft.com/office/drawing/2014/main" id="{5975887D-2F9A-448A-4201-0CCC40A8F4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EBC64-A2AE-DD49-EA2D-68CBD7683A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EED6D-D113-468F-B6C4-DC5EC2C6FAAC}" type="slidenum">
              <a:rPr lang="en-US" smtClean="0"/>
              <a:t>‹#›</a:t>
            </a:fld>
            <a:endParaRPr lang="en-US"/>
          </a:p>
        </p:txBody>
      </p:sp>
    </p:spTree>
    <p:extLst>
      <p:ext uri="{BB962C8B-B14F-4D97-AF65-F5344CB8AC3E}">
        <p14:creationId xmlns:p14="http://schemas.microsoft.com/office/powerpoint/2010/main" val="707316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finance.yahoo.com/quote/GOOG?p=GOO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E951-C7CA-0D79-B937-5782F01C7518}"/>
              </a:ext>
            </a:extLst>
          </p:cNvPr>
          <p:cNvSpPr>
            <a:spLocks noGrp="1"/>
          </p:cNvSpPr>
          <p:nvPr>
            <p:ph type="ctrTitle"/>
          </p:nvPr>
        </p:nvSpPr>
        <p:spPr/>
        <p:txBody>
          <a:bodyPr>
            <a:normAutofit fontScale="90000"/>
          </a:bodyPr>
          <a:lstStyle/>
          <a:p>
            <a:r>
              <a:rPr lang="en-US" b="1" dirty="0">
                <a:effectLst>
                  <a:outerShdw blurRad="38100" dist="38100" dir="2700000" algn="tl">
                    <a:srgbClr val="000000">
                      <a:alpha val="43137"/>
                    </a:srgbClr>
                  </a:outerShdw>
                </a:effectLst>
                <a:latin typeface="+mn-lt"/>
              </a:rPr>
              <a:t>Presentation topic: </a:t>
            </a:r>
            <a:br>
              <a:rPr lang="en-US" b="1" dirty="0">
                <a:effectLst>
                  <a:outerShdw blurRad="38100" dist="38100" dir="2700000" algn="tl">
                    <a:srgbClr val="000000">
                      <a:alpha val="43137"/>
                    </a:srgbClr>
                  </a:outerShdw>
                </a:effectLst>
                <a:latin typeface="+mn-lt"/>
              </a:rPr>
            </a:br>
            <a:r>
              <a:rPr lang="en-US" b="1" i="0" dirty="0">
                <a:effectLst>
                  <a:outerShdw blurRad="38100" dist="38100" dir="2700000" algn="tl">
                    <a:srgbClr val="000000">
                      <a:alpha val="43137"/>
                    </a:srgbClr>
                  </a:outerShdw>
                </a:effectLst>
                <a:latin typeface="+mn-lt"/>
              </a:rPr>
              <a:t>Stock Market Analysis</a:t>
            </a:r>
            <a:br>
              <a:rPr lang="en-US" b="0" i="0" dirty="0">
                <a:solidFill>
                  <a:srgbClr val="2D3B45"/>
                </a:solidFill>
                <a:effectLst/>
                <a:latin typeface="Lato Extended"/>
              </a:rPr>
            </a:br>
            <a:r>
              <a:rPr lang="en-US" dirty="0"/>
              <a:t> </a:t>
            </a:r>
          </a:p>
        </p:txBody>
      </p:sp>
      <p:sp>
        <p:nvSpPr>
          <p:cNvPr id="3" name="Subtitle 2">
            <a:extLst>
              <a:ext uri="{FF2B5EF4-FFF2-40B4-BE49-F238E27FC236}">
                <a16:creationId xmlns:a16="http://schemas.microsoft.com/office/drawing/2014/main" id="{98E40DC8-A613-47DD-11A5-87FA18636825}"/>
              </a:ext>
            </a:extLst>
          </p:cNvPr>
          <p:cNvSpPr>
            <a:spLocks noGrp="1"/>
          </p:cNvSpPr>
          <p:nvPr>
            <p:ph type="subTitle" idx="1"/>
          </p:nvPr>
        </p:nvSpPr>
        <p:spPr/>
        <p:txBody>
          <a:bodyPr>
            <a:normAutofit lnSpcReduction="10000"/>
          </a:bodyPr>
          <a:lstStyle/>
          <a:p>
            <a:pPr algn="l"/>
            <a:r>
              <a:rPr lang="en-US" b="1" dirty="0">
                <a:effectLst>
                  <a:outerShdw blurRad="38100" dist="38100" dir="2700000" algn="tl">
                    <a:srgbClr val="000000">
                      <a:alpha val="43137"/>
                    </a:srgbClr>
                  </a:outerShdw>
                </a:effectLst>
              </a:rPr>
              <a:t>Group Members</a:t>
            </a:r>
          </a:p>
          <a:p>
            <a:pPr algn="l"/>
            <a:r>
              <a:rPr lang="en-US" b="1" dirty="0">
                <a:effectLst>
                  <a:outerShdw blurRad="38100" dist="38100" dir="2700000" algn="tl">
                    <a:srgbClr val="000000">
                      <a:alpha val="43137"/>
                    </a:srgbClr>
                  </a:outerShdw>
                </a:effectLst>
              </a:rPr>
              <a:t>Muhammad Talal  22018206</a:t>
            </a:r>
          </a:p>
          <a:p>
            <a:pPr algn="l"/>
            <a:r>
              <a:rPr lang="en-US" b="1" dirty="0">
                <a:effectLst>
                  <a:outerShdw blurRad="38100" dist="38100" dir="2700000" algn="tl">
                    <a:srgbClr val="000000">
                      <a:alpha val="43137"/>
                    </a:srgbClr>
                  </a:outerShdw>
                </a:effectLst>
              </a:rPr>
              <a:t>Muhammad Usman  22020952</a:t>
            </a:r>
          </a:p>
          <a:p>
            <a:pPr algn="l"/>
            <a:r>
              <a:rPr lang="en-US" b="1" dirty="0">
                <a:effectLst>
                  <a:outerShdw blurRad="38100" dist="38100" dir="2700000" algn="tl">
                    <a:srgbClr val="000000">
                      <a:alpha val="43137"/>
                    </a:srgbClr>
                  </a:outerShdw>
                </a:effectLst>
              </a:rPr>
              <a:t>Muhammad </a:t>
            </a:r>
            <a:r>
              <a:rPr lang="en-US" b="1" dirty="0" err="1">
                <a:effectLst>
                  <a:outerShdw blurRad="38100" dist="38100" dir="2700000" algn="tl">
                    <a:srgbClr val="000000">
                      <a:alpha val="43137"/>
                    </a:srgbClr>
                  </a:outerShdw>
                </a:effectLst>
              </a:rPr>
              <a:t>Awais</a:t>
            </a:r>
            <a:r>
              <a:rPr lang="en-US" b="1" dirty="0">
                <a:effectLst>
                  <a:outerShdw blurRad="38100" dist="38100" dir="2700000" algn="tl">
                    <a:srgbClr val="000000">
                      <a:alpha val="43137"/>
                    </a:srgbClr>
                  </a:outerShdw>
                </a:effectLst>
              </a:rPr>
              <a:t>  22027179 </a:t>
            </a:r>
          </a:p>
        </p:txBody>
      </p:sp>
    </p:spTree>
    <p:extLst>
      <p:ext uri="{BB962C8B-B14F-4D97-AF65-F5344CB8AC3E}">
        <p14:creationId xmlns:p14="http://schemas.microsoft.com/office/powerpoint/2010/main" val="1980856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F1597A-F4B0-D813-A418-FD4547512D0C}"/>
              </a:ext>
            </a:extLst>
          </p:cNvPr>
          <p:cNvSpPr>
            <a:spLocks noGrp="1"/>
          </p:cNvSpPr>
          <p:nvPr>
            <p:ph type="title"/>
          </p:nvPr>
        </p:nvSpPr>
        <p:spPr/>
        <p:txBody>
          <a:bodyPr/>
          <a:lstStyle/>
          <a:p>
            <a:r>
              <a:rPr lang="en-US" b="1" dirty="0"/>
              <a:t>Model Training (3/3)</a:t>
            </a:r>
            <a:endParaRPr lang="en-PK" b="1" dirty="0"/>
          </a:p>
        </p:txBody>
      </p:sp>
      <p:sp>
        <p:nvSpPr>
          <p:cNvPr id="4" name="TextBox 3">
            <a:extLst>
              <a:ext uri="{FF2B5EF4-FFF2-40B4-BE49-F238E27FC236}">
                <a16:creationId xmlns:a16="http://schemas.microsoft.com/office/drawing/2014/main" id="{9CF4C377-14A4-62E0-7B9C-D0FBBCBC6877}"/>
              </a:ext>
            </a:extLst>
          </p:cNvPr>
          <p:cNvSpPr txBox="1"/>
          <p:nvPr/>
        </p:nvSpPr>
        <p:spPr>
          <a:xfrm>
            <a:off x="945776" y="1846724"/>
            <a:ext cx="2725271" cy="646331"/>
          </a:xfrm>
          <a:prstGeom prst="rect">
            <a:avLst/>
          </a:prstGeom>
          <a:noFill/>
        </p:spPr>
        <p:txBody>
          <a:bodyPr wrap="square" rtlCol="0">
            <a:spAutoFit/>
          </a:bodyPr>
          <a:lstStyle/>
          <a:p>
            <a:r>
              <a:rPr lang="en-US" dirty="0"/>
              <a:t>Epochs: 50</a:t>
            </a:r>
          </a:p>
          <a:p>
            <a:r>
              <a:rPr lang="en-US" dirty="0"/>
              <a:t>RMSE: 2408766.70</a:t>
            </a:r>
            <a:endParaRPr lang="en-PK" dirty="0"/>
          </a:p>
        </p:txBody>
      </p:sp>
      <p:sp>
        <p:nvSpPr>
          <p:cNvPr id="6" name="TextBox 5">
            <a:extLst>
              <a:ext uri="{FF2B5EF4-FFF2-40B4-BE49-F238E27FC236}">
                <a16:creationId xmlns:a16="http://schemas.microsoft.com/office/drawing/2014/main" id="{D128C865-EA28-32BB-EC9C-BBE84238D225}"/>
              </a:ext>
            </a:extLst>
          </p:cNvPr>
          <p:cNvSpPr txBox="1"/>
          <p:nvPr/>
        </p:nvSpPr>
        <p:spPr>
          <a:xfrm>
            <a:off x="6355977" y="1846725"/>
            <a:ext cx="2725271" cy="646331"/>
          </a:xfrm>
          <a:prstGeom prst="rect">
            <a:avLst/>
          </a:prstGeom>
          <a:noFill/>
        </p:spPr>
        <p:txBody>
          <a:bodyPr wrap="square" rtlCol="0">
            <a:spAutoFit/>
          </a:bodyPr>
          <a:lstStyle/>
          <a:p>
            <a:r>
              <a:rPr lang="en-US" dirty="0"/>
              <a:t>Epochs: 100</a:t>
            </a:r>
          </a:p>
          <a:p>
            <a:r>
              <a:rPr lang="en-US" dirty="0"/>
              <a:t>RMSE: 354910596.65</a:t>
            </a:r>
            <a:endParaRPr lang="en-PK" dirty="0"/>
          </a:p>
        </p:txBody>
      </p:sp>
      <p:pic>
        <p:nvPicPr>
          <p:cNvPr id="9" name="Content Placeholder 4">
            <a:extLst>
              <a:ext uri="{FF2B5EF4-FFF2-40B4-BE49-F238E27FC236}">
                <a16:creationId xmlns:a16="http://schemas.microsoft.com/office/drawing/2014/main" id="{FE352116-EF1D-1222-5931-13F1973D2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273" y="2870012"/>
            <a:ext cx="5424727" cy="2952563"/>
          </a:xfrm>
          <a:prstGeom prst="rect">
            <a:avLst/>
          </a:prstGeom>
        </p:spPr>
      </p:pic>
      <p:pic>
        <p:nvPicPr>
          <p:cNvPr id="10" name="Content Placeholder 4">
            <a:extLst>
              <a:ext uri="{FF2B5EF4-FFF2-40B4-BE49-F238E27FC236}">
                <a16:creationId xmlns:a16="http://schemas.microsoft.com/office/drawing/2014/main" id="{3502D310-C19F-A1A6-712C-287E1105DD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2870012"/>
            <a:ext cx="5424727" cy="2952563"/>
          </a:xfrm>
        </p:spPr>
      </p:pic>
    </p:spTree>
    <p:extLst>
      <p:ext uri="{BB962C8B-B14F-4D97-AF65-F5344CB8AC3E}">
        <p14:creationId xmlns:p14="http://schemas.microsoft.com/office/powerpoint/2010/main" val="3573813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F5E-4DA3-C7BE-0D77-755EC4777ED3}"/>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5AA2DD91-36A9-00AD-4770-2B3671B52200}"/>
              </a:ext>
            </a:extLst>
          </p:cNvPr>
          <p:cNvSpPr>
            <a:spLocks noGrp="1"/>
          </p:cNvSpPr>
          <p:nvPr>
            <p:ph idx="1"/>
          </p:nvPr>
        </p:nvSpPr>
        <p:spPr/>
        <p:txBody>
          <a:bodyPr/>
          <a:lstStyle/>
          <a:p>
            <a:pPr algn="just"/>
            <a:r>
              <a:rPr lang="en-GB" dirty="0"/>
              <a:t>In this study, we leveraged historical stock data of Alphabet Inc. (GOOG) obtained from Yahoo Finance. </a:t>
            </a:r>
          </a:p>
          <a:p>
            <a:pPr algn="just"/>
            <a:r>
              <a:rPr lang="en-GB" dirty="0"/>
              <a:t>Preprocessing, including </a:t>
            </a:r>
            <a:r>
              <a:rPr lang="en-GB" dirty="0" err="1"/>
              <a:t>MinMax</a:t>
            </a:r>
            <a:r>
              <a:rPr lang="en-GB" dirty="0"/>
              <a:t> scaling and sequence creation, a Long Short-Term Memory (LSTM) model was trained for stock price prediction. </a:t>
            </a:r>
          </a:p>
          <a:p>
            <a:pPr algn="just"/>
            <a:r>
              <a:rPr lang="en-GB" dirty="0"/>
              <a:t>Among different epochs tested (12, 25, 50, 100), the model exhibited the best performance with 12 epochs, achieving a Root Mean Squared Error (RMSE) of 6.5, showcasing its effectiveness in capturing temporal dependencies for accurate stock market predictions.</a:t>
            </a:r>
            <a:endParaRPr lang="en-PK" dirty="0"/>
          </a:p>
        </p:txBody>
      </p:sp>
    </p:spTree>
    <p:extLst>
      <p:ext uri="{BB962C8B-B14F-4D97-AF65-F5344CB8AC3E}">
        <p14:creationId xmlns:p14="http://schemas.microsoft.com/office/powerpoint/2010/main" val="276340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7062-D81E-E0A4-14AA-1D815DD1F6C2}"/>
              </a:ext>
            </a:extLst>
          </p:cNvPr>
          <p:cNvSpPr>
            <a:spLocks noGrp="1"/>
          </p:cNvSpPr>
          <p:nvPr>
            <p:ph type="title"/>
          </p:nvPr>
        </p:nvSpPr>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89408CBD-38CF-0F53-8D89-66A5CB7BB847}"/>
              </a:ext>
            </a:extLst>
          </p:cNvPr>
          <p:cNvSpPr>
            <a:spLocks noGrp="1"/>
          </p:cNvSpPr>
          <p:nvPr>
            <p:ph idx="1"/>
          </p:nvPr>
        </p:nvSpPr>
        <p:spPr/>
        <p:txBody>
          <a:bodyPr/>
          <a:lstStyle/>
          <a:p>
            <a:pPr algn="just"/>
            <a:r>
              <a:rPr lang="en-US" dirty="0"/>
              <a:t>Data (</a:t>
            </a:r>
            <a:r>
              <a:rPr lang="en-US" dirty="0">
                <a:hlinkClick r:id="rId2"/>
              </a:rPr>
              <a:t>https://finance.yahoo.com/quote/GOOG?p=GOOG</a:t>
            </a:r>
            <a:r>
              <a:rPr lang="en-US" dirty="0"/>
              <a:t>)</a:t>
            </a:r>
          </a:p>
          <a:p>
            <a:pPr algn="just"/>
            <a:r>
              <a:rPr lang="en-GB" dirty="0" err="1"/>
              <a:t>Moghar</a:t>
            </a:r>
            <a:r>
              <a:rPr lang="en-GB" dirty="0"/>
              <a:t>, A., &amp; </a:t>
            </a:r>
            <a:r>
              <a:rPr lang="en-GB" dirty="0" err="1"/>
              <a:t>Hamiche</a:t>
            </a:r>
            <a:r>
              <a:rPr lang="en-GB" dirty="0"/>
              <a:t>, M. (2020). Stock market prediction using LSTM recurrent neural network. Procedia Computer Science, 170, 1168-1173.</a:t>
            </a:r>
            <a:endParaRPr lang="en-US" dirty="0"/>
          </a:p>
          <a:p>
            <a:pPr algn="just"/>
            <a:r>
              <a:rPr lang="en-US" dirty="0" err="1"/>
              <a:t>Malim</a:t>
            </a:r>
            <a:r>
              <a:rPr lang="en-US" dirty="0"/>
              <a:t>, T. N. A. B. T., </a:t>
            </a:r>
            <a:r>
              <a:rPr lang="en-US" dirty="0" err="1"/>
              <a:t>Kamarudin</a:t>
            </a:r>
            <a:r>
              <a:rPr lang="en-US" dirty="0"/>
              <a:t>, S. A., Ahad, N. A., &amp; </a:t>
            </a:r>
            <a:r>
              <a:rPr lang="en-US" dirty="0" err="1"/>
              <a:t>Mamat</a:t>
            </a:r>
            <a:r>
              <a:rPr lang="en-US" dirty="0"/>
              <a:t>, N. A. M. G. (2022, November). Prediction of FTSE Bursa Malaysia KLCI Stock Market using LSTM Recurrent Neural Network. In 2022 IEEE International Conference on Computing (ICOCO) (pp. 415-418). IEEE.</a:t>
            </a:r>
          </a:p>
          <a:p>
            <a:pPr algn="just"/>
            <a:endParaRPr lang="en-PK" dirty="0"/>
          </a:p>
        </p:txBody>
      </p:sp>
    </p:spTree>
    <p:extLst>
      <p:ext uri="{BB962C8B-B14F-4D97-AF65-F5344CB8AC3E}">
        <p14:creationId xmlns:p14="http://schemas.microsoft.com/office/powerpoint/2010/main" val="378428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CD5E670-05C7-3D85-DBB8-E22521645AF1}"/>
              </a:ext>
            </a:extLst>
          </p:cNvPr>
          <p:cNvSpPr>
            <a:spLocks noGrp="1"/>
          </p:cNvSpPr>
          <p:nvPr>
            <p:ph type="title"/>
          </p:nvPr>
        </p:nvSpPr>
        <p:spPr/>
        <p:txBody>
          <a:bodyPr/>
          <a:lstStyle/>
          <a:p>
            <a:r>
              <a:rPr lang="en-US" b="1" dirty="0"/>
              <a:t>Introduction (1/2):</a:t>
            </a:r>
          </a:p>
        </p:txBody>
      </p:sp>
      <p:sp>
        <p:nvSpPr>
          <p:cNvPr id="2" name="Content Placeholder 1">
            <a:extLst>
              <a:ext uri="{FF2B5EF4-FFF2-40B4-BE49-F238E27FC236}">
                <a16:creationId xmlns:a16="http://schemas.microsoft.com/office/drawing/2014/main" id="{19D7285C-E3DA-46A0-277C-4D53913EFF0D}"/>
              </a:ext>
            </a:extLst>
          </p:cNvPr>
          <p:cNvSpPr>
            <a:spLocks noGrp="1"/>
          </p:cNvSpPr>
          <p:nvPr>
            <p:ph idx="1"/>
          </p:nvPr>
        </p:nvSpPr>
        <p:spPr/>
        <p:txBody>
          <a:bodyPr>
            <a:normAutofit/>
          </a:bodyPr>
          <a:lstStyle/>
          <a:p>
            <a:pPr algn="just"/>
            <a:r>
              <a:rPr lang="en-US" dirty="0"/>
              <a:t>Stock Data of </a:t>
            </a:r>
            <a:r>
              <a:rPr lang="en-US" b="1" dirty="0"/>
              <a:t>Alphabet Inc. (GOOG)</a:t>
            </a:r>
            <a:r>
              <a:rPr lang="en-US" dirty="0"/>
              <a:t> is used for Stock Market Analysis. </a:t>
            </a:r>
          </a:p>
          <a:p>
            <a:pPr algn="just"/>
            <a:r>
              <a:rPr lang="en-GB" dirty="0"/>
              <a:t>Alphabet Inc. is a multinational technology conglomerate holding company headquartered in Mountain View, California.</a:t>
            </a:r>
          </a:p>
          <a:p>
            <a:pPr algn="just"/>
            <a:r>
              <a:rPr lang="en-GB" dirty="0"/>
              <a:t>Alphabet is considered one of the world's most valuable and influential companies, with a major focus on internet-related services and products.</a:t>
            </a:r>
          </a:p>
        </p:txBody>
      </p:sp>
    </p:spTree>
    <p:extLst>
      <p:ext uri="{BB962C8B-B14F-4D97-AF65-F5344CB8AC3E}">
        <p14:creationId xmlns:p14="http://schemas.microsoft.com/office/powerpoint/2010/main" val="2233342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4D6620-521C-3918-138D-1026D707C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01" y="1175657"/>
            <a:ext cx="11970597" cy="5682343"/>
          </a:xfrm>
          <a:prstGeom prst="rect">
            <a:avLst/>
          </a:prstGeom>
        </p:spPr>
      </p:pic>
      <p:sp>
        <p:nvSpPr>
          <p:cNvPr id="6" name="Title 1">
            <a:extLst>
              <a:ext uri="{FF2B5EF4-FFF2-40B4-BE49-F238E27FC236}">
                <a16:creationId xmlns:a16="http://schemas.microsoft.com/office/drawing/2014/main" id="{2CD5E670-05C7-3D85-DBB8-E22521645AF1}"/>
              </a:ext>
            </a:extLst>
          </p:cNvPr>
          <p:cNvSpPr>
            <a:spLocks noGrp="1"/>
          </p:cNvSpPr>
          <p:nvPr>
            <p:ph type="title"/>
          </p:nvPr>
        </p:nvSpPr>
        <p:spPr>
          <a:xfrm>
            <a:off x="110701" y="182246"/>
            <a:ext cx="10515600" cy="1080498"/>
          </a:xfrm>
        </p:spPr>
        <p:txBody>
          <a:bodyPr/>
          <a:lstStyle/>
          <a:p>
            <a:r>
              <a:rPr lang="en-US" b="1" dirty="0"/>
              <a:t>Introduction (2/2):</a:t>
            </a:r>
          </a:p>
        </p:txBody>
      </p:sp>
    </p:spTree>
    <p:extLst>
      <p:ext uri="{BB962C8B-B14F-4D97-AF65-F5344CB8AC3E}">
        <p14:creationId xmlns:p14="http://schemas.microsoft.com/office/powerpoint/2010/main" val="191794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EA99-8ADE-C995-71F7-22E9C9673577}"/>
              </a:ext>
            </a:extLst>
          </p:cNvPr>
          <p:cNvSpPr>
            <a:spLocks noGrp="1"/>
          </p:cNvSpPr>
          <p:nvPr>
            <p:ph type="title"/>
          </p:nvPr>
        </p:nvSpPr>
        <p:spPr/>
        <p:txBody>
          <a:bodyPr/>
          <a:lstStyle/>
          <a:p>
            <a:r>
              <a:rPr lang="en-US" b="1" dirty="0"/>
              <a:t>Dataset</a:t>
            </a:r>
            <a:endParaRPr lang="en-PK" b="1" dirty="0"/>
          </a:p>
        </p:txBody>
      </p:sp>
      <p:sp>
        <p:nvSpPr>
          <p:cNvPr id="3" name="Content Placeholder 2">
            <a:extLst>
              <a:ext uri="{FF2B5EF4-FFF2-40B4-BE49-F238E27FC236}">
                <a16:creationId xmlns:a16="http://schemas.microsoft.com/office/drawing/2014/main" id="{6C75A739-2A66-5C9D-9079-01BB9F250CA5}"/>
              </a:ext>
            </a:extLst>
          </p:cNvPr>
          <p:cNvSpPr>
            <a:spLocks noGrp="1"/>
          </p:cNvSpPr>
          <p:nvPr>
            <p:ph idx="1"/>
          </p:nvPr>
        </p:nvSpPr>
        <p:spPr/>
        <p:txBody>
          <a:bodyPr>
            <a:normAutofit fontScale="92500" lnSpcReduction="20000"/>
          </a:bodyPr>
          <a:lstStyle/>
          <a:p>
            <a:r>
              <a:rPr lang="en-GB" dirty="0"/>
              <a:t>Data is extracted from Yahoo Finance, and it covers:</a:t>
            </a:r>
          </a:p>
          <a:p>
            <a:pPr lvl="1"/>
            <a:r>
              <a:rPr lang="en-GB" dirty="0"/>
              <a:t>Historical Prices (includes daily, weekly, or monthly closing prices, opening prices, highs, lows, and adjusted closing prices)</a:t>
            </a:r>
          </a:p>
          <a:p>
            <a:pPr lvl="1"/>
            <a:r>
              <a:rPr lang="en-GB" dirty="0"/>
              <a:t>Volume Data (shows the number of shares traded on each day or period, indicating trading activity and investor sentiment)</a:t>
            </a:r>
          </a:p>
          <a:p>
            <a:r>
              <a:rPr lang="en-GB" dirty="0"/>
              <a:t>Data span from 2004-01-01 to 2023-11-30</a:t>
            </a:r>
          </a:p>
          <a:p>
            <a:r>
              <a:rPr lang="en-GB" dirty="0"/>
              <a:t>Data Fields consist of:</a:t>
            </a:r>
          </a:p>
          <a:p>
            <a:pPr lvl="1"/>
            <a:r>
              <a:rPr lang="en-GB" dirty="0"/>
              <a:t>Date</a:t>
            </a:r>
          </a:p>
          <a:p>
            <a:pPr lvl="1"/>
            <a:r>
              <a:rPr lang="en-GB" dirty="0"/>
              <a:t>Open</a:t>
            </a:r>
          </a:p>
          <a:p>
            <a:pPr lvl="1"/>
            <a:r>
              <a:rPr lang="en-GB" dirty="0"/>
              <a:t>High</a:t>
            </a:r>
          </a:p>
          <a:p>
            <a:pPr lvl="1"/>
            <a:r>
              <a:rPr lang="en-GB" dirty="0"/>
              <a:t>Low </a:t>
            </a:r>
          </a:p>
          <a:p>
            <a:pPr lvl="1"/>
            <a:r>
              <a:rPr lang="en-GB" dirty="0"/>
              <a:t>Close </a:t>
            </a:r>
          </a:p>
          <a:p>
            <a:pPr lvl="1"/>
            <a:r>
              <a:rPr lang="en-GB" dirty="0"/>
              <a:t>Volume</a:t>
            </a:r>
          </a:p>
          <a:p>
            <a:endParaRPr lang="en-PK" dirty="0"/>
          </a:p>
        </p:txBody>
      </p:sp>
    </p:spTree>
    <p:extLst>
      <p:ext uri="{BB962C8B-B14F-4D97-AF65-F5344CB8AC3E}">
        <p14:creationId xmlns:p14="http://schemas.microsoft.com/office/powerpoint/2010/main" val="1542999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6BE27A-B338-052B-62F7-C2394F172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305" y="1825625"/>
            <a:ext cx="5437552" cy="4546291"/>
          </a:xfrm>
          <a:prstGeom prst="rect">
            <a:avLst/>
          </a:prstGeom>
        </p:spPr>
      </p:pic>
      <p:sp>
        <p:nvSpPr>
          <p:cNvPr id="2" name="Title 1">
            <a:extLst>
              <a:ext uri="{FF2B5EF4-FFF2-40B4-BE49-F238E27FC236}">
                <a16:creationId xmlns:a16="http://schemas.microsoft.com/office/drawing/2014/main" id="{A7462B12-688E-8951-57F3-709D0C34BB63}"/>
              </a:ext>
            </a:extLst>
          </p:cNvPr>
          <p:cNvSpPr>
            <a:spLocks noGrp="1"/>
          </p:cNvSpPr>
          <p:nvPr>
            <p:ph type="title"/>
          </p:nvPr>
        </p:nvSpPr>
        <p:spPr/>
        <p:txBody>
          <a:bodyPr/>
          <a:lstStyle/>
          <a:p>
            <a:r>
              <a:rPr lang="en-US" b="1" dirty="0"/>
              <a:t>Exploratory Data Analysis (1/2)</a:t>
            </a:r>
            <a:endParaRPr lang="en-PK" b="1" dirty="0"/>
          </a:p>
        </p:txBody>
      </p:sp>
      <p:sp>
        <p:nvSpPr>
          <p:cNvPr id="3" name="Content Placeholder 2">
            <a:extLst>
              <a:ext uri="{FF2B5EF4-FFF2-40B4-BE49-F238E27FC236}">
                <a16:creationId xmlns:a16="http://schemas.microsoft.com/office/drawing/2014/main" id="{2CBB658E-568E-D267-68A3-4B394FF7BC2A}"/>
              </a:ext>
            </a:extLst>
          </p:cNvPr>
          <p:cNvSpPr>
            <a:spLocks noGrp="1"/>
          </p:cNvSpPr>
          <p:nvPr>
            <p:ph idx="1"/>
          </p:nvPr>
        </p:nvSpPr>
        <p:spPr>
          <a:xfrm>
            <a:off x="838200" y="1825625"/>
            <a:ext cx="4486835" cy="4351338"/>
          </a:xfrm>
        </p:spPr>
        <p:txBody>
          <a:bodyPr>
            <a:normAutofit/>
          </a:bodyPr>
          <a:lstStyle/>
          <a:p>
            <a:pPr algn="just"/>
            <a:r>
              <a:rPr lang="en-GB" sz="2000" dirty="0"/>
              <a:t>The presented plot showcases the closing prices of Alphabet Inc. (GOOGL) stock over time, visualizing the fluctuation and trends in the company's financial performance. </a:t>
            </a:r>
          </a:p>
          <a:p>
            <a:pPr algn="just"/>
            <a:r>
              <a:rPr lang="en-GB" sz="2000" dirty="0"/>
              <a:t>The x-axis represents dates, while the y-axis denotes the corresponding closing prices, providing a concise overview of historical stock </a:t>
            </a:r>
            <a:r>
              <a:rPr lang="en-GB" sz="2000" dirty="0" err="1"/>
              <a:t>behavior</a:t>
            </a:r>
            <a:r>
              <a:rPr lang="en-GB" sz="2000" dirty="0"/>
              <a:t>.</a:t>
            </a:r>
            <a:endParaRPr lang="en-PK" sz="2000" dirty="0"/>
          </a:p>
        </p:txBody>
      </p:sp>
    </p:spTree>
    <p:extLst>
      <p:ext uri="{BB962C8B-B14F-4D97-AF65-F5344CB8AC3E}">
        <p14:creationId xmlns:p14="http://schemas.microsoft.com/office/powerpoint/2010/main" val="400640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2B12-688E-8951-57F3-709D0C34BB63}"/>
              </a:ext>
            </a:extLst>
          </p:cNvPr>
          <p:cNvSpPr>
            <a:spLocks noGrp="1"/>
          </p:cNvSpPr>
          <p:nvPr>
            <p:ph type="title"/>
          </p:nvPr>
        </p:nvSpPr>
        <p:spPr/>
        <p:txBody>
          <a:bodyPr/>
          <a:lstStyle/>
          <a:p>
            <a:r>
              <a:rPr lang="en-US" b="1" dirty="0"/>
              <a:t>Exploratory Data Analysis (2/2)</a:t>
            </a:r>
            <a:endParaRPr lang="en-PK" b="1" dirty="0"/>
          </a:p>
        </p:txBody>
      </p:sp>
      <p:sp>
        <p:nvSpPr>
          <p:cNvPr id="3" name="Content Placeholder 2">
            <a:extLst>
              <a:ext uri="{FF2B5EF4-FFF2-40B4-BE49-F238E27FC236}">
                <a16:creationId xmlns:a16="http://schemas.microsoft.com/office/drawing/2014/main" id="{2CBB658E-568E-D267-68A3-4B394FF7BC2A}"/>
              </a:ext>
            </a:extLst>
          </p:cNvPr>
          <p:cNvSpPr>
            <a:spLocks noGrp="1"/>
          </p:cNvSpPr>
          <p:nvPr>
            <p:ph idx="1"/>
          </p:nvPr>
        </p:nvSpPr>
        <p:spPr>
          <a:xfrm>
            <a:off x="838200" y="1825625"/>
            <a:ext cx="4464424" cy="4351338"/>
          </a:xfrm>
        </p:spPr>
        <p:txBody>
          <a:bodyPr>
            <a:normAutofit/>
          </a:bodyPr>
          <a:lstStyle/>
          <a:p>
            <a:pPr algn="just"/>
            <a:r>
              <a:rPr lang="en-GB" sz="2000" dirty="0"/>
              <a:t>The displayed seasonal decomposition illustrates the components trend, seasonality, and residual of Alphabet Inc. (GOOGL) stock closing prices. </a:t>
            </a:r>
          </a:p>
          <a:p>
            <a:pPr algn="just"/>
            <a:r>
              <a:rPr lang="en-GB" sz="2000" dirty="0"/>
              <a:t>Utilizing a multiplicative model and assuming daily data with a yearly period of 252 trading days, the plot provides insights into the underlying patterns influencing the stock's performance.</a:t>
            </a:r>
            <a:endParaRPr lang="en-PK" sz="2000" dirty="0"/>
          </a:p>
        </p:txBody>
      </p:sp>
      <p:pic>
        <p:nvPicPr>
          <p:cNvPr id="4" name="Content Placeholder 4">
            <a:extLst>
              <a:ext uri="{FF2B5EF4-FFF2-40B4-BE49-F238E27FC236}">
                <a16:creationId xmlns:a16="http://schemas.microsoft.com/office/drawing/2014/main" id="{FDD63F71-5E6F-FD26-D7FE-8C73F228C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724" y="1825625"/>
            <a:ext cx="5333351" cy="4351338"/>
          </a:xfrm>
          <a:prstGeom prst="rect">
            <a:avLst/>
          </a:prstGeom>
        </p:spPr>
      </p:pic>
    </p:spTree>
    <p:extLst>
      <p:ext uri="{BB962C8B-B14F-4D97-AF65-F5344CB8AC3E}">
        <p14:creationId xmlns:p14="http://schemas.microsoft.com/office/powerpoint/2010/main" val="4168349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B2E77-5211-97B3-F57D-B938C9848520}"/>
              </a:ext>
            </a:extLst>
          </p:cNvPr>
          <p:cNvSpPr>
            <a:spLocks noGrp="1"/>
          </p:cNvSpPr>
          <p:nvPr>
            <p:ph type="title"/>
          </p:nvPr>
        </p:nvSpPr>
        <p:spPr/>
        <p:txBody>
          <a:bodyPr/>
          <a:lstStyle/>
          <a:p>
            <a:r>
              <a:rPr lang="en-US" b="1" dirty="0"/>
              <a:t>Data Preprocessing</a:t>
            </a:r>
            <a:endParaRPr lang="en-PK" b="1" dirty="0"/>
          </a:p>
        </p:txBody>
      </p:sp>
      <p:sp>
        <p:nvSpPr>
          <p:cNvPr id="3" name="Content Placeholder 2">
            <a:extLst>
              <a:ext uri="{FF2B5EF4-FFF2-40B4-BE49-F238E27FC236}">
                <a16:creationId xmlns:a16="http://schemas.microsoft.com/office/drawing/2014/main" id="{E7D0D1A4-B0C8-19ED-B674-282D6D308E0F}"/>
              </a:ext>
            </a:extLst>
          </p:cNvPr>
          <p:cNvSpPr>
            <a:spLocks noGrp="1"/>
          </p:cNvSpPr>
          <p:nvPr>
            <p:ph idx="1"/>
          </p:nvPr>
        </p:nvSpPr>
        <p:spPr/>
        <p:txBody>
          <a:bodyPr/>
          <a:lstStyle/>
          <a:p>
            <a:r>
              <a:rPr lang="en-US" dirty="0"/>
              <a:t>Data Scaling using </a:t>
            </a:r>
            <a:r>
              <a:rPr lang="en-US" dirty="0" err="1"/>
              <a:t>MinMaxScaler</a:t>
            </a:r>
            <a:r>
              <a:rPr lang="en-US" dirty="0"/>
              <a:t> (range: 0-1)</a:t>
            </a:r>
          </a:p>
          <a:p>
            <a:r>
              <a:rPr lang="en-US" dirty="0"/>
              <a:t>Data Splitting (80% training, 20% testing)</a:t>
            </a:r>
          </a:p>
          <a:p>
            <a:r>
              <a:rPr lang="en-US" dirty="0"/>
              <a:t>Time-Series sequences: </a:t>
            </a:r>
            <a:r>
              <a:rPr lang="en-GB" dirty="0"/>
              <a:t>generates input-output sequences of length 10 for training and testing sets.</a:t>
            </a:r>
          </a:p>
          <a:p>
            <a:endParaRPr lang="en-PK" dirty="0"/>
          </a:p>
        </p:txBody>
      </p:sp>
    </p:spTree>
    <p:extLst>
      <p:ext uri="{BB962C8B-B14F-4D97-AF65-F5344CB8AC3E}">
        <p14:creationId xmlns:p14="http://schemas.microsoft.com/office/powerpoint/2010/main" val="120606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322B-53CC-6B0C-E371-D881D849817E}"/>
              </a:ext>
            </a:extLst>
          </p:cNvPr>
          <p:cNvSpPr>
            <a:spLocks noGrp="1"/>
          </p:cNvSpPr>
          <p:nvPr>
            <p:ph type="title"/>
          </p:nvPr>
        </p:nvSpPr>
        <p:spPr/>
        <p:txBody>
          <a:bodyPr/>
          <a:lstStyle/>
          <a:p>
            <a:r>
              <a:rPr lang="en-US" b="1" dirty="0"/>
              <a:t>Model Training (1/3)</a:t>
            </a:r>
            <a:endParaRPr lang="en-PK" b="1" dirty="0"/>
          </a:p>
        </p:txBody>
      </p:sp>
      <p:sp>
        <p:nvSpPr>
          <p:cNvPr id="3" name="Content Placeholder 2">
            <a:extLst>
              <a:ext uri="{FF2B5EF4-FFF2-40B4-BE49-F238E27FC236}">
                <a16:creationId xmlns:a16="http://schemas.microsoft.com/office/drawing/2014/main" id="{2B777F86-5835-5310-988D-82762D209C19}"/>
              </a:ext>
            </a:extLst>
          </p:cNvPr>
          <p:cNvSpPr>
            <a:spLocks noGrp="1"/>
          </p:cNvSpPr>
          <p:nvPr>
            <p:ph idx="1"/>
          </p:nvPr>
        </p:nvSpPr>
        <p:spPr/>
        <p:txBody>
          <a:bodyPr>
            <a:normAutofit fontScale="92500" lnSpcReduction="10000"/>
          </a:bodyPr>
          <a:lstStyle/>
          <a:p>
            <a:pPr algn="just"/>
            <a:r>
              <a:rPr lang="en-GB" b="0" i="0" dirty="0">
                <a:solidFill>
                  <a:srgbClr val="374151"/>
                </a:solidFill>
                <a:effectLst/>
                <a:latin typeface="Söhne"/>
              </a:rPr>
              <a:t>In this stock market prediction model, Long Short-Term Memory (LSTM) layers are utilized for capturing temporal dependencies in sequential data. </a:t>
            </a:r>
          </a:p>
          <a:p>
            <a:pPr algn="just"/>
            <a:r>
              <a:rPr lang="en-GB" b="0" i="0" dirty="0">
                <a:solidFill>
                  <a:srgbClr val="374151"/>
                </a:solidFill>
                <a:effectLst/>
                <a:latin typeface="Söhne"/>
              </a:rPr>
              <a:t>The model incorporates 4 LSTM layers, each with 50 neurons, to capture temporal patterns. </a:t>
            </a:r>
          </a:p>
          <a:p>
            <a:pPr algn="just"/>
            <a:r>
              <a:rPr lang="en-GB" b="0" i="0" dirty="0">
                <a:solidFill>
                  <a:srgbClr val="374151"/>
                </a:solidFill>
                <a:effectLst/>
                <a:latin typeface="Söhne"/>
              </a:rPr>
              <a:t>Additionally, 4 Dropout layers with a value of 0.1 each are included to mitigate overfitting. </a:t>
            </a:r>
          </a:p>
          <a:p>
            <a:pPr algn="just"/>
            <a:r>
              <a:rPr lang="en-GB" b="0" i="0" dirty="0">
                <a:solidFill>
                  <a:srgbClr val="374151"/>
                </a:solidFill>
                <a:effectLst/>
                <a:latin typeface="Söhne"/>
              </a:rPr>
              <a:t>A final Dense layer is employed for generating predictions based on the learned information from the LSTM layers.</a:t>
            </a:r>
            <a:endParaRPr lang="en-GB" dirty="0"/>
          </a:p>
          <a:p>
            <a:pPr algn="just"/>
            <a:r>
              <a:rPr lang="en-GB" dirty="0"/>
              <a:t>The model is compiled using the Adam optimizer and Mean Squared Error loss function. Training is conducted with various epoch values (12, 25, 50, 100) to identify the optimal performance, utilizing a fixed batch size of 32.</a:t>
            </a:r>
            <a:endParaRPr lang="en-PK" dirty="0"/>
          </a:p>
        </p:txBody>
      </p:sp>
    </p:spTree>
    <p:extLst>
      <p:ext uri="{BB962C8B-B14F-4D97-AF65-F5344CB8AC3E}">
        <p14:creationId xmlns:p14="http://schemas.microsoft.com/office/powerpoint/2010/main" val="95021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F1597A-F4B0-D813-A418-FD4547512D0C}"/>
              </a:ext>
            </a:extLst>
          </p:cNvPr>
          <p:cNvSpPr>
            <a:spLocks noGrp="1"/>
          </p:cNvSpPr>
          <p:nvPr>
            <p:ph type="title"/>
          </p:nvPr>
        </p:nvSpPr>
        <p:spPr/>
        <p:txBody>
          <a:bodyPr/>
          <a:lstStyle/>
          <a:p>
            <a:r>
              <a:rPr lang="en-US" b="1" dirty="0"/>
              <a:t>Model Training (2/3)</a:t>
            </a:r>
            <a:endParaRPr lang="en-PK" b="1" dirty="0"/>
          </a:p>
        </p:txBody>
      </p:sp>
      <p:pic>
        <p:nvPicPr>
          <p:cNvPr id="5" name="Content Placeholder 4">
            <a:extLst>
              <a:ext uri="{FF2B5EF4-FFF2-40B4-BE49-F238E27FC236}">
                <a16:creationId xmlns:a16="http://schemas.microsoft.com/office/drawing/2014/main" id="{941605A2-E8DB-75BB-C922-2A46618F52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273" y="2870012"/>
            <a:ext cx="5424727" cy="2952563"/>
          </a:xfrm>
        </p:spPr>
      </p:pic>
      <p:pic>
        <p:nvPicPr>
          <p:cNvPr id="2" name="Content Placeholder 4">
            <a:extLst>
              <a:ext uri="{FF2B5EF4-FFF2-40B4-BE49-F238E27FC236}">
                <a16:creationId xmlns:a16="http://schemas.microsoft.com/office/drawing/2014/main" id="{FE9DB62C-9F3B-7977-9C26-C62CB0B3C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870012"/>
            <a:ext cx="5424727" cy="2952563"/>
          </a:xfrm>
          <a:prstGeom prst="rect">
            <a:avLst/>
          </a:prstGeom>
        </p:spPr>
      </p:pic>
      <p:sp>
        <p:nvSpPr>
          <p:cNvPr id="4" name="TextBox 3">
            <a:extLst>
              <a:ext uri="{FF2B5EF4-FFF2-40B4-BE49-F238E27FC236}">
                <a16:creationId xmlns:a16="http://schemas.microsoft.com/office/drawing/2014/main" id="{9CF4C377-14A4-62E0-7B9C-D0FBBCBC6877}"/>
              </a:ext>
            </a:extLst>
          </p:cNvPr>
          <p:cNvSpPr txBox="1"/>
          <p:nvPr/>
        </p:nvSpPr>
        <p:spPr>
          <a:xfrm>
            <a:off x="945776" y="1846724"/>
            <a:ext cx="2725271" cy="646331"/>
          </a:xfrm>
          <a:prstGeom prst="rect">
            <a:avLst/>
          </a:prstGeom>
          <a:noFill/>
        </p:spPr>
        <p:txBody>
          <a:bodyPr wrap="square" rtlCol="0">
            <a:spAutoFit/>
          </a:bodyPr>
          <a:lstStyle/>
          <a:p>
            <a:r>
              <a:rPr lang="en-US" dirty="0"/>
              <a:t>Epochs: 12</a:t>
            </a:r>
          </a:p>
          <a:p>
            <a:r>
              <a:rPr lang="en-US" dirty="0"/>
              <a:t>RMSE: 6.51</a:t>
            </a:r>
            <a:endParaRPr lang="en-PK" dirty="0"/>
          </a:p>
        </p:txBody>
      </p:sp>
      <p:sp>
        <p:nvSpPr>
          <p:cNvPr id="6" name="TextBox 5">
            <a:extLst>
              <a:ext uri="{FF2B5EF4-FFF2-40B4-BE49-F238E27FC236}">
                <a16:creationId xmlns:a16="http://schemas.microsoft.com/office/drawing/2014/main" id="{D128C865-EA28-32BB-EC9C-BBE84238D225}"/>
              </a:ext>
            </a:extLst>
          </p:cNvPr>
          <p:cNvSpPr txBox="1"/>
          <p:nvPr/>
        </p:nvSpPr>
        <p:spPr>
          <a:xfrm>
            <a:off x="6355977" y="1846725"/>
            <a:ext cx="2725271" cy="646331"/>
          </a:xfrm>
          <a:prstGeom prst="rect">
            <a:avLst/>
          </a:prstGeom>
          <a:noFill/>
        </p:spPr>
        <p:txBody>
          <a:bodyPr wrap="square" rtlCol="0">
            <a:spAutoFit/>
          </a:bodyPr>
          <a:lstStyle/>
          <a:p>
            <a:r>
              <a:rPr lang="en-US" dirty="0"/>
              <a:t>Epochs: 25</a:t>
            </a:r>
          </a:p>
          <a:p>
            <a:r>
              <a:rPr lang="en-US" dirty="0"/>
              <a:t>RMSE: 16251.55</a:t>
            </a:r>
            <a:endParaRPr lang="en-PK" dirty="0"/>
          </a:p>
        </p:txBody>
      </p:sp>
    </p:spTree>
    <p:extLst>
      <p:ext uri="{BB962C8B-B14F-4D97-AF65-F5344CB8AC3E}">
        <p14:creationId xmlns:p14="http://schemas.microsoft.com/office/powerpoint/2010/main" val="470613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TotalTime>
  <Words>689</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Lato Extended</vt:lpstr>
      <vt:lpstr>Söhne</vt:lpstr>
      <vt:lpstr>Office Theme</vt:lpstr>
      <vt:lpstr>Presentation topic:  Stock Market Analysis  </vt:lpstr>
      <vt:lpstr>Introduction (1/2):</vt:lpstr>
      <vt:lpstr>Introduction (2/2):</vt:lpstr>
      <vt:lpstr>Dataset</vt:lpstr>
      <vt:lpstr>Exploratory Data Analysis (1/2)</vt:lpstr>
      <vt:lpstr>Exploratory Data Analysis (2/2)</vt:lpstr>
      <vt:lpstr>Data Preprocessing</vt:lpstr>
      <vt:lpstr>Model Training (1/3)</vt:lpstr>
      <vt:lpstr>Model Training (2/3)</vt:lpstr>
      <vt:lpstr>Model Training (3/3)</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topic:  Stock Market Analysis</dc:title>
  <dc:creator>Marry rehman</dc:creator>
  <cp:lastModifiedBy>Hammad Musaddiq</cp:lastModifiedBy>
  <cp:revision>61</cp:revision>
  <dcterms:created xsi:type="dcterms:W3CDTF">2023-12-14T19:31:56Z</dcterms:created>
  <dcterms:modified xsi:type="dcterms:W3CDTF">2023-12-15T10:51:28Z</dcterms:modified>
</cp:coreProperties>
</file>