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Helvetica Neue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2EBE7-58F1-4BD3-9D57-B74FC22FDD84}">
  <a:tblStyle styleId="{E632EBE7-58F1-4BD3-9D57-B74FC22FDD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22AE134D-A483-4F6C-BBA3-E7848BF61A4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82B24BB-400F-497A-8E3B-12E7BDC9187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CEAF0"/>
          </a:solidFill>
        </a:fill>
      </a:tcStyle>
    </a:band1H>
    <a:band2H>
      <a:tcTxStyle/>
    </a:band2H>
    <a:band1V>
      <a:tcTxStyle/>
      <a:tcStyle>
        <a:fill>
          <a:solidFill>
            <a:srgbClr val="ECEAF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01D80CD0-FB04-4201-B309-EB53F6DBF557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fill>
          <a:solidFill>
            <a:srgbClr val="D7D2DF"/>
          </a:solidFill>
        </a:fill>
      </a:tcStyle>
    </a:band1H>
    <a:band2H>
      <a:tcTxStyle/>
    </a:band2H>
    <a:band1V>
      <a:tcTxStyle/>
      <a:tcStyle>
        <a:fill>
          <a:solidFill>
            <a:srgbClr val="D7D2D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B423F60F-091B-48BD-A782-F46F7BB8106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1" name="Google Shape;461;p5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2" name="Google Shape;462;p51:notes"/>
          <p:cNvSpPr txBox="1"/>
          <p:nvPr>
            <p:ph idx="1" type="body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2" y="980765"/>
            <a:ext cx="8015750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8428" y="3322076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8785A"/>
              </a:buClr>
              <a:buSzPts val="2800"/>
              <a:buNone/>
              <a:defRPr b="0" i="0" sz="2800">
                <a:solidFill>
                  <a:srgbClr val="E8785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8" name="Google Shape;9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  <a:defRPr sz="3600">
                <a:solidFill>
                  <a:srgbClr val="E878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9323" y="1312606"/>
            <a:ext cx="6474543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200150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50B4C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540067" y="30113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536879" y="161127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536879" y="208367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572000" y="161127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572000" y="208367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hongkiat.com/blog/programming-tools-kid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farhan.aadil@ciit-attock.edu.pk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www.spoken-tutorials.org/" TargetMode="External"/><Relationship Id="rId4" Type="http://schemas.openxmlformats.org/officeDocument/2006/relationships/hyperlink" Target="http://www.khanacademy.org/c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arhan.aadil@ciit-attock.edu.p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464696" y="3536687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Introductory Lecture 1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Dr. Farhan Aadil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farhan.aadil@ciit-attock.edu.pk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DrAadil.com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81000" y="261391"/>
            <a:ext cx="50379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lt1"/>
                </a:solidFill>
              </a:rPr>
              <a:t>Course Introduction 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(Marks Distribution) …</a:t>
            </a:r>
            <a:endParaRPr/>
          </a:p>
        </p:txBody>
      </p:sp>
      <p:graphicFrame>
        <p:nvGraphicFramePr>
          <p:cNvPr id="173" name="Google Shape;173;p24"/>
          <p:cNvGraphicFramePr/>
          <p:nvPr/>
        </p:nvGraphicFramePr>
        <p:xfrm>
          <a:off x="1506511" y="1550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{22AE134D-A483-4F6C-BBA3-E7848BF61A48}</a:tableStyleId>
              </a:tblPr>
              <a:tblGrid>
                <a:gridCol w="3227425"/>
                <a:gridCol w="1358900"/>
                <a:gridCol w="1132425"/>
              </a:tblGrid>
              <a:tr h="32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00"/>
                        <a:buFont typeface="Noto Sans Symbols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Theory</a:t>
                      </a:r>
                      <a:endParaRPr b="0" i="0" sz="27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38CD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38CD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Quizzes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38CD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538CD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Class/Lab Participation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/ Presentations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Midterm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 Exam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 rot="-5400000">
            <a:off x="6247300" y="308729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FDCB7"/>
                </a:solidFill>
                <a:latin typeface="Verdana"/>
                <a:ea typeface="Verdana"/>
                <a:cs typeface="Verdana"/>
                <a:sym typeface="Verdana"/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61637" y="273843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Issues specific to </a:t>
            </a:r>
            <a:br>
              <a:rPr lang="en-US"/>
            </a:br>
            <a:r>
              <a:rPr lang="en-US"/>
              <a:t>Computer Science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109739" y="1648917"/>
            <a:ext cx="7457606" cy="296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Myth – Programming uses tons of math!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Myth – Programmer sits in front of computer all day!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typical school kid needs to say “I hate math” every day to keep the circle of friends ☹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Majority of guys seem to think “Programming is 100% logic – breaking your head all day” - it is hard to be passionate about!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Programming is introduced in hap-hazard manner in schools complicating the scenario further.</a:t>
            </a:r>
            <a:endParaRPr/>
          </a:p>
        </p:txBody>
      </p:sp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3143249" y="4767264"/>
            <a:ext cx="3390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21598" y="294182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Issues for University </a:t>
            </a:r>
            <a:br>
              <a:rPr lang="en-US"/>
            </a:br>
            <a:r>
              <a:rPr lang="en-US"/>
              <a:t>Freshmen in CS…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146749" y="1731363"/>
            <a:ext cx="7105336" cy="302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Considerable %age of students find 1</a:t>
            </a:r>
            <a:r>
              <a:rPr baseline="30000" lang="en-US"/>
              <a:t>st</a:t>
            </a:r>
            <a:r>
              <a:rPr lang="en-US"/>
              <a:t> programming course as painful experience.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loose confidence quickly and change majors – never come near CS building again – end up in low paying jobs!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Reality – it is hard to learn Java/C/C++ directly, even with a great instructor.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Wrong approach and mediocre instructor together turn away lots of students ☹</a:t>
            </a:r>
            <a:endParaRPr/>
          </a:p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43249" y="4767264"/>
            <a:ext cx="40820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99113" y="285749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 few bright spots in </a:t>
            </a:r>
            <a:br>
              <a:rPr lang="en-US"/>
            </a:br>
            <a:r>
              <a:rPr lang="en-US"/>
              <a:t>recent years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1064173" y="1550934"/>
            <a:ext cx="7427756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Fear of outsourcing is slowly coming down.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Finally, we have a few things that younger generation can relate to: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Mobile applications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Game development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Web applications</a:t>
            </a:r>
            <a:endParaRPr/>
          </a:p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3143249" y="4767264"/>
            <a:ext cx="357983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21598" y="336742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Issues with Computing </a:t>
            </a:r>
            <a:br>
              <a:rPr lang="en-US"/>
            </a:br>
            <a:r>
              <a:rPr lang="en-US"/>
              <a:t>education in Pakistan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85801" y="1642588"/>
            <a:ext cx="7930056" cy="2960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Parents’ advice: “Doctor or Engineer or Doomed”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Good %age of students in CS/Engg. because of parents!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Majority of school students excel in memorization. Students take the path of least resistance &amp; refuse to do logical thinking. 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Instead of dealing with syntax errors, they memorize 10 to 20 programs every semester and hope for 1 or 2 of them to be in the exam ☹.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Lack of meaningful plans and qualified faculty</a:t>
            </a:r>
            <a:endParaRPr/>
          </a:p>
        </p:txBody>
      </p:sp>
      <p:sp>
        <p:nvSpPr>
          <p:cNvPr id="203" name="Google Shape;203;p28"/>
          <p:cNvSpPr txBox="1"/>
          <p:nvPr>
            <p:ph idx="11" type="ftr"/>
          </p:nvPr>
        </p:nvSpPr>
        <p:spPr>
          <a:xfrm>
            <a:off x="3143249" y="4767264"/>
            <a:ext cx="36098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29094" y="273434"/>
            <a:ext cx="6172200" cy="70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Why learn programming?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630621" y="1579044"/>
            <a:ext cx="8158655" cy="318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technical common sense!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 Engineers get great pay!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Less stressful compared to several other high paying jobs - ok to do mistakes &amp; learn from them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Computer touches our lives more &amp; more every day – it is good to know programming, even if you are in other fields.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component-based programming 🡪 always room for simple programs to do big tasks!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 design focuses more on integration now, than writing everything from scratch.</a:t>
            </a:r>
            <a:endParaRPr/>
          </a:p>
        </p:txBody>
      </p:sp>
      <p:sp>
        <p:nvSpPr>
          <p:cNvPr id="210" name="Google Shape;210;p29"/>
          <p:cNvSpPr txBox="1"/>
          <p:nvPr>
            <p:ph idx="11" type="ftr"/>
          </p:nvPr>
        </p:nvSpPr>
        <p:spPr>
          <a:xfrm>
            <a:off x="3143249" y="4767264"/>
            <a:ext cx="37072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442451" y="288494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Analogy: </a:t>
            </a:r>
            <a:br>
              <a:rPr lang="en-US"/>
            </a:br>
            <a:r>
              <a:rPr lang="en-US"/>
              <a:t>Learning to ride bicycle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980889" y="1892976"/>
            <a:ext cx="7338652" cy="261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Difficulties for beginners: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Learning to balance &amp; go forward together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Difficulties for experienced folks: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Nothing specific.</a:t>
            </a:r>
            <a:endParaRPr/>
          </a:p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>
            <a:off x="3143250" y="4767264"/>
            <a:ext cx="35198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Solution for beginners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1131757" y="1810114"/>
            <a:ext cx="7345181" cy="249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Training wheels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Helmet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Makes learning enjoyable and safe!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 difficulties are there while learning to program in a computer.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1" type="ftr"/>
          </p:nvPr>
        </p:nvSpPr>
        <p:spPr>
          <a:xfrm>
            <a:off x="3023329" y="4767716"/>
            <a:ext cx="376721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Learning to program:</a:t>
            </a:r>
            <a:br>
              <a:rPr lang="en-US"/>
            </a:br>
            <a:r>
              <a:rPr lang="en-US"/>
              <a:t>Difficulties for beginners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1400175" y="1695108"/>
            <a:ext cx="6343650" cy="3209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85763" lvl="0" marL="38576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Syntax errors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struggle for hours to fix syntax errors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Loose confidence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Frustrating experience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Run away &amp; never come back if possible!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Logic errors</a:t>
            </a:r>
            <a:endParaRPr/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Not a serious issue.</a:t>
            </a:r>
            <a:endParaRPr/>
          </a:p>
        </p:txBody>
      </p:sp>
      <p:sp>
        <p:nvSpPr>
          <p:cNvPr id="231" name="Google Shape;231;p32"/>
          <p:cNvSpPr txBox="1"/>
          <p:nvPr>
            <p:ph idx="11" type="ftr"/>
          </p:nvPr>
        </p:nvSpPr>
        <p:spPr>
          <a:xfrm>
            <a:off x="3143250" y="4767264"/>
            <a:ext cx="33025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460011" y="303415"/>
            <a:ext cx="65151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Difficulties for experienced programmers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1485900" y="1543050"/>
            <a:ext cx="63436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Logic errors</a:t>
            </a:r>
            <a:endParaRPr/>
          </a:p>
          <a:p>
            <a:pPr indent="0" lvl="1" marL="300038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Continuous learning</a:t>
            </a:r>
            <a:endParaRPr/>
          </a:p>
        </p:txBody>
      </p:sp>
      <p:sp>
        <p:nvSpPr>
          <p:cNvPr id="238" name="Google Shape;238;p33"/>
          <p:cNvSpPr txBox="1"/>
          <p:nvPr>
            <p:ph idx="11" type="ftr"/>
          </p:nvPr>
        </p:nvSpPr>
        <p:spPr>
          <a:xfrm>
            <a:off x="3143249" y="4767264"/>
            <a:ext cx="35423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Introductory Session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Instructor’s Intro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Consultation hours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General University Rules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Course Intro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Programing intro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516194" y="1970390"/>
            <a:ext cx="8244349" cy="16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Programming Tools to teach programming concepts without encountering syntax errors.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Focus on the logic first &amp; build confidence.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idx="11" type="ftr"/>
          </p:nvPr>
        </p:nvSpPr>
        <p:spPr>
          <a:xfrm>
            <a:off x="3143249" y="4767264"/>
            <a:ext cx="38871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Free Visual Programming</a:t>
            </a:r>
            <a:br>
              <a:rPr lang="en-US"/>
            </a:br>
            <a:r>
              <a:rPr lang="en-US"/>
              <a:t>Tools</a:t>
            </a:r>
            <a:endParaRPr/>
          </a:p>
        </p:txBody>
      </p:sp>
      <p:graphicFrame>
        <p:nvGraphicFramePr>
          <p:cNvPr id="251" name="Google Shape;251;p35"/>
          <p:cNvGraphicFramePr/>
          <p:nvPr/>
        </p:nvGraphicFramePr>
        <p:xfrm>
          <a:off x="1041816" y="1485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{482B24BB-400F-497A-8E3B-12E7BDC9187A}</a:tableStyleId>
              </a:tblPr>
              <a:tblGrid>
                <a:gridCol w="2161550"/>
                <a:gridCol w="2041450"/>
                <a:gridCol w="2641875"/>
              </a:tblGrid>
              <a:tr h="39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Tool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Provider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Web-site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70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Alice 2.3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Carnegie</a:t>
                      </a:r>
                      <a:r>
                        <a:rPr lang="en-US" sz="2100"/>
                        <a:t> Mellon University</a:t>
                      </a:r>
                      <a:endParaRPr sz="21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www.alice.org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39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Scratch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MIT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scratch.mit.edu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49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Snap!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UCBerkeley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byob.berkeley.edu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9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Lego MindStorm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Lego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mindstorms.lego.com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72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sng">
                          <a:solidFill>
                            <a:schemeClr val="hlink"/>
                          </a:solidFill>
                          <a:hlinkClick r:id="rId3"/>
                        </a:rPr>
                        <a:t>Several more…</a:t>
                      </a:r>
                      <a:endParaRPr sz="21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52" name="Google Shape;252;p35"/>
          <p:cNvSpPr txBox="1"/>
          <p:nvPr>
            <p:ph idx="11" type="ftr"/>
          </p:nvPr>
        </p:nvSpPr>
        <p:spPr>
          <a:xfrm>
            <a:off x="3143249" y="4767264"/>
            <a:ext cx="33924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 few bit advanced tools</a:t>
            </a:r>
            <a:endParaRPr/>
          </a:p>
        </p:txBody>
      </p:sp>
      <p:graphicFrame>
        <p:nvGraphicFramePr>
          <p:cNvPr id="258" name="Google Shape;258;p36"/>
          <p:cNvGraphicFramePr/>
          <p:nvPr/>
        </p:nvGraphicFramePr>
        <p:xfrm>
          <a:off x="929390" y="16913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{01D80CD0-FB04-4201-B309-EB53F6DBF557}</a:tableStyleId>
              </a:tblPr>
              <a:tblGrid>
                <a:gridCol w="1926225"/>
                <a:gridCol w="2398425"/>
                <a:gridCol w="2960550"/>
              </a:tblGrid>
              <a:tr h="165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Tool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Provider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Web-site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Alice 3.1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Carnegie</a:t>
                      </a:r>
                      <a:r>
                        <a:rPr lang="en-US" sz="2100"/>
                        <a:t> Mellon University</a:t>
                      </a:r>
                      <a:endParaRPr sz="21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www.alice.org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65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JavaScript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Khan Academy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www.khanacademy.org/cs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36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Racket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UCBerkeley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wescheme.org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41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Greenfoot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Ukent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www.greenfoot.org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599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Several more…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59" name="Google Shape;259;p36"/>
          <p:cNvSpPr txBox="1"/>
          <p:nvPr>
            <p:ph idx="11" type="ftr"/>
          </p:nvPr>
        </p:nvSpPr>
        <p:spPr>
          <a:xfrm>
            <a:off x="3143250" y="4767264"/>
            <a:ext cx="34898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519971" y="1985264"/>
            <a:ext cx="5963275" cy="1172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Programming Concepts</a:t>
            </a:r>
            <a:br>
              <a:rPr lang="en-US" sz="36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based on everyday activities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 few examples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Recipe to make favorite food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Assembly instructions for a toy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Getting ready in the morning to go to school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None/>
            </a:pPr>
            <a:r>
              <a:rPr lang="en-US">
                <a:solidFill>
                  <a:srgbClr val="006600"/>
                </a:solidFill>
              </a:rPr>
              <a:t>What is common about these activities?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6600"/>
              </a:solidFill>
            </a:endParaRPr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b="1" lang="en-US" sz="3300"/>
              <a:t>Sequence</a:t>
            </a:r>
            <a:endParaRPr/>
          </a:p>
        </p:txBody>
      </p:sp>
      <p:sp>
        <p:nvSpPr>
          <p:cNvPr id="271" name="Google Shape;271;p38"/>
          <p:cNvSpPr txBox="1"/>
          <p:nvPr>
            <p:ph idx="11" type="ftr"/>
          </p:nvPr>
        </p:nvSpPr>
        <p:spPr>
          <a:xfrm>
            <a:off x="3143249" y="4767264"/>
            <a:ext cx="3399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95366" y="319892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Programming concepts:</a:t>
            </a:r>
            <a:br>
              <a:rPr lang="en-US"/>
            </a:br>
            <a:r>
              <a:rPr lang="en-US"/>
              <a:t>Sequence structure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1132067" y="1721748"/>
            <a:ext cx="6025478" cy="210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instruction 1;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instruction 2;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instruction 3;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…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idx="11" type="ftr"/>
          </p:nvPr>
        </p:nvSpPr>
        <p:spPr>
          <a:xfrm>
            <a:off x="3143250" y="4767264"/>
            <a:ext cx="38408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628477" y="319892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 few more examples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 movie or study?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Eat salad or sandwich?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 job or go for higher studies?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None/>
            </a:pPr>
            <a:r>
              <a:rPr lang="en-US">
                <a:solidFill>
                  <a:srgbClr val="006600"/>
                </a:solidFill>
              </a:rPr>
              <a:t>What is the common thing here?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6600"/>
              </a:solidFill>
            </a:endParaRPr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b="1" lang="en-US" sz="3300"/>
              <a:t>Selection or IF statement </a:t>
            </a:r>
            <a:endParaRPr/>
          </a:p>
        </p:txBody>
      </p:sp>
      <p:sp>
        <p:nvSpPr>
          <p:cNvPr id="285" name="Google Shape;285;p40"/>
          <p:cNvSpPr txBox="1"/>
          <p:nvPr>
            <p:ph idx="11" type="ftr"/>
          </p:nvPr>
        </p:nvSpPr>
        <p:spPr>
          <a:xfrm>
            <a:off x="3143250" y="4767264"/>
            <a:ext cx="3669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Selection structure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condition is true THEN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do this;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ELSE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do that;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ENDIF</a:t>
            </a:r>
            <a:endParaRPr/>
          </a:p>
        </p:txBody>
      </p:sp>
      <p:sp>
        <p:nvSpPr>
          <p:cNvPr id="292" name="Google Shape;292;p41"/>
          <p:cNvSpPr txBox="1"/>
          <p:nvPr>
            <p:ph idx="11" type="ftr"/>
          </p:nvPr>
        </p:nvSpPr>
        <p:spPr>
          <a:xfrm>
            <a:off x="3143250" y="4767264"/>
            <a:ext cx="3534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 few more examples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Eat chips from a packet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on a shopping spree with lot of cash!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an exam that has several questions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None/>
            </a:pPr>
            <a:r>
              <a:rPr lang="en-US">
                <a:solidFill>
                  <a:srgbClr val="006600"/>
                </a:solidFill>
              </a:rPr>
              <a:t>What is the common thing here?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6600"/>
              </a:solidFill>
            </a:endParaRPr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b="1" lang="en-US" sz="3300"/>
              <a:t>Repetition / Loops</a:t>
            </a:r>
            <a:endParaRPr/>
          </a:p>
        </p:txBody>
      </p:sp>
      <p:sp>
        <p:nvSpPr>
          <p:cNvPr id="299" name="Google Shape;299;p42"/>
          <p:cNvSpPr txBox="1"/>
          <p:nvPr>
            <p:ph idx="11" type="ftr"/>
          </p:nvPr>
        </p:nvSpPr>
        <p:spPr>
          <a:xfrm>
            <a:off x="3143250" y="4767264"/>
            <a:ext cx="33849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Repetition structure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WHILE (more items to process)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process the next item;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ENDWHILE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 month = 1 to 12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do monthly processing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ENDFOR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6" name="Google Shape;306;p43"/>
          <p:cNvSpPr txBox="1"/>
          <p:nvPr>
            <p:ph idx="11" type="ftr"/>
          </p:nvPr>
        </p:nvSpPr>
        <p:spPr>
          <a:xfrm>
            <a:off x="3143250" y="4767264"/>
            <a:ext cx="34898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485900" y="57150"/>
            <a:ext cx="5715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Consultation Hours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457325" y="1338760"/>
            <a:ext cx="622935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/>
          </a:p>
          <a:p>
            <a:pPr indent="-45720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3 hours a week (equal to teaching time) are reserved for student counseling. You are encouraged to bring your problems to me ONLY during these consultation hours.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is advised to come in groups of 3 – 4 students if possible.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you come to MY room: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425"/>
              <a:buChar char="–"/>
            </a:pPr>
            <a:r>
              <a:rPr lang="en-US" sz="1425"/>
              <a:t>Be respectful.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425"/>
              <a:buChar char="–"/>
            </a:pPr>
            <a:r>
              <a:rPr lang="en-US" sz="1425"/>
              <a:t>Come with a definitive purpose.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425"/>
              <a:buChar char="–"/>
            </a:pPr>
            <a:r>
              <a:rPr lang="en-US" sz="1425"/>
              <a:t>Be to the point.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425"/>
              <a:buChar char="–"/>
            </a:pPr>
            <a:r>
              <a:rPr lang="en-US" sz="1425"/>
              <a:t>All course related questions should be specific. Vague and casual questions are not treated.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425"/>
              <a:buChar char="–"/>
            </a:pPr>
            <a:r>
              <a:rPr lang="en-US" sz="1425"/>
              <a:t>Individual favors are never granted!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</a:pPr>
            <a:r>
              <a:t/>
            </a:r>
            <a:endParaRPr sz="75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43249" y="4767264"/>
            <a:ext cx="37072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Programming Concepts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516194" y="1768492"/>
            <a:ext cx="8244349" cy="218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Structures: Sequence, Selection &amp; Repetition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Foundation for Programming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complex program is only a combination of these structures.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3" name="Google Shape;313;p44"/>
          <p:cNvSpPr txBox="1"/>
          <p:nvPr>
            <p:ph idx="11" type="ftr"/>
          </p:nvPr>
        </p:nvSpPr>
        <p:spPr>
          <a:xfrm>
            <a:off x="3143249" y="4767264"/>
            <a:ext cx="359482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More things we do…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501445" y="1647497"/>
            <a:ext cx="8244349" cy="3101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a box to move lots of things from one room to another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Carry a pack of candies to class on your birthday!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rgbClr val="006600"/>
              </a:buClr>
              <a:buSzPct val="100000"/>
              <a:buChar char="•"/>
            </a:pPr>
            <a:r>
              <a:rPr lang="en-US">
                <a:solidFill>
                  <a:srgbClr val="006600"/>
                </a:solidFill>
              </a:rPr>
              <a:t>What is the common thing here?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6600"/>
              </a:solidFill>
            </a:endParaRPr>
          </a:p>
          <a:p>
            <a:pPr indent="0" lvl="0" marL="0" rtl="0" algn="l"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300"/>
              <a:t>Collection / Arrays</a:t>
            </a:r>
            <a:endParaRPr/>
          </a:p>
        </p:txBody>
      </p:sp>
      <p:sp>
        <p:nvSpPr>
          <p:cNvPr id="320" name="Google Shape;320;p45"/>
          <p:cNvSpPr txBox="1"/>
          <p:nvPr>
            <p:ph idx="11" type="ftr"/>
          </p:nvPr>
        </p:nvSpPr>
        <p:spPr>
          <a:xfrm>
            <a:off x="3143250" y="4767264"/>
            <a:ext cx="38646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501445" y="1679028"/>
            <a:ext cx="8244349" cy="3069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enable us to store data of similar type together.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enables us to handle varying size data.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Lines of code do not increase with more data!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 each item in array </a:t>
            </a:r>
            <a:br>
              <a:rPr lang="en-US"/>
            </a:br>
            <a:r>
              <a:rPr lang="en-US"/>
              <a:t>	add item to total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ENDFOR</a:t>
            </a:r>
            <a:endParaRPr/>
          </a:p>
        </p:txBody>
      </p:sp>
      <p:sp>
        <p:nvSpPr>
          <p:cNvPr id="327" name="Google Shape;327;p46"/>
          <p:cNvSpPr txBox="1"/>
          <p:nvPr>
            <p:ph idx="11" type="ftr"/>
          </p:nvPr>
        </p:nvSpPr>
        <p:spPr>
          <a:xfrm>
            <a:off x="3143250" y="4767264"/>
            <a:ext cx="345242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Even more things we do…</a:t>
            </a:r>
            <a:endParaRPr/>
          </a:p>
        </p:txBody>
      </p:sp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 phone call when you are driving a car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Friend knocks on the door when you are watching a movie</a:t>
            </a:r>
            <a:endParaRPr>
              <a:solidFill>
                <a:srgbClr val="0066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None/>
            </a:pPr>
            <a:r>
              <a:rPr lang="en-US">
                <a:solidFill>
                  <a:srgbClr val="006600"/>
                </a:solidFill>
              </a:rPr>
              <a:t>What is the common thing here?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6600"/>
              </a:solidFill>
            </a:endParaRPr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b="1" lang="en-US" sz="3300"/>
              <a:t>Interrupts / events</a:t>
            </a:r>
            <a:endParaRPr/>
          </a:p>
        </p:txBody>
      </p:sp>
      <p:sp>
        <p:nvSpPr>
          <p:cNvPr id="334" name="Google Shape;334;p47"/>
          <p:cNvSpPr txBox="1"/>
          <p:nvPr>
            <p:ph idx="11" type="ftr"/>
          </p:nvPr>
        </p:nvSpPr>
        <p:spPr>
          <a:xfrm>
            <a:off x="3143250" y="4767264"/>
            <a:ext cx="36847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512088" y="1898553"/>
            <a:ext cx="5963275" cy="1172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Programming Concepts….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44286" y="394519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Event driven programming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Suspend current processing  to process the event or process it in parallel.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“Regular” processing flow &amp; separate processing routine for each event.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 txBox="1"/>
          <p:nvPr>
            <p:ph idx="11" type="ftr"/>
          </p:nvPr>
        </p:nvSpPr>
        <p:spPr>
          <a:xfrm>
            <a:off x="3143250" y="4767264"/>
            <a:ext cx="33549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Object Oriented </a:t>
            </a:r>
            <a:br>
              <a:rPr lang="en-US"/>
            </a:br>
            <a:r>
              <a:rPr lang="en-US"/>
              <a:t>Programming (OOP)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516191" y="1767267"/>
            <a:ext cx="8244349" cy="187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Models the real-world better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Concepts learned from the manufacturing industry</a:t>
            </a:r>
            <a:endParaRPr/>
          </a:p>
        </p:txBody>
      </p:sp>
      <p:sp>
        <p:nvSpPr>
          <p:cNvPr id="353" name="Google Shape;353;p50"/>
          <p:cNvSpPr txBox="1"/>
          <p:nvPr>
            <p:ph idx="11" type="ftr"/>
          </p:nvPr>
        </p:nvSpPr>
        <p:spPr>
          <a:xfrm>
            <a:off x="3143250" y="4767264"/>
            <a:ext cx="35873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1. Take time to learn!</a:t>
            </a:r>
            <a:endParaRPr/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person may learn at different pace.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person has a different learning style.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Learning C/C++/Java directly is NOT recommended. What is the hurry?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everything looks cryptic, you are going too fast!</a:t>
            </a:r>
            <a:endParaRPr/>
          </a:p>
        </p:txBody>
      </p:sp>
      <p:sp>
        <p:nvSpPr>
          <p:cNvPr id="360" name="Google Shape;360;p51"/>
          <p:cNvSpPr txBox="1"/>
          <p:nvPr>
            <p:ph idx="11" type="ftr"/>
          </p:nvPr>
        </p:nvSpPr>
        <p:spPr>
          <a:xfrm>
            <a:off x="3143250" y="4767264"/>
            <a:ext cx="37147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2. Utilize examples</a:t>
            </a:r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501442" y="1580374"/>
            <a:ext cx="8244349" cy="2699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 of writing all the code from scratch, it is good to look at a few examples.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Also, majority of the learners prefer to look at examples instead of reading a manual.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p52"/>
          <p:cNvSpPr txBox="1"/>
          <p:nvPr>
            <p:ph idx="11" type="ftr"/>
          </p:nvPr>
        </p:nvSpPr>
        <p:spPr>
          <a:xfrm>
            <a:off x="3143250" y="4767264"/>
            <a:ext cx="35198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3. Use a good IDE</a:t>
            </a:r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 stands for Integrated Development Environment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Examples: </a:t>
            </a:r>
            <a:r>
              <a:rPr lang="en-US"/>
              <a:t>MS Visual Studio, NetBeans, Eclipse, jGRASP, DrJava, BlueJ, IntelliJ Idea Ed…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IDE takes care of mundane things and makes programming enjoyable!</a:t>
            </a:r>
            <a:endParaRPr/>
          </a:p>
        </p:txBody>
      </p:sp>
      <p:sp>
        <p:nvSpPr>
          <p:cNvPr id="374" name="Google Shape;374;p53"/>
          <p:cNvSpPr txBox="1"/>
          <p:nvPr>
            <p:ph idx="11" type="ftr"/>
          </p:nvPr>
        </p:nvSpPr>
        <p:spPr>
          <a:xfrm>
            <a:off x="3143250" y="4767264"/>
            <a:ext cx="36323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Consultation hours….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473547" y="1502815"/>
            <a:ext cx="6184553" cy="32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	My Office: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Room # 51, Ground Floor, </a:t>
            </a:r>
            <a:r>
              <a:rPr i="1" lang="en-US" sz="1800"/>
              <a:t>Computer Science Department,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	</a:t>
            </a:r>
            <a:r>
              <a:rPr b="1" i="1" lang="en-US" sz="1800"/>
              <a:t>My Email: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	Email: </a:t>
            </a:r>
            <a:r>
              <a:rPr i="1" lang="en-US" sz="1800" u="sng">
                <a:solidFill>
                  <a:schemeClr val="hlink"/>
                </a:solidFill>
                <a:hlinkClick r:id="rId3"/>
              </a:rPr>
              <a:t>farhan.aadil@ciit-attock.edu.pk</a:t>
            </a:r>
            <a:endParaRPr i="1"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(other means of consultation are discouraged)</a:t>
            </a:r>
            <a:endParaRPr sz="1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1828800" y="1657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{E632EBE7-58F1-4BD3-9D57-B74FC22FDD84}</a:tableStyleId>
              </a:tblPr>
              <a:tblGrid>
                <a:gridCol w="1782325"/>
                <a:gridCol w="31325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Day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Time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Monday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9:30</a:t>
                      </a:r>
                      <a:r>
                        <a:rPr lang="en-US" sz="1400"/>
                        <a:t> AM to 11:00 AM</a:t>
                      </a:r>
                      <a:endParaRPr sz="1400"/>
                    </a:p>
                  </a:txBody>
                  <a:tcPr marT="34300" marB="34300" marR="68575" marL="68575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Wednesday 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9:00</a:t>
                      </a:r>
                      <a:r>
                        <a:rPr lang="en-US" sz="1400"/>
                        <a:t> AM to 10:30 AM</a:t>
                      </a:r>
                      <a:endParaRPr sz="1400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43249" y="4767264"/>
            <a:ext cx="36004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704537" y="378364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4. Plan before you code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704537" y="1393333"/>
            <a:ext cx="7839856" cy="373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be “slow and steady” or “race and burn”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common for experienced designers to do “race and burn” before reverting back to “slow and steady” ☺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a practice of writing high level pseudo code before coding – unfortunately, this is not insisted in most programming courses!</a:t>
            </a:r>
            <a:endParaRPr/>
          </a:p>
        </p:txBody>
      </p:sp>
      <p:sp>
        <p:nvSpPr>
          <p:cNvPr id="381" name="Google Shape;381;p54"/>
          <p:cNvSpPr txBox="1"/>
          <p:nvPr>
            <p:ph idx="11" type="ftr"/>
          </p:nvPr>
        </p:nvSpPr>
        <p:spPr>
          <a:xfrm>
            <a:off x="3143250" y="4767264"/>
            <a:ext cx="34898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5. Learn with a friend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Learning in a group setting is preferred, if not, try to learn with a friend.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 ideas and help each other when you get stuck.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Enables you to work on a team assignment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Self-paced learning alone is not for everyone.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requires lot of self-discipline &amp; it is not much fun!</a:t>
            </a:r>
            <a:endParaRPr/>
          </a:p>
        </p:txBody>
      </p:sp>
      <p:sp>
        <p:nvSpPr>
          <p:cNvPr id="388" name="Google Shape;388;p55"/>
          <p:cNvSpPr txBox="1"/>
          <p:nvPr>
            <p:ph idx="11" type="ftr"/>
          </p:nvPr>
        </p:nvSpPr>
        <p:spPr>
          <a:xfrm>
            <a:off x="3143249" y="4767264"/>
            <a:ext cx="43068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6. Mimic an interesting </a:t>
            </a:r>
            <a:br>
              <a:rPr lang="en-US"/>
            </a:br>
            <a:r>
              <a:rPr lang="en-US"/>
              <a:t>game/feature</a:t>
            </a:r>
            <a:endParaRPr/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501445" y="1437968"/>
            <a:ext cx="8244349" cy="235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easier to focus on implementation when functionality is clearly understood.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easy to “relate to”.</a:t>
            </a:r>
            <a:endParaRPr/>
          </a:p>
        </p:txBody>
      </p:sp>
      <p:sp>
        <p:nvSpPr>
          <p:cNvPr id="395" name="Google Shape;395;p56"/>
          <p:cNvSpPr txBox="1"/>
          <p:nvPr>
            <p:ph idx="11" type="ftr"/>
          </p:nvPr>
        </p:nvSpPr>
        <p:spPr>
          <a:xfrm>
            <a:off x="3143250" y="4767264"/>
            <a:ext cx="33250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7. Have a time-discipline</a:t>
            </a:r>
            <a:endParaRPr/>
          </a:p>
        </p:txBody>
      </p:sp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501445" y="1648918"/>
            <a:ext cx="8244349" cy="31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encourage you to fix the issues on your own, but do not spend &gt;30 minutes on any one issue. Ask for help!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not, your frustration level will increase &amp; confidence will go down.</a:t>
            </a:r>
            <a:endParaRPr/>
          </a:p>
        </p:txBody>
      </p:sp>
      <p:sp>
        <p:nvSpPr>
          <p:cNvPr id="402" name="Google Shape;402;p57"/>
          <p:cNvSpPr txBox="1"/>
          <p:nvPr>
            <p:ph idx="11" type="ftr"/>
          </p:nvPr>
        </p:nvSpPr>
        <p:spPr>
          <a:xfrm>
            <a:off x="3143250" y="4767264"/>
            <a:ext cx="35873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8. Implement a </a:t>
            </a:r>
            <a:br>
              <a:rPr lang="en-US"/>
            </a:br>
            <a:r>
              <a:rPr lang="en-US"/>
              <a:t>useful app/game</a:t>
            </a:r>
            <a:endParaRPr/>
          </a:p>
        </p:txBody>
      </p:sp>
      <p:sp>
        <p:nvSpPr>
          <p:cNvPr id="408" name="Google Shape;408;p58"/>
          <p:cNvSpPr txBox="1"/>
          <p:nvPr>
            <p:ph idx="1" type="body"/>
          </p:nvPr>
        </p:nvSpPr>
        <p:spPr>
          <a:xfrm>
            <a:off x="486693" y="1925150"/>
            <a:ext cx="8244349" cy="199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increases your confidence level.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be proud of your work.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9" name="Google Shape;409;p58"/>
          <p:cNvSpPr txBox="1"/>
          <p:nvPr>
            <p:ph idx="11" type="ftr"/>
          </p:nvPr>
        </p:nvSpPr>
        <p:spPr>
          <a:xfrm>
            <a:off x="3143249" y="4767264"/>
            <a:ext cx="34973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9. Use video tutorials</a:t>
            </a:r>
            <a:endParaRPr/>
          </a:p>
        </p:txBody>
      </p:sp>
      <p:sp>
        <p:nvSpPr>
          <p:cNvPr id="415" name="Google Shape;415;p59"/>
          <p:cNvSpPr txBox="1"/>
          <p:nvPr>
            <p:ph idx="1" type="body"/>
          </p:nvPr>
        </p:nvSpPr>
        <p:spPr>
          <a:xfrm>
            <a:off x="501445" y="1761345"/>
            <a:ext cx="8244349" cy="2158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www.spoken-tutorials.org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www.khanacademy.org/cs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416" name="Google Shape;416;p59"/>
          <p:cNvSpPr txBox="1"/>
          <p:nvPr>
            <p:ph idx="11" type="ftr"/>
          </p:nvPr>
        </p:nvSpPr>
        <p:spPr>
          <a:xfrm>
            <a:off x="3143250" y="4767264"/>
            <a:ext cx="31601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10. Participate in </a:t>
            </a:r>
            <a:br>
              <a:rPr lang="en-US"/>
            </a:br>
            <a:r>
              <a:rPr lang="en-US"/>
              <a:t>programming competitions</a:t>
            </a:r>
            <a:endParaRPr/>
          </a:p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ACM programming contest - uva.onlinejudge.org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Infosys Aspirations 2020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 Computing Olympiad (feeds to International Olympiad in Informatics) – www.unaco.org</a:t>
            </a:r>
            <a:endParaRPr/>
          </a:p>
        </p:txBody>
      </p:sp>
      <p:sp>
        <p:nvSpPr>
          <p:cNvPr id="423" name="Google Shape;423;p60"/>
          <p:cNvSpPr txBox="1"/>
          <p:nvPr>
            <p:ph idx="11" type="ftr"/>
          </p:nvPr>
        </p:nvSpPr>
        <p:spPr>
          <a:xfrm>
            <a:off x="3143249" y="4767264"/>
            <a:ext cx="365478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type="title"/>
          </p:nvPr>
        </p:nvSpPr>
        <p:spPr>
          <a:xfrm>
            <a:off x="228600" y="198128"/>
            <a:ext cx="518284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Enjoyable … series of courses</a:t>
            </a:r>
            <a:endParaRPr/>
          </a:p>
        </p:txBody>
      </p:sp>
      <p:sp>
        <p:nvSpPr>
          <p:cNvPr id="429" name="Google Shape;429;p61"/>
          <p:cNvSpPr txBox="1"/>
          <p:nvPr>
            <p:ph idx="1" type="body"/>
          </p:nvPr>
        </p:nvSpPr>
        <p:spPr>
          <a:xfrm>
            <a:off x="878799" y="1547813"/>
            <a:ext cx="6172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Enjoyable Introduction to Programming using</a:t>
            </a:r>
            <a:endParaRPr/>
          </a:p>
        </p:txBody>
      </p:sp>
      <p:graphicFrame>
        <p:nvGraphicFramePr>
          <p:cNvPr id="430" name="Google Shape;430;p61"/>
          <p:cNvGraphicFramePr/>
          <p:nvPr/>
        </p:nvGraphicFramePr>
        <p:xfrm>
          <a:off x="1751039" y="2370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{B423F60F-091B-48BD-A782-F46F7BB8106C}</a:tableStyleId>
              </a:tblPr>
              <a:tblGrid>
                <a:gridCol w="2286000"/>
                <a:gridCol w="2286000"/>
              </a:tblGrid>
              <a:tr h="2194550"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B050"/>
                          </a:solidFill>
                        </a:rPr>
                        <a:t>Alice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Scratch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SNAP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B050"/>
                          </a:solidFill>
                        </a:rPr>
                        <a:t>Drawings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Music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Animation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Robotics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Games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275" marB="3427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61"/>
          <p:cNvSpPr txBox="1"/>
          <p:nvPr>
            <p:ph idx="11" type="ftr"/>
          </p:nvPr>
        </p:nvSpPr>
        <p:spPr>
          <a:xfrm>
            <a:off x="3143249" y="4767264"/>
            <a:ext cx="37747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Next level </a:t>
            </a:r>
            <a:br>
              <a:rPr lang="en-US"/>
            </a:br>
            <a:r>
              <a:rPr lang="en-US"/>
              <a:t>programming courses</a:t>
            </a:r>
            <a:endParaRPr/>
          </a:p>
        </p:txBody>
      </p:sp>
      <p:sp>
        <p:nvSpPr>
          <p:cNvPr id="437" name="Google Shape;437;p62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C/C++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Mobile app development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Game development</a:t>
            </a:r>
            <a:endParaRPr/>
          </a:p>
        </p:txBody>
      </p:sp>
      <p:sp>
        <p:nvSpPr>
          <p:cNvPr id="438" name="Google Shape;438;p62"/>
          <p:cNvSpPr txBox="1"/>
          <p:nvPr>
            <p:ph idx="11" type="ftr"/>
          </p:nvPr>
        </p:nvSpPr>
        <p:spPr>
          <a:xfrm>
            <a:off x="3143250" y="4767264"/>
            <a:ext cx="331001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Advanced level</a:t>
            </a:r>
            <a:endParaRPr/>
          </a:p>
        </p:txBody>
      </p:sp>
      <p:sp>
        <p:nvSpPr>
          <p:cNvPr id="444" name="Google Shape;444;p63"/>
          <p:cNvSpPr txBox="1"/>
          <p:nvPr>
            <p:ph idx="1" type="body"/>
          </p:nvPr>
        </p:nvSpPr>
        <p:spPr>
          <a:xfrm>
            <a:off x="501442" y="1832487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solving &amp; algorithms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Programming competitions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Advanced game development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Sophisticated Mobile app development</a:t>
            </a:r>
            <a:endParaRPr/>
          </a:p>
        </p:txBody>
      </p:sp>
      <p:sp>
        <p:nvSpPr>
          <p:cNvPr id="445" name="Google Shape;445;p63"/>
          <p:cNvSpPr txBox="1"/>
          <p:nvPr>
            <p:ph idx="11" type="ftr"/>
          </p:nvPr>
        </p:nvSpPr>
        <p:spPr>
          <a:xfrm>
            <a:off x="3143249" y="4767264"/>
            <a:ext cx="331751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93514" y="102393"/>
            <a:ext cx="5150283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General University Rules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034321" y="1506517"/>
            <a:ext cx="7480092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/>
              <a:t>Dress Code: </a:t>
            </a:r>
            <a:r>
              <a:rPr lang="en-US" sz="1500"/>
              <a:t>Students not conforming to the prescribed dress-code will not be allowed to sit in class/lab as per university policy (from week-1 onwards).</a:t>
            </a:r>
            <a:endParaRPr sz="1200"/>
          </a:p>
          <a:p>
            <a:pPr indent="-414337" lvl="0" marL="457200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b="1" sz="675"/>
          </a:p>
          <a:p>
            <a:pPr indent="-457200" lvl="1" marL="757238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</a:pPr>
            <a:r>
              <a:rPr lang="en-US" sz="1350"/>
              <a:t>Expected to be decent and modest, in accordance with local cultural values. Must not be provocative or indecent.</a:t>
            </a:r>
            <a:endParaRPr/>
          </a:p>
          <a:p>
            <a:pPr indent="0" lvl="1" marL="300038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457200" lvl="1" marL="757238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</a:pPr>
            <a:r>
              <a:rPr lang="en-US" sz="1350"/>
              <a:t>Shorts, sleeveless shirts, tight or see-through dresses, heavy make-up, expensive jewelry are not allowed. </a:t>
            </a:r>
            <a:endParaRPr/>
          </a:p>
          <a:p>
            <a:pPr indent="-414337" lvl="1" marL="757238" rtl="0" algn="l">
              <a:lnSpc>
                <a:spcPct val="8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b="1" sz="675"/>
          </a:p>
          <a:p>
            <a:pPr indent="-457200" lvl="0" marL="45720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</a:pPr>
            <a:r>
              <a:rPr b="1" lang="en-US" sz="1350"/>
              <a:t>Attendance: </a:t>
            </a:r>
            <a:r>
              <a:rPr lang="en-US" sz="1350"/>
              <a:t>Greater than </a:t>
            </a:r>
            <a:r>
              <a:rPr b="1" lang="en-US" sz="1350"/>
              <a:t>80%</a:t>
            </a:r>
            <a:r>
              <a:rPr lang="en-US" sz="1350"/>
              <a:t> attendance </a:t>
            </a:r>
            <a:r>
              <a:rPr b="1" lang="en-US" sz="1350"/>
              <a:t>REQUIRED</a:t>
            </a:r>
            <a:r>
              <a:rPr lang="en-US" sz="1350"/>
              <a:t>!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</a:pPr>
            <a:r>
              <a:rPr b="1" lang="en-US" sz="1350"/>
              <a:t>Questions: </a:t>
            </a:r>
            <a:r>
              <a:rPr lang="en-US" sz="1350"/>
              <a:t>Topic</a:t>
            </a:r>
            <a:r>
              <a:rPr b="1" lang="en-US" sz="1350"/>
              <a:t> </a:t>
            </a:r>
            <a:r>
              <a:rPr lang="en-US" sz="1350"/>
              <a:t>related questions are appreciated during the lecture.</a:t>
            </a:r>
            <a:endParaRPr b="1" sz="1350"/>
          </a:p>
          <a:p>
            <a:pPr indent="-457200" lvl="0" marL="45720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</a:pPr>
            <a:r>
              <a:rPr b="1" lang="en-US" sz="1350"/>
              <a:t>Disturbance in class: </a:t>
            </a:r>
            <a:r>
              <a:rPr lang="en-US" sz="1350"/>
              <a:t>‘Nothing’ which ‘disturbs’ will be tolerated!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</a:pPr>
            <a:r>
              <a:rPr b="1" lang="en-US" sz="1350"/>
              <a:t>Mobile Phone in Class:</a:t>
            </a:r>
            <a:r>
              <a:rPr lang="en-US" sz="1350"/>
              <a:t> You will be marked </a:t>
            </a:r>
            <a:r>
              <a:rPr b="1" lang="en-US" sz="1350"/>
              <a:t>absent</a:t>
            </a:r>
            <a:r>
              <a:rPr lang="en-US" sz="1350"/>
              <a:t> in your mobile phone rings.</a:t>
            </a:r>
            <a:endParaRPr sz="1350"/>
          </a:p>
          <a:p>
            <a:pPr indent="-457200" lvl="0" marL="457200" rtl="0" algn="l">
              <a:lnSpc>
                <a:spcPct val="8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</a:pPr>
            <a:r>
              <a:rPr b="1" lang="en-US" sz="1350"/>
              <a:t>Smoking: </a:t>
            </a:r>
            <a:r>
              <a:rPr lang="en-US" sz="1350"/>
              <a:t>This is a non-smoking campus. You can be fined heavily if caught smoking.</a:t>
            </a:r>
            <a:endParaRPr sz="1350"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3086100" y="4767263"/>
            <a:ext cx="34670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>
            <p:ph type="title"/>
          </p:nvPr>
        </p:nvSpPr>
        <p:spPr>
          <a:xfrm>
            <a:off x="511539" y="171450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Suggested sequence </a:t>
            </a:r>
            <a:endParaRPr/>
          </a:p>
        </p:txBody>
      </p:sp>
      <p:sp>
        <p:nvSpPr>
          <p:cNvPr id="451" name="Google Shape;451;p64"/>
          <p:cNvSpPr/>
          <p:nvPr/>
        </p:nvSpPr>
        <p:spPr>
          <a:xfrm>
            <a:off x="2857500" y="742950"/>
            <a:ext cx="3429000" cy="74295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Drag-and-drop programming (Alice or similar)</a:t>
            </a:r>
            <a:endParaRPr/>
          </a:p>
        </p:txBody>
      </p:sp>
      <p:sp>
        <p:nvSpPr>
          <p:cNvPr id="452" name="Google Shape;452;p64"/>
          <p:cNvSpPr/>
          <p:nvPr/>
        </p:nvSpPr>
        <p:spPr>
          <a:xfrm>
            <a:off x="2894410" y="1885950"/>
            <a:ext cx="3392090" cy="6858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Free-form typing </a:t>
            </a:r>
            <a:b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(KA-JavaScript, …)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64"/>
          <p:cNvCxnSpPr/>
          <p:nvPr/>
        </p:nvCxnSpPr>
        <p:spPr>
          <a:xfrm>
            <a:off x="4686300" y="1485900"/>
            <a:ext cx="0" cy="4000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4" name="Google Shape;454;p64"/>
          <p:cNvCxnSpPr/>
          <p:nvPr/>
        </p:nvCxnSpPr>
        <p:spPr>
          <a:xfrm>
            <a:off x="4688681" y="2571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5" name="Google Shape;455;p64"/>
          <p:cNvSpPr/>
          <p:nvPr/>
        </p:nvSpPr>
        <p:spPr>
          <a:xfrm>
            <a:off x="2894410" y="3028950"/>
            <a:ext cx="3487340" cy="6858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Introductary course in C/C++/Java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64"/>
          <p:cNvCxnSpPr/>
          <p:nvPr/>
        </p:nvCxnSpPr>
        <p:spPr>
          <a:xfrm>
            <a:off x="4727972" y="3714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7" name="Google Shape;457;p64"/>
          <p:cNvSpPr/>
          <p:nvPr/>
        </p:nvSpPr>
        <p:spPr>
          <a:xfrm>
            <a:off x="2894410" y="4171950"/>
            <a:ext cx="3526631" cy="685800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course in C/C++/Java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4"/>
          <p:cNvSpPr txBox="1"/>
          <p:nvPr>
            <p:ph idx="11" type="ftr"/>
          </p:nvPr>
        </p:nvSpPr>
        <p:spPr>
          <a:xfrm>
            <a:off x="3143249" y="4855121"/>
            <a:ext cx="354048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influential ones:</a:t>
            </a:r>
            <a:endParaRPr/>
          </a:p>
          <a:p>
            <a:pPr indent="-285750" lvl="1" marL="742950" rtl="0" algn="l">
              <a:lnSpc>
                <a:spcPct val="102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FORTRAN</a:t>
            </a:r>
            <a:endParaRPr/>
          </a:p>
          <a:p>
            <a:pPr indent="-22860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science / engineering</a:t>
            </a:r>
            <a:endParaRPr/>
          </a:p>
          <a:p>
            <a:pPr indent="-13335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2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COBOL</a:t>
            </a:r>
            <a:endParaRPr/>
          </a:p>
          <a:p>
            <a:pPr indent="-22860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business data</a:t>
            </a:r>
            <a:endParaRPr/>
          </a:p>
          <a:p>
            <a:pPr indent="-13335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2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LISP</a:t>
            </a:r>
            <a:endParaRPr/>
          </a:p>
          <a:p>
            <a:pPr indent="-22860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 and AI</a:t>
            </a:r>
            <a:endParaRPr/>
          </a:p>
          <a:p>
            <a:pPr indent="-13335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2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BASIC</a:t>
            </a:r>
            <a:endParaRPr/>
          </a:p>
          <a:p>
            <a:pPr indent="-228600" lvl="2" marL="1143000" rtl="0" algn="l">
              <a:lnSpc>
                <a:spcPct val="102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simple language</a:t>
            </a:r>
            <a:endParaRPr/>
          </a:p>
        </p:txBody>
      </p:sp>
      <p:sp>
        <p:nvSpPr>
          <p:cNvPr id="466" name="Google Shape;466;p6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7" name="Google Shape;46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7700" y="742950"/>
            <a:ext cx="3200400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5"/>
          <p:cNvSpPr txBox="1"/>
          <p:nvPr>
            <p:ph idx="11" type="ftr"/>
          </p:nvPr>
        </p:nvSpPr>
        <p:spPr>
          <a:xfrm rot="-5400000">
            <a:off x="6207066" y="2906696"/>
            <a:ext cx="32112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  <p:sp>
        <p:nvSpPr>
          <p:cNvPr id="469" name="Google Shape;469;p65"/>
          <p:cNvSpPr txBox="1"/>
          <p:nvPr>
            <p:ph type="title"/>
          </p:nvPr>
        </p:nvSpPr>
        <p:spPr>
          <a:xfrm>
            <a:off x="501445" y="357649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Languages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475" name="Google Shape;475;p66"/>
          <p:cNvSpPr txBox="1"/>
          <p:nvPr>
            <p:ph idx="1" type="body"/>
          </p:nvPr>
        </p:nvSpPr>
        <p:spPr>
          <a:xfrm>
            <a:off x="1257300" y="1657350"/>
            <a:ext cx="6629400" cy="115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email: </a:t>
            </a:r>
            <a:r>
              <a:rPr lang="en-US" u="sng"/>
              <a:t>f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arhan.aadil@ciit-attock.edu.pk</a:t>
            </a:r>
            <a:endParaRPr u="sng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web page: DrAadil.com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476" name="Google Shape;476;p66"/>
          <p:cNvSpPr/>
          <p:nvPr/>
        </p:nvSpPr>
        <p:spPr>
          <a:xfrm>
            <a:off x="1485900" y="3486150"/>
            <a:ext cx="6400800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Thanks for listening! </a:t>
            </a:r>
            <a:b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Ready for Questions &amp; Answers ☺</a:t>
            </a:r>
            <a:endParaRPr b="1" sz="270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66"/>
          <p:cNvSpPr txBox="1"/>
          <p:nvPr>
            <p:ph idx="11" type="ftr"/>
          </p:nvPr>
        </p:nvSpPr>
        <p:spPr>
          <a:xfrm>
            <a:off x="3143249" y="4767264"/>
            <a:ext cx="34299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93514" y="121416"/>
            <a:ext cx="6059686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Plagiarism/Cheating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97043" y="1573967"/>
            <a:ext cx="7592517" cy="298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University has ‘zero tolerance’ policy for cheating!</a:t>
            </a:r>
            <a:endParaRPr/>
          </a:p>
          <a:p>
            <a:pPr indent="-3683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4572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Can earn you a </a:t>
            </a:r>
            <a:r>
              <a:rPr b="1" lang="en-US" sz="1400">
                <a:solidFill>
                  <a:srgbClr val="FF0000"/>
                </a:solidFill>
              </a:rPr>
              <a:t>punishment</a:t>
            </a:r>
            <a:r>
              <a:rPr lang="en-US" sz="1400">
                <a:solidFill>
                  <a:srgbClr val="FF0000"/>
                </a:solidFill>
              </a:rPr>
              <a:t> </a:t>
            </a:r>
            <a:r>
              <a:rPr lang="en-US" sz="1400"/>
              <a:t>from getting zero in the cheated stuff to awarding an </a:t>
            </a:r>
            <a:r>
              <a:rPr b="1" lang="en-US" sz="1400"/>
              <a:t>F grade </a:t>
            </a:r>
            <a:r>
              <a:rPr lang="en-US" sz="1400"/>
              <a:t>in the whole course to </a:t>
            </a:r>
            <a:r>
              <a:rPr b="1" i="1" lang="en-US" sz="1400"/>
              <a:t>expulsion from university</a:t>
            </a:r>
            <a:r>
              <a:rPr lang="en-US" sz="1400"/>
              <a:t> based on the severity of the act.</a:t>
            </a:r>
            <a:endParaRPr/>
          </a:p>
          <a:p>
            <a:pPr indent="-3683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4572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 this course, a student found guilty of </a:t>
            </a:r>
            <a:r>
              <a:rPr b="1" lang="en-US" sz="1400"/>
              <a:t>cheating</a:t>
            </a:r>
            <a:r>
              <a:rPr lang="en-US" sz="1400"/>
              <a:t> in an </a:t>
            </a:r>
            <a:r>
              <a:rPr b="1" lang="en-US" sz="1400"/>
              <a:t>assignment/quiz/project</a:t>
            </a:r>
            <a:r>
              <a:rPr lang="en-US" sz="1400"/>
              <a:t> will be awarded ZERO in that exam.</a:t>
            </a:r>
            <a:endParaRPr/>
          </a:p>
          <a:p>
            <a:pPr indent="-3683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-4572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 student marked as a </a:t>
            </a:r>
            <a:r>
              <a:rPr b="1" lang="en-US" sz="1400"/>
              <a:t>cheater twice </a:t>
            </a:r>
            <a:r>
              <a:rPr lang="en-US" sz="1400"/>
              <a:t>in assignments will get ZERO in all assignments.</a:t>
            </a:r>
            <a:endParaRPr/>
          </a:p>
          <a:p>
            <a:pPr indent="-3683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-4572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Further attempt to cheating will be referred to the DC.</a:t>
            </a:r>
            <a:endParaRPr sz="1400"/>
          </a:p>
          <a:p>
            <a:pPr indent="-3683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457200" lvl="0" marL="4572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Exam cheating cases go to DC which generally awards a minimum of an </a:t>
            </a:r>
            <a:r>
              <a:rPr b="1" lang="en-US" sz="1400"/>
              <a:t>F grade </a:t>
            </a:r>
            <a:r>
              <a:rPr lang="en-US" sz="1400"/>
              <a:t>in the whole course if proven guilty.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3143250" y="4767264"/>
            <a:ext cx="3409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31801" y="102392"/>
            <a:ext cx="6059686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Repeating a course…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31801" y="1544091"/>
            <a:ext cx="7680398" cy="2998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Students who fail a course (get an F grade) or pass with D or D+ generally have to repeat it.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This may put him behind his class fellows and may possibly extend the duration of the degree.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Repeat courses have stricter grading policy.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Remember your transcript (detailed marks sheet) shows details of every course taken and grade earned.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If a course is failed, it will get mentioned in the transcript. If it is repeated, it will be mentioned.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3143250" y="4767264"/>
            <a:ext cx="3409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38857" y="102392"/>
            <a:ext cx="6059686" cy="124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Time Management …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49825" y="1593172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Manage your time well while on campus, during travel and at home! Utilize the maximum NOW instead of getting to full throttle near exams without much benefit!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Identify your weaknesses and strengths and work accordingly.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572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is recommended that: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Be attentive in the class.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In the first possible free time, do a ‘few problems’ related to the topic(s) covered in class.</a:t>
            </a:r>
            <a:endParaRPr/>
          </a:p>
          <a:p>
            <a:pPr indent="-457200" lvl="1" marL="75723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If you can do it, it means you got the point; if not, at least you know what you do not know. Ask the teacher in the next class.</a:t>
            </a:r>
            <a:endParaRPr sz="1500"/>
          </a:p>
          <a:p>
            <a:pPr indent="-457200" lvl="1" marL="757238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At the weekend, sum up all the week’s study.</a:t>
            </a:r>
            <a:endParaRPr sz="15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‹#›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3143250" y="4767264"/>
            <a:ext cx="34099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464696" y="3431756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Introductory Lecture 1(a)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Dr. Farhan Aadil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farhan.aadil@ciit-attock.edu.pk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DrAadil.com 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