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Arim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FC6CC7-A154-41BF-876E-D6BD8FC124AC}">
  <a:tblStyle styleId="{4AFC6CC7-A154-41BF-876E-D6BD8FC124A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rimo-bold.fntdata"/><Relationship Id="rId25" Type="http://schemas.openxmlformats.org/officeDocument/2006/relationships/font" Target="fonts/Arimo-regular.fntdata"/><Relationship Id="rId28" Type="http://schemas.openxmlformats.org/officeDocument/2006/relationships/font" Target="fonts/Arimo-boldItalic.fntdata"/><Relationship Id="rId27" Type="http://schemas.openxmlformats.org/officeDocument/2006/relationships/font" Target="fonts/Arim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2" y="980765"/>
            <a:ext cx="8015750" cy="181405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78428" y="3322076"/>
            <a:ext cx="8001000" cy="678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E8785A"/>
              </a:buClr>
              <a:buSzPts val="2800"/>
              <a:buNone/>
              <a:defRPr b="0" i="0" sz="2800">
                <a:solidFill>
                  <a:srgbClr val="E8785A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70490" y="539273"/>
            <a:ext cx="6449920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8785A"/>
              </a:buClr>
              <a:buSzPts val="3600"/>
              <a:buFont typeface="Calibri"/>
              <a:buNone/>
              <a:defRPr sz="3600">
                <a:solidFill>
                  <a:srgbClr val="E8785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79323" y="1312606"/>
            <a:ext cx="6474543" cy="3508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540067" y="301139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536879" y="1611273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E8785A"/>
              </a:buClr>
              <a:buSzPts val="2400"/>
              <a:buNone/>
              <a:defRPr b="1" sz="2400">
                <a:solidFill>
                  <a:srgbClr val="E8785A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536879" y="2083670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572000" y="1611273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E8785A"/>
              </a:buClr>
              <a:buSzPts val="2400"/>
              <a:buNone/>
              <a:defRPr b="1" sz="2400">
                <a:solidFill>
                  <a:srgbClr val="E8785A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572000" y="2083670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arhan.aadil@ciit-attock.edu.p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464696" y="879478"/>
            <a:ext cx="3814996" cy="181405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Programming </a:t>
            </a:r>
            <a:br>
              <a:rPr lang="en-US" sz="4000"/>
            </a:br>
            <a:r>
              <a:rPr lang="en-US" sz="4000"/>
              <a:t>Fundamentals</a:t>
            </a:r>
            <a:br>
              <a:rPr lang="en-US"/>
            </a:br>
            <a:r>
              <a:rPr lang="en-US" sz="2800"/>
              <a:t>Fall 2021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464696" y="3536687"/>
            <a:ext cx="3515194" cy="1226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>
                <a:solidFill>
                  <a:schemeClr val="lt1"/>
                </a:solidFill>
              </a:rPr>
              <a:t>Lecture 3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>
                <a:solidFill>
                  <a:schemeClr val="lt1"/>
                </a:solidFill>
              </a:rPr>
              <a:t>Dr. Farhan Aadil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>
                <a:solidFill>
                  <a:schemeClr val="lt1"/>
                </a:solidFill>
              </a:rPr>
              <a:t>farhan.aadil@ciit-attock.edu.pk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>
                <a:solidFill>
                  <a:schemeClr val="lt1"/>
                </a:solidFill>
              </a:rPr>
              <a:t>DrAadil.com 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1143000" y="4884968"/>
            <a:ext cx="6858000" cy="25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Please turn OFF your Mobile Phones!</a:t>
            </a:r>
            <a:endParaRPr sz="2100">
              <a:solidFill>
                <a:srgbClr val="2F2B2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US" sz="3000"/>
              <a:t>Relational (Comparison) Operators</a:t>
            </a:r>
            <a:endParaRPr/>
          </a:p>
        </p:txBody>
      </p:sp>
      <p:graphicFrame>
        <p:nvGraphicFramePr>
          <p:cNvPr id="152" name="Google Shape;152;p23"/>
          <p:cNvGraphicFramePr/>
          <p:nvPr/>
        </p:nvGraphicFramePr>
        <p:xfrm>
          <a:off x="1485900" y="26181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{4AFC6CC7-A154-41BF-876E-D6BD8FC124AC}</a:tableStyleId>
              </a:tblPr>
              <a:tblGrid>
                <a:gridCol w="2057400"/>
                <a:gridCol w="4114800"/>
              </a:tblGrid>
              <a:tr h="35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T="34300" marB="34300" marR="88175" marL="881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 </a:t>
                      </a:r>
                      <a:r>
                        <a:rPr b="1" i="0" lang="en-US" sz="15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when . . .</a:t>
                      </a:r>
                      <a:endParaRPr/>
                    </a:p>
                  </a:txBody>
                  <a:tcPr marT="34300" marB="34300" marR="88175" marL="881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b="1" i="0" lang="en-US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endParaRPr/>
                    </a:p>
                  </a:txBody>
                  <a:tcPr marT="34300" marB="34300" marR="88175" marL="881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b="0" i="0" lang="en-US" sz="15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is greater than </a:t>
                      </a:r>
                      <a:r>
                        <a:rPr b="1" i="0" lang="en-US" sz="18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34300" marB="34300" marR="88175" marL="881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b="1" i="0" lang="en-US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endParaRPr/>
                    </a:p>
                  </a:txBody>
                  <a:tcPr marT="34300" marB="34300" marR="88175" marL="881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b="0" i="0" lang="en-US" sz="15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is greater than or equal to </a:t>
                      </a:r>
                      <a:r>
                        <a:rPr b="1" i="0" lang="en-US" sz="18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34300" marB="34300" marR="88175" marL="881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b="1" i="0" lang="en-US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endParaRPr/>
                    </a:p>
                  </a:txBody>
                  <a:tcPr marT="34300" marB="34300" marR="88175" marL="881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b="0" i="0" lang="en-US" sz="15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is equal to </a:t>
                      </a:r>
                      <a:r>
                        <a:rPr b="1" i="0" lang="en-US" sz="18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34300" marB="34300" marR="88175" marL="881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b="1" i="0" lang="en-US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endParaRPr/>
                    </a:p>
                  </a:txBody>
                  <a:tcPr marT="34300" marB="34300" marR="88175" marL="881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b="0" i="0" lang="en-US" sz="15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is not equal to </a:t>
                      </a:r>
                      <a:r>
                        <a:rPr b="1" i="0" lang="en-US" sz="18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34300" marB="34300" marR="88175" marL="881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b="1" i="0" lang="en-US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endParaRPr/>
                    </a:p>
                  </a:txBody>
                  <a:tcPr marT="34300" marB="34300" marR="88175" marL="881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b="0" i="0" lang="en-US" sz="15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is less than or equal to </a:t>
                      </a:r>
                      <a:r>
                        <a:rPr b="1" i="0" lang="en-US" sz="18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34300" marB="34300" marR="88175" marL="881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b="1" i="0" lang="en-US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endParaRPr/>
                    </a:p>
                  </a:txBody>
                  <a:tcPr marT="34300" marB="34300" marR="88175" marL="881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b="0" i="0" lang="en-US" sz="15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is less than </a:t>
                      </a:r>
                      <a:r>
                        <a:rPr b="1" i="0" lang="en-US" sz="18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34300" marB="34300" marR="88175" marL="881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p23"/>
          <p:cNvSpPr txBox="1"/>
          <p:nvPr/>
        </p:nvSpPr>
        <p:spPr>
          <a:xfrm>
            <a:off x="1706336" y="1417320"/>
            <a:ext cx="5829300" cy="11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1444" lvl="0" marL="12144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Relational operators compare two values</a:t>
            </a:r>
            <a:endParaRPr/>
          </a:p>
          <a:p>
            <a:pPr indent="-35719" lvl="0" marL="12144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1444" lvl="0" marL="12144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Produces a boolean value (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depending on the relationship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80176" y="1566119"/>
            <a:ext cx="8179265" cy="339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int x = 3;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int y = 5;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boolean result;</a:t>
            </a:r>
            <a:endParaRPr sz="1800"/>
          </a:p>
          <a:p>
            <a:pPr indent="-457200" lvl="0" marL="45720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-400050" lvl="1" marL="74295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1)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result = (x &gt; y);</a:t>
            </a:r>
            <a:r>
              <a:rPr lang="en-US" sz="1800"/>
              <a:t> </a:t>
            </a:r>
            <a:endParaRPr/>
          </a:p>
          <a:p>
            <a:pPr indent="-400050" lvl="1" marL="74295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now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-US" sz="1800"/>
              <a:t> is assigned the value false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/>
              <a:t>because 3 is not greater than 5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400050" lvl="1" marL="74295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400050" lvl="1" marL="74295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2)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result = (15 == x*y);</a:t>
            </a:r>
            <a:endParaRPr/>
          </a:p>
          <a:p>
            <a:pPr indent="-400050" lvl="1" marL="74295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now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-US" sz="1800"/>
              <a:t> is assigned the value true because the product of  3 and 5 equals 15</a:t>
            </a:r>
            <a:br>
              <a:rPr lang="en-US" sz="1800"/>
            </a:br>
            <a:endParaRPr sz="1800"/>
          </a:p>
          <a:p>
            <a:pPr indent="-400050" lvl="1" marL="74295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-400050" lvl="1" marL="74295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3)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result = (x != x*y);</a:t>
            </a:r>
            <a:endParaRPr/>
          </a:p>
          <a:p>
            <a:pPr indent="-400050" lvl="1" marL="74295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now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-US" sz="1800"/>
              <a:t> is assigned the value true because the product of 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800"/>
              <a:t> and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800"/>
              <a:t>  (15)  is not equal to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1800"/>
              <a:t>(3) 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656963" y="418401"/>
            <a:ext cx="44528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 of Relational Operations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-US" sz="2700"/>
              <a:t>Conditional Operators</a:t>
            </a:r>
            <a:endParaRPr/>
          </a:p>
        </p:txBody>
      </p:sp>
      <p:graphicFrame>
        <p:nvGraphicFramePr>
          <p:cNvPr id="165" name="Google Shape;165;p25"/>
          <p:cNvGraphicFramePr/>
          <p:nvPr/>
        </p:nvGraphicFramePr>
        <p:xfrm>
          <a:off x="1530141" y="1505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{4AFC6CC7-A154-41BF-876E-D6BD8FC124AC}</a:tableStyleId>
              </a:tblPr>
              <a:tblGrid>
                <a:gridCol w="3027875"/>
                <a:gridCol w="3144325"/>
              </a:tblGrid>
              <a:tr h="29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Symbol</a:t>
                      </a:r>
                      <a:endParaRPr/>
                    </a:p>
                  </a:txBody>
                  <a:tcPr marT="34300" marB="34300" marR="69875" marL="698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/>
                    </a:p>
                  </a:txBody>
                  <a:tcPr marT="34300" marB="343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  <a:endParaRPr/>
                    </a:p>
                  </a:txBody>
                  <a:tcPr marT="34300" marB="34300" marR="69875" marL="698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/>
                    </a:p>
                  </a:txBody>
                  <a:tcPr marT="34300" marB="343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||</a:t>
                      </a:r>
                      <a:endParaRPr/>
                    </a:p>
                  </a:txBody>
                  <a:tcPr marT="34300" marB="34300" marR="69875" marL="698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/>
                    </a:p>
                  </a:txBody>
                  <a:tcPr marT="34300" marB="343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</a:t>
                      </a:r>
                      <a:endParaRPr/>
                    </a:p>
                  </a:txBody>
                  <a:tcPr marT="34300" marB="34300" marR="69875" marL="698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</a:t>
                      </a:r>
                      <a:endParaRPr/>
                    </a:p>
                  </a:txBody>
                  <a:tcPr marT="34300" marB="343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" name="Google Shape;166;p25"/>
          <p:cNvSpPr txBox="1"/>
          <p:nvPr>
            <p:ph idx="4294967295" type="body"/>
          </p:nvPr>
        </p:nvSpPr>
        <p:spPr>
          <a:xfrm>
            <a:off x="923837" y="3205560"/>
            <a:ext cx="7296325" cy="1450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Conditional operators can be referred to as </a:t>
            </a:r>
            <a:r>
              <a:rPr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1800">
                <a:solidFill>
                  <a:schemeClr val="dk2"/>
                </a:solidFill>
              </a:rPr>
              <a:t> operators, because they are only used to combine expressions that have a value of </a:t>
            </a:r>
            <a:r>
              <a:rPr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US" sz="1800">
                <a:solidFill>
                  <a:schemeClr val="dk2"/>
                </a:solidFill>
              </a:rPr>
              <a:t> </a:t>
            </a:r>
            <a:r>
              <a:rPr lang="en-US" sz="1800">
                <a:solidFill>
                  <a:schemeClr val="dk2"/>
                </a:solidFill>
              </a:rPr>
              <a:t>or</a:t>
            </a:r>
            <a:r>
              <a:rPr b="1" lang="en-US" sz="1800">
                <a:solidFill>
                  <a:schemeClr val="dk2"/>
                </a:solidFill>
              </a:rPr>
              <a:t> </a:t>
            </a:r>
            <a:r>
              <a:rPr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800">
                <a:solidFill>
                  <a:schemeClr val="dk2"/>
                </a:solidFill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-US" sz="2700"/>
              <a:t>Truth Table for Conditional Operators</a:t>
            </a:r>
            <a:r>
              <a:rPr lang="en-US" sz="3000"/>
              <a:t> </a:t>
            </a:r>
            <a:endParaRPr/>
          </a:p>
        </p:txBody>
      </p:sp>
      <p:graphicFrame>
        <p:nvGraphicFramePr>
          <p:cNvPr id="172" name="Google Shape;172;p26"/>
          <p:cNvGraphicFramePr/>
          <p:nvPr/>
        </p:nvGraphicFramePr>
        <p:xfrm>
          <a:off x="1283516" y="15699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{4AFC6CC7-A154-41BF-876E-D6BD8FC124AC}</a:tableStyleId>
              </a:tblPr>
              <a:tblGrid>
                <a:gridCol w="1335775"/>
                <a:gridCol w="1335775"/>
                <a:gridCol w="1334500"/>
                <a:gridCol w="1335775"/>
                <a:gridCol w="1335775"/>
              </a:tblGrid>
              <a:tr h="39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y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x &amp;&amp; y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x || y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!x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/>
                </a:tc>
              </a:tr>
              <a:tr h="67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True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True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True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True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False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</a:tr>
              <a:tr h="676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True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False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False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True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False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</a:tr>
              <a:tr h="67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False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True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False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True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True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</a:tr>
              <a:tr h="67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False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False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False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False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True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Using &amp;&amp; and ||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501442" y="1773529"/>
            <a:ext cx="8244349" cy="2622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public static void main(String[] args)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				int a=5;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				int b=2;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					if(a&gt;2 || (b++ &gt; 1))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					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					System.out.print(b);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					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			}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Using &amp;&amp; and ||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568557" y="1756750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public static void main(String[] args) {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				int a=5;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				int b=2;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					if(a&gt;2 &amp;&amp; (b++ &gt; 1)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						{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						System.out.print(b);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						}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				}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Short-Circuit Evaluations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65935" y="1471523"/>
            <a:ext cx="8244349" cy="2924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342900" lvl="0" marL="342900" rtl="0" algn="l"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Java performs </a:t>
            </a:r>
            <a:r>
              <a:rPr b="1" lang="en-US" sz="1100"/>
              <a:t>short-circuit evaluation:</a:t>
            </a:r>
            <a:endParaRPr/>
          </a:p>
          <a:p>
            <a:pPr indent="-342900" lvl="0" marL="342900" rtl="0" algn="l"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It evaluates </a:t>
            </a: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-US" sz="1100"/>
              <a:t> and </a:t>
            </a: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-US" sz="1100"/>
              <a:t> expressions from left to right and </a:t>
            </a:r>
            <a:r>
              <a:rPr i="1" lang="en-US" sz="1100"/>
              <a:t>once it finds the result, it stops</a:t>
            </a:r>
            <a:r>
              <a:rPr lang="en-US" sz="1100"/>
              <a:t>.</a:t>
            </a:r>
            <a:endParaRPr/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public static void main(String[] args) {</a:t>
            </a:r>
            <a:endParaRPr/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				int a=5;</a:t>
            </a:r>
            <a:endParaRPr/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				int b=2;</a:t>
            </a:r>
            <a:endParaRPr/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					if(a&gt;2 || (b++ &gt; 1))</a:t>
            </a:r>
            <a:endParaRPr/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					{</a:t>
            </a:r>
            <a:endParaRPr/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						System.out.print(b);</a:t>
            </a:r>
            <a:endParaRPr/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					}}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None/>
            </a:pPr>
            <a:r>
              <a:rPr b="1" lang="en-US" sz="1200">
                <a:solidFill>
                  <a:srgbClr val="FF0000"/>
                </a:solidFill>
              </a:rPr>
              <a:t>2</a:t>
            </a:r>
            <a:endParaRPr/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public static void main(String[] args) {</a:t>
            </a:r>
            <a:endParaRPr/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				int a=5;</a:t>
            </a:r>
            <a:endParaRPr/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				int b=2;</a:t>
            </a:r>
            <a:endParaRPr/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					if(a&gt;2 &amp;&amp; (b++ &gt; 1)){</a:t>
            </a:r>
            <a:endParaRPr/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						System.out.print(b);</a:t>
            </a:r>
            <a:endParaRPr/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					}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None/>
            </a:pPr>
            <a:r>
              <a:rPr b="1" lang="en-US" sz="1200">
                <a:solidFill>
                  <a:srgbClr val="FF0000"/>
                </a:solidFill>
              </a:rPr>
              <a:t>3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Assignment 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Bitwise Operator</a:t>
            </a:r>
            <a:endParaRPr/>
          </a:p>
        </p:txBody>
      </p: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0B4C8"/>
                </a:solidFill>
              </a:rPr>
              <a:t>‹#›</a:t>
            </a:fld>
            <a:endParaRPr>
              <a:solidFill>
                <a:srgbClr val="50B4C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1485900" y="205978"/>
            <a:ext cx="61722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Important links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1257300" y="1657350"/>
            <a:ext cx="6629400" cy="1153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My email: </a:t>
            </a:r>
            <a:r>
              <a:rPr lang="en-US" u="sng"/>
              <a:t>f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arhan.aadil@ciit-attock.edu.pk</a:t>
            </a:r>
            <a:endParaRPr u="sng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My web page: DrAadil.com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1485899" y="3486150"/>
            <a:ext cx="67515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Thanks for listening! </a:t>
            </a:r>
            <a:br>
              <a:rPr b="1" lang="en-US" sz="270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270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Ready for Questions &amp; Answers ☺</a:t>
            </a:r>
            <a:endParaRPr b="1" sz="2700">
              <a:solidFill>
                <a:srgbClr val="FFC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5" name="Google Shape;205;p31"/>
          <p:cNvSpPr txBox="1"/>
          <p:nvPr>
            <p:ph idx="11" type="ftr"/>
          </p:nvPr>
        </p:nvSpPr>
        <p:spPr>
          <a:xfrm>
            <a:off x="3143249" y="4767264"/>
            <a:ext cx="342993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70490" y="539273"/>
            <a:ext cx="6449920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8785A"/>
              </a:buClr>
              <a:buSzPts val="3600"/>
              <a:buFont typeface="Calibri"/>
              <a:buNone/>
            </a:pPr>
            <a:r>
              <a:rPr lang="en-US"/>
              <a:t>Operators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79324" y="1312606"/>
            <a:ext cx="6093864" cy="2967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operator?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 of operators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Postfix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Prefix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are Operators?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1166070" y="1879134"/>
            <a:ext cx="6483641" cy="2701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 are special symbols used for </a:t>
            </a:r>
            <a:endParaRPr/>
          </a:p>
          <a:p>
            <a:pPr indent="-214312" lvl="1" marL="5572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mathematical functions </a:t>
            </a:r>
            <a:endParaRPr/>
          </a:p>
          <a:p>
            <a:pPr indent="-214312" lvl="1" marL="5572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statements </a:t>
            </a:r>
            <a:endParaRPr/>
          </a:p>
          <a:p>
            <a:pPr indent="-214312" lvl="1" marL="5572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comparisons</a:t>
            </a:r>
            <a:endParaRPr/>
          </a:p>
          <a:p>
            <a:pPr indent="-214312" lvl="1" marL="557213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/>
          </a:p>
          <a:p>
            <a:pPr indent="-214312" lvl="1" marL="557213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+ 5  // uses + operator</a:t>
            </a:r>
            <a:endParaRPr/>
          </a:p>
          <a:p>
            <a:pPr indent="-214312" lvl="1" marL="557213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1233182" y="1673914"/>
            <a:ext cx="7055141" cy="2940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There are 5 different groups of operators: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Arithmetic operators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Assignment operator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Increment/Decrement operators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Relational operators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Conditional operators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116" name="Google Shape;116;p17"/>
          <p:cNvSpPr txBox="1"/>
          <p:nvPr/>
        </p:nvSpPr>
        <p:spPr>
          <a:xfrm>
            <a:off x="738231" y="456993"/>
            <a:ext cx="34827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Operator Groups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47669" y="315559"/>
            <a:ext cx="61722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-US" sz="2700"/>
              <a:t>Arithmetic Operators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1743075" y="1543050"/>
            <a:ext cx="565785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900"/>
              <a:t>Java has 6 basic arithmetic operators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1350"/>
              <a:t>	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/>
              <a:t>		add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	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/>
              <a:t>		subtract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	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/>
              <a:t>		multiply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	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/>
              <a:t> 		divide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		%		modulo (remainder)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		^		exponent (to the power of)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Assignment Operator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501442" y="1519660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basic assignment operator (=) assigns the value of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2400"/>
              <a:t> to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var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expr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Java allows you to combine arithmetic and assignment operators into a single operator.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Examples: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+ 5;</a:t>
            </a:r>
            <a:r>
              <a:rPr lang="en-US" sz="2000"/>
              <a:t> 	is equivalent to 	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+= 5;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* 7;	</a:t>
            </a:r>
            <a:r>
              <a:rPr lang="en-US" sz="2000"/>
              <a:t>is equivalent to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*= 7;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403720" y="474426"/>
            <a:ext cx="61722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-US" sz="2700"/>
              <a:t>Increment/Decrement Operators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1485899" y="1508522"/>
            <a:ext cx="6483641" cy="333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1800"/>
              <a:t>	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ourier New"/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count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+ 1;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/>
              <a:t>can be written as: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1800"/>
              <a:t>	 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; or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1800"/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800"/>
              <a:t> is called the increment operator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- 1;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/>
              <a:t>can be written as: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--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; or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--;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1800"/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US" sz="1800"/>
              <a:t> is called the decrement operator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Postfix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501445" y="1484851"/>
            <a:ext cx="8244349" cy="3264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250"/>
              <a:t>The postfix form count++, count-- first evaluates the expression and then adds 1 to the variable.</a:t>
            </a:r>
            <a:endParaRPr/>
          </a:p>
          <a:p>
            <a:pPr indent="-342900" lvl="0" marL="3429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50"/>
          </a:p>
          <a:p>
            <a:pPr indent="-342900" lvl="0" marL="3429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/>
              <a:t>public class Helloworld {</a:t>
            </a:r>
            <a:endParaRPr/>
          </a:p>
          <a:p>
            <a:pPr indent="-342900" lvl="0" marL="3429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400"/>
          </a:p>
          <a:p>
            <a:pPr indent="-342900" lvl="0" marL="3429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/>
              <a:t>public static void main(String[] args) {</a:t>
            </a:r>
            <a:endParaRPr/>
          </a:p>
          <a:p>
            <a:pPr indent="-342900" lvl="0" marL="3429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/>
              <a:t>					int ans,b=1;</a:t>
            </a:r>
            <a:endParaRPr/>
          </a:p>
          <a:p>
            <a:pPr indent="-342900" lvl="0" marL="3429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/>
              <a:t>					      ans =b++;</a:t>
            </a:r>
            <a:endParaRPr/>
          </a:p>
          <a:p>
            <a:pPr indent="-342900" lvl="0" marL="3429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400"/>
          </a:p>
          <a:p>
            <a:pPr indent="-342900" lvl="0" marL="3429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/>
              <a:t>					System.out.print(ans);</a:t>
            </a:r>
            <a:endParaRPr/>
          </a:p>
          <a:p>
            <a:pPr indent="-342900" lvl="0" marL="3429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/>
              <a:t>					System.out.print("The value of b is "+b);</a:t>
            </a:r>
            <a:endParaRPr/>
          </a:p>
          <a:p>
            <a:pPr indent="-342900" lvl="0" marL="3429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/>
              <a:t>				}</a:t>
            </a:r>
            <a:endParaRPr/>
          </a:p>
          <a:p>
            <a:pPr indent="-342900" lvl="0" marL="3429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/>
              <a:t>			}</a:t>
            </a:r>
            <a:endParaRPr/>
          </a:p>
          <a:p>
            <a:pPr indent="-342900" lvl="0" marL="342900" rtl="0" algn="l">
              <a:spcBef>
                <a:spcPts val="208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3200">
                <a:solidFill>
                  <a:srgbClr val="FF0000"/>
                </a:solidFill>
              </a:rPr>
              <a:t>1</a:t>
            </a:r>
            <a:endParaRPr/>
          </a:p>
          <a:p>
            <a:pPr indent="-342900" lvl="0" marL="342900" rtl="0" algn="l">
              <a:spcBef>
                <a:spcPts val="208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3200">
                <a:solidFill>
                  <a:srgbClr val="FF0000"/>
                </a:solidFill>
              </a:rPr>
              <a:t>The value of b is 2</a:t>
            </a:r>
            <a:endParaRPr b="1" sz="7200">
              <a:solidFill>
                <a:srgbClr val="FF0000"/>
              </a:solidFill>
            </a:endParaRPr>
          </a:p>
          <a:p>
            <a:pPr indent="-285115" lvl="0" marL="342900" rtl="0" algn="l">
              <a:spcBef>
                <a:spcPts val="18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Prefix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501445" y="1437969"/>
            <a:ext cx="8244349" cy="3150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prefix form ++count, --count first adds 1 to the variable and then continues to any other operator in the expression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/>
              <a:t>public class Helloworld {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t/>
            </a:r>
            <a:endParaRPr sz="1350"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/>
              <a:t>public static void main(String[] args) {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/>
              <a:t>					int ans,b=1;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/>
              <a:t>					ans =++b;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t/>
            </a:r>
            <a:endParaRPr sz="1350"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/>
              <a:t>					System.out.println(ans);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/>
              <a:t>					System.out.print("The value of b is "+b);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/>
              <a:t>				}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/>
              <a:t>			}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None/>
            </a:pPr>
            <a:r>
              <a:rPr b="1" lang="en-US" sz="1200">
                <a:solidFill>
                  <a:srgbClr val="FF0000"/>
                </a:solidFill>
              </a:rPr>
              <a:t>2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None/>
            </a:pPr>
            <a:r>
              <a:rPr b="1" lang="en-US" sz="1200">
                <a:solidFill>
                  <a:srgbClr val="FF0000"/>
                </a:solidFill>
              </a:rPr>
              <a:t>The value of b is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