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2" y="980765"/>
            <a:ext cx="8015750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8428" y="3322076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8785A"/>
              </a:buClr>
              <a:buSzPts val="2800"/>
              <a:buNone/>
              <a:defRPr b="0" i="0" sz="2800">
                <a:solidFill>
                  <a:srgbClr val="E8785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  <a:defRPr sz="3600">
                <a:solidFill>
                  <a:srgbClr val="E878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9323" y="1312606"/>
            <a:ext cx="6474543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40067" y="30113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36879" y="161127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536879" y="208367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572000" y="161127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572000" y="208367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rhan.aadil@ciit-attock.edu.p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64696" y="3536687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Introductory Lecture 4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Dr. Farhan Aadil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farhan.aadil@ciit-attock.edu.pk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E8785A"/>
              </a:buClr>
              <a:buSzPct val="100000"/>
              <a:buNone/>
            </a:pPr>
            <a:r>
              <a:rPr lang="en-US" sz="2000"/>
              <a:t>DrAadil.com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18114" y="1436200"/>
            <a:ext cx="5036540" cy="3550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Scanner s =new Scanner(System.in);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    int num = s.nextInt();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System.out.print(num);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323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3400">
                <a:solidFill>
                  <a:srgbClr val="FF0000"/>
                </a:solidFill>
              </a:rPr>
              <a:t>5</a:t>
            </a:r>
            <a:endParaRPr/>
          </a:p>
          <a:p>
            <a:pPr indent="-342900" lvl="0" marL="342900" rtl="0" algn="l">
              <a:spcBef>
                <a:spcPts val="323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3400">
                <a:solidFill>
                  <a:srgbClr val="FF0000"/>
                </a:solidFill>
              </a:rPr>
              <a:t>5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54" y="1436201"/>
            <a:ext cx="3257550" cy="355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93615" y="1436201"/>
            <a:ext cx="474816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Scanner s =new Scanner(System.in);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              char ch = s.next().charAt(0);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System.out.print(ch);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4500">
                <a:solidFill>
                  <a:srgbClr val="FF0000"/>
                </a:solidFill>
              </a:rPr>
              <a:t>Pakistan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4500">
                <a:solidFill>
                  <a:srgbClr val="FF0000"/>
                </a:solidFill>
              </a:rPr>
              <a:t>P</a:t>
            </a:r>
            <a:endParaRPr/>
          </a:p>
          <a:p>
            <a:pPr indent="-27178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1348" y="1457698"/>
            <a:ext cx="3520713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637563" y="1436201"/>
            <a:ext cx="671119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Scanner s =new Scanner(System.in);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              char ch = s.nextLine().charAt(5);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System.out.print(ch);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3500">
                <a:solidFill>
                  <a:srgbClr val="FF0000"/>
                </a:solidFill>
              </a:rPr>
              <a:t>I love Pakistan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3500">
                <a:solidFill>
                  <a:srgbClr val="FF0000"/>
                </a:solidFill>
              </a:rPr>
              <a:t>e</a:t>
            </a:r>
            <a:endParaRPr/>
          </a:p>
          <a:p>
            <a:pPr indent="-342900" lvl="0" marL="342900" rtl="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50">
              <a:solidFill>
                <a:srgbClr val="FF0000"/>
              </a:solidFill>
            </a:endParaRPr>
          </a:p>
          <a:p>
            <a:pPr indent="-271780" lvl="0" marL="342900" rtl="0" algn="l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257300" y="1657350"/>
            <a:ext cx="6629400" cy="115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email: </a:t>
            </a:r>
            <a:r>
              <a:rPr lang="en-US" u="sng"/>
              <a:t>f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arhan.aadil@ciit-attock.edu.pk</a:t>
            </a:r>
            <a:endParaRPr u="sng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web page: DrAadil.com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1485899" y="3486150"/>
            <a:ext cx="6751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Thanks for listening! </a:t>
            </a:r>
            <a:b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Ready for Questions &amp; Answers ☺</a:t>
            </a:r>
            <a:endParaRPr b="1" sz="270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6"/>
          <p:cNvSpPr txBox="1"/>
          <p:nvPr>
            <p:ph idx="11" type="ftr"/>
          </p:nvPr>
        </p:nvSpPr>
        <p:spPr>
          <a:xfrm>
            <a:off x="3143249" y="4767264"/>
            <a:ext cx="34299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Object Oriented Programming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 Libraries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Interactive Programs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Java Library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:\Users\test\Desktop\Package in Java.gif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1543050"/>
            <a:ext cx="5364956" cy="330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Interactive Programs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have written programs that print console output, but it is also possible to read </a:t>
            </a:r>
            <a:r>
              <a:rPr i="1" lang="en-US"/>
              <a:t>input</a:t>
            </a:r>
            <a:r>
              <a:rPr lang="en-US"/>
              <a:t> from the console.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user types input into the console.  We capture the input and use it in our program.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Such a program is called an </a:t>
            </a:r>
            <a:r>
              <a:rPr i="1" lang="en-US"/>
              <a:t>interactive program</a:t>
            </a:r>
            <a:r>
              <a:rPr lang="en-US"/>
              <a:t>.</a:t>
            </a:r>
            <a:endParaRPr/>
          </a:p>
          <a:p>
            <a:pPr indent="-187959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Interactive programs can be challenging.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Computers and users think in very different ways.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Users misbehave.</a:t>
            </a:r>
            <a:endParaRPr/>
          </a:p>
          <a:p>
            <a:pPr indent="-187959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object with methods named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/>
          </a:p>
          <a:p>
            <a:pPr indent="-264794" lvl="1" marL="742950" rtl="0" algn="l">
              <a:spcBef>
                <a:spcPts val="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"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intended to be used directly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use a second object, from a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/>
              <a:t>, to help us.</a:t>
            </a:r>
            <a:endParaRPr/>
          </a:p>
          <a:p>
            <a:pPr indent="-245109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public static void main(String[] args)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Scanner s =new Scanner(System.in);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s.next();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   	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60059" y="1544099"/>
            <a:ext cx="4628233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		Scanner s =new Scanner(System.in);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		System.out.print(s.next());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-342900" lvl="0" marL="342900" rtl="0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300">
                <a:solidFill>
                  <a:srgbClr val="FF0000"/>
                </a:solidFill>
              </a:rPr>
              <a:t>I Love Pakistan</a:t>
            </a:r>
            <a:endParaRPr/>
          </a:p>
          <a:p>
            <a:pPr indent="-342900" lvl="0" marL="342900" rtl="0" algn="l">
              <a:spcBef>
                <a:spcPts val="32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300">
                <a:solidFill>
                  <a:srgbClr val="FF0000"/>
                </a:solidFill>
              </a:rPr>
              <a:t>I</a:t>
            </a:r>
            <a:endParaRPr/>
          </a:p>
          <a:p>
            <a:pPr indent="-218440" lvl="0" marL="34290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557" y="1544099"/>
            <a:ext cx="2871072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60727" y="1436201"/>
            <a:ext cx="4764946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Scanner s =new Scanner(System.in);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System.out.print(s.nextLine());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None/>
            </a:pPr>
            <a:r>
              <a:rPr b="1" lang="en-US" sz="1350">
                <a:solidFill>
                  <a:srgbClr val="FF0000"/>
                </a:solidFill>
              </a:rPr>
              <a:t>I Love Pakistan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None/>
            </a:pPr>
            <a:r>
              <a:rPr b="1" lang="en-US" sz="1350">
                <a:solidFill>
                  <a:srgbClr val="FF0000"/>
                </a:solidFill>
              </a:rPr>
              <a:t>I Love Pakistan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256" y="1436201"/>
            <a:ext cx="3143250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8782" y="1445115"/>
            <a:ext cx="473139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package test;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	Scanner s =new Scanner(System.in);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             String str= s.nextLine();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	System.out.print(str);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26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575">
                <a:solidFill>
                  <a:srgbClr val="FF0000"/>
                </a:solidFill>
              </a:rPr>
              <a:t>I Love Pakistan</a:t>
            </a:r>
            <a:endParaRPr/>
          </a:p>
          <a:p>
            <a:pPr indent="-342900" lvl="0" marL="342900" rtl="0" algn="l">
              <a:spcBef>
                <a:spcPts val="26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575">
                <a:solidFill>
                  <a:srgbClr val="FF0000"/>
                </a:solidFill>
              </a:rPr>
              <a:t>I Love Pakistan</a:t>
            </a:r>
            <a:endParaRPr/>
          </a:p>
          <a:p>
            <a:pPr indent="-19177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607" y="1445115"/>
            <a:ext cx="3314700" cy="339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150" name="Google Shape;15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85" y="1438187"/>
            <a:ext cx="5514975" cy="264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029" y="4081375"/>
            <a:ext cx="5507831" cy="109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