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2" y="980765"/>
            <a:ext cx="8015750" cy="181405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78428" y="3322076"/>
            <a:ext cx="8001000" cy="678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E8785A"/>
              </a:buClr>
              <a:buSzPts val="2800"/>
              <a:buNone/>
              <a:defRPr b="0" i="0" sz="2800">
                <a:solidFill>
                  <a:srgbClr val="E8785A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91" name="Google Shape;9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70490" y="539273"/>
            <a:ext cx="6449920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8785A"/>
              </a:buClr>
              <a:buSzPts val="3600"/>
              <a:buFont typeface="Calibri"/>
              <a:buNone/>
              <a:defRPr sz="3600">
                <a:solidFill>
                  <a:srgbClr val="E8785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79323" y="1312606"/>
            <a:ext cx="6474543" cy="3508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540067" y="301139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536879" y="1611273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E8785A"/>
              </a:buClr>
              <a:buSzPts val="2400"/>
              <a:buNone/>
              <a:defRPr b="1" sz="2400">
                <a:solidFill>
                  <a:srgbClr val="E8785A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536879" y="2083670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4572000" y="1611273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E8785A"/>
              </a:buClr>
              <a:buSzPts val="2400"/>
              <a:buNone/>
              <a:defRPr b="1" sz="2400">
                <a:solidFill>
                  <a:srgbClr val="E8785A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4572000" y="2083670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arhan.aadil@ciit-attock.edu.p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464696" y="879478"/>
            <a:ext cx="3814996" cy="181405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Programming </a:t>
            </a:r>
            <a:br>
              <a:rPr lang="en-US" sz="4000"/>
            </a:br>
            <a:r>
              <a:rPr lang="en-US" sz="4000"/>
              <a:t>Fundamentals</a:t>
            </a:r>
            <a:br>
              <a:rPr lang="en-US"/>
            </a:br>
            <a:r>
              <a:rPr lang="en-US" sz="2800"/>
              <a:t>Fall 2021</a:t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464696" y="3536687"/>
            <a:ext cx="3515194" cy="1226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000">
                <a:solidFill>
                  <a:schemeClr val="lt1"/>
                </a:solidFill>
              </a:rPr>
              <a:t>Lecture 5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000">
                <a:solidFill>
                  <a:schemeClr val="lt1"/>
                </a:solidFill>
              </a:rPr>
              <a:t>Dr. Farhan Aadil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000">
                <a:solidFill>
                  <a:schemeClr val="lt1"/>
                </a:solidFill>
              </a:rPr>
              <a:t>farhan.aadil@ciit-attock.edu.pk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000">
                <a:solidFill>
                  <a:schemeClr val="lt1"/>
                </a:solidFill>
              </a:rPr>
              <a:t>DrAadil.com 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1143000" y="4884968"/>
            <a:ext cx="6858000" cy="258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Please turn OFF your Mobile Phones!</a:t>
            </a:r>
            <a:endParaRPr sz="2100">
              <a:solidFill>
                <a:srgbClr val="2F2B2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285357" y="287660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Chained If-Else Statements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516194" y="1714805"/>
            <a:ext cx="8244349" cy="2462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if (grade == 'A')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System.out.println("You got an A.");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else if (grade == 'B')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System.out.println("You got a B.");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else if (grade == 'C')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System.out.println("You got a C.");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System.out.println("You got an F.");</a:t>
            </a:r>
            <a:br>
              <a:rPr lang="en-US" sz="2100">
                <a:latin typeface="Courier New"/>
                <a:ea typeface="Courier New"/>
                <a:cs typeface="Courier New"/>
                <a:sym typeface="Courier New"/>
              </a:rPr>
            </a:br>
            <a:endParaRPr sz="2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352469" y="270882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Chained If-Else Statements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486693" y="168963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if (grade == 'A')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System.out.println("You got an A.");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if (grade == 'B')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System.out.println("You got a B.");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if (grade == 'C')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System.out.println("You got a C.");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System.out.println("You got an F.");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Nested If statements</a:t>
            </a:r>
            <a:endParaRPr/>
          </a:p>
        </p:txBody>
      </p:sp>
      <p:pic>
        <p:nvPicPr>
          <p:cNvPr descr="Lightbox" id="208" name="Google Shape;208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5472" y="1288713"/>
            <a:ext cx="6013055" cy="371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MinOfThree.java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…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num1, num2, num3, min = 0;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Scanner scan = </a:t>
            </a:r>
            <a:r>
              <a:rPr lang="en-US" sz="1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Scanner (System.in);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System.out.println (</a:t>
            </a:r>
            <a:r>
              <a:rPr lang="en-US" sz="12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"Enter three integers: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num1 = scan.nextInt();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num2 = scan.nextInt();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num3 = scan.nextInt();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(expression)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………………………………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System.out.println (</a:t>
            </a:r>
            <a:r>
              <a:rPr lang="en-US" sz="12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"Minimum value: "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+ min);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470490" y="539273"/>
            <a:ext cx="6449920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8785A"/>
              </a:buClr>
              <a:buSzPts val="3600"/>
              <a:buFont typeface="Calibri"/>
              <a:buNone/>
            </a:pPr>
            <a:r>
              <a:rPr lang="en-US"/>
              <a:t>Programming Fundamentals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479324" y="1312606"/>
            <a:ext cx="6093864" cy="2967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are Control Structures?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Statements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8225"/>
              </a:buClr>
              <a:buSzPts val="2800"/>
              <a:buChar char="–"/>
            </a:pPr>
            <a:r>
              <a:rPr lang="en-US" sz="2800">
                <a:solidFill>
                  <a:srgbClr val="FF8225"/>
                </a:solidFill>
              </a:rPr>
              <a:t>Switch Statements</a:t>
            </a:r>
            <a:endParaRPr>
              <a:solidFill>
                <a:srgbClr val="FF8225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Switch Statements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Flow of Switch Statement</a:t>
            </a:r>
            <a:endParaRPr/>
          </a:p>
        </p:txBody>
      </p:sp>
      <p:pic>
        <p:nvPicPr>
          <p:cNvPr descr="Lightbox" id="227" name="Google Shape;2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7436" y="237326"/>
            <a:ext cx="3787738" cy="480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512778" y="424092"/>
            <a:ext cx="6172200" cy="651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Switch Statement Syntax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662731" y="1610686"/>
            <a:ext cx="8103766" cy="3415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31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/>
              <a:t>The 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900"/>
              <a:t>statement enables you to test several cases generated by a given expression.</a:t>
            </a:r>
            <a:endParaRPr/>
          </a:p>
          <a:p>
            <a:pPr indent="-231330" lvl="0" marL="342900" rtl="0" algn="l">
              <a:lnSpc>
                <a:spcPct val="8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900"/>
          </a:p>
          <a:p>
            <a:pPr indent="-342931" lvl="0" marL="342900" rtl="0" algn="l">
              <a:lnSpc>
                <a:spcPct val="8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/>
              <a:t>For example:</a:t>
            </a:r>
            <a:br>
              <a:rPr lang="en-US" sz="1900"/>
            </a:br>
            <a:r>
              <a:rPr lang="en-US" sz="1900"/>
              <a:t>	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switch (expression) {</a:t>
            </a:r>
            <a:br>
              <a:rPr lang="en-US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br>
              <a:rPr lang="en-US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    case value1:</a:t>
            </a:r>
            <a:br>
              <a:rPr lang="en-US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        statement1;</a:t>
            </a:r>
            <a:endParaRPr/>
          </a:p>
          <a:p>
            <a:pPr indent="-228600" lvl="4" marL="2057400" rtl="0" algn="l">
              <a:lnSpc>
                <a:spcPct val="8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Break;</a:t>
            </a:r>
            <a:endParaRPr/>
          </a:p>
          <a:p>
            <a:pPr indent="-228600" lvl="4" marL="2057400" rtl="0" algn="l">
              <a:lnSpc>
                <a:spcPct val="8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4" marL="2057400" rtl="0" algn="l">
              <a:lnSpc>
                <a:spcPct val="8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case value2:</a:t>
            </a:r>
            <a:br>
              <a:rPr lang="en-US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  statement2;</a:t>
            </a:r>
            <a:endParaRPr/>
          </a:p>
          <a:p>
            <a:pPr indent="-228600" lvl="4" marL="2057400" rtl="0" algn="l">
              <a:lnSpc>
                <a:spcPct val="8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Break; </a:t>
            </a:r>
            <a:br>
              <a:rPr lang="en-US" sz="1900">
                <a:latin typeface="Courier New"/>
                <a:ea typeface="Courier New"/>
                <a:cs typeface="Courier New"/>
                <a:sym typeface="Courier New"/>
              </a:rPr>
            </a:b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4" marL="2057400" rtl="0" algn="l">
              <a:lnSpc>
                <a:spcPct val="8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default:</a:t>
            </a:r>
            <a:br>
              <a:rPr lang="en-US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 default_statement;</a:t>
            </a:r>
            <a:endParaRPr/>
          </a:p>
          <a:p>
            <a:pPr indent="-228600" lvl="4" marL="20574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Switch Example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486693" y="1526861"/>
            <a:ext cx="7474459" cy="3396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public class SwitchExample {  </a:t>
            </a:r>
            <a:endParaRPr/>
          </a:p>
          <a:p>
            <a:pPr indent="-342900" lvl="0" marL="342900" rtl="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public static void main(String[] args) {  </a:t>
            </a:r>
            <a:endParaRPr/>
          </a:p>
          <a:p>
            <a:pPr indent="-342900" lvl="0" marL="342900" rtl="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    int number=20;  </a:t>
            </a:r>
            <a:endParaRPr/>
          </a:p>
          <a:p>
            <a:pPr indent="-342900" lvl="0" marL="342900" rtl="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    switch(number)</a:t>
            </a:r>
            <a:endParaRPr/>
          </a:p>
          <a:p>
            <a:pPr indent="-342900" lvl="0" marL="342900" rtl="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	{  </a:t>
            </a:r>
            <a:endParaRPr/>
          </a:p>
          <a:p>
            <a:pPr indent="-342900" lvl="0" marL="342900" rtl="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    	case 10: </a:t>
            </a:r>
            <a:endParaRPr/>
          </a:p>
          <a:p>
            <a:pPr indent="-342900" lvl="0" marL="342900" rtl="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		System.out.println("10");</a:t>
            </a:r>
            <a:endParaRPr/>
          </a:p>
          <a:p>
            <a:pPr indent="-342900" lvl="0" marL="342900" rtl="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		break;  </a:t>
            </a:r>
            <a:endParaRPr/>
          </a:p>
          <a:p>
            <a:pPr indent="-342900" lvl="0" marL="342900" rtl="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endParaRPr/>
          </a:p>
          <a:p>
            <a:pPr indent="-342900" lvl="0" marL="342900" rtl="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		case 20: </a:t>
            </a:r>
            <a:endParaRPr/>
          </a:p>
          <a:p>
            <a:pPr indent="-342900" lvl="0" marL="342900" rtl="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		System.out.println("20");</a:t>
            </a:r>
            <a:endParaRPr/>
          </a:p>
          <a:p>
            <a:pPr indent="-342900" lvl="0" marL="342900" rtl="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		break;  </a:t>
            </a:r>
            <a:endParaRPr/>
          </a:p>
          <a:p>
            <a:pPr indent="-342900" lvl="0" marL="342900" rtl="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    	case 30: </a:t>
            </a:r>
            <a:endParaRPr/>
          </a:p>
          <a:p>
            <a:pPr indent="-342900" lvl="0" marL="342900" rtl="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		System.out.println("30");</a:t>
            </a:r>
            <a:endParaRPr/>
          </a:p>
          <a:p>
            <a:pPr indent="-342900" lvl="0" marL="342900" rtl="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		break;  </a:t>
            </a:r>
            <a:endParaRPr/>
          </a:p>
          <a:p>
            <a:pPr indent="-342900" lvl="0" marL="342900" rtl="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    </a:t>
            </a:r>
            <a:endParaRPr/>
          </a:p>
          <a:p>
            <a:pPr indent="-342900" lvl="0" marL="342900" rtl="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 	default:</a:t>
            </a:r>
            <a:endParaRPr/>
          </a:p>
          <a:p>
            <a:pPr indent="-342900" lvl="0" marL="342900" rtl="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 		System.out.println("Not in 10, 20 or 30");  </a:t>
            </a:r>
            <a:endParaRPr/>
          </a:p>
          <a:p>
            <a:pPr indent="-342900" lvl="0" marL="342900" rtl="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  <a:p>
            <a:pPr indent="-342900" lvl="0" marL="342900" rtl="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    }  </a:t>
            </a:r>
            <a:endParaRPr/>
          </a:p>
          <a:p>
            <a:pPr indent="-342900" lvl="0" marL="342900" rtl="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}  </a:t>
            </a:r>
            <a:endParaRPr/>
          </a:p>
          <a:p>
            <a:pPr indent="-342900" lvl="0" marL="342900" rtl="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}  </a:t>
            </a:r>
            <a:endParaRPr/>
          </a:p>
          <a:p>
            <a:pPr indent="-288925" lvl="0" marL="342900" rtl="0" algn="l">
              <a:spcBef>
                <a:spcPts val="1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629174" y="202214"/>
            <a:ext cx="7200376" cy="4941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258445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58445" lvl="0" marL="34290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58445" lvl="0" marL="34290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58445" lvl="0" marL="34290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58445" lvl="0" marL="34290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58445" lvl="0" marL="34290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is how it is accomplished with a switch:</a:t>
            </a:r>
            <a:endParaRPr/>
          </a:p>
          <a:p>
            <a:pPr indent="-125729" lvl="0" marL="342900" rtl="0" algn="l">
              <a:spcBef>
                <a:spcPts val="68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7200"/>
          </a:p>
          <a:p>
            <a:pPr indent="-125729" lvl="0" marL="342900" rtl="0" algn="l">
              <a:spcBef>
                <a:spcPts val="68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7200"/>
          </a:p>
          <a:p>
            <a:pPr indent="-261493" lvl="0" marL="342900" rtl="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700"/>
          </a:p>
          <a:p>
            <a:pPr indent="-258445" lvl="0" marL="34290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58445" lvl="0" marL="34290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58445" lvl="0" marL="34290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58445" lvl="0" marL="34290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58445" lvl="0" marL="34290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58445" lvl="0" marL="34290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58445" lvl="0" marL="34290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58445" lvl="0" marL="34290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if-else chains can be sometimes be rewritten as a “switch” statement.</a:t>
            </a:r>
            <a:endParaRPr/>
          </a:p>
          <a:p>
            <a:pPr indent="-342900" lvl="0" marL="34290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switches are usually simpler and faster</a:t>
            </a:r>
            <a:endParaRPr/>
          </a:p>
        </p:txBody>
      </p:sp>
      <p:sp>
        <p:nvSpPr>
          <p:cNvPr id="245" name="Google Shape;245;p31"/>
          <p:cNvSpPr/>
          <p:nvPr/>
        </p:nvSpPr>
        <p:spPr>
          <a:xfrm>
            <a:off x="1088986" y="1594313"/>
            <a:ext cx="7829549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 (grade) {</a:t>
            </a:r>
            <a:b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case 'A':</a:t>
            </a:r>
            <a:b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System.out.println("You got an A.");</a:t>
            </a:r>
            <a:b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break;</a:t>
            </a:r>
            <a:b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case 'B':</a:t>
            </a:r>
            <a:b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System.out.println("You got a B.");</a:t>
            </a:r>
            <a:b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break; </a:t>
            </a:r>
            <a:b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case 'C':</a:t>
            </a:r>
            <a:b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System.out.println("You got a C.");</a:t>
            </a:r>
            <a:b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break; </a:t>
            </a:r>
            <a:b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default:</a:t>
            </a:r>
            <a:b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System.out.println("You got an F.");</a:t>
            </a:r>
            <a:b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</p:txBody>
      </p:sp>
      <p:sp>
        <p:nvSpPr>
          <p:cNvPr id="246" name="Google Shape;246;p31"/>
          <p:cNvSpPr txBox="1"/>
          <p:nvPr>
            <p:ph type="title"/>
          </p:nvPr>
        </p:nvSpPr>
        <p:spPr>
          <a:xfrm>
            <a:off x="839572" y="390144"/>
            <a:ext cx="6194324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Switch Example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Switch Example</a:t>
            </a:r>
            <a:endParaRPr/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696286" y="1702964"/>
            <a:ext cx="3539812" cy="3238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class SwitchDate{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  public static void main(String[] args){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  int week = 3;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  switch (week){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rPr b="1" lang="en-US" sz="1050">
                <a:latin typeface="Courier New"/>
                <a:ea typeface="Courier New"/>
                <a:cs typeface="Courier New"/>
                <a:sym typeface="Courier New"/>
              </a:rPr>
              <a:t>case 1:     </a:t>
            </a: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System.out.println("monday");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            break;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  	 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rPr b="1" lang="en-US" sz="1050">
                <a:latin typeface="Courier New"/>
                <a:ea typeface="Courier New"/>
                <a:cs typeface="Courier New"/>
                <a:sym typeface="Courier New"/>
              </a:rPr>
              <a:t>case 2:       </a:t>
            </a: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System.out.println("tuesday");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            break;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rPr b="1" lang="en-US" sz="1050">
                <a:latin typeface="Courier New"/>
                <a:ea typeface="Courier New"/>
                <a:cs typeface="Courier New"/>
                <a:sym typeface="Courier New"/>
              </a:rPr>
              <a:t>case 3:   </a:t>
            </a: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System.out.println("wednesday");</a:t>
            </a:r>
            <a:endParaRPr/>
          </a:p>
          <a:p>
            <a:pPr indent="-342900" lvl="0" marL="342900" rtl="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            break;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      </a:t>
            </a:r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4765076" y="1702964"/>
            <a:ext cx="4047827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4:        </a:t>
            </a: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System.out.println("thursday");</a:t>
            </a:r>
            <a:endParaRPr/>
          </a:p>
          <a:p>
            <a:pPr indent="-257175" lvl="0" marL="257175" marR="0" rtl="0" algn="l">
              <a:spcBef>
                <a:spcPts val="21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break;</a:t>
            </a:r>
            <a:endParaRPr/>
          </a:p>
          <a:p>
            <a:pPr indent="-257175" lvl="0" marL="257175" marR="0" rtl="0" algn="l">
              <a:spcBef>
                <a:spcPts val="21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5:       </a:t>
            </a: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System.out.println("friday");</a:t>
            </a:r>
            <a:endParaRPr/>
          </a:p>
          <a:p>
            <a:pPr indent="-257175" lvl="0" marL="257175" marR="0" rtl="0" algn="l">
              <a:spcBef>
                <a:spcPts val="21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break;</a:t>
            </a:r>
            <a:endParaRPr/>
          </a:p>
          <a:p>
            <a:pPr indent="-257175" lvl="0" marL="257175" marR="0" rtl="0" algn="l">
              <a:spcBef>
                <a:spcPts val="21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6:</a:t>
            </a:r>
            <a:endParaRPr/>
          </a:p>
          <a:p>
            <a:pPr indent="-257175" lvl="0" marL="257175" marR="0" rtl="0" algn="l">
              <a:spcBef>
                <a:spcPts val="21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System.out.println("saturday");</a:t>
            </a:r>
            <a:endParaRPr/>
          </a:p>
          <a:p>
            <a:pPr indent="-257175" lvl="0" marL="257175" marR="0" rtl="0" algn="l">
              <a:spcBef>
                <a:spcPts val="21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break;</a:t>
            </a:r>
            <a:endParaRPr/>
          </a:p>
          <a:p>
            <a:pPr indent="-257175" lvl="0" marL="257175" marR="0" rtl="0" algn="l">
              <a:spcBef>
                <a:spcPts val="21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7:</a:t>
            </a:r>
            <a:endParaRPr/>
          </a:p>
          <a:p>
            <a:pPr indent="-257175" lvl="0" marL="257175" marR="0" rtl="0" algn="l">
              <a:spcBef>
                <a:spcPts val="21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System.out.println("sunday");</a:t>
            </a:r>
            <a:endParaRPr/>
          </a:p>
          <a:p>
            <a:pPr indent="-257175" lvl="0" marL="257175" marR="0" rtl="0" algn="l">
              <a:spcBef>
                <a:spcPts val="21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break;</a:t>
            </a:r>
            <a:endParaRPr/>
          </a:p>
          <a:p>
            <a:pPr indent="-257175" lvl="0" marL="257175" marR="0" rtl="0" algn="l">
              <a:spcBef>
                <a:spcPts val="21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      System.out.println("Invalid week");</a:t>
            </a:r>
            <a:endParaRPr/>
          </a:p>
          <a:p>
            <a:pPr indent="-257175" lvl="0" marL="257175" marR="0" rtl="0" algn="l">
              <a:spcBef>
                <a:spcPts val="21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break;</a:t>
            </a:r>
            <a:endParaRPr/>
          </a:p>
          <a:p>
            <a:pPr indent="-257175" lvl="0" marL="257175" marR="0" rtl="0" algn="l">
              <a:spcBef>
                <a:spcPts val="21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indent="-257175" lvl="0" marL="257175" marR="0" rtl="0" algn="l">
              <a:spcBef>
                <a:spcPts val="21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257175" lvl="0" marL="257175" marR="0" rtl="0" algn="l">
              <a:spcBef>
                <a:spcPts val="21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470490" y="539273"/>
            <a:ext cx="6449920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8785A"/>
              </a:buClr>
              <a:buSzPts val="3600"/>
              <a:buFont typeface="Calibri"/>
              <a:buNone/>
            </a:pPr>
            <a:r>
              <a:rPr lang="en-US"/>
              <a:t>Programming Fundamentals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79324" y="1312606"/>
            <a:ext cx="6093864" cy="2967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are Control Structures?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decision (if) Statements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Switch Statements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Switch</a:t>
            </a:r>
            <a:endParaRPr/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"/>
                <a:ea typeface="Courier"/>
                <a:cs typeface="Courier"/>
                <a:sym typeface="Courier"/>
              </a:rPr>
              <a:t>switch (num) {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"/>
                <a:ea typeface="Courier"/>
                <a:cs typeface="Courier"/>
                <a:sym typeface="Courier"/>
              </a:rPr>
              <a:t>case 1: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"/>
                <a:ea typeface="Courier"/>
                <a:cs typeface="Courier"/>
                <a:sym typeface="Courier"/>
              </a:rPr>
              <a:t>case 2: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"/>
                <a:ea typeface="Courier"/>
                <a:cs typeface="Courier"/>
                <a:sym typeface="Courier"/>
              </a:rPr>
              <a:t>case 3: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"/>
                <a:ea typeface="Courier"/>
                <a:cs typeface="Courier"/>
                <a:sym typeface="Courier"/>
              </a:rPr>
              <a:t>case 4: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"/>
                <a:ea typeface="Courier"/>
                <a:cs typeface="Courier"/>
                <a:sym typeface="Courier"/>
              </a:rPr>
              <a:t>case 5: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"/>
                <a:ea typeface="Courier"/>
                <a:cs typeface="Courier"/>
                <a:sym typeface="Courier"/>
              </a:rPr>
              <a:t>     System.out.println("1 through 5");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"/>
                <a:ea typeface="Courier"/>
                <a:cs typeface="Courier"/>
                <a:sym typeface="Courier"/>
              </a:rPr>
              <a:t>     break;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"/>
                <a:ea typeface="Courier"/>
                <a:cs typeface="Courier"/>
                <a:sym typeface="Courier"/>
              </a:rPr>
              <a:t>case 6: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"/>
                <a:ea typeface="Courier"/>
                <a:cs typeface="Courier"/>
                <a:sym typeface="Courier"/>
              </a:rPr>
              <a:t>case 7: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"/>
                <a:ea typeface="Courier"/>
                <a:cs typeface="Courier"/>
                <a:sym typeface="Courier"/>
              </a:rPr>
              <a:t>case 8: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"/>
                <a:ea typeface="Courier"/>
                <a:cs typeface="Courier"/>
                <a:sym typeface="Courier"/>
              </a:rPr>
              <a:t>case 9: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"/>
                <a:ea typeface="Courier"/>
                <a:cs typeface="Courier"/>
                <a:sym typeface="Courier"/>
              </a:rPr>
              <a:t>case 10: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"/>
                <a:ea typeface="Courier"/>
                <a:cs typeface="Courier"/>
                <a:sym typeface="Courier"/>
              </a:rPr>
              <a:t>     System.out.println("6 through 10");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"/>
                <a:ea typeface="Courier"/>
                <a:cs typeface="Courier"/>
                <a:sym typeface="Courier"/>
              </a:rPr>
              <a:t>     break;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Switch</a:t>
            </a:r>
            <a:endParaRPr/>
          </a:p>
        </p:txBody>
      </p:sp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486693" y="1754896"/>
            <a:ext cx="6912397" cy="2540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urier"/>
                <a:ea typeface="Courier"/>
                <a:cs typeface="Courier"/>
                <a:sym typeface="Courier"/>
              </a:rPr>
              <a:t>char c= 'a'; 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urier"/>
                <a:ea typeface="Courier"/>
                <a:cs typeface="Courier"/>
                <a:sym typeface="Courier"/>
              </a:rPr>
              <a:t>switch(c) 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urier"/>
                <a:ea typeface="Courier"/>
                <a:cs typeface="Courier"/>
                <a:sym typeface="Courier"/>
              </a:rPr>
              <a:t>{ 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urier"/>
                <a:ea typeface="Courier"/>
                <a:cs typeface="Courier"/>
                <a:sym typeface="Courier"/>
              </a:rPr>
              <a:t>		case 'a’: 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urier"/>
                <a:ea typeface="Courier"/>
                <a:cs typeface="Courier"/>
                <a:sym typeface="Courier"/>
              </a:rPr>
              <a:t>		case 'A’: 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urier"/>
                <a:ea typeface="Courier"/>
                <a:cs typeface="Courier"/>
                <a:sym typeface="Courier"/>
              </a:rPr>
              <a:t>		System.out.print("Hello world"); 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urier"/>
                <a:ea typeface="Courier"/>
                <a:cs typeface="Courier"/>
                <a:sym typeface="Courier"/>
              </a:rPr>
              <a:t>break; 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Grade Report</a:t>
            </a:r>
            <a:endParaRPr/>
          </a:p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200"/>
              <a:buFont typeface="Courier New"/>
              <a:buNone/>
            </a:pPr>
            <a:r>
              <a:rPr lang="en-US" sz="1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GradeReport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800080"/>
              </a:buClr>
              <a:buSzPts val="1200"/>
              <a:buFont typeface="Courier New"/>
              <a:buNone/>
            </a:pPr>
            <a:r>
              <a:rPr lang="en-US" sz="1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800080"/>
              </a:buClr>
              <a:buSzPts val="1200"/>
              <a:buFont typeface="Courier New"/>
              <a:buNone/>
            </a:pPr>
            <a:r>
              <a:rPr lang="en-US" sz="1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main (String[] args)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grade, category;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Scanner scan = </a:t>
            </a:r>
            <a:r>
              <a:rPr lang="en-US" sz="1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Scanner (System.in);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System.out.print (</a:t>
            </a:r>
            <a:r>
              <a:rPr lang="en-US" sz="12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"Enter a numeric grade (0 to 100):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grade = scan.nextInt();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category = grade / 10;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System.out.print (</a:t>
            </a:r>
            <a:r>
              <a:rPr lang="en-US" sz="12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"That grade is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Grade Report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494067" y="1622526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(category)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10: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   System.out.println (</a:t>
            </a:r>
            <a:r>
              <a:rPr lang="en-US" sz="12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"a perfect score. Well done."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9: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   System.out.println (</a:t>
            </a:r>
            <a:r>
              <a:rPr lang="en-US" sz="12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"well above average. Great."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   break;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8: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   System.out.println (</a:t>
            </a:r>
            <a:r>
              <a:rPr lang="en-US" sz="12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"above average. Nice job."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   break;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7: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   System.out.println (</a:t>
            </a:r>
            <a:r>
              <a:rPr lang="en-US" sz="12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"average."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   break;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6: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   System.out.println (</a:t>
            </a:r>
            <a:r>
              <a:rPr lang="en-US" sz="12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"below average."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   System.out.println (</a:t>
            </a:r>
            <a:r>
              <a:rPr lang="en-US" sz="12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"See the instructor."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   break;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sz="1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      System.out.println (</a:t>
            </a:r>
            <a:r>
              <a:rPr lang="en-US" sz="120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"not passing."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type="title"/>
          </p:nvPr>
        </p:nvSpPr>
        <p:spPr>
          <a:xfrm>
            <a:off x="1485900" y="205978"/>
            <a:ext cx="61722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Important links</a:t>
            </a:r>
            <a:endParaRPr/>
          </a:p>
        </p:txBody>
      </p:sp>
      <p:sp>
        <p:nvSpPr>
          <p:cNvPr id="283" name="Google Shape;283;p37"/>
          <p:cNvSpPr txBox="1"/>
          <p:nvPr>
            <p:ph idx="1" type="body"/>
          </p:nvPr>
        </p:nvSpPr>
        <p:spPr>
          <a:xfrm>
            <a:off x="1257300" y="1657350"/>
            <a:ext cx="6629400" cy="1153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My email: </a:t>
            </a:r>
            <a:r>
              <a:rPr lang="en-US" u="sng"/>
              <a:t>f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arhan.aadil@ciit-attock.edu.pk</a:t>
            </a:r>
            <a:endParaRPr u="sng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My web page: DrAadil.com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84" name="Google Shape;284;p37"/>
          <p:cNvSpPr/>
          <p:nvPr/>
        </p:nvSpPr>
        <p:spPr>
          <a:xfrm>
            <a:off x="1485899" y="3486150"/>
            <a:ext cx="67515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Thanks for listening! </a:t>
            </a:r>
            <a:br>
              <a:rPr b="1" lang="en-US" sz="2700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2700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Ready for Questions &amp; Answers ☺</a:t>
            </a:r>
            <a:endParaRPr b="1" sz="2700">
              <a:solidFill>
                <a:srgbClr val="FFC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5" name="Google Shape;285;p37"/>
          <p:cNvSpPr txBox="1"/>
          <p:nvPr>
            <p:ph idx="11" type="ftr"/>
          </p:nvPr>
        </p:nvSpPr>
        <p:spPr>
          <a:xfrm>
            <a:off x="3143249" y="4767264"/>
            <a:ext cx="342993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What are Control 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Structures?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1565174" y="1620028"/>
            <a:ext cx="6172200" cy="2718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Control structures alter the flow of the program, the sequence of statements that are executed in a program.</a:t>
            </a:r>
            <a:endParaRPr/>
          </a:p>
          <a:p>
            <a:pPr indent="-171450" lvl="0" marL="3429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t/>
            </a:r>
            <a:endParaRPr sz="2700"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They act as "</a:t>
            </a:r>
            <a:r>
              <a:rPr lang="en-US" sz="1500">
                <a:solidFill>
                  <a:schemeClr val="accent1"/>
                </a:solidFill>
              </a:rPr>
              <a:t>direction signals</a:t>
            </a:r>
            <a:r>
              <a:rPr lang="en-US" sz="1500"/>
              <a:t>" to control the path a program takes.</a:t>
            </a:r>
            <a:endParaRPr/>
          </a:p>
          <a:p>
            <a:pPr indent="-171450" lvl="0" marL="3429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t/>
            </a:r>
            <a:endParaRPr sz="2700"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Two types of control structures in Java: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–"/>
            </a:pPr>
            <a:r>
              <a:rPr lang="en-US" sz="1500">
                <a:solidFill>
                  <a:schemeClr val="accent1"/>
                </a:solidFill>
              </a:rPr>
              <a:t>decision statements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–"/>
            </a:pPr>
            <a:r>
              <a:rPr lang="en-US" sz="1500">
                <a:solidFill>
                  <a:schemeClr val="accent1"/>
                </a:solidFill>
              </a:rPr>
              <a:t>loops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Program Flow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1524610" y="1420579"/>
            <a:ext cx="6629485" cy="2155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Java will execute the statements in your code in a specific sequence or flow which can be described through a flow diagram:</a:t>
            </a:r>
            <a:endParaRPr/>
          </a:p>
        </p:txBody>
      </p:sp>
      <p:cxnSp>
        <p:nvCxnSpPr>
          <p:cNvPr id="117" name="Google Shape;117;p17"/>
          <p:cNvCxnSpPr/>
          <p:nvPr/>
        </p:nvCxnSpPr>
        <p:spPr>
          <a:xfrm>
            <a:off x="5456217" y="3479588"/>
            <a:ext cx="1421606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7"/>
          <p:cNvSpPr/>
          <p:nvPr/>
        </p:nvSpPr>
        <p:spPr>
          <a:xfrm rot="2739818">
            <a:off x="6020572" y="3308138"/>
            <a:ext cx="328613" cy="32861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17"/>
          <p:cNvCxnSpPr/>
          <p:nvPr/>
        </p:nvCxnSpPr>
        <p:spPr>
          <a:xfrm rot="10800000">
            <a:off x="5449073" y="3970126"/>
            <a:ext cx="0" cy="19526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7"/>
          <p:cNvCxnSpPr/>
          <p:nvPr/>
        </p:nvCxnSpPr>
        <p:spPr>
          <a:xfrm>
            <a:off x="2733257" y="3860588"/>
            <a:ext cx="0" cy="219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7"/>
          <p:cNvSpPr txBox="1"/>
          <p:nvPr/>
        </p:nvSpPr>
        <p:spPr>
          <a:xfrm>
            <a:off x="1840289" y="2258007"/>
            <a:ext cx="1951434" cy="3000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simple program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2253435" y="3598651"/>
            <a:ext cx="958454" cy="25122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2253435" y="4074901"/>
            <a:ext cx="958454" cy="25122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2253435" y="2658057"/>
            <a:ext cx="958454" cy="25122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2253435" y="3128354"/>
            <a:ext cx="958454" cy="25122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/>
          </a:p>
        </p:txBody>
      </p:sp>
      <p:cxnSp>
        <p:nvCxnSpPr>
          <p:cNvPr id="126" name="Google Shape;126;p17"/>
          <p:cNvCxnSpPr/>
          <p:nvPr/>
        </p:nvCxnSpPr>
        <p:spPr>
          <a:xfrm>
            <a:off x="2733257" y="3379576"/>
            <a:ext cx="0" cy="219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7"/>
          <p:cNvCxnSpPr/>
          <p:nvPr/>
        </p:nvCxnSpPr>
        <p:spPr>
          <a:xfrm>
            <a:off x="2724923" y="2909279"/>
            <a:ext cx="0" cy="219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7"/>
          <p:cNvSpPr/>
          <p:nvPr/>
        </p:nvSpPr>
        <p:spPr>
          <a:xfrm>
            <a:off x="5705058" y="2310394"/>
            <a:ext cx="958453" cy="25122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/>
          </a:p>
        </p:txBody>
      </p:sp>
      <p:cxnSp>
        <p:nvCxnSpPr>
          <p:cNvPr id="129" name="Google Shape;129;p17"/>
          <p:cNvCxnSpPr/>
          <p:nvPr/>
        </p:nvCxnSpPr>
        <p:spPr>
          <a:xfrm>
            <a:off x="6192023" y="2561616"/>
            <a:ext cx="0" cy="219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7"/>
          <p:cNvSpPr/>
          <p:nvPr/>
        </p:nvSpPr>
        <p:spPr>
          <a:xfrm>
            <a:off x="5708629" y="2780692"/>
            <a:ext cx="958454" cy="25122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/>
          </a:p>
        </p:txBody>
      </p:sp>
      <p:cxnSp>
        <p:nvCxnSpPr>
          <p:cNvPr id="131" name="Google Shape;131;p17"/>
          <p:cNvCxnSpPr/>
          <p:nvPr/>
        </p:nvCxnSpPr>
        <p:spPr>
          <a:xfrm>
            <a:off x="6192023" y="3031913"/>
            <a:ext cx="0" cy="219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7"/>
          <p:cNvCxnSpPr/>
          <p:nvPr/>
        </p:nvCxnSpPr>
        <p:spPr>
          <a:xfrm>
            <a:off x="5462170" y="3479588"/>
            <a:ext cx="0" cy="219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6877823" y="3479588"/>
            <a:ext cx="0" cy="219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7"/>
          <p:cNvSpPr/>
          <p:nvPr/>
        </p:nvSpPr>
        <p:spPr>
          <a:xfrm>
            <a:off x="4991872" y="3698663"/>
            <a:ext cx="958454" cy="25122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6376570" y="3698663"/>
            <a:ext cx="958453" cy="25122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/>
          </a:p>
        </p:txBody>
      </p:sp>
      <p:cxnSp>
        <p:nvCxnSpPr>
          <p:cNvPr id="136" name="Google Shape;136;p17"/>
          <p:cNvCxnSpPr/>
          <p:nvPr/>
        </p:nvCxnSpPr>
        <p:spPr>
          <a:xfrm rot="10800000">
            <a:off x="6877823" y="3970126"/>
            <a:ext cx="0" cy="19526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7"/>
          <p:cNvCxnSpPr/>
          <p:nvPr/>
        </p:nvCxnSpPr>
        <p:spPr>
          <a:xfrm>
            <a:off x="5449073" y="4165388"/>
            <a:ext cx="1421606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7"/>
          <p:cNvCxnSpPr/>
          <p:nvPr/>
        </p:nvCxnSpPr>
        <p:spPr>
          <a:xfrm>
            <a:off x="6192023" y="4188010"/>
            <a:ext cx="0" cy="219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7"/>
          <p:cNvSpPr/>
          <p:nvPr/>
        </p:nvSpPr>
        <p:spPr>
          <a:xfrm>
            <a:off x="5708629" y="4407085"/>
            <a:ext cx="958454" cy="25122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Decision Statements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1082180" y="1695218"/>
            <a:ext cx="7147420" cy="2667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 </a:t>
            </a:r>
            <a:r>
              <a:rPr b="1" lang="en-US" sz="1800"/>
              <a:t>decision statement</a:t>
            </a:r>
            <a:r>
              <a:rPr lang="en-US" sz="1800"/>
              <a:t> allows the code to execute a statement or block of statements </a:t>
            </a:r>
            <a:r>
              <a:rPr lang="en-US" sz="1800">
                <a:solidFill>
                  <a:schemeClr val="accent1"/>
                </a:solidFill>
              </a:rPr>
              <a:t>conditionally</a:t>
            </a:r>
            <a:r>
              <a:rPr lang="en-US" sz="1800"/>
              <a:t>.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Two types of decisions statements in Java: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</a:pPr>
            <a:r>
              <a:rPr lang="en-US" sz="1800">
                <a:solidFill>
                  <a:schemeClr val="accent1"/>
                </a:solidFill>
              </a:rPr>
              <a:t>if statements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</a:pPr>
            <a:r>
              <a:rPr lang="en-US" sz="1800">
                <a:solidFill>
                  <a:schemeClr val="accent1"/>
                </a:solidFill>
              </a:rPr>
              <a:t>switch statements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470490" y="539273"/>
            <a:ext cx="6449920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8785A"/>
              </a:buClr>
              <a:buSzPts val="3600"/>
              <a:buFont typeface="Calibri"/>
              <a:buNone/>
            </a:pPr>
            <a:r>
              <a:rPr lang="en-US"/>
              <a:t>Programming Fundamentals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479324" y="1312606"/>
            <a:ext cx="6093864" cy="2967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are Control Structures?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8225"/>
              </a:buClr>
              <a:buSzPts val="2800"/>
              <a:buChar char="–"/>
            </a:pPr>
            <a:r>
              <a:rPr b="1" lang="en-US">
                <a:solidFill>
                  <a:srgbClr val="FF8225"/>
                </a:solidFill>
              </a:rPr>
              <a:t>If Statements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Switch Statements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8225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1041284" y="200287"/>
            <a:ext cx="61722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If Statement Syntax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922788" y="1515058"/>
            <a:ext cx="7650760" cy="3456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if (expression/condition)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Courier New"/>
              <a:buNone/>
            </a:pPr>
            <a:r>
              <a:rPr lang="en-US" sz="142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// block of code to be executed if the condition is true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else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75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// block of code to be executed if the condition is false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rest_of_program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lang="en-US" sz="1800"/>
              <a:t> must evaluate to a </a:t>
            </a:r>
            <a: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1800"/>
              <a:t> value, either </a:t>
            </a:r>
            <a: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800"/>
              <a:t> or </a:t>
            </a:r>
            <a: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  <a:p>
            <a:pPr indent="-290068" lvl="0" marL="342900" rtl="0" algn="l">
              <a:lnSpc>
                <a:spcPct val="80000"/>
              </a:lnSpc>
              <a:spcBef>
                <a:spcPts val="1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If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expression </a:t>
            </a:r>
            <a:r>
              <a:rPr lang="en-US" sz="1800"/>
              <a:t>is </a:t>
            </a:r>
            <a: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800"/>
              <a:t>,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statement </a:t>
            </a:r>
            <a:r>
              <a:rPr lang="en-US" sz="1800" u="sng">
                <a:solidFill>
                  <a:schemeClr val="accent1"/>
                </a:solidFill>
              </a:rPr>
              <a:t>is</a:t>
            </a:r>
            <a:r>
              <a:rPr lang="en-US" sz="1800"/>
              <a:t> executed and then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rest_of_program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0068" lvl="0" marL="342900" rtl="0" algn="l">
              <a:lnSpc>
                <a:spcPct val="80000"/>
              </a:lnSpc>
              <a:spcBef>
                <a:spcPts val="1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If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expression </a:t>
            </a:r>
            <a:r>
              <a:rPr lang="en-US" sz="1800"/>
              <a:t>is </a:t>
            </a:r>
            <a: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800"/>
              <a:t>,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statement </a:t>
            </a:r>
            <a:r>
              <a:rPr lang="en-US" sz="1800" u="sng">
                <a:solidFill>
                  <a:schemeClr val="accent1"/>
                </a:solidFill>
              </a:rPr>
              <a:t>is not</a:t>
            </a:r>
            <a:r>
              <a:rPr lang="en-US" sz="1800"/>
              <a:t> executed and the program continues at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rest_of_program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If-Else Flow Diagram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936105" y="2684859"/>
            <a:ext cx="3097951" cy="20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66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(expression){</a:t>
            </a:r>
            <a:endParaRPr/>
          </a:p>
          <a:p>
            <a:pPr indent="0" lvl="0" marL="166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statement1;</a:t>
            </a:r>
            <a:endParaRPr/>
          </a:p>
          <a:p>
            <a:pPr indent="0" lvl="0" marL="166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/>
          </a:p>
          <a:p>
            <a:pPr indent="0" lvl="0" marL="166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statement2;</a:t>
            </a:r>
            <a:endParaRPr/>
          </a:p>
          <a:p>
            <a:pPr indent="0" lvl="0" marL="166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166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rest_of_program..</a:t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895405" y="1469052"/>
            <a:ext cx="38206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if-else decision statement executes a statement if an expression is true and a different statement if it is not true.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" name="Google Shape;165;p21"/>
          <p:cNvGrpSpPr/>
          <p:nvPr/>
        </p:nvGrpSpPr>
        <p:grpSpPr>
          <a:xfrm>
            <a:off x="4312445" y="1198959"/>
            <a:ext cx="3657601" cy="3773091"/>
            <a:chOff x="2552" y="863"/>
            <a:chExt cx="3072" cy="3169"/>
          </a:xfrm>
        </p:grpSpPr>
        <p:sp>
          <p:nvSpPr>
            <p:cNvPr id="166" name="Google Shape;166;p21"/>
            <p:cNvSpPr/>
            <p:nvPr/>
          </p:nvSpPr>
          <p:spPr>
            <a:xfrm>
              <a:off x="3511" y="1152"/>
              <a:ext cx="1160" cy="1080"/>
            </a:xfrm>
            <a:prstGeom prst="diamond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2556" y="2500"/>
              <a:ext cx="1104" cy="528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321" y="3504"/>
              <a:ext cx="1584" cy="528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1"/>
            <p:cNvSpPr txBox="1"/>
            <p:nvPr/>
          </p:nvSpPr>
          <p:spPr>
            <a:xfrm>
              <a:off x="3608" y="1354"/>
              <a:ext cx="1022" cy="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“expression”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true</a:t>
              </a: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  <p:sp>
          <p:nvSpPr>
            <p:cNvPr id="170" name="Google Shape;170;p21"/>
            <p:cNvSpPr txBox="1"/>
            <p:nvPr/>
          </p:nvSpPr>
          <p:spPr>
            <a:xfrm>
              <a:off x="2552" y="2539"/>
              <a:ext cx="1124" cy="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execute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statement1</a:t>
              </a:r>
              <a:endParaRPr/>
            </a:p>
          </p:txBody>
        </p:sp>
        <p:sp>
          <p:nvSpPr>
            <p:cNvPr id="171" name="Google Shape;171;p21"/>
            <p:cNvSpPr txBox="1"/>
            <p:nvPr/>
          </p:nvSpPr>
          <p:spPr>
            <a:xfrm>
              <a:off x="3313" y="3551"/>
              <a:ext cx="1609" cy="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execute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rest_of_program</a:t>
              </a:r>
              <a:endParaRPr/>
            </a:p>
          </p:txBody>
        </p:sp>
        <p:cxnSp>
          <p:nvCxnSpPr>
            <p:cNvPr id="172" name="Google Shape;172;p21"/>
            <p:cNvCxnSpPr/>
            <p:nvPr/>
          </p:nvCxnSpPr>
          <p:spPr>
            <a:xfrm rot="10800000">
              <a:off x="3109" y="1696"/>
              <a:ext cx="38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21"/>
            <p:cNvCxnSpPr/>
            <p:nvPr/>
          </p:nvCxnSpPr>
          <p:spPr>
            <a:xfrm rot="10800000">
              <a:off x="4675" y="1696"/>
              <a:ext cx="43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21"/>
            <p:cNvCxnSpPr/>
            <p:nvPr/>
          </p:nvCxnSpPr>
          <p:spPr>
            <a:xfrm>
              <a:off x="3109" y="1704"/>
              <a:ext cx="0" cy="79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75" name="Google Shape;175;p21"/>
            <p:cNvCxnSpPr/>
            <p:nvPr/>
          </p:nvCxnSpPr>
          <p:spPr>
            <a:xfrm>
              <a:off x="5107" y="1697"/>
              <a:ext cx="0" cy="80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76" name="Google Shape;176;p21"/>
            <p:cNvCxnSpPr/>
            <p:nvPr/>
          </p:nvCxnSpPr>
          <p:spPr>
            <a:xfrm rot="10800000">
              <a:off x="2958" y="3034"/>
              <a:ext cx="6" cy="74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21"/>
            <p:cNvCxnSpPr/>
            <p:nvPr/>
          </p:nvCxnSpPr>
          <p:spPr>
            <a:xfrm rot="10800000">
              <a:off x="5245" y="3035"/>
              <a:ext cx="0" cy="78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21"/>
            <p:cNvCxnSpPr/>
            <p:nvPr/>
          </p:nvCxnSpPr>
          <p:spPr>
            <a:xfrm>
              <a:off x="2964" y="3776"/>
              <a:ext cx="351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79" name="Google Shape;179;p21"/>
            <p:cNvCxnSpPr/>
            <p:nvPr/>
          </p:nvCxnSpPr>
          <p:spPr>
            <a:xfrm flipH="1">
              <a:off x="4899" y="3814"/>
              <a:ext cx="352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180" name="Google Shape;180;p21"/>
            <p:cNvSpPr txBox="1"/>
            <p:nvPr/>
          </p:nvSpPr>
          <p:spPr>
            <a:xfrm>
              <a:off x="4752" y="1475"/>
              <a:ext cx="336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endParaRPr/>
            </a:p>
          </p:txBody>
        </p:sp>
        <p:sp>
          <p:nvSpPr>
            <p:cNvPr id="181" name="Google Shape;181;p21"/>
            <p:cNvSpPr txBox="1"/>
            <p:nvPr/>
          </p:nvSpPr>
          <p:spPr>
            <a:xfrm>
              <a:off x="3126" y="1462"/>
              <a:ext cx="480" cy="2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yes</a:t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4498" y="2511"/>
              <a:ext cx="1104" cy="528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1"/>
            <p:cNvSpPr txBox="1"/>
            <p:nvPr/>
          </p:nvSpPr>
          <p:spPr>
            <a:xfrm>
              <a:off x="4500" y="2537"/>
              <a:ext cx="1124" cy="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execute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statement2</a:t>
              </a:r>
              <a:endParaRPr/>
            </a:p>
          </p:txBody>
        </p:sp>
        <p:cxnSp>
          <p:nvCxnSpPr>
            <p:cNvPr id="184" name="Google Shape;184;p21"/>
            <p:cNvCxnSpPr/>
            <p:nvPr/>
          </p:nvCxnSpPr>
          <p:spPr>
            <a:xfrm>
              <a:off x="4090" y="863"/>
              <a:ext cx="0" cy="2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License Program 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453005" y="1448064"/>
            <a:ext cx="7915281" cy="369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public class Input {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Scanner scan = new Scanner (System.in);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System.out.print ("Enter your age: ");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int age = scan.nextInt();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System.out.println ("You entered: " + age);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if (age &lt; 18)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   System.out.println ("You are not eligible for license");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else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   System.out.println ("You are eligible");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25"/>
              <a:buFont typeface="Calibri"/>
              <a:buNone/>
            </a:pPr>
            <a:r>
              <a:t/>
            </a:r>
            <a:endParaRPr sz="225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