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0035D6-7588-4C2D-ABEB-138EC3A90B7E}">
  <a:tblStyle styleId="{720035D6-7588-4C2D-ABEB-138EC3A90B7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1813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2" y="980765"/>
            <a:ext cx="8015750" cy="18140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78428" y="3322076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E8785A"/>
              </a:buClr>
              <a:buSzPts val="2800"/>
              <a:buNone/>
              <a:defRPr sz="2800" b="0" i="0">
                <a:solidFill>
                  <a:srgbClr val="E8785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  <a:defRPr sz="3600">
                <a:solidFill>
                  <a:srgbClr val="E8785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79323" y="1312606"/>
            <a:ext cx="6474543" cy="350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540067" y="301139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536879" y="161127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sz="2400" b="1">
                <a:solidFill>
                  <a:srgbClr val="E8785A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536879" y="208367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4572000" y="161127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sz="2400" b="1">
                <a:solidFill>
                  <a:srgbClr val="E8785A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4572000" y="208367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arhan.aadil@ciit-attock.edu.pk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464696" y="879478"/>
            <a:ext cx="3814996" cy="18140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Programming </a:t>
            </a:r>
            <a:br>
              <a:rPr lang="en-US" sz="4000"/>
            </a:br>
            <a:r>
              <a:rPr lang="en-US" sz="4000"/>
              <a:t>Fundamentals</a:t>
            </a:r>
            <a:r>
              <a:rPr lang="en-US"/>
              <a:t/>
            </a:r>
            <a:br>
              <a:rPr lang="en-US"/>
            </a:br>
            <a:r>
              <a:rPr lang="en-US" sz="2800"/>
              <a:t>Fall 2021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464696" y="3536687"/>
            <a:ext cx="3515194" cy="122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Lecture 6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Dr. Farhan Aadil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farhan.aadil@ciit-attock.edu.pk</a:t>
            </a:r>
            <a:endParaRPr/>
          </a:p>
          <a:p>
            <a:pPr marL="0" lvl="0" indent="0" algn="l" rtl="0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DrAadil.com 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143000" y="4884968"/>
            <a:ext cx="68580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turn OFF your Mobile Phones!</a:t>
            </a:r>
            <a:endParaRPr sz="210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570451" y="1384183"/>
            <a:ext cx="5561901" cy="33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 while </a:t>
            </a:r>
            <a:r>
              <a:rPr lang="en-US" sz="2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loops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2. for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3. </a:t>
            </a:r>
            <a:r>
              <a:rPr lang="en-US" sz="2800">
                <a:solidFill>
                  <a:srgbClr val="E8785A"/>
                </a:solidFill>
                <a:latin typeface="Courier New"/>
                <a:ea typeface="Courier New"/>
                <a:cs typeface="Courier New"/>
                <a:sym typeface="Courier New"/>
              </a:rPr>
              <a:t>do-while</a:t>
            </a:r>
            <a:r>
              <a:rPr lang="en-US" sz="2800">
                <a:solidFill>
                  <a:srgbClr val="E8785A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 sz="2300">
              <a:solidFill>
                <a:srgbClr val="E878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11</a:t>
            </a:fld>
            <a:endParaRPr>
              <a:solidFill>
                <a:srgbClr val="50B4C8"/>
              </a:solidFill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89823" y="272786"/>
            <a:ext cx="6184553" cy="7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Do-While Loop Flow</a:t>
            </a:r>
            <a:endParaRPr/>
          </a:p>
        </p:txBody>
      </p:sp>
      <p:pic>
        <p:nvPicPr>
          <p:cNvPr id="162" name="Google Shape;162;p24" descr="Flowchart of do...while loop in Ja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362" y="922788"/>
            <a:ext cx="3401621" cy="434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Do-While Loop in Java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 counter=15;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do{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System.out.println(counter);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counter ++;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} while(counter&lt;10);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13</a:t>
            </a:fld>
            <a:endParaRPr>
              <a:solidFill>
                <a:srgbClr val="50B4C8"/>
              </a:solidFill>
            </a:endParaRPr>
          </a:p>
        </p:txBody>
      </p:sp>
      <p:pic>
        <p:nvPicPr>
          <p:cNvPr id="175" name="Google Shape;175;p26" descr="Java do-while loop with Examples - GeeksforGee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336286"/>
            <a:ext cx="5837251" cy="359355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501445" y="278192"/>
            <a:ext cx="6184553" cy="7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Do-While Loop in Java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570451" y="1384183"/>
            <a:ext cx="5561901" cy="33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1" indent="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1. while </a:t>
            </a:r>
            <a:r>
              <a:rPr lang="en-US" sz="23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loops</a:t>
            </a:r>
            <a:endParaRPr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2. </a:t>
            </a:r>
            <a:r>
              <a:rPr lang="en-US" sz="2800">
                <a:solidFill>
                  <a:srgbClr val="E8785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>
                <a:solidFill>
                  <a:srgbClr val="E8785A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 sz="2300">
              <a:solidFill>
                <a:srgbClr val="E878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3. do-while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lt1"/>
                </a:solidFill>
              </a:rPr>
              <a:t> Loop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xfrm>
            <a:off x="939566" y="1728131"/>
            <a:ext cx="7625594" cy="306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3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300"/>
              <a:t>Often you write a loop in the following common form: </a:t>
            </a:r>
            <a:endParaRPr/>
          </a:p>
          <a:p>
            <a:pPr marL="0" lvl="0" indent="0" algn="l" rtl="0">
              <a:spcBef>
                <a:spcPts val="277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 = initialValue; </a:t>
            </a:r>
            <a:r>
              <a:rPr lang="en-US" sz="15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35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Initialize loop control variable </a:t>
            </a:r>
            <a:endParaRPr sz="15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77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endValue) </a:t>
            </a:r>
            <a:endParaRPr/>
          </a:p>
          <a:p>
            <a:pPr marL="0" lvl="0" indent="0" algn="l" rtl="0">
              <a:spcBef>
                <a:spcPts val="25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135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 Loop body ... </a:t>
            </a:r>
            <a:endParaRPr/>
          </a:p>
          <a:p>
            <a:pPr marL="0" lvl="0" indent="0" algn="l" rtl="0">
              <a:spcBef>
                <a:spcPts val="277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i++; </a:t>
            </a:r>
            <a:r>
              <a:rPr lang="en-US" sz="135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 Adjust loop control variable</a:t>
            </a:r>
            <a:endParaRPr/>
          </a:p>
          <a:p>
            <a:pPr marL="0" lvl="0" indent="0" algn="l" rtl="0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900"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for loop can be used to simplify the preceding loop as: </a:t>
            </a:r>
            <a:endParaRPr/>
          </a:p>
          <a:p>
            <a:pPr marL="0" lvl="0" indent="0" algn="l" rtl="0">
              <a:spcBef>
                <a:spcPts val="305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 (i = initialValue</a:t>
            </a:r>
            <a:r>
              <a:rPr lang="en-US" sz="165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i &lt; endValue</a:t>
            </a:r>
            <a:r>
              <a:rPr lang="en-US" sz="165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i++) </a:t>
            </a:r>
            <a:endParaRPr/>
          </a:p>
          <a:p>
            <a:pPr marL="0" lvl="0" indent="0" algn="l" rtl="0">
              <a:spcBef>
                <a:spcPts val="25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135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 Loop body ...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lt1"/>
                </a:solidFill>
              </a:rPr>
              <a:t> Loop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initial-action</a:t>
            </a:r>
            <a:r>
              <a:rPr lang="en-US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loop-continuation-condition</a:t>
            </a:r>
            <a:r>
              <a:rPr lang="en-US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		action-after-each-iteration</a:t>
            </a:r>
            <a:r>
              <a:rPr lang="en-US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{ </a:t>
            </a:r>
            <a:endParaRPr/>
          </a:p>
          <a:p>
            <a:pPr marL="0" lvl="0" indent="0" algn="l" rtl="0">
              <a:spcBef>
                <a:spcPts val="270"/>
              </a:spcBef>
              <a:spcAft>
                <a:spcPts val="0"/>
              </a:spcAft>
              <a:buClr>
                <a:srgbClr val="7F7F7F"/>
              </a:buClr>
              <a:buSzPts val="1350"/>
              <a:buNone/>
            </a:pPr>
            <a:r>
              <a:rPr lang="en-US" sz="135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// Loop body;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Statement(s);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17</a:t>
            </a:fld>
            <a:endParaRPr>
              <a:solidFill>
                <a:srgbClr val="50B4C8"/>
              </a:solidFill>
            </a:endParaRPr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1600200" y="102393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lt1"/>
                </a:solidFill>
              </a:rPr>
              <a:t> Loop flowchart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4425" y="1433583"/>
            <a:ext cx="5123286" cy="380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1083228" y="159391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lt1"/>
                </a:solidFill>
              </a:rPr>
              <a:t> Loop</a:t>
            </a:r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1485899" y="2001823"/>
            <a:ext cx="6382973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The control of the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500"/>
              <a:t> loop appear in parentheses and is made up of three parts: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  <a:p>
            <a:pPr marL="596504" lvl="1" indent="-2476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/>
              <a:t>The first part, the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init_expression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500"/>
              <a:t>sets the initial conditions  for the loop and is executed before the loop starts.</a:t>
            </a:r>
            <a:endParaRPr/>
          </a:p>
          <a:p>
            <a:pPr marL="596504" lvl="1" indent="-1524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596504" lvl="1" indent="-2476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/>
              <a:t>Loop executes so long as the </a:t>
            </a: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loop_condition</a:t>
            </a:r>
            <a:r>
              <a:rPr lang="en-US" sz="1500">
                <a:solidFill>
                  <a:schemeClr val="accent1"/>
                </a:solidFill>
              </a:rPr>
              <a:t> </a:t>
            </a:r>
            <a:r>
              <a:rPr lang="en-US" sz="1500"/>
              <a:t>is true and exits otherwise.</a:t>
            </a:r>
            <a:endParaRPr/>
          </a:p>
          <a:p>
            <a:pPr marL="596504" lvl="1" indent="-1524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/>
          </a:p>
          <a:p>
            <a:pPr marL="596504" lvl="1" indent="-2476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en-US" sz="1500"/>
              <a:t>The third part of the control information, the </a:t>
            </a: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increment_expr</a:t>
            </a:r>
            <a:r>
              <a:rPr lang="en-US" sz="1500"/>
              <a:t>, is usually used to increment the loop counter. This is executed at the end of each loop iteration.</a:t>
            </a: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1714500" y="1398339"/>
            <a:ext cx="594360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 (init_expr; loop_condition; increment_expr) {</a:t>
            </a:r>
            <a:b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statement;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1485900" y="894355"/>
            <a:ext cx="6172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21958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/>
          </a:p>
          <a:p>
            <a:pPr marL="342900" lvl="0" indent="-219583" algn="l" rtl="0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/>
          </a:p>
          <a:p>
            <a:pPr marL="342900" lvl="0" indent="-342931" algn="l" rtl="0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For example: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int sum = 0;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for (int i = 1; i &lt;= 10; i++) {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sum += i;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marL="342900" lvl="0" indent="-237172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37172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31" algn="l" rtl="0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What is the value of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100"/>
              <a:t>?</a:t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1797866" y="4249145"/>
            <a:ext cx="452078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 + 2 + 3 + 4 + 5 + 6 + 7 + 8 + 9 + 10 = 55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1083228" y="218114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lt1"/>
                </a:solidFill>
              </a:rPr>
              <a:t> 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Programming Fundamentals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79324" y="1312606"/>
            <a:ext cx="6093864" cy="296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Control Structures?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Decision Statements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Statements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Switch Statements</a:t>
            </a:r>
            <a:endParaRPr/>
          </a:p>
          <a:p>
            <a:pPr marL="742950" lvl="1" indent="-285750" algn="l" rtl="0">
              <a:spcBef>
                <a:spcPts val="720"/>
              </a:spcBef>
              <a:spcAft>
                <a:spcPts val="0"/>
              </a:spcAft>
              <a:buClr>
                <a:srgbClr val="E8785A"/>
              </a:buClr>
              <a:buSzPts val="3600"/>
              <a:buChar char="–"/>
            </a:pPr>
            <a:r>
              <a:rPr lang="en-US" sz="3600">
                <a:solidFill>
                  <a:srgbClr val="E8785A"/>
                </a:solidFill>
              </a:rPr>
              <a:t>Loops</a:t>
            </a:r>
            <a:endParaRPr sz="3600">
              <a:solidFill>
                <a:srgbClr val="E8785A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20</a:t>
            </a:fld>
            <a:endParaRPr>
              <a:solidFill>
                <a:srgbClr val="50B4C8"/>
              </a:solidFill>
            </a:endParaRPr>
          </a:p>
        </p:txBody>
      </p:sp>
      <p:pic>
        <p:nvPicPr>
          <p:cNvPr id="222" name="Google Shape;222;p33" descr="Java For loop with Examples - GeeksforGee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3050" y="1257279"/>
            <a:ext cx="6178377" cy="3802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1543050" y="112890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lt1"/>
                </a:solidFill>
              </a:rPr>
              <a:t> Loop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1083228" y="1560876"/>
            <a:ext cx="6172200" cy="268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Example :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for(int div = 0; div &lt; 10; div++)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if(div % 2 == 0) {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	System.out.println("even: " + div);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		}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else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{ System.out.println("odd: " + div);}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7115175" y="2592981"/>
            <a:ext cx="885825" cy="272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even: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odd: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even: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odd: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even: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odd: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even: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odd: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even: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odd: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1083228" y="187574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lt1"/>
                </a:solidFill>
              </a:rPr>
              <a:t> Loop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1178653" y="1379465"/>
            <a:ext cx="7487174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23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900" lvl="0" indent="-342931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dirty="0"/>
              <a:t>If there is more than one variable to set up or increment they are separated by a comma.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		for(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=0, j=0;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*j &lt; 10;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++, j+=3) {</a:t>
            </a:r>
            <a:b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		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* j);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342900" lvl="0" indent="-254317" algn="l" rtl="0">
              <a:spcBef>
                <a:spcPts val="27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31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dirty="0"/>
              <a:t>You do not have to fill all three control expressions but you must still have two semicolons.</a:t>
            </a:r>
            <a:endParaRPr dirty="0"/>
          </a:p>
          <a:p>
            <a:pPr marL="342900" lvl="0" indent="-239585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900" lvl="0" indent="-342900" algn="l" rtl="0">
              <a:spcBef>
                <a:spcPts val="29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75" dirty="0">
                <a:latin typeface="Courier New"/>
                <a:ea typeface="Courier New"/>
                <a:cs typeface="Courier New"/>
                <a:sym typeface="Courier New"/>
              </a:rPr>
              <a:t>  			</a:t>
            </a:r>
            <a:r>
              <a:rPr lang="en-US" sz="1875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75" dirty="0">
                <a:latin typeface="Courier New"/>
                <a:ea typeface="Courier New"/>
                <a:cs typeface="Courier New"/>
                <a:sym typeface="Courier New"/>
              </a:rPr>
              <a:t> n = 0;</a:t>
            </a:r>
            <a:endParaRPr dirty="0"/>
          </a:p>
          <a:p>
            <a:pPr marL="342900" lvl="0" indent="-342900" algn="l" rtl="0">
              <a:spcBef>
                <a:spcPts val="29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75" dirty="0">
                <a:latin typeface="Courier New"/>
                <a:ea typeface="Courier New"/>
                <a:cs typeface="Courier New"/>
                <a:sym typeface="Courier New"/>
              </a:rPr>
              <a:t>  			for(; n &lt;= 100;) </a:t>
            </a:r>
            <a:endParaRPr dirty="0"/>
          </a:p>
          <a:p>
            <a:pPr marL="342900" lvl="0" indent="-342900" algn="l" rtl="0">
              <a:spcBef>
                <a:spcPts val="29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75" dirty="0">
                <a:latin typeface="Courier New"/>
                <a:ea typeface="Courier New"/>
                <a:cs typeface="Courier New"/>
                <a:sym typeface="Courier New"/>
              </a:rPr>
              <a:t>  				{   </a:t>
            </a:r>
            <a:endParaRPr dirty="0"/>
          </a:p>
          <a:p>
            <a:pPr marL="342900" lvl="0" indent="-342900" algn="l" rtl="0">
              <a:spcBef>
                <a:spcPts val="29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75" dirty="0">
                <a:latin typeface="Courier New"/>
                <a:ea typeface="Courier New"/>
                <a:cs typeface="Courier New"/>
                <a:sym typeface="Courier New"/>
              </a:rPr>
              <a:t>  					</a:t>
            </a:r>
            <a:r>
              <a:rPr lang="en-US" sz="1875" dirty="0" err="1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75" dirty="0">
                <a:latin typeface="Courier New"/>
                <a:ea typeface="Courier New"/>
                <a:cs typeface="Courier New"/>
                <a:sym typeface="Courier New"/>
              </a:rPr>
              <a:t>(n++);</a:t>
            </a:r>
            <a:endParaRPr dirty="0"/>
          </a:p>
          <a:p>
            <a:pPr marL="342900" lvl="0" indent="-342900" algn="l" rtl="0">
              <a:spcBef>
                <a:spcPts val="29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75" dirty="0">
                <a:latin typeface="Courier New"/>
                <a:ea typeface="Courier New"/>
                <a:cs typeface="Courier New"/>
                <a:sym typeface="Courier New"/>
              </a:rPr>
              <a:t>  				}</a:t>
            </a:r>
            <a:endParaRPr dirty="0"/>
          </a:p>
        </p:txBody>
      </p:sp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1100006" y="192947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solidFill>
                  <a:schemeClr val="lt1"/>
                </a:solidFill>
              </a:rPr>
              <a:t> Loop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Break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=0;i&lt;10;i++)</a:t>
            </a:r>
            <a:endParaRPr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   			{</a:t>
            </a:r>
            <a:endParaRPr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      			 if (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==4)</a:t>
            </a:r>
            <a:endParaRPr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       			{</a:t>
            </a:r>
            <a:endParaRPr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         			  break;</a:t>
            </a:r>
            <a:endParaRPr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       			}</a:t>
            </a:r>
            <a:endParaRPr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      		 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+"\t");</a:t>
            </a:r>
            <a:endParaRPr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dirty="0">
                <a:latin typeface="Courier New"/>
                <a:ea typeface="Courier New"/>
                <a:cs typeface="Courier New"/>
                <a:sym typeface="Courier New"/>
              </a:rPr>
              <a:t>    		}</a:t>
            </a:r>
            <a:endParaRPr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 b="1" dirty="0"/>
          </a:p>
          <a:p>
            <a:pPr marL="342900" lvl="0" indent="-342900" algn="l" rtl="0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 b="1" dirty="0"/>
              <a:t>0	1	2	3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276968" y="212159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solidFill>
                  <a:schemeClr val="lt1"/>
                </a:solidFill>
              </a:rPr>
              <a:t> Statement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				for(int i=0;i&lt;10;i++)</a:t>
            </a:r>
            <a:endParaRPr/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				{</a:t>
            </a:r>
            <a:endParaRPr/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 				 if (i==4)</a:t>
            </a:r>
            <a:endParaRPr/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  				{</a:t>
            </a:r>
            <a:endParaRPr/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      			continue;</a:t>
            </a:r>
            <a:endParaRPr/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  				}</a:t>
            </a:r>
            <a:endParaRPr/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  System.out.print(i+"\t");</a:t>
            </a:r>
            <a:endParaRPr/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0	1	2	3	5	6	7	8	9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1485900" y="457200"/>
            <a:ext cx="6172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22955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900" lvl="0" indent="-229552" algn="l" rtl="0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900" lvl="0" indent="-229552" algn="l" rtl="0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900" lvl="0" indent="-342900" algn="l" rtl="0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dirty="0"/>
              <a:t>Another continue example: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sum = 0;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for(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&lt;= 10;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       if(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% 3 == 0) {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	        continue;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       }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	       sum +=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dirty="0"/>
          </a:p>
          <a:p>
            <a:pPr marL="342900" lvl="0" indent="-245745" algn="l" rtl="0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 dirty="0"/>
              <a:t>What is the value of 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100" dirty="0"/>
              <a:t>?</a:t>
            </a:r>
            <a:endParaRPr dirty="0"/>
          </a:p>
        </p:txBody>
      </p:sp>
      <p:sp>
        <p:nvSpPr>
          <p:cNvPr id="254" name="Google Shape;254;p38"/>
          <p:cNvSpPr txBox="1"/>
          <p:nvPr/>
        </p:nvSpPr>
        <p:spPr>
          <a:xfrm>
            <a:off x="1828800" y="4080867"/>
            <a:ext cx="3342582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 + 2 + 4 + 5 + 7 + 8 + 10 = 37</a:t>
            </a:r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319830" y="332810"/>
            <a:ext cx="61722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solidFill>
                  <a:schemeClr val="lt1"/>
                </a:solidFill>
              </a:rPr>
              <a:t> Statement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437276" y="339230"/>
            <a:ext cx="61722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>
                <a:solidFill>
                  <a:schemeClr val="lt1"/>
                </a:solidFill>
              </a:rPr>
              <a:t> Statement</a:t>
            </a:r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847287" y="1525470"/>
            <a:ext cx="7692705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 dirty="0"/>
              <a:t>The </a:t>
            </a: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 sz="2100" dirty="0"/>
              <a:t> statement causes the program to jump to the next iteration of the loop.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m = 5; m &lt; 10; m++) {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if(m == 7) {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  continue;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System.out.print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(m);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prints out "5689"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body" idx="1"/>
          </p:nvPr>
        </p:nvSpPr>
        <p:spPr>
          <a:xfrm>
            <a:off x="1057013" y="1647152"/>
            <a:ext cx="7264865" cy="317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538CD5"/>
                </a:solidFill>
              </a:rPr>
              <a:t>while</a:t>
            </a:r>
            <a:r>
              <a:rPr lang="en-US"/>
              <a:t> loop and </a:t>
            </a:r>
            <a:r>
              <a:rPr lang="en-US">
                <a:solidFill>
                  <a:srgbClr val="538CD5"/>
                </a:solidFill>
              </a:rPr>
              <a:t>for</a:t>
            </a:r>
            <a:r>
              <a:rPr lang="en-US"/>
              <a:t> loop are called </a:t>
            </a:r>
            <a:r>
              <a:rPr lang="en-US">
                <a:solidFill>
                  <a:srgbClr val="76923C"/>
                </a:solidFill>
              </a:rPr>
              <a:t>pre-test</a:t>
            </a:r>
            <a:r>
              <a:rPr lang="en-US"/>
              <a:t> loops because the continuation condition is checked before the loop body is executed. </a:t>
            </a:r>
            <a:endParaRPr/>
          </a:p>
          <a:p>
            <a:pPr marL="342900" lvl="0" indent="-34290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538CD5"/>
                </a:solidFill>
              </a:rPr>
              <a:t>do-while</a:t>
            </a:r>
            <a:r>
              <a:rPr lang="en-US"/>
              <a:t> loop is called a </a:t>
            </a:r>
            <a:r>
              <a:rPr lang="en-US">
                <a:solidFill>
                  <a:srgbClr val="76923C"/>
                </a:solidFill>
              </a:rPr>
              <a:t>post-test</a:t>
            </a:r>
            <a:r>
              <a:rPr lang="en-US"/>
              <a:t> loop because the condition is checked after the loop body is executed. </a:t>
            </a:r>
            <a:endParaRPr/>
          </a:p>
          <a:p>
            <a:pPr marL="342900" lvl="0" indent="-34290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three forms of loop statements—</a:t>
            </a:r>
            <a:r>
              <a:rPr lang="en-US">
                <a:solidFill>
                  <a:srgbClr val="538CD5"/>
                </a:solidFill>
              </a:rPr>
              <a:t>while</a:t>
            </a:r>
            <a:r>
              <a:rPr lang="en-US"/>
              <a:t>,</a:t>
            </a:r>
            <a:r>
              <a:rPr lang="en-US">
                <a:solidFill>
                  <a:srgbClr val="538CD5"/>
                </a:solidFill>
              </a:rPr>
              <a:t> do-while</a:t>
            </a:r>
            <a:r>
              <a:rPr lang="en-US"/>
              <a:t>, and </a:t>
            </a:r>
            <a:r>
              <a:rPr lang="en-US">
                <a:solidFill>
                  <a:srgbClr val="538CD5"/>
                </a:solidFill>
              </a:rPr>
              <a:t>for</a:t>
            </a:r>
            <a:r>
              <a:rPr lang="en-US"/>
              <a:t>—are expressively equivalent; that is, you can write a loop in any of these three forms.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588278" y="397953"/>
            <a:ext cx="61722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Which Loop to Use?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1040235" y="1613596"/>
            <a:ext cx="6868315" cy="317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the loop statement that is most intuitive and comfortable for you. </a:t>
            </a:r>
            <a:endParaRPr/>
          </a:p>
          <a:p>
            <a:pPr marL="342900" lvl="0" indent="-231775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general, a </a:t>
            </a:r>
            <a:r>
              <a:rPr lang="en-US">
                <a:solidFill>
                  <a:schemeClr val="accent1"/>
                </a:solidFill>
              </a:rPr>
              <a:t>for</a:t>
            </a:r>
            <a:r>
              <a:rPr lang="en-US"/>
              <a:t> loop may be used if the number of repetitions is known in advance, as, for example, when you need to display a message a hundred times. </a:t>
            </a:r>
            <a:endParaRPr/>
          </a:p>
          <a:p>
            <a:pPr marL="342900" lvl="0" indent="-231775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lang="en-US">
                <a:solidFill>
                  <a:schemeClr val="accent1"/>
                </a:solidFill>
              </a:rPr>
              <a:t>while</a:t>
            </a:r>
            <a:r>
              <a:rPr lang="en-US"/>
              <a:t> loop may be used if the number of repetitions is not fixed, as in the case of reading the numbers until the input is 0. </a:t>
            </a:r>
            <a:endParaRPr/>
          </a:p>
          <a:p>
            <a:pPr marL="0" lvl="0" indent="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lang="en-US">
                <a:solidFill>
                  <a:schemeClr val="accent1"/>
                </a:solidFill>
              </a:rPr>
              <a:t>do-while</a:t>
            </a:r>
            <a:r>
              <a:rPr lang="en-US"/>
              <a:t> loop can be used to replace a while loop if the loop body has to be executed before the continuation condition is tested.</a:t>
            </a:r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1485900" y="171450"/>
            <a:ext cx="61722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Which Loop to Use?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Difference between </a:t>
            </a:r>
            <a:br>
              <a:rPr lang="en-US"/>
            </a:br>
            <a:r>
              <a:rPr lang="en-US"/>
              <a:t>for loop and While loop</a:t>
            </a:r>
            <a:endParaRPr/>
          </a:p>
        </p:txBody>
      </p:sp>
      <p:graphicFrame>
        <p:nvGraphicFramePr>
          <p:cNvPr id="279" name="Google Shape;279;p42"/>
          <p:cNvGraphicFramePr/>
          <p:nvPr>
            <p:extLst>
              <p:ext uri="{D42A27DB-BD31-4B8C-83A1-F6EECF244321}">
                <p14:modId xmlns:p14="http://schemas.microsoft.com/office/powerpoint/2010/main" val="4166842352"/>
              </p:ext>
            </p:extLst>
          </p:nvPr>
        </p:nvGraphicFramePr>
        <p:xfrm>
          <a:off x="327171" y="1506758"/>
          <a:ext cx="8508700" cy="3323925"/>
        </p:xfrm>
        <a:graphic>
          <a:graphicData uri="http://schemas.openxmlformats.org/drawingml/2006/table">
            <a:tbl>
              <a:tblPr firstRow="1" bandRow="1">
                <a:noFill/>
                <a:tableStyleId>{720035D6-7588-4C2D-ABEB-138EC3A90B7E}</a:tableStyleId>
              </a:tblPr>
              <a:tblGrid>
                <a:gridCol w="4219650"/>
                <a:gridCol w="4289050"/>
              </a:tblGrid>
              <a:tr h="283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For loop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/>
                        <a:t>While loop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b"/>
                </a:tc>
              </a:tr>
              <a:tr h="47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Initialization may be either in loop statement or outside the loop.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Initialization is always outside the loop.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47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Once the statement(s) is executed then after increment is done.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Increment can be done before or after the execution of the statement(s).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47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It is normally used when the number of iterations is known.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It is normally used when the number of iterations is unknown.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283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Condition is a relational expression.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Condition may be expression or non-zero value.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47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It is used when initialization and increment is simple.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It is used for complex initialization.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283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For is entry controlled loop.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While is also entry controlled loop.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  <a:tr h="56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for ( </a:t>
                      </a:r>
                      <a:r>
                        <a:rPr lang="en-US" sz="1200" u="none" strike="noStrike" cap="none" dirty="0" err="1" smtClean="0"/>
                        <a:t>int</a:t>
                      </a:r>
                      <a:r>
                        <a:rPr lang="en-US" sz="1200" u="none" strike="noStrike" cap="none" dirty="0" smtClean="0"/>
                        <a:t> </a:t>
                      </a:r>
                      <a:r>
                        <a:rPr lang="en-US" sz="1200" u="none" strike="noStrike" cap="none" dirty="0" err="1" smtClean="0"/>
                        <a:t>i</a:t>
                      </a:r>
                      <a:r>
                        <a:rPr lang="en-US" sz="1200" u="none" strike="noStrike" cap="none" dirty="0" smtClean="0"/>
                        <a:t> </a:t>
                      </a:r>
                      <a:r>
                        <a:rPr lang="en-US" sz="1200" u="none" strike="noStrike" cap="none" dirty="0"/>
                        <a:t>; condition ; iteration )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{ statement(s); }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while ( condition 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{ statement(s); }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25" marR="7625" marT="76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What are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Control Structures?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97621" y="1620028"/>
            <a:ext cx="7659149" cy="3210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Control structures alter the flow of the program, the sequence of statements that are executed in a program.</a:t>
            </a:r>
            <a:endParaRPr/>
          </a:p>
          <a:p>
            <a:pPr marL="342900" lvl="0" indent="-1714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/>
          </a:p>
          <a:p>
            <a:pPr marL="342900" lvl="0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They act as "</a:t>
            </a:r>
            <a:r>
              <a:rPr lang="en-US" sz="1500">
                <a:solidFill>
                  <a:schemeClr val="accent1"/>
                </a:solidFill>
              </a:rPr>
              <a:t>direction signals</a:t>
            </a:r>
            <a:r>
              <a:rPr lang="en-US" sz="1500"/>
              <a:t>" to control the path a program takes.</a:t>
            </a:r>
            <a:endParaRPr/>
          </a:p>
          <a:p>
            <a:pPr marL="342900" lvl="0" indent="-17145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/>
          </a:p>
          <a:p>
            <a:pPr marL="342900" lvl="0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Two types of control structures in Java: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–"/>
            </a:pPr>
            <a:r>
              <a:rPr lang="en-US" sz="1500">
                <a:solidFill>
                  <a:schemeClr val="accent1"/>
                </a:solidFill>
              </a:rPr>
              <a:t>decision statements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chemeClr val="accent1"/>
              </a:buClr>
              <a:buSzPts val="3300"/>
              <a:buChar char="–"/>
            </a:pPr>
            <a:r>
              <a:rPr lang="en-US" sz="3300">
                <a:solidFill>
                  <a:schemeClr val="accent1"/>
                </a:solidFill>
              </a:rPr>
              <a:t>loops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1479724" y="281175"/>
            <a:ext cx="6184553" cy="7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Nested Loops</a:t>
            </a:r>
            <a:endParaRPr/>
          </a:p>
        </p:txBody>
      </p:sp>
      <p:pic>
        <p:nvPicPr>
          <p:cNvPr id="285" name="Google Shape;285;p43" descr="Nested Loop in Java | How Nested Loop works in Java with Examples?"/>
          <p:cNvPicPr preferRelativeResize="0"/>
          <p:nvPr/>
        </p:nvPicPr>
        <p:blipFill rotWithShape="1">
          <a:blip r:embed="rId3">
            <a:alphaModFix/>
          </a:blip>
          <a:srcRect l="-1" t="6572" r="-1" b="5274"/>
          <a:stretch/>
        </p:blipFill>
        <p:spPr>
          <a:xfrm>
            <a:off x="1151164" y="1428751"/>
            <a:ext cx="6823856" cy="333851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 txBox="1">
            <a:spLocks noGrp="1"/>
          </p:cNvSpPr>
          <p:nvPr>
            <p:ph type="sldNum" idx="12"/>
          </p:nvPr>
        </p:nvSpPr>
        <p:spPr>
          <a:xfrm>
            <a:off x="6057900" y="476726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30</a:t>
            </a:fld>
            <a:endParaRPr>
              <a:solidFill>
                <a:srgbClr val="50B4C8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/>
          </p:nvPr>
        </p:nvSpPr>
        <p:spPr>
          <a:xfrm>
            <a:off x="1479724" y="281175"/>
            <a:ext cx="6184553" cy="73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Nested Loops</a:t>
            </a:r>
            <a:endParaRPr/>
          </a:p>
        </p:txBody>
      </p:sp>
      <p:pic>
        <p:nvPicPr>
          <p:cNvPr id="292" name="Google Shape;292;p44" descr="Chapter 5: Nested loops, Which loop to use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724" y="1650704"/>
            <a:ext cx="6184553" cy="291102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93" name="Google Shape;293;p44"/>
          <p:cNvSpPr txBox="1">
            <a:spLocks noGrp="1"/>
          </p:cNvSpPr>
          <p:nvPr>
            <p:ph type="sldNum" idx="12"/>
          </p:nvPr>
        </p:nvSpPr>
        <p:spPr>
          <a:xfrm>
            <a:off x="6057900" y="476726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31</a:t>
            </a:fld>
            <a:endParaRPr>
              <a:solidFill>
                <a:srgbClr val="50B4C8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body" idx="1"/>
          </p:nvPr>
        </p:nvSpPr>
        <p:spPr>
          <a:xfrm>
            <a:off x="1257300" y="1657350"/>
            <a:ext cx="6629400" cy="1153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email: </a:t>
            </a:r>
            <a:r>
              <a:rPr lang="en-US" u="sng"/>
              <a:t>f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arhan.aadil@ciit-attock.edu.pk</a:t>
            </a:r>
            <a:endParaRPr u="sng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web page: DrAadil.com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1485899" y="3486150"/>
            <a:ext cx="675158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Thanks for listening! </a:t>
            </a:r>
            <a:br>
              <a:rPr lang="en-US" sz="2700" b="1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700" b="1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Ready for Questions &amp; Answers ☺</a:t>
            </a:r>
            <a:endParaRPr sz="2700" b="1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45"/>
          <p:cNvSpPr txBox="1">
            <a:spLocks noGrp="1"/>
          </p:cNvSpPr>
          <p:nvPr>
            <p:ph type="ftr" idx="11"/>
          </p:nvPr>
        </p:nvSpPr>
        <p:spPr>
          <a:xfrm>
            <a:off x="3143249" y="4767264"/>
            <a:ext cx="342993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70451" y="1384183"/>
            <a:ext cx="5561901" cy="3389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allows you to execute a statement or block of statements repeatedly.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types of loops in Java:</a:t>
            </a:r>
            <a:endParaRPr/>
          </a:p>
          <a:p>
            <a:pPr marL="457200" marR="0" lvl="0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1. </a:t>
            </a:r>
            <a:r>
              <a:rPr lang="en-US" sz="2800">
                <a:solidFill>
                  <a:srgbClr val="E8785A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2800">
                <a:solidFill>
                  <a:srgbClr val="E8785A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2. for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/>
          </a:p>
          <a:p>
            <a:pPr marL="457200" marR="0" lvl="0" indent="-4572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3. do-while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5</a:t>
            </a:fld>
            <a:endParaRPr>
              <a:solidFill>
                <a:srgbClr val="50B4C8"/>
              </a:solidFill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23170" y="331813"/>
            <a:ext cx="61722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chemeClr val="lt1"/>
                </a:solidFill>
              </a:rPr>
              <a:t> Loop Flow  </a:t>
            </a:r>
            <a:endParaRPr/>
          </a:p>
        </p:txBody>
      </p:sp>
      <p:pic>
        <p:nvPicPr>
          <p:cNvPr id="123" name="Google Shape;123;p18" descr="Flowchart of while loop in Ja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7992" y="773618"/>
            <a:ext cx="3324617" cy="436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445665" y="424092"/>
            <a:ext cx="61722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chemeClr val="lt1"/>
                </a:solidFill>
              </a:rPr>
              <a:t> Loop syntax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29554" y="1463278"/>
            <a:ext cx="7783935" cy="368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while (expression){</a:t>
            </a:r>
            <a:br>
              <a:rPr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statement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This while loop executes as long as the given logical expression between parentheses is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/>
              <a:t>. When expression is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800"/>
              <a:t>, execution continues with the statement following the loop block.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expression is tested at the beginning of the loop, so if it is initially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800"/>
              <a:t>, the loop will not be executed at all.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31939" y="1524174"/>
            <a:ext cx="7547994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For example: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int sum = 0; 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int i = 1;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while (i &lt;= 10){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sum += i;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i++;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What is the value of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100"/>
              <a:t>?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1485900" y="3933304"/>
            <a:ext cx="65151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1 + 2 + 3 + 4 + 5 + 6 + 7 + 8 + 9 + 10 = 55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31939" y="304626"/>
            <a:ext cx="61722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The </a:t>
            </a:r>
            <a:r>
              <a:rPr lang="en-US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>
                <a:solidFill>
                  <a:schemeClr val="lt1"/>
                </a:solidFill>
              </a:rPr>
              <a:t> Loop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50B4C8"/>
                </a:solidFill>
              </a:rPr>
              <a:t>8</a:t>
            </a:fld>
            <a:endParaRPr>
              <a:solidFill>
                <a:srgbClr val="50B4C8"/>
              </a:solidFill>
            </a:endParaRPr>
          </a:p>
        </p:txBody>
      </p:sp>
      <p:pic>
        <p:nvPicPr>
          <p:cNvPr id="142" name="Google Shape;142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04561" y="1476462"/>
            <a:ext cx="6153539" cy="3583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/>
              <a:t> Loop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Example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      int i = 0;</a:t>
            </a:r>
            <a:endParaRPr/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275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      while (i &lt;= 10){</a:t>
            </a:r>
            <a:endParaRPr/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/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          i++;</a:t>
            </a:r>
            <a:endParaRPr/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      System.out.println(i);</a:t>
            </a:r>
            <a:endParaRPr/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275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2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27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</Words>
  <Application>Microsoft Office PowerPoint</Application>
  <PresentationFormat>On-screen Show (16:9)</PresentationFormat>
  <Paragraphs>270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Programming  Fundamentals Fall 2021</vt:lpstr>
      <vt:lpstr>Programming Fundamentals</vt:lpstr>
      <vt:lpstr>What are  Control Structures?</vt:lpstr>
      <vt:lpstr>Loops</vt:lpstr>
      <vt:lpstr>The while Loop Flow  </vt:lpstr>
      <vt:lpstr>The while Loop syntax</vt:lpstr>
      <vt:lpstr>The while Loop </vt:lpstr>
      <vt:lpstr>The while Loop </vt:lpstr>
      <vt:lpstr>Example</vt:lpstr>
      <vt:lpstr>Loops</vt:lpstr>
      <vt:lpstr>Do-While Loop Flow</vt:lpstr>
      <vt:lpstr>Do-While Loop in Java</vt:lpstr>
      <vt:lpstr>Do-While Loop in Java</vt:lpstr>
      <vt:lpstr>Loops</vt:lpstr>
      <vt:lpstr>The for Loop</vt:lpstr>
      <vt:lpstr>The for Loop</vt:lpstr>
      <vt:lpstr>The for Loop flowchart</vt:lpstr>
      <vt:lpstr>The for Loop</vt:lpstr>
      <vt:lpstr>The for Loop</vt:lpstr>
      <vt:lpstr>The for Loop</vt:lpstr>
      <vt:lpstr>The for Loop</vt:lpstr>
      <vt:lpstr>The for Loop</vt:lpstr>
      <vt:lpstr>Break</vt:lpstr>
      <vt:lpstr>The continue Statement</vt:lpstr>
      <vt:lpstr>The continue Statement</vt:lpstr>
      <vt:lpstr>The continue Statement</vt:lpstr>
      <vt:lpstr>Which Loop to Use?</vt:lpstr>
      <vt:lpstr>Which Loop to Use?</vt:lpstr>
      <vt:lpstr>Difference between  for loop and While loop</vt:lpstr>
      <vt:lpstr>Nested Loops</vt:lpstr>
      <vt:lpstr>Nested Loops</vt:lpstr>
      <vt:lpstr>Important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 Fundamentals Fall 2021</dc:title>
  <cp:lastModifiedBy>Venom</cp:lastModifiedBy>
  <cp:revision>1</cp:revision>
  <dcterms:modified xsi:type="dcterms:W3CDTF">2022-01-05T08:27:05Z</dcterms:modified>
</cp:coreProperties>
</file>