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Questrial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estrial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2588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3225" lIns="86475" spcFirstLastPara="1" rIns="86475" wrap="square" tIns="43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2" y="980765"/>
            <a:ext cx="8015750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678428" y="3322076"/>
            <a:ext cx="8001000" cy="678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E8785A"/>
              </a:buClr>
              <a:buSzPts val="2800"/>
              <a:buNone/>
              <a:defRPr b="0" i="0" sz="2800">
                <a:solidFill>
                  <a:srgbClr val="E8785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  <a:defRPr sz="3600">
                <a:solidFill>
                  <a:srgbClr val="E8785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479323" y="1312606"/>
            <a:ext cx="6474543" cy="350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540067" y="301139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536879" y="161127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536879" y="2083670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572000" y="1611273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E8785A"/>
              </a:buClr>
              <a:buSzPts val="2400"/>
              <a:buNone/>
              <a:defRPr b="1" sz="2400">
                <a:solidFill>
                  <a:srgbClr val="E8785A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572000" y="2083670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solidFill>
                  <a:schemeClr val="dk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arhan.aadil@ciit-attock.edu.p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464696" y="879478"/>
            <a:ext cx="3814996" cy="181405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/>
              <a:t>Programming </a:t>
            </a:r>
            <a:br>
              <a:rPr lang="en-US" sz="4000"/>
            </a:br>
            <a:r>
              <a:rPr lang="en-US" sz="4000"/>
              <a:t>Fundamentals</a:t>
            </a:r>
            <a:br>
              <a:rPr lang="en-US"/>
            </a:br>
            <a:r>
              <a:rPr lang="en-US" sz="2800"/>
              <a:t>Fall 2021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64696" y="3536687"/>
            <a:ext cx="3515194" cy="1226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Lecture 7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Dr. Farhan Aadil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farhan.aadil@ciit-attock.edu.pk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2000">
                <a:solidFill>
                  <a:schemeClr val="lt1"/>
                </a:solidFill>
              </a:rPr>
              <a:t>DrAadil.com 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143000" y="4884968"/>
            <a:ext cx="68580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Please turn OFF your Mobile Phones!</a:t>
            </a:r>
            <a:endParaRPr sz="210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floor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double x = 72.3;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double y = 0.34;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System.out.println("The floor of " + x + " is " + Math.floor(x));   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System.out.println("The floor of " + y + " is " + Math.floor(y));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Output: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The floor of 72.3 is 72.0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The floor of 0.34 is 0.0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Max and Min Function 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969817" y="1593273"/>
            <a:ext cx="7775973" cy="3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int i = 7;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int j = -9;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Sytem.out.println("max(" + i + "," + j + ") is " + Math.max(i,j));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System.out.println("min(" + i + "," + j + ") is " + Math.min(i,j));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Output: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max(7,-9) is 7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min(7,-9) is -9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Pow , sqrt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00150" y="1662545"/>
            <a:ext cx="6858000" cy="310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System.out.println("pow(2, 2) is "  + Math.pow(2,2));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System.out.println( "The square root of " + i + " is " + Math.sqrt(i));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Character Class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System.out.println(Character.isDigit('a')); // false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System.out.println(Character.isDigit('6')); // true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System.out.println(Character.isLetter('a'));//true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System.out.println(Character.isLetter('6'));//false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System.out.println(Character.isLetterOrDigit('a'));//true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System.out.println(Character.isLetterOrDigit('6'));//true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System.out.println(Character.toLowerCase('A'));//a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System.out.println(Character.toUpperCase('b'));//B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Character Class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501445" y="1786855"/>
            <a:ext cx="8244349" cy="244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System.out.println(Character.isLowerCase('A'));//false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System.out.println(Character.isLowerCase('a'));//true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System.out.println(Character.isUpperCase('A'));//true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System.out.println(Character.isUpperCase('a'));//false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Example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11192" y="1509553"/>
            <a:ext cx="5704382" cy="3757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import java.util.Arrays;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public class ArrayDemo {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int myArr[] = {2, 1, 9, 6, 4};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for (int number : myArr) {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System.out.println("Number = " + number);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Arrays.sort(myArr);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25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System.out.println("The sorted int array is:");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for (int number : myArr) {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System.out.println("Number = " + number);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spcBef>
                <a:spcPts val="2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2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9177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9177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9177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9177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>
            <a:off x="6856952" y="1507119"/>
            <a:ext cx="2287048" cy="32895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sorted int array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= 9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257175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257175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257175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Length()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618163" y="1476986"/>
            <a:ext cx="8259097" cy="32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 class Test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public static void main(String args[])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String Str1 = new String("Java Class");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String Str2 = new String("Java" 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System.out.println("String Length :"+ Str1.length());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System.out.print("String Length :"+Str2.length() 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} 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String Length :10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String Length :4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136205" y="3662563"/>
            <a:ext cx="4982766" cy="1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Lecture 8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Dr. Farhan Aadil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farhan.aadil@ciit-attock.edu.pk </a:t>
            </a:r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402628" y="849665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E8785A"/>
                </a:solidFill>
                <a:latin typeface="Calibri"/>
                <a:ea typeface="Calibri"/>
                <a:cs typeface="Calibri"/>
                <a:sym typeface="Calibri"/>
              </a:rPr>
              <a:t>User-Defined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Hello World Function </a:t>
            </a:r>
            <a:endParaRPr/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		helloWorld();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	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 static void helloWorld()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System.out.println("Hello World Application ");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Output: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Hello World Application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User-Defined Methods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931178" y="1434517"/>
            <a:ext cx="7977930" cy="3288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		Scanner scan= new Scanner(System.in);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		System.out.print("Please enter number:");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		int num = scan.nextInt(); 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</a:pPr>
            <a:r>
              <a:rPr lang="en-US" sz="13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	numberType</a:t>
            </a: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			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3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numberType</a:t>
            </a: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5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int num</a:t>
            </a: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		if (num &lt; 0)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			System.out.println(" Negative ");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		else 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			System.out.print("Positive");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					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</a:pPr>
            <a:r>
              <a:rPr b="1" lang="en-US" sz="1350">
                <a:solidFill>
                  <a:schemeClr val="dk2"/>
                </a:solidFill>
              </a:rPr>
              <a:t>Output: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b="1" lang="en-US" sz="1200">
                <a:solidFill>
                  <a:schemeClr val="dk2"/>
                </a:solidFill>
              </a:rPr>
              <a:t>Please enter number:-22</a:t>
            </a:r>
            <a:endParaRPr/>
          </a:p>
          <a:p>
            <a:pPr indent="-3429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b="1" lang="en-US" sz="1200">
                <a:solidFill>
                  <a:schemeClr val="dk2"/>
                </a:solidFill>
              </a:rPr>
              <a:t>Negative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70490" y="539273"/>
            <a:ext cx="6449920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8785A"/>
              </a:buClr>
              <a:buSzPts val="3600"/>
              <a:buFont typeface="Calibri"/>
              <a:buNone/>
            </a:pPr>
            <a:r>
              <a:rPr lang="en-US"/>
              <a:t>Programming Fundamentals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0490" y="1388106"/>
            <a:ext cx="6093864" cy="2967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Methods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Predefined Methods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 Defined Methods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minFunction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620786" y="1492191"/>
            <a:ext cx="7963538" cy="32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		int a = 11;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		int b = 6;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en-US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				minFunction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(a, b);  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-US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minFunction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(int n1, int n2)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		int min;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if (n1 &gt; n2){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		min = n2;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System.out.println("Minimum Value = " + min);}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else{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				min = n1;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	System.out.println("Minimum Value = " + min);}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	}  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minFunction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 with return statement</a:t>
            </a:r>
            <a:endParaRPr/>
          </a:p>
        </p:txBody>
      </p:sp>
      <p:sp>
        <p:nvSpPr>
          <p:cNvPr id="268" name="Google Shape;268;p34"/>
          <p:cNvSpPr txBox="1"/>
          <p:nvPr>
            <p:ph idx="1" type="body"/>
          </p:nvPr>
        </p:nvSpPr>
        <p:spPr>
          <a:xfrm>
            <a:off x="696286" y="1426779"/>
            <a:ext cx="8447714" cy="2885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int a = 11;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int b = 6;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int c = </a:t>
            </a:r>
            <a:r>
              <a:rPr lang="en-US" sz="13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minFunction</a:t>
            </a: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(a, b);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System.out.println("Minimum Value = " + c);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-US" sz="13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minFunction</a:t>
            </a: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(int n1, int n2) 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int min;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if (n1 &gt; n2){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 min = n2;}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Else{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min = n1;}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return min; 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Minimum Value = 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304679" y="209212"/>
            <a:ext cx="6194324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Array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881348" y="1253630"/>
            <a:ext cx="7885147" cy="3206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				int myArr[] = {2, 1, 9, 6, 4};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				</a:t>
            </a:r>
            <a:r>
              <a:rPr lang="en-US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dis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(myArr);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						 }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public static void </a:t>
            </a:r>
            <a:r>
              <a:rPr lang="en-US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dis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(int myArr[])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				for (int number : myArr) {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				 System.out.println("Number = " + number);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				}   }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Number = 2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Number = 1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Number = 9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Number = 6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Number = 4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548262" y="356855"/>
            <a:ext cx="6194324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 Method Control Flow</a:t>
            </a:r>
            <a:endParaRPr/>
          </a:p>
        </p:txBody>
      </p:sp>
      <p:sp>
        <p:nvSpPr>
          <p:cNvPr id="281" name="Google Shape;281;p36"/>
          <p:cNvSpPr txBox="1"/>
          <p:nvPr>
            <p:ph idx="1" type="body"/>
          </p:nvPr>
        </p:nvSpPr>
        <p:spPr>
          <a:xfrm>
            <a:off x="486562" y="1361114"/>
            <a:ext cx="8095376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method can call another method, who can call another method, …</a:t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3669659" y="2332664"/>
            <a:ext cx="3543300" cy="2514600"/>
          </a:xfrm>
          <a:prstGeom prst="flowChartAlternateProcess">
            <a:avLst/>
          </a:prstGeom>
          <a:solidFill>
            <a:srgbClr val="CCFFFF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3601818" y="2606121"/>
            <a:ext cx="213712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min(num1, num2, num3)</a:t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3898260" y="2904164"/>
            <a:ext cx="1365647" cy="1600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5677053" y="2904164"/>
            <a:ext cx="1240631" cy="120015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4527212" y="2891969"/>
            <a:ext cx="232757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imes New Roman"/>
              <a:buNone/>
            </a:pPr>
            <a:r>
              <a:rPr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287" name="Google Shape;287;p36"/>
          <p:cNvSpPr txBox="1"/>
          <p:nvPr/>
        </p:nvSpPr>
        <p:spPr>
          <a:xfrm>
            <a:off x="4539235" y="4320719"/>
            <a:ext cx="208711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imes New Roman"/>
              <a:buNone/>
            </a:pPr>
            <a:r>
              <a:rPr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88" name="Google Shape;288;p36"/>
          <p:cNvSpPr txBox="1"/>
          <p:nvPr/>
        </p:nvSpPr>
        <p:spPr>
          <a:xfrm>
            <a:off x="5805107" y="2606121"/>
            <a:ext cx="1021434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println()</a:t>
            </a:r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4058353" y="3463371"/>
            <a:ext cx="12073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b="1" lang="en-US" sz="12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…println(…)</a:t>
            </a:r>
            <a:endParaRPr/>
          </a:p>
        </p:txBody>
      </p:sp>
      <p:sp>
        <p:nvSpPr>
          <p:cNvPr id="290" name="Google Shape;290;p36"/>
          <p:cNvSpPr txBox="1"/>
          <p:nvPr/>
        </p:nvSpPr>
        <p:spPr>
          <a:xfrm>
            <a:off x="6193013" y="3920669"/>
            <a:ext cx="208711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imes New Roman"/>
              <a:buNone/>
            </a:pPr>
            <a:r>
              <a:rPr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91" name="Google Shape;291;p36"/>
          <p:cNvSpPr txBox="1"/>
          <p:nvPr/>
        </p:nvSpPr>
        <p:spPr>
          <a:xfrm>
            <a:off x="6180990" y="2891969"/>
            <a:ext cx="232757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imes New Roman"/>
              <a:buNone/>
            </a:pPr>
            <a:r>
              <a:rPr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4622579" y="3692069"/>
            <a:ext cx="208711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Times New Roman"/>
              <a:buNone/>
            </a:pPr>
            <a:r>
              <a:rPr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293" name="Google Shape;293;p36"/>
          <p:cNvGrpSpPr/>
          <p:nvPr/>
        </p:nvGrpSpPr>
        <p:grpSpPr>
          <a:xfrm>
            <a:off x="1326509" y="2161214"/>
            <a:ext cx="2000250" cy="2743200"/>
            <a:chOff x="816" y="1296"/>
            <a:chExt cx="1488" cy="2304"/>
          </a:xfrm>
        </p:grpSpPr>
        <p:sp>
          <p:nvSpPr>
            <p:cNvPr id="294" name="Google Shape;294;p36"/>
            <p:cNvSpPr/>
            <p:nvPr/>
          </p:nvSpPr>
          <p:spPr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50"/>
                <a:buFont typeface="Calibri"/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p36"/>
            <p:cNvSpPr txBox="1"/>
            <p:nvPr/>
          </p:nvSpPr>
          <p:spPr>
            <a:xfrm>
              <a:off x="1052" y="2294"/>
              <a:ext cx="103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Courier New"/>
                <a:buNone/>
              </a:pPr>
              <a:r>
                <a:rPr b="1" lang="en-US" sz="1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min(1, 2, 3);</a:t>
              </a:r>
              <a:endParaRPr/>
            </a:p>
          </p:txBody>
        </p:sp>
        <p:sp>
          <p:nvSpPr>
            <p:cNvPr id="297" name="Google Shape;297;p36"/>
            <p:cNvSpPr txBox="1"/>
            <p:nvPr/>
          </p:nvSpPr>
          <p:spPr>
            <a:xfrm>
              <a:off x="1396" y="1526"/>
              <a:ext cx="41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Courier New"/>
                <a:buNone/>
              </a:pPr>
              <a:r>
                <a:rPr b="1" lang="en-US" sz="1200">
                  <a:solidFill>
                    <a:schemeClr val="accen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/>
            </a:p>
          </p:txBody>
        </p:sp>
        <p:sp>
          <p:nvSpPr>
            <p:cNvPr id="298" name="Google Shape;298;p36"/>
            <p:cNvSpPr txBox="1"/>
            <p:nvPr/>
          </p:nvSpPr>
          <p:spPr>
            <a:xfrm>
              <a:off x="1484" y="2486"/>
              <a:ext cx="155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50"/>
                <a:buFont typeface="Times New Roman"/>
                <a:buNone/>
              </a:pPr>
              <a:r>
                <a:rPr lang="en-US" sz="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</p:grpSp>
      <p:cxnSp>
        <p:nvCxnSpPr>
          <p:cNvPr id="299" name="Google Shape;299;p36"/>
          <p:cNvCxnSpPr>
            <a:stCxn id="295" idx="0"/>
            <a:endCxn id="296" idx="0"/>
          </p:cNvCxnSpPr>
          <p:nvPr/>
        </p:nvCxnSpPr>
        <p:spPr>
          <a:xfrm>
            <a:off x="2330667" y="2732714"/>
            <a:ext cx="10200" cy="6168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0" name="Google Shape;300;p36"/>
          <p:cNvCxnSpPr>
            <a:stCxn id="298" idx="2"/>
            <a:endCxn id="295" idx="2"/>
          </p:cNvCxnSpPr>
          <p:nvPr/>
        </p:nvCxnSpPr>
        <p:spPr>
          <a:xfrm>
            <a:off x="2328650" y="3785227"/>
            <a:ext cx="2100" cy="7191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1" name="Google Shape;301;p36"/>
          <p:cNvCxnSpPr>
            <a:stCxn id="287" idx="1"/>
            <a:endCxn id="298" idx="3"/>
          </p:cNvCxnSpPr>
          <p:nvPr/>
        </p:nvCxnSpPr>
        <p:spPr>
          <a:xfrm rot="10800000">
            <a:off x="2432935" y="3681494"/>
            <a:ext cx="2106300" cy="743100"/>
          </a:xfrm>
          <a:prstGeom prst="bentConnector3">
            <a:avLst>
              <a:gd fmla="val 50002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triangle"/>
          </a:ln>
        </p:spPr>
      </p:cxnSp>
      <p:cxnSp>
        <p:nvCxnSpPr>
          <p:cNvPr id="302" name="Google Shape;302;p36"/>
          <p:cNvCxnSpPr>
            <a:stCxn id="291" idx="2"/>
            <a:endCxn id="290" idx="0"/>
          </p:cNvCxnSpPr>
          <p:nvPr/>
        </p:nvCxnSpPr>
        <p:spPr>
          <a:xfrm>
            <a:off x="6297368" y="3099718"/>
            <a:ext cx="0" cy="8211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3" name="Google Shape;303;p36"/>
          <p:cNvCxnSpPr>
            <a:stCxn id="286" idx="2"/>
            <a:endCxn id="289" idx="0"/>
          </p:cNvCxnSpPr>
          <p:nvPr/>
        </p:nvCxnSpPr>
        <p:spPr>
          <a:xfrm>
            <a:off x="4643591" y="3099718"/>
            <a:ext cx="18600" cy="3636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4" name="Google Shape;304;p36"/>
          <p:cNvCxnSpPr>
            <a:stCxn id="292" idx="2"/>
            <a:endCxn id="287" idx="0"/>
          </p:cNvCxnSpPr>
          <p:nvPr/>
        </p:nvCxnSpPr>
        <p:spPr>
          <a:xfrm flipH="1">
            <a:off x="4643534" y="3899818"/>
            <a:ext cx="83400" cy="4209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305" name="Google Shape;305;p36"/>
          <p:cNvCxnSpPr>
            <a:stCxn id="289" idx="3"/>
            <a:endCxn id="291" idx="1"/>
          </p:cNvCxnSpPr>
          <p:nvPr/>
        </p:nvCxnSpPr>
        <p:spPr>
          <a:xfrm flipH="1" rot="10800000">
            <a:off x="5265736" y="2995871"/>
            <a:ext cx="915300" cy="606000"/>
          </a:xfrm>
          <a:prstGeom prst="bentConnector3">
            <a:avLst>
              <a:gd fmla="val 49997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triangle"/>
          </a:ln>
        </p:spPr>
      </p:cxnSp>
      <p:cxnSp>
        <p:nvCxnSpPr>
          <p:cNvPr id="306" name="Google Shape;306;p36"/>
          <p:cNvCxnSpPr>
            <a:stCxn id="286" idx="1"/>
            <a:endCxn id="296" idx="3"/>
          </p:cNvCxnSpPr>
          <p:nvPr/>
        </p:nvCxnSpPr>
        <p:spPr>
          <a:xfrm flipH="1">
            <a:off x="3037712" y="2995843"/>
            <a:ext cx="1489500" cy="492300"/>
          </a:xfrm>
          <a:prstGeom prst="bentConnector3">
            <a:avLst>
              <a:gd fmla="val 49999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triangle"/>
            <a:tailEnd len="sm" w="sm" type="none"/>
          </a:ln>
        </p:spPr>
      </p:cxnSp>
      <p:cxnSp>
        <p:nvCxnSpPr>
          <p:cNvPr id="307" name="Google Shape;307;p36"/>
          <p:cNvCxnSpPr>
            <a:stCxn id="290" idx="1"/>
            <a:endCxn id="292" idx="3"/>
          </p:cNvCxnSpPr>
          <p:nvPr/>
        </p:nvCxnSpPr>
        <p:spPr>
          <a:xfrm rot="10800000">
            <a:off x="4831313" y="3795944"/>
            <a:ext cx="1361700" cy="228600"/>
          </a:xfrm>
          <a:prstGeom prst="bentConnector3">
            <a:avLst>
              <a:gd fmla="val 50001" name="adj1"/>
            </a:avLst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1474838" y="188219"/>
            <a:ext cx="6194324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Method</a:t>
            </a:r>
            <a:endParaRPr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public static void main(String[] args) { 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		a();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			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public static void a() 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				b();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		    }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public static void b(){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    		System.out.println("Hello World");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 			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1485900" y="205978"/>
            <a:ext cx="61722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1257300" y="1657350"/>
            <a:ext cx="6629400" cy="1153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email: </a:t>
            </a:r>
            <a:r>
              <a:rPr lang="en-US" u="sng"/>
              <a:t>f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arhan.aadil@ciit-attock.edu.pk</a:t>
            </a:r>
            <a:endParaRPr u="sng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My web page: DrAadil.com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1485899" y="3486150"/>
            <a:ext cx="675158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Thanks for listening! </a:t>
            </a:r>
            <a:b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lang="en-US" sz="2700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Ready for Questions &amp; Answers ☺</a:t>
            </a:r>
            <a:endParaRPr b="1" sz="2700">
              <a:solidFill>
                <a:srgbClr val="FFC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1" name="Google Shape;321;p38"/>
          <p:cNvSpPr txBox="1"/>
          <p:nvPr>
            <p:ph idx="11" type="ftr"/>
          </p:nvPr>
        </p:nvSpPr>
        <p:spPr>
          <a:xfrm>
            <a:off x="3143249" y="4767264"/>
            <a:ext cx="34299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FDCB7"/>
                </a:solidFill>
              </a:rPr>
              <a:t>COMSATS University Islamabad, Attock Campus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002721" y="1638516"/>
            <a:ext cx="7234761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Methods also known as functions or procedures.</a:t>
            </a:r>
            <a:endParaRPr/>
          </a:p>
          <a:p>
            <a:pPr indent="-290512" lvl="0" marL="342900" rtl="0" algn="l"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t/>
            </a:r>
            <a:endParaRPr sz="825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Methods are a way of capturing a sequence of computational steps into a </a:t>
            </a:r>
            <a:r>
              <a:rPr lang="en-US" sz="1800">
                <a:solidFill>
                  <a:srgbClr val="538CD5"/>
                </a:solidFill>
              </a:rPr>
              <a:t>reusable unit</a:t>
            </a:r>
            <a:r>
              <a:rPr lang="en-US" sz="1800"/>
              <a:t>.</a:t>
            </a:r>
            <a:endParaRPr/>
          </a:p>
          <a:p>
            <a:pPr indent="-290512" lvl="0" marL="342900" rtl="0" algn="l"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t/>
            </a:r>
            <a:endParaRPr sz="825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Methods can accept inputs in the form of </a:t>
            </a:r>
            <a:r>
              <a:rPr lang="en-US" sz="1800">
                <a:solidFill>
                  <a:srgbClr val="538CD5"/>
                </a:solidFill>
              </a:rPr>
              <a:t>arguments</a:t>
            </a:r>
            <a:r>
              <a:rPr lang="en-US" sz="1800"/>
              <a:t>, perform some operations with the </a:t>
            </a:r>
            <a:r>
              <a:rPr lang="en-US" sz="1800">
                <a:solidFill>
                  <a:srgbClr val="538CD5"/>
                </a:solidFill>
              </a:rPr>
              <a:t>arguments</a:t>
            </a:r>
            <a:r>
              <a:rPr lang="en-US" sz="1800"/>
              <a:t>, and then can </a:t>
            </a:r>
            <a:r>
              <a:rPr lang="en-US" sz="1800">
                <a:solidFill>
                  <a:srgbClr val="538CD5"/>
                </a:solidFill>
              </a:rPr>
              <a:t>return</a:t>
            </a:r>
            <a:r>
              <a:rPr lang="en-US" sz="1800"/>
              <a:t> a value that is the output, or result of their computations.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05246" y="319977"/>
            <a:ext cx="52578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Concept of a Method</a:t>
            </a:r>
            <a:endParaRPr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2114550" y="4286250"/>
            <a:ext cx="4629150" cy="742950"/>
            <a:chOff x="672" y="3504"/>
            <a:chExt cx="3888" cy="624"/>
          </a:xfrm>
        </p:grpSpPr>
        <p:sp>
          <p:nvSpPr>
            <p:cNvPr id="112" name="Google Shape;112;p16"/>
            <p:cNvSpPr/>
            <p:nvPr/>
          </p:nvSpPr>
          <p:spPr>
            <a:xfrm>
              <a:off x="1872" y="3552"/>
              <a:ext cx="1536" cy="576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3" name="Google Shape;113;p16"/>
            <p:cNvCxnSpPr/>
            <p:nvPr/>
          </p:nvCxnSpPr>
          <p:spPr>
            <a:xfrm>
              <a:off x="720" y="3840"/>
              <a:ext cx="1152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114" name="Google Shape;114;p16"/>
            <p:cNvCxnSpPr/>
            <p:nvPr/>
          </p:nvCxnSpPr>
          <p:spPr>
            <a:xfrm>
              <a:off x="3408" y="3840"/>
              <a:ext cx="1152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115" name="Google Shape;115;p16"/>
            <p:cNvSpPr txBox="1"/>
            <p:nvPr/>
          </p:nvSpPr>
          <p:spPr>
            <a:xfrm>
              <a:off x="2208" y="3696"/>
              <a:ext cx="777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method</a:t>
              </a: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672" y="3504"/>
              <a:ext cx="647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inputs</a:t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3789" y="3504"/>
              <a:ext cx="769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10304" y="707242"/>
            <a:ext cx="6184553" cy="739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estrial"/>
              <a:buNone/>
            </a:pPr>
            <a:r>
              <a:rPr lang="en-US" sz="2700">
                <a:latin typeface="Questrial"/>
                <a:ea typeface="Questrial"/>
                <a:cs typeface="Questrial"/>
                <a:sym typeface="Questrial"/>
              </a:rPr>
              <a:t>Hierarchical boss-method/worker-method relationship.</a:t>
            </a:r>
            <a:br>
              <a:rPr lang="en-US" sz="2700">
                <a:latin typeface="Questrial"/>
                <a:ea typeface="Questrial"/>
                <a:cs typeface="Questrial"/>
                <a:sym typeface="Questrial"/>
              </a:rPr>
            </a:br>
            <a:b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01445" y="1437968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1943100" y="228600"/>
            <a:ext cx="49720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882869" y="1446533"/>
            <a:ext cx="7803931" cy="3101820"/>
            <a:chOff x="0" y="0"/>
            <a:chExt cx="20000" cy="20000"/>
          </a:xfrm>
        </p:grpSpPr>
        <p:sp>
          <p:nvSpPr>
            <p:cNvPr id="127" name="Google Shape;127;p17"/>
            <p:cNvSpPr/>
            <p:nvPr/>
          </p:nvSpPr>
          <p:spPr>
            <a:xfrm>
              <a:off x="0" y="0"/>
              <a:ext cx="20000" cy="20000"/>
            </a:xfrm>
            <a:prstGeom prst="rect">
              <a:avLst/>
            </a:prstGeom>
            <a:solidFill>
              <a:srgbClr val="FFE6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9501" y="931"/>
              <a:ext cx="3000" cy="3604"/>
            </a:xfrm>
            <a:custGeom>
              <a:rect b="b" l="l" r="r" t="t"/>
              <a:pathLst>
                <a:path extrusionOk="0" h="20000" w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4DB3E6"/>
            </a:solidFill>
            <a:ln cap="flat" cmpd="sng" w="9525">
              <a:solidFill>
                <a:srgbClr val="4DB3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9501" y="931"/>
              <a:ext cx="3000" cy="3604"/>
            </a:xfrm>
            <a:custGeom>
              <a:rect b="b" l="l" r="r" t="t"/>
              <a:pathLst>
                <a:path extrusionOk="0" h="20000" w="20000">
                  <a:moveTo>
                    <a:pt x="19981" y="0"/>
                  </a:moveTo>
                  <a:lnTo>
                    <a:pt x="19981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8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0410" y="1672"/>
              <a:ext cx="1180" cy="2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6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boss</a:t>
              </a:r>
              <a:endParaRPr/>
            </a:p>
          </p:txBody>
        </p:sp>
        <p:grpSp>
          <p:nvGrpSpPr>
            <p:cNvPr id="131" name="Google Shape;131;p17"/>
            <p:cNvGrpSpPr/>
            <p:nvPr/>
          </p:nvGrpSpPr>
          <p:grpSpPr>
            <a:xfrm>
              <a:off x="8263" y="4535"/>
              <a:ext cx="5477" cy="3603"/>
              <a:chOff x="-41" y="0"/>
              <a:chExt cx="20082" cy="20000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9987" y="0"/>
                <a:ext cx="11" cy="20000"/>
              </a:xfrm>
              <a:custGeom>
                <a:rect b="b" l="l" r="r" t="t"/>
                <a:pathLst>
                  <a:path extrusionOk="0" h="20000" w="20000">
                    <a:moveTo>
                      <a:pt x="0" y="1994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-41" y="0"/>
                <a:ext cx="4539" cy="20000"/>
              </a:xfrm>
              <a:custGeom>
                <a:rect b="b" l="l" r="r" t="t"/>
                <a:pathLst>
                  <a:path extrusionOk="0" h="20000" w="20000">
                    <a:moveTo>
                      <a:pt x="0" y="19944"/>
                    </a:moveTo>
                    <a:lnTo>
                      <a:pt x="1995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15498" y="0"/>
                <a:ext cx="4543" cy="20000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19955" y="1994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17"/>
            <p:cNvGrpSpPr/>
            <p:nvPr/>
          </p:nvGrpSpPr>
          <p:grpSpPr>
            <a:xfrm>
              <a:off x="5499" y="11742"/>
              <a:ext cx="3311" cy="3603"/>
              <a:chOff x="0" y="0"/>
              <a:chExt cx="20000" cy="20000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0" y="0"/>
                <a:ext cx="7484" cy="20000"/>
              </a:xfrm>
              <a:custGeom>
                <a:rect b="b" l="l" r="r" t="t"/>
                <a:pathLst>
                  <a:path extrusionOk="0" h="20000" w="20000">
                    <a:moveTo>
                      <a:pt x="0" y="19944"/>
                    </a:moveTo>
                    <a:lnTo>
                      <a:pt x="19955" y="0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12516" y="0"/>
                <a:ext cx="7484" cy="20000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19955" y="19944"/>
                    </a:ln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17"/>
            <p:cNvGrpSpPr/>
            <p:nvPr/>
          </p:nvGrpSpPr>
          <p:grpSpPr>
            <a:xfrm>
              <a:off x="5502" y="8138"/>
              <a:ext cx="10998" cy="3604"/>
              <a:chOff x="-1" y="0"/>
              <a:chExt cx="20002" cy="20000"/>
            </a:xfrm>
          </p:grpSpPr>
          <p:sp>
            <p:nvSpPr>
              <p:cNvPr id="139" name="Google Shape;139;p17"/>
              <p:cNvSpPr/>
              <p:nvPr/>
            </p:nvSpPr>
            <p:spPr>
              <a:xfrm>
                <a:off x="7272" y="0"/>
                <a:ext cx="5456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14547" y="0"/>
                <a:ext cx="5454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-1" y="0"/>
                <a:ext cx="5456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7272" y="0"/>
                <a:ext cx="5456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14547" y="0"/>
                <a:ext cx="5454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-1" y="0"/>
                <a:ext cx="5456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923" y="4112"/>
                <a:ext cx="3603" cy="13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6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Droid Sans Mono"/>
                    <a:ea typeface="Droid Sans Mono"/>
                    <a:cs typeface="Droid Sans Mono"/>
                    <a:sym typeface="Droid Sans Mono"/>
                  </a:rPr>
                  <a:t>worker1</a:t>
                </a: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8198" y="4112"/>
                <a:ext cx="3601" cy="13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6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Droid Sans Mono"/>
                    <a:ea typeface="Droid Sans Mono"/>
                    <a:cs typeface="Droid Sans Mono"/>
                    <a:sym typeface="Droid Sans Mono"/>
                  </a:rPr>
                  <a:t>worker2</a:t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15471" y="4112"/>
                <a:ext cx="3601" cy="13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6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Droid Sans Mono"/>
                    <a:ea typeface="Droid Sans Mono"/>
                    <a:cs typeface="Droid Sans Mono"/>
                    <a:sym typeface="Droid Sans Mono"/>
                  </a:rPr>
                  <a:t>worker3</a:t>
                </a:r>
                <a:endParaRPr/>
              </a:p>
            </p:txBody>
          </p:sp>
        </p:grpSp>
        <p:grpSp>
          <p:nvGrpSpPr>
            <p:cNvPr id="148" name="Google Shape;148;p17"/>
            <p:cNvGrpSpPr/>
            <p:nvPr/>
          </p:nvGrpSpPr>
          <p:grpSpPr>
            <a:xfrm>
              <a:off x="3502" y="15345"/>
              <a:ext cx="6999" cy="3604"/>
              <a:chOff x="0" y="0"/>
              <a:chExt cx="20000" cy="20000"/>
            </a:xfrm>
          </p:grpSpPr>
          <p:sp>
            <p:nvSpPr>
              <p:cNvPr id="149" name="Google Shape;149;p17"/>
              <p:cNvSpPr/>
              <p:nvPr/>
            </p:nvSpPr>
            <p:spPr>
              <a:xfrm>
                <a:off x="11430" y="0"/>
                <a:ext cx="8570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0" y="0"/>
                <a:ext cx="8572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solidFill>
                <a:srgbClr val="4DB3E6"/>
              </a:solidFill>
              <a:ln cap="flat" cmpd="sng" w="9525">
                <a:solidFill>
                  <a:srgbClr val="4DB3E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11430" y="0"/>
                <a:ext cx="8570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0" y="0"/>
                <a:ext cx="8573" cy="20000"/>
              </a:xfrm>
              <a:custGeom>
                <a:rect b="b" l="l" r="r" t="t"/>
                <a:pathLst>
                  <a:path extrusionOk="0" h="20000" w="20000">
                    <a:moveTo>
                      <a:pt x="19981" y="0"/>
                    </a:moveTo>
                    <a:lnTo>
                      <a:pt x="19981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1454" y="4112"/>
                <a:ext cx="5658" cy="13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6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Droid Sans Mono"/>
                    <a:ea typeface="Droid Sans Mono"/>
                    <a:cs typeface="Droid Sans Mono"/>
                    <a:sym typeface="Droid Sans Mono"/>
                  </a:rPr>
                  <a:t>worker4</a:t>
                </a: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12882" y="4112"/>
                <a:ext cx="5658" cy="13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6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solidFill>
                      <a:schemeClr val="dk1"/>
                    </a:solidFill>
                    <a:latin typeface="Droid Sans Mono"/>
                    <a:ea typeface="Droid Sans Mono"/>
                    <a:cs typeface="Droid Sans Mono"/>
                    <a:sym typeface="Droid Sans Mono"/>
                  </a:rPr>
                  <a:t>worker5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740979" y="1485900"/>
            <a:ext cx="7662041" cy="348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A method has </a:t>
            </a:r>
            <a:r>
              <a:rPr b="1" lang="en-US" sz="2100">
                <a:solidFill>
                  <a:srgbClr val="538CD5"/>
                </a:solidFill>
              </a:rPr>
              <a:t>4</a:t>
            </a:r>
            <a:r>
              <a:rPr lang="en-US" sz="2100"/>
              <a:t> parts: the </a:t>
            </a:r>
            <a:r>
              <a:rPr lang="en-US" sz="2100">
                <a:solidFill>
                  <a:schemeClr val="dk2"/>
                </a:solidFill>
              </a:rPr>
              <a:t>return type</a:t>
            </a:r>
            <a:r>
              <a:rPr lang="en-US" sz="2100"/>
              <a:t>, the </a:t>
            </a:r>
            <a:r>
              <a:rPr lang="en-US" sz="2100">
                <a:solidFill>
                  <a:srgbClr val="FF0066"/>
                </a:solidFill>
              </a:rPr>
              <a:t>name</a:t>
            </a:r>
            <a:r>
              <a:rPr lang="en-US" sz="2100"/>
              <a:t>, the </a:t>
            </a:r>
            <a:r>
              <a:rPr lang="en-US" sz="2100">
                <a:solidFill>
                  <a:srgbClr val="0000FF"/>
                </a:solidFill>
              </a:rPr>
              <a:t>arguments</a:t>
            </a:r>
            <a:r>
              <a:rPr lang="en-US" sz="2100"/>
              <a:t>, and the </a:t>
            </a:r>
            <a:r>
              <a:rPr lang="en-US" sz="2100">
                <a:solidFill>
                  <a:srgbClr val="CC0099"/>
                </a:solidFill>
              </a:rPr>
              <a:t>body</a:t>
            </a:r>
            <a:r>
              <a:rPr lang="en-US" sz="2100"/>
              <a:t>:</a:t>
            </a:r>
            <a:endParaRPr/>
          </a:p>
          <a:p>
            <a:pPr indent="-20955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rgbClr val="00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None/>
            </a:pPr>
            <a:r>
              <a:rPr lang="en-US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 int   </a:t>
            </a:r>
            <a:r>
              <a:rPr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 num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{	  </a:t>
            </a:r>
            <a:r>
              <a:rPr lang="en-US" sz="1500">
                <a:solidFill>
                  <a:srgbClr val="CC0099"/>
                </a:solidFill>
                <a:latin typeface="Courier New"/>
                <a:ea typeface="Courier New"/>
                <a:cs typeface="Courier New"/>
                <a:sym typeface="Courier New"/>
              </a:rPr>
              <a:t>// a set of operations that compute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342900" lvl="0" marL="3429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sz="1500"/>
          </a:p>
          <a:p>
            <a:pPr indent="-342900" lvl="0" marL="3429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The type, name and arguments together is referred to as the </a:t>
            </a:r>
            <a:r>
              <a:rPr lang="en-US" sz="2100">
                <a:solidFill>
                  <a:srgbClr val="538CD5"/>
                </a:solidFill>
              </a:rPr>
              <a:t>signature</a:t>
            </a:r>
            <a:r>
              <a:rPr lang="en-US" sz="2100"/>
              <a:t> of the method</a:t>
            </a:r>
            <a:endParaRPr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1087582" y="322660"/>
            <a:ext cx="388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Declaring Methods</a:t>
            </a: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429445" y="2242111"/>
            <a:ext cx="3390901" cy="1371600"/>
            <a:chOff x="76" y="1968"/>
            <a:chExt cx="2848" cy="1152"/>
          </a:xfrm>
        </p:grpSpPr>
        <p:sp>
          <p:nvSpPr>
            <p:cNvPr id="162" name="Google Shape;162;p18"/>
            <p:cNvSpPr/>
            <p:nvPr/>
          </p:nvSpPr>
          <p:spPr>
            <a:xfrm>
              <a:off x="576" y="2688"/>
              <a:ext cx="144" cy="432"/>
            </a:xfrm>
            <a:prstGeom prst="leftBrace">
              <a:avLst>
                <a:gd fmla="val 25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18"/>
            <p:cNvGrpSpPr/>
            <p:nvPr/>
          </p:nvGrpSpPr>
          <p:grpSpPr>
            <a:xfrm>
              <a:off x="76" y="1968"/>
              <a:ext cx="2848" cy="1092"/>
              <a:chOff x="76" y="1954"/>
              <a:chExt cx="2848" cy="1092"/>
            </a:xfrm>
          </p:grpSpPr>
          <p:sp>
            <p:nvSpPr>
              <p:cNvPr id="164" name="Google Shape;164;p18"/>
              <p:cNvSpPr/>
              <p:nvPr/>
            </p:nvSpPr>
            <p:spPr>
              <a:xfrm rot="5400000">
                <a:off x="936" y="1992"/>
                <a:ext cx="240" cy="672"/>
              </a:xfrm>
              <a:prstGeom prst="leftBrace">
                <a:avLst>
                  <a:gd fmla="val 20041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rot="5400000">
                <a:off x="1512" y="2136"/>
                <a:ext cx="240" cy="384"/>
              </a:xfrm>
              <a:prstGeom prst="leftBrace">
                <a:avLst>
                  <a:gd fmla="val 11452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rot="5400000">
                <a:off x="2232" y="1896"/>
                <a:ext cx="240" cy="864"/>
              </a:xfrm>
              <a:prstGeom prst="leftBrace">
                <a:avLst>
                  <a:gd fmla="val 25767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8"/>
              <p:cNvSpPr txBox="1"/>
              <p:nvPr/>
            </p:nvSpPr>
            <p:spPr>
              <a:xfrm>
                <a:off x="864" y="1954"/>
                <a:ext cx="576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type</a:t>
                </a:r>
                <a:endParaRPr/>
              </a:p>
            </p:txBody>
          </p:sp>
          <p:sp>
            <p:nvSpPr>
              <p:cNvPr id="168" name="Google Shape;168;p18"/>
              <p:cNvSpPr txBox="1"/>
              <p:nvPr/>
            </p:nvSpPr>
            <p:spPr>
              <a:xfrm>
                <a:off x="1389" y="1968"/>
                <a:ext cx="575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name</a:t>
                </a:r>
                <a:endParaRPr/>
              </a:p>
            </p:txBody>
          </p:sp>
          <p:sp>
            <p:nvSpPr>
              <p:cNvPr id="169" name="Google Shape;169;p18"/>
              <p:cNvSpPr txBox="1"/>
              <p:nvPr/>
            </p:nvSpPr>
            <p:spPr>
              <a:xfrm>
                <a:off x="1965" y="1968"/>
                <a:ext cx="959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arguments</a:t>
                </a:r>
                <a:endParaRPr/>
              </a:p>
            </p:txBody>
          </p:sp>
          <p:sp>
            <p:nvSpPr>
              <p:cNvPr id="170" name="Google Shape;170;p18"/>
              <p:cNvSpPr txBox="1"/>
              <p:nvPr/>
            </p:nvSpPr>
            <p:spPr>
              <a:xfrm>
                <a:off x="76" y="2736"/>
                <a:ext cx="543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body</a:t>
                </a:r>
                <a:endParaRPr/>
              </a:p>
            </p:txBody>
          </p:sp>
        </p:grpSp>
      </p:grpSp>
      <p:sp>
        <p:nvSpPr>
          <p:cNvPr id="171" name="Google Shape;171;p18"/>
          <p:cNvSpPr/>
          <p:nvPr/>
        </p:nvSpPr>
        <p:spPr>
          <a:xfrm>
            <a:off x="1771650" y="4114800"/>
            <a:ext cx="5829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Predefined Classes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597054" y="1689665"/>
            <a:ext cx="8244349" cy="2991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Methods already written and provided by Java.</a:t>
            </a:r>
            <a:endParaRPr/>
          </a:p>
          <a:p>
            <a:pPr indent="-237172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Organized as a collection of classes (class libraries).</a:t>
            </a:r>
            <a:endParaRPr/>
          </a:p>
          <a:p>
            <a:pPr indent="-237172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To use, import package. </a:t>
            </a:r>
            <a:endParaRPr/>
          </a:p>
          <a:p>
            <a:pPr indent="-237172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Generally, this function is of two types, one is </a:t>
            </a:r>
            <a:r>
              <a:rPr lang="en-US" sz="1800">
                <a:solidFill>
                  <a:srgbClr val="538CD5"/>
                </a:solidFill>
              </a:rPr>
              <a:t>predefined</a:t>
            </a:r>
            <a:r>
              <a:rPr lang="en-US" sz="1800"/>
              <a:t> function and other is </a:t>
            </a:r>
            <a:r>
              <a:rPr lang="en-US" sz="1800">
                <a:solidFill>
                  <a:srgbClr val="538CD5"/>
                </a:solidFill>
              </a:rPr>
              <a:t>user defined</a:t>
            </a:r>
            <a:r>
              <a:rPr lang="en-US" sz="1800"/>
              <a:t> function.</a:t>
            </a:r>
            <a:endParaRPr/>
          </a:p>
          <a:p>
            <a:pPr indent="-237172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Method type: The data type of the value returned by the method.</a:t>
            </a:r>
            <a:endParaRPr/>
          </a:p>
          <a:p>
            <a:pPr indent="-1784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486693" y="312827"/>
            <a:ext cx="8259098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Absolute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515169" y="1422203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int i = 7;</a:t>
            </a:r>
            <a:endParaRPr/>
          </a:p>
          <a:p>
            <a:pPr indent="-342900" lvl="0" marL="34290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int j = -9;</a:t>
            </a:r>
            <a:endParaRPr/>
          </a:p>
          <a:p>
            <a:pPr indent="-342900" lvl="0" marL="34290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System.out.println("Absolute of i is " + Math.abs(i));     </a:t>
            </a:r>
            <a:endParaRPr/>
          </a:p>
          <a:p>
            <a:pPr indent="-342900" lvl="0" marL="34290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System.out.println("Absolute of j is " + Math.abs(j));</a:t>
            </a:r>
            <a:endParaRPr/>
          </a:p>
          <a:p>
            <a:pPr indent="-342900" lvl="0" marL="34290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  <a:p>
            <a:pPr indent="-342900" lvl="0" marL="34290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Output:</a:t>
            </a:r>
            <a:endParaRPr/>
          </a:p>
          <a:p>
            <a:pPr indent="-342900" lvl="0" marL="34290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7</a:t>
            </a:r>
            <a:endParaRPr/>
          </a:p>
          <a:p>
            <a:pPr indent="-342900" lvl="0" marL="342900" rtl="0" algn="l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323139" y="202215"/>
            <a:ext cx="6194324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Round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49825" y="1493240"/>
            <a:ext cx="8244349" cy="323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x = 72.3;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y = 0.34;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z = 0.50;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System.out.println(x + " is approximately " + Math.round(x));     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System.out.println(y + " is approximately " + Math.round(y));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System.out.println(z + " is approximately " + Math.round(z));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Output: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72.3 is approximately 72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0.34 is approximately 0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0.5 is approximately 1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143000" y="216211"/>
            <a:ext cx="6194324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ceil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49825" y="1555414"/>
            <a:ext cx="8244349" cy="33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double x = 72.3;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double y = 0.34;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System.out.println("The ceiling of " + x + " is " + Math.ceil(x));     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System.out.println("The ceiling of " + y + " is " + Math.ceil(y));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Output: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The ceiling of 72.3 is 73.0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The ceiling of 0.34 is 1.0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