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86" r:id="rId2"/>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15" r:id="rId25"/>
    <p:sldId id="311" r:id="rId26"/>
    <p:sldId id="312" r:id="rId27"/>
    <p:sldId id="313" r:id="rId28"/>
    <p:sldId id="317" r:id="rId29"/>
    <p:sldId id="318" r:id="rId30"/>
    <p:sldId id="316" r:id="rId31"/>
    <p:sldId id="319" r:id="rId32"/>
    <p:sldId id="320" r:id="rId33"/>
    <p:sldId id="314" r:id="rId34"/>
    <p:sldId id="32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1" autoAdjust="0"/>
    <p:restoredTop sz="94660"/>
  </p:normalViewPr>
  <p:slideViewPr>
    <p:cSldViewPr snapToGrid="0">
      <p:cViewPr varScale="1">
        <p:scale>
          <a:sx n="87" d="100"/>
          <a:sy n="87" d="100"/>
        </p:scale>
        <p:origin x="46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9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9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0"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1048601"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602" name="Date Placeholder 3"/>
          <p:cNvSpPr>
            <a:spLocks noGrp="1"/>
          </p:cNvSpPr>
          <p:nvPr>
            <p:ph type="dt" sz="half" idx="10"/>
          </p:nvPr>
        </p:nvSpPr>
        <p:spPr/>
        <p:txBody>
          <a:bodyPr/>
          <a:lstStyle/>
          <a:p>
            <a:fld id="{4A4AE183-4A2A-4A4D-A494-60044F0835FC}" type="datetimeFigureOut">
              <a:rPr lang="en-GB" smtClean="0"/>
              <a:t>12/03/2021</a:t>
            </a:fld>
            <a:endParaRPr lang="en-GB"/>
          </a:p>
        </p:txBody>
      </p:sp>
      <p:sp>
        <p:nvSpPr>
          <p:cNvPr id="1048603" name="Footer Placeholder 4"/>
          <p:cNvSpPr>
            <a:spLocks noGrp="1"/>
          </p:cNvSpPr>
          <p:nvPr>
            <p:ph type="ftr" sz="quarter" idx="11"/>
          </p:nvPr>
        </p:nvSpPr>
        <p:spPr/>
        <p:txBody>
          <a:bodyPr/>
          <a:lstStyle/>
          <a:p>
            <a:endParaRPr lang="en-GB"/>
          </a:p>
        </p:txBody>
      </p:sp>
      <p:sp>
        <p:nvSpPr>
          <p:cNvPr id="1048604" name="Slide Number Placeholder 5"/>
          <p:cNvSpPr>
            <a:spLocks noGrp="1"/>
          </p:cNvSpPr>
          <p:nvPr>
            <p:ph type="sldNum" sz="quarter" idx="12"/>
          </p:nvPr>
        </p:nvSpPr>
        <p:spPr/>
        <p:txBody>
          <a:bodyPr/>
          <a:lstStyle/>
          <a:p>
            <a:fld id="{693580CF-A4F1-4972-AE21-EB35E9C883BB}"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lang="en-US"/>
              <a:t>Click to edit Master title style</a:t>
            </a:r>
            <a:endParaRPr lang="en-US" dirty="0"/>
          </a:p>
        </p:txBody>
      </p:sp>
      <p:sp>
        <p:nvSpPr>
          <p:cNvPr id="104866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4" name="Date Placeholder 3"/>
          <p:cNvSpPr>
            <a:spLocks noGrp="1"/>
          </p:cNvSpPr>
          <p:nvPr>
            <p:ph type="dt" sz="half" idx="10"/>
          </p:nvPr>
        </p:nvSpPr>
        <p:spPr/>
        <p:txBody>
          <a:bodyPr/>
          <a:lstStyle/>
          <a:p>
            <a:fld id="{4A4AE183-4A2A-4A4D-A494-60044F0835FC}" type="datetimeFigureOut">
              <a:rPr lang="en-GB" smtClean="0"/>
              <a:t>12/03/2021</a:t>
            </a:fld>
            <a:endParaRPr lang="en-GB"/>
          </a:p>
        </p:txBody>
      </p:sp>
      <p:sp>
        <p:nvSpPr>
          <p:cNvPr id="1048665" name="Footer Placeholder 4"/>
          <p:cNvSpPr>
            <a:spLocks noGrp="1"/>
          </p:cNvSpPr>
          <p:nvPr>
            <p:ph type="ftr" sz="quarter" idx="11"/>
          </p:nvPr>
        </p:nvSpPr>
        <p:spPr/>
        <p:txBody>
          <a:bodyPr/>
          <a:lstStyle/>
          <a:p>
            <a:endParaRPr lang="en-GB"/>
          </a:p>
        </p:txBody>
      </p:sp>
      <p:sp>
        <p:nvSpPr>
          <p:cNvPr id="1048666" name="Slide Number Placeholder 5"/>
          <p:cNvSpPr>
            <a:spLocks noGrp="1"/>
          </p:cNvSpPr>
          <p:nvPr>
            <p:ph type="sldNum" sz="quarter" idx="12"/>
          </p:nvPr>
        </p:nvSpPr>
        <p:spPr/>
        <p:txBody>
          <a:bodyPr/>
          <a:lstStyle/>
          <a:p>
            <a:fld id="{693580CF-A4F1-4972-AE21-EB35E9C883BB}"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1"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1048652"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3" name="Date Placeholder 3"/>
          <p:cNvSpPr>
            <a:spLocks noGrp="1"/>
          </p:cNvSpPr>
          <p:nvPr>
            <p:ph type="dt" sz="half" idx="10"/>
          </p:nvPr>
        </p:nvSpPr>
        <p:spPr/>
        <p:txBody>
          <a:bodyPr/>
          <a:lstStyle/>
          <a:p>
            <a:fld id="{4A4AE183-4A2A-4A4D-A494-60044F0835FC}" type="datetimeFigureOut">
              <a:rPr lang="en-GB" smtClean="0"/>
              <a:t>12/03/2021</a:t>
            </a:fld>
            <a:endParaRPr lang="en-GB"/>
          </a:p>
        </p:txBody>
      </p:sp>
      <p:sp>
        <p:nvSpPr>
          <p:cNvPr id="1048654" name="Footer Placeholder 4"/>
          <p:cNvSpPr>
            <a:spLocks noGrp="1"/>
          </p:cNvSpPr>
          <p:nvPr>
            <p:ph type="ftr" sz="quarter" idx="11"/>
          </p:nvPr>
        </p:nvSpPr>
        <p:spPr/>
        <p:txBody>
          <a:bodyPr/>
          <a:lstStyle/>
          <a:p>
            <a:endParaRPr lang="en-GB"/>
          </a:p>
        </p:txBody>
      </p:sp>
      <p:sp>
        <p:nvSpPr>
          <p:cNvPr id="1048655" name="Slide Number Placeholder 5"/>
          <p:cNvSpPr>
            <a:spLocks noGrp="1"/>
          </p:cNvSpPr>
          <p:nvPr>
            <p:ph type="sldNum" sz="quarter" idx="12"/>
          </p:nvPr>
        </p:nvSpPr>
        <p:spPr/>
        <p:txBody>
          <a:bodyPr/>
          <a:lstStyle/>
          <a:p>
            <a:fld id="{693580CF-A4F1-4972-AE21-EB35E9C883BB}"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US" dirty="0"/>
          </a:p>
        </p:txBody>
      </p:sp>
      <p:sp>
        <p:nvSpPr>
          <p:cNvPr id="1048582"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3" name="Date Placeholder 3"/>
          <p:cNvSpPr>
            <a:spLocks noGrp="1"/>
          </p:cNvSpPr>
          <p:nvPr>
            <p:ph type="dt" sz="half" idx="10"/>
          </p:nvPr>
        </p:nvSpPr>
        <p:spPr/>
        <p:txBody>
          <a:bodyPr/>
          <a:lstStyle/>
          <a:p>
            <a:fld id="{4A4AE183-4A2A-4A4D-A494-60044F0835FC}" type="datetimeFigureOut">
              <a:rPr lang="en-GB" smtClean="0"/>
              <a:t>12/03/2021</a:t>
            </a:fld>
            <a:endParaRPr lang="en-GB"/>
          </a:p>
        </p:txBody>
      </p:sp>
      <p:sp>
        <p:nvSpPr>
          <p:cNvPr id="1048584" name="Footer Placeholder 4"/>
          <p:cNvSpPr>
            <a:spLocks noGrp="1"/>
          </p:cNvSpPr>
          <p:nvPr>
            <p:ph type="ftr" sz="quarter" idx="11"/>
          </p:nvPr>
        </p:nvSpPr>
        <p:spPr/>
        <p:txBody>
          <a:bodyPr/>
          <a:lstStyle/>
          <a:p>
            <a:endParaRPr lang="en-GB"/>
          </a:p>
        </p:txBody>
      </p:sp>
      <p:sp>
        <p:nvSpPr>
          <p:cNvPr id="1048585" name="Slide Number Placeholder 5"/>
          <p:cNvSpPr>
            <a:spLocks noGrp="1"/>
          </p:cNvSpPr>
          <p:nvPr>
            <p:ph type="sldNum" sz="quarter" idx="12"/>
          </p:nvPr>
        </p:nvSpPr>
        <p:spPr/>
        <p:txBody>
          <a:bodyPr/>
          <a:lstStyle/>
          <a:p>
            <a:fld id="{693580CF-A4F1-4972-AE21-EB35E9C883BB}"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7"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1048668"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48669" name="Date Placeholder 3"/>
          <p:cNvSpPr>
            <a:spLocks noGrp="1"/>
          </p:cNvSpPr>
          <p:nvPr>
            <p:ph type="dt" sz="half" idx="10"/>
          </p:nvPr>
        </p:nvSpPr>
        <p:spPr/>
        <p:txBody>
          <a:bodyPr/>
          <a:lstStyle/>
          <a:p>
            <a:fld id="{4A4AE183-4A2A-4A4D-A494-60044F0835FC}" type="datetimeFigureOut">
              <a:rPr lang="en-GB" smtClean="0"/>
              <a:t>12/03/2021</a:t>
            </a:fld>
            <a:endParaRPr lang="en-GB"/>
          </a:p>
        </p:txBody>
      </p:sp>
      <p:sp>
        <p:nvSpPr>
          <p:cNvPr id="1048670" name="Footer Placeholder 4"/>
          <p:cNvSpPr>
            <a:spLocks noGrp="1"/>
          </p:cNvSpPr>
          <p:nvPr>
            <p:ph type="ftr" sz="quarter" idx="11"/>
          </p:nvPr>
        </p:nvSpPr>
        <p:spPr/>
        <p:txBody>
          <a:bodyPr/>
          <a:lstStyle/>
          <a:p>
            <a:endParaRPr lang="en-GB"/>
          </a:p>
        </p:txBody>
      </p:sp>
      <p:sp>
        <p:nvSpPr>
          <p:cNvPr id="1048671" name="Slide Number Placeholder 5"/>
          <p:cNvSpPr>
            <a:spLocks noGrp="1"/>
          </p:cNvSpPr>
          <p:nvPr>
            <p:ph type="sldNum" sz="quarter" idx="12"/>
          </p:nvPr>
        </p:nvSpPr>
        <p:spPr/>
        <p:txBody>
          <a:bodyPr/>
          <a:lstStyle/>
          <a:p>
            <a:fld id="{693580CF-A4F1-4972-AE21-EB35E9C883BB}"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2" name="Title 1"/>
          <p:cNvSpPr>
            <a:spLocks noGrp="1"/>
          </p:cNvSpPr>
          <p:nvPr>
            <p:ph type="title"/>
          </p:nvPr>
        </p:nvSpPr>
        <p:spPr/>
        <p:txBody>
          <a:bodyPr/>
          <a:lstStyle/>
          <a:p>
            <a:r>
              <a:rPr lang="en-US"/>
              <a:t>Click to edit Master title style</a:t>
            </a:r>
            <a:endParaRPr lang="en-US" dirty="0"/>
          </a:p>
        </p:txBody>
      </p:sp>
      <p:sp>
        <p:nvSpPr>
          <p:cNvPr id="104867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5" name="Date Placeholder 4"/>
          <p:cNvSpPr>
            <a:spLocks noGrp="1"/>
          </p:cNvSpPr>
          <p:nvPr>
            <p:ph type="dt" sz="half" idx="10"/>
          </p:nvPr>
        </p:nvSpPr>
        <p:spPr/>
        <p:txBody>
          <a:bodyPr/>
          <a:lstStyle/>
          <a:p>
            <a:fld id="{4A4AE183-4A2A-4A4D-A494-60044F0835FC}" type="datetimeFigureOut">
              <a:rPr lang="en-GB" smtClean="0"/>
              <a:t>12/03/2021</a:t>
            </a:fld>
            <a:endParaRPr lang="en-GB"/>
          </a:p>
        </p:txBody>
      </p:sp>
      <p:sp>
        <p:nvSpPr>
          <p:cNvPr id="1048676" name="Footer Placeholder 5"/>
          <p:cNvSpPr>
            <a:spLocks noGrp="1"/>
          </p:cNvSpPr>
          <p:nvPr>
            <p:ph type="ftr" sz="quarter" idx="11"/>
          </p:nvPr>
        </p:nvSpPr>
        <p:spPr/>
        <p:txBody>
          <a:bodyPr/>
          <a:lstStyle/>
          <a:p>
            <a:endParaRPr lang="en-GB"/>
          </a:p>
        </p:txBody>
      </p:sp>
      <p:sp>
        <p:nvSpPr>
          <p:cNvPr id="1048677" name="Slide Number Placeholder 6"/>
          <p:cNvSpPr>
            <a:spLocks noGrp="1"/>
          </p:cNvSpPr>
          <p:nvPr>
            <p:ph type="sldNum" sz="quarter" idx="12"/>
          </p:nvPr>
        </p:nvSpPr>
        <p:spPr/>
        <p:txBody>
          <a:bodyPr/>
          <a:lstStyle/>
          <a:p>
            <a:fld id="{693580CF-A4F1-4972-AE21-EB35E9C883BB}"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8"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1048679"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80"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1"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82"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3" name="Date Placeholder 6"/>
          <p:cNvSpPr>
            <a:spLocks noGrp="1"/>
          </p:cNvSpPr>
          <p:nvPr>
            <p:ph type="dt" sz="half" idx="10"/>
          </p:nvPr>
        </p:nvSpPr>
        <p:spPr/>
        <p:txBody>
          <a:bodyPr/>
          <a:lstStyle/>
          <a:p>
            <a:fld id="{4A4AE183-4A2A-4A4D-A494-60044F0835FC}" type="datetimeFigureOut">
              <a:rPr lang="en-GB" smtClean="0"/>
              <a:t>12/03/2021</a:t>
            </a:fld>
            <a:endParaRPr lang="en-GB"/>
          </a:p>
        </p:txBody>
      </p:sp>
      <p:sp>
        <p:nvSpPr>
          <p:cNvPr id="1048684" name="Footer Placeholder 7"/>
          <p:cNvSpPr>
            <a:spLocks noGrp="1"/>
          </p:cNvSpPr>
          <p:nvPr>
            <p:ph type="ftr" sz="quarter" idx="11"/>
          </p:nvPr>
        </p:nvSpPr>
        <p:spPr/>
        <p:txBody>
          <a:bodyPr/>
          <a:lstStyle/>
          <a:p>
            <a:endParaRPr lang="en-GB"/>
          </a:p>
        </p:txBody>
      </p:sp>
      <p:sp>
        <p:nvSpPr>
          <p:cNvPr id="1048685" name="Slide Number Placeholder 8"/>
          <p:cNvSpPr>
            <a:spLocks noGrp="1"/>
          </p:cNvSpPr>
          <p:nvPr>
            <p:ph type="sldNum" sz="quarter" idx="12"/>
          </p:nvPr>
        </p:nvSpPr>
        <p:spPr/>
        <p:txBody>
          <a:bodyPr/>
          <a:lstStyle/>
          <a:p>
            <a:fld id="{693580CF-A4F1-4972-AE21-EB35E9C883BB}"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7" name="Title 1"/>
          <p:cNvSpPr>
            <a:spLocks noGrp="1"/>
          </p:cNvSpPr>
          <p:nvPr>
            <p:ph type="title"/>
          </p:nvPr>
        </p:nvSpPr>
        <p:spPr/>
        <p:txBody>
          <a:bodyPr/>
          <a:lstStyle/>
          <a:p>
            <a:r>
              <a:rPr lang="en-US"/>
              <a:t>Click to edit Master title style</a:t>
            </a:r>
            <a:endParaRPr lang="en-US" dirty="0"/>
          </a:p>
        </p:txBody>
      </p:sp>
      <p:sp>
        <p:nvSpPr>
          <p:cNvPr id="1048648" name="Date Placeholder 2"/>
          <p:cNvSpPr>
            <a:spLocks noGrp="1"/>
          </p:cNvSpPr>
          <p:nvPr>
            <p:ph type="dt" sz="half" idx="10"/>
          </p:nvPr>
        </p:nvSpPr>
        <p:spPr/>
        <p:txBody>
          <a:bodyPr/>
          <a:lstStyle/>
          <a:p>
            <a:fld id="{4A4AE183-4A2A-4A4D-A494-60044F0835FC}" type="datetimeFigureOut">
              <a:rPr lang="en-GB" smtClean="0"/>
              <a:t>12/03/2021</a:t>
            </a:fld>
            <a:endParaRPr lang="en-GB"/>
          </a:p>
        </p:txBody>
      </p:sp>
      <p:sp>
        <p:nvSpPr>
          <p:cNvPr id="1048649" name="Footer Placeholder 3"/>
          <p:cNvSpPr>
            <a:spLocks noGrp="1"/>
          </p:cNvSpPr>
          <p:nvPr>
            <p:ph type="ftr" sz="quarter" idx="11"/>
          </p:nvPr>
        </p:nvSpPr>
        <p:spPr/>
        <p:txBody>
          <a:bodyPr/>
          <a:lstStyle/>
          <a:p>
            <a:endParaRPr lang="en-GB"/>
          </a:p>
        </p:txBody>
      </p:sp>
      <p:sp>
        <p:nvSpPr>
          <p:cNvPr id="1048650" name="Slide Number Placeholder 4"/>
          <p:cNvSpPr>
            <a:spLocks noGrp="1"/>
          </p:cNvSpPr>
          <p:nvPr>
            <p:ph type="sldNum" sz="quarter" idx="12"/>
          </p:nvPr>
        </p:nvSpPr>
        <p:spPr/>
        <p:txBody>
          <a:bodyPr/>
          <a:lstStyle/>
          <a:p>
            <a:fld id="{693580CF-A4F1-4972-AE21-EB35E9C883BB}"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86" name="Date Placeholder 1"/>
          <p:cNvSpPr>
            <a:spLocks noGrp="1"/>
          </p:cNvSpPr>
          <p:nvPr>
            <p:ph type="dt" sz="half" idx="10"/>
          </p:nvPr>
        </p:nvSpPr>
        <p:spPr/>
        <p:txBody>
          <a:bodyPr/>
          <a:lstStyle/>
          <a:p>
            <a:fld id="{4A4AE183-4A2A-4A4D-A494-60044F0835FC}" type="datetimeFigureOut">
              <a:rPr lang="en-GB" smtClean="0"/>
              <a:t>12/03/2021</a:t>
            </a:fld>
            <a:endParaRPr lang="en-GB"/>
          </a:p>
        </p:txBody>
      </p:sp>
      <p:sp>
        <p:nvSpPr>
          <p:cNvPr id="1048687" name="Footer Placeholder 2"/>
          <p:cNvSpPr>
            <a:spLocks noGrp="1"/>
          </p:cNvSpPr>
          <p:nvPr>
            <p:ph type="ftr" sz="quarter" idx="11"/>
          </p:nvPr>
        </p:nvSpPr>
        <p:spPr/>
        <p:txBody>
          <a:bodyPr/>
          <a:lstStyle/>
          <a:p>
            <a:endParaRPr lang="en-GB"/>
          </a:p>
        </p:txBody>
      </p:sp>
      <p:sp>
        <p:nvSpPr>
          <p:cNvPr id="1048688" name="Slide Number Placeholder 3"/>
          <p:cNvSpPr>
            <a:spLocks noGrp="1"/>
          </p:cNvSpPr>
          <p:nvPr>
            <p:ph type="sldNum" sz="quarter" idx="12"/>
          </p:nvPr>
        </p:nvSpPr>
        <p:spPr/>
        <p:txBody>
          <a:bodyPr/>
          <a:lstStyle/>
          <a:p>
            <a:fld id="{693580CF-A4F1-4972-AE21-EB35E9C883BB}"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104869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692" name="Date Placeholder 4"/>
          <p:cNvSpPr>
            <a:spLocks noGrp="1"/>
          </p:cNvSpPr>
          <p:nvPr>
            <p:ph type="dt" sz="half" idx="10"/>
          </p:nvPr>
        </p:nvSpPr>
        <p:spPr/>
        <p:txBody>
          <a:bodyPr/>
          <a:lstStyle/>
          <a:p>
            <a:fld id="{4A4AE183-4A2A-4A4D-A494-60044F0835FC}" type="datetimeFigureOut">
              <a:rPr lang="en-GB" smtClean="0"/>
              <a:t>12/03/2021</a:t>
            </a:fld>
            <a:endParaRPr lang="en-GB"/>
          </a:p>
        </p:txBody>
      </p:sp>
      <p:sp>
        <p:nvSpPr>
          <p:cNvPr id="1048693" name="Footer Placeholder 5"/>
          <p:cNvSpPr>
            <a:spLocks noGrp="1"/>
          </p:cNvSpPr>
          <p:nvPr>
            <p:ph type="ftr" sz="quarter" idx="11"/>
          </p:nvPr>
        </p:nvSpPr>
        <p:spPr/>
        <p:txBody>
          <a:bodyPr/>
          <a:lstStyle/>
          <a:p>
            <a:endParaRPr lang="en-GB"/>
          </a:p>
        </p:txBody>
      </p:sp>
      <p:sp>
        <p:nvSpPr>
          <p:cNvPr id="1048694" name="Slide Number Placeholder 6"/>
          <p:cNvSpPr>
            <a:spLocks noGrp="1"/>
          </p:cNvSpPr>
          <p:nvPr>
            <p:ph type="sldNum" sz="quarter" idx="12"/>
          </p:nvPr>
        </p:nvSpPr>
        <p:spPr/>
        <p:txBody>
          <a:bodyPr/>
          <a:lstStyle/>
          <a:p>
            <a:fld id="{693580CF-A4F1-4972-AE21-EB35E9C883BB}"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1048657"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5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659" name="Date Placeholder 4"/>
          <p:cNvSpPr>
            <a:spLocks noGrp="1"/>
          </p:cNvSpPr>
          <p:nvPr>
            <p:ph type="dt" sz="half" idx="10"/>
          </p:nvPr>
        </p:nvSpPr>
        <p:spPr/>
        <p:txBody>
          <a:bodyPr/>
          <a:lstStyle/>
          <a:p>
            <a:fld id="{4A4AE183-4A2A-4A4D-A494-60044F0835FC}" type="datetimeFigureOut">
              <a:rPr lang="en-GB" smtClean="0"/>
              <a:t>12/03/2021</a:t>
            </a:fld>
            <a:endParaRPr lang="en-GB"/>
          </a:p>
        </p:txBody>
      </p:sp>
      <p:sp>
        <p:nvSpPr>
          <p:cNvPr id="1048660" name="Footer Placeholder 5"/>
          <p:cNvSpPr>
            <a:spLocks noGrp="1"/>
          </p:cNvSpPr>
          <p:nvPr>
            <p:ph type="ftr" sz="quarter" idx="11"/>
          </p:nvPr>
        </p:nvSpPr>
        <p:spPr/>
        <p:txBody>
          <a:bodyPr/>
          <a:lstStyle/>
          <a:p>
            <a:endParaRPr lang="en-GB"/>
          </a:p>
        </p:txBody>
      </p:sp>
      <p:sp>
        <p:nvSpPr>
          <p:cNvPr id="1048661" name="Slide Number Placeholder 6"/>
          <p:cNvSpPr>
            <a:spLocks noGrp="1"/>
          </p:cNvSpPr>
          <p:nvPr>
            <p:ph type="sldNum" sz="quarter" idx="12"/>
          </p:nvPr>
        </p:nvSpPr>
        <p:spPr/>
        <p:txBody>
          <a:bodyPr/>
          <a:lstStyle/>
          <a:p>
            <a:fld id="{693580CF-A4F1-4972-AE21-EB35E9C883BB}"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4AE183-4A2A-4A4D-A494-60044F0835FC}" type="datetimeFigureOut">
              <a:rPr lang="en-GB" smtClean="0"/>
              <a:t>12/03/2021</a:t>
            </a:fld>
            <a:endParaRPr lang="en-GB"/>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3580CF-A4F1-4972-AE21-EB35E9C883B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48605" name="Title 1"/>
          <p:cNvSpPr>
            <a:spLocks noGrp="1"/>
          </p:cNvSpPr>
          <p:nvPr>
            <p:ph type="ctrTitle"/>
          </p:nvPr>
        </p:nvSpPr>
        <p:spPr/>
        <p:txBody>
          <a:bodyPr/>
          <a:lstStyle/>
          <a:p>
            <a:r>
              <a:rPr lang="en-GB" dirty="0">
                <a:solidFill>
                  <a:schemeClr val="bg1"/>
                </a:solidFill>
              </a:rPr>
              <a:t>Introduction to Computing</a:t>
            </a:r>
          </a:p>
        </p:txBody>
      </p:sp>
      <p:sp>
        <p:nvSpPr>
          <p:cNvPr id="1048606" name="Subtitle 2"/>
          <p:cNvSpPr>
            <a:spLocks noGrp="1"/>
          </p:cNvSpPr>
          <p:nvPr>
            <p:ph type="subTitle" idx="1"/>
          </p:nvPr>
        </p:nvSpPr>
        <p:spPr/>
        <p:txBody>
          <a:bodyPr>
            <a:normAutofit/>
          </a:bodyPr>
          <a:lstStyle/>
          <a:p>
            <a:r>
              <a:rPr lang="en-GB" sz="3200" dirty="0">
                <a:solidFill>
                  <a:schemeClr val="bg1"/>
                </a:solidFill>
              </a:rPr>
              <a:t>LEC-5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GB" b="1" dirty="0"/>
              <a:t>Cache</a:t>
            </a:r>
          </a:p>
        </p:txBody>
      </p:sp>
      <p:sp>
        <p:nvSpPr>
          <p:cNvPr id="1048623" name="Content Placeholder 2"/>
          <p:cNvSpPr>
            <a:spLocks noGrp="1"/>
          </p:cNvSpPr>
          <p:nvPr>
            <p:ph idx="1"/>
          </p:nvPr>
        </p:nvSpPr>
        <p:spPr>
          <a:xfrm>
            <a:off x="838200" y="1796706"/>
            <a:ext cx="10515600" cy="4351338"/>
          </a:xfrm>
        </p:spPr>
        <p:txBody>
          <a:bodyPr>
            <a:normAutofit/>
          </a:bodyPr>
          <a:lstStyle/>
          <a:p>
            <a:r>
              <a:rPr lang="en-GB" altLang="zh-TW" dirty="0"/>
              <a:t>Small amount of very fast memory which stores copies of the data from the most frequently used main memory locations. </a:t>
            </a:r>
          </a:p>
          <a:p>
            <a:endParaRPr lang="en-GB" altLang="zh-TW" dirty="0"/>
          </a:p>
          <a:p>
            <a:r>
              <a:rPr lang="en-US" dirty="0"/>
              <a:t>Sits between primary memory and CPU. </a:t>
            </a:r>
          </a:p>
          <a:p>
            <a:endParaRPr lang="en-US" dirty="0"/>
          </a:p>
          <a:p>
            <a:r>
              <a:rPr lang="en-US" dirty="0"/>
              <a:t>Can be located on a CPU chip or in a form of  separate module. </a:t>
            </a:r>
          </a:p>
          <a:p>
            <a:endParaRPr lang="en-US" dirty="0"/>
          </a:p>
          <a:p>
            <a:r>
              <a:rPr lang="en-US" dirty="0"/>
              <a:t>Aim to reduce the access time of main memory. </a:t>
            </a:r>
          </a:p>
          <a:p>
            <a:endParaRPr lang="en-GB" altLang="zh-TW" dirty="0"/>
          </a:p>
          <a:p>
            <a:endParaRPr lang="en-US" altLang="zh-TW"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p:txBody>
          <a:bodyPr/>
          <a:lstStyle/>
          <a:p>
            <a:r>
              <a:rPr lang="en-GB" b="1" dirty="0"/>
              <a:t>Cache Function</a:t>
            </a:r>
          </a:p>
        </p:txBody>
      </p:sp>
      <p:sp>
        <p:nvSpPr>
          <p:cNvPr id="1048625" name="Content Placeholder 2"/>
          <p:cNvSpPr>
            <a:spLocks noGrp="1"/>
          </p:cNvSpPr>
          <p:nvPr>
            <p:ph idx="1"/>
          </p:nvPr>
        </p:nvSpPr>
        <p:spPr>
          <a:xfrm>
            <a:off x="838200" y="1796706"/>
            <a:ext cx="10515600" cy="4351338"/>
          </a:xfrm>
        </p:spPr>
        <p:txBody>
          <a:bodyPr>
            <a:normAutofit fontScale="96429"/>
          </a:bodyPr>
          <a:lstStyle/>
          <a:p>
            <a:r>
              <a:rPr lang="en-GB" altLang="zh-TW" dirty="0"/>
              <a:t>Data stored within a cache might be those computed or utilized earlier. </a:t>
            </a:r>
          </a:p>
          <a:p>
            <a:endParaRPr lang="en-GB" dirty="0"/>
          </a:p>
          <a:p>
            <a:r>
              <a:rPr lang="en-GB" b="1" dirty="0"/>
              <a:t>Cache Hit </a:t>
            </a:r>
            <a:r>
              <a:rPr lang="en-GB" dirty="0"/>
              <a:t>is the presence of requested data in the cache. </a:t>
            </a:r>
          </a:p>
          <a:p>
            <a:endParaRPr lang="en-GB" b="1" dirty="0"/>
          </a:p>
          <a:p>
            <a:r>
              <a:rPr lang="en-GB" b="1" dirty="0"/>
              <a:t>Cache Miss </a:t>
            </a:r>
            <a:r>
              <a:rPr lang="en-GB" dirty="0"/>
              <a:t>is the unavailability of data and has to be fetched again from the original source. </a:t>
            </a:r>
          </a:p>
          <a:p>
            <a:endParaRPr lang="en-GB" b="1" dirty="0"/>
          </a:p>
          <a:p>
            <a:r>
              <a:rPr lang="en-GB" dirty="0"/>
              <a:t>Serving greater number of cache request, faster the performance. </a:t>
            </a:r>
            <a:endParaRPr lang="en-US" dirty="0"/>
          </a:p>
          <a:p>
            <a:endParaRPr lang="en-GB" altLang="zh-TW" dirty="0"/>
          </a:p>
          <a:p>
            <a:endParaRPr lang="en-US" altLang="zh-TW"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GB" b="1" dirty="0"/>
              <a:t>Multi-level Cache</a:t>
            </a:r>
          </a:p>
        </p:txBody>
      </p:sp>
      <p:sp>
        <p:nvSpPr>
          <p:cNvPr id="1048627" name="Content Placeholder 2"/>
          <p:cNvSpPr>
            <a:spLocks noGrp="1"/>
          </p:cNvSpPr>
          <p:nvPr>
            <p:ph idx="1"/>
          </p:nvPr>
        </p:nvSpPr>
        <p:spPr>
          <a:xfrm>
            <a:off x="838200" y="1969259"/>
            <a:ext cx="10515600" cy="4351338"/>
          </a:xfrm>
        </p:spPr>
        <p:txBody>
          <a:bodyPr>
            <a:normAutofit fontScale="91667" lnSpcReduction="10000"/>
          </a:bodyPr>
          <a:lstStyle/>
          <a:p>
            <a:r>
              <a:rPr lang="en-US" dirty="0"/>
              <a:t>One large cache can hold greater amount of data resulting in a high hit ratio, however larger cache leads to greater access time. </a:t>
            </a:r>
          </a:p>
          <a:p>
            <a:endParaRPr lang="en-US" dirty="0"/>
          </a:p>
          <a:p>
            <a:r>
              <a:rPr lang="en-US" dirty="0"/>
              <a:t>To address the problem, fast and small sized cache is backed up with larger sized cache to hold large sized data. </a:t>
            </a:r>
          </a:p>
          <a:p>
            <a:endParaRPr lang="en-US" dirty="0"/>
          </a:p>
          <a:p>
            <a:r>
              <a:rPr lang="en-US" dirty="0"/>
              <a:t>Multi-level caches generally operate by checking the smallest level 1 (L1) cache first;</a:t>
            </a:r>
          </a:p>
          <a:p>
            <a:pPr lvl="1"/>
            <a:r>
              <a:rPr lang="en-US" dirty="0"/>
              <a:t>if it hits, the processor proceeds at high speed. </a:t>
            </a:r>
          </a:p>
          <a:p>
            <a:pPr lvl="1"/>
            <a:r>
              <a:rPr lang="en-US" dirty="0"/>
              <a:t>If the smaller cache misses, the next larger cache (L2) is checked, and then L3</a:t>
            </a:r>
          </a:p>
          <a:p>
            <a:pPr lvl="1"/>
            <a:r>
              <a:rPr lang="en-US" dirty="0"/>
              <a:t>so on, before external memory is checked.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GB" b="1" dirty="0"/>
              <a:t>Level-1, L1 Cache</a:t>
            </a:r>
          </a:p>
        </p:txBody>
      </p:sp>
      <p:sp>
        <p:nvSpPr>
          <p:cNvPr id="1048629" name="Content Placeholder 2"/>
          <p:cNvSpPr>
            <a:spLocks noGrp="1"/>
          </p:cNvSpPr>
          <p:nvPr>
            <p:ph idx="1"/>
          </p:nvPr>
        </p:nvSpPr>
        <p:spPr>
          <a:xfrm>
            <a:off x="838200" y="1969259"/>
            <a:ext cx="10515600" cy="4351338"/>
          </a:xfrm>
        </p:spPr>
        <p:txBody>
          <a:bodyPr>
            <a:normAutofit/>
          </a:bodyPr>
          <a:lstStyle/>
          <a:p>
            <a:r>
              <a:rPr lang="en-US" dirty="0"/>
              <a:t>Built directly onto the CPU chip. </a:t>
            </a:r>
          </a:p>
          <a:p>
            <a:endParaRPr lang="en-US" dirty="0"/>
          </a:p>
          <a:p>
            <a:r>
              <a:rPr lang="en-US" dirty="0"/>
              <a:t>Usually equipped with small sized memory space. </a:t>
            </a:r>
          </a:p>
          <a:p>
            <a:endParaRPr lang="en-US" dirty="0"/>
          </a:p>
          <a:p>
            <a:r>
              <a:rPr lang="en-US" dirty="0"/>
              <a:t>Fastest among all the cache levels.</a:t>
            </a:r>
          </a:p>
          <a:p>
            <a:endParaRPr lang="en-US" dirty="0"/>
          </a:p>
          <a:p>
            <a:r>
              <a:rPr lang="en-US" dirty="0"/>
              <a:t>Common sizes of L1 cache range from 32KB, 64KB, 128KB or so,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GB" b="1" dirty="0"/>
              <a:t>Level-2, L2 Cache</a:t>
            </a:r>
          </a:p>
        </p:txBody>
      </p:sp>
      <p:sp>
        <p:nvSpPr>
          <p:cNvPr id="1048631" name="Content Placeholder 2"/>
          <p:cNvSpPr>
            <a:spLocks noGrp="1"/>
          </p:cNvSpPr>
          <p:nvPr>
            <p:ph idx="1"/>
          </p:nvPr>
        </p:nvSpPr>
        <p:spPr>
          <a:xfrm>
            <a:off x="838200" y="1969259"/>
            <a:ext cx="10515600" cy="4351338"/>
          </a:xfrm>
        </p:spPr>
        <p:txBody>
          <a:bodyPr>
            <a:normAutofit/>
          </a:bodyPr>
          <a:lstStyle/>
          <a:p>
            <a:r>
              <a:rPr lang="en-US" dirty="0"/>
              <a:t>Slightly slower than L1 cache. </a:t>
            </a:r>
          </a:p>
          <a:p>
            <a:endParaRPr lang="en-US" dirty="0"/>
          </a:p>
          <a:p>
            <a:r>
              <a:rPr lang="en-US" dirty="0"/>
              <a:t>Size varies from 264KB to 16MB. </a:t>
            </a:r>
          </a:p>
          <a:p>
            <a:endParaRPr lang="en-US" dirty="0"/>
          </a:p>
          <a:p>
            <a:r>
              <a:rPr lang="en-US" dirty="0"/>
              <a:t>Processors comprise of ATC – Advanced Transfer Cache, built directly onto the CPU chip. </a:t>
            </a:r>
          </a:p>
          <a:p>
            <a:endParaRPr lang="en-US" dirty="0"/>
          </a:p>
          <a:p>
            <a:r>
              <a:rPr lang="en-US" dirty="0"/>
              <a:t>Able to process data much faster than the ones who have simple L2 cache.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GB" b="1" dirty="0"/>
              <a:t>Level-3, L3 Cache</a:t>
            </a:r>
          </a:p>
        </p:txBody>
      </p:sp>
      <p:sp>
        <p:nvSpPr>
          <p:cNvPr id="1048599" name="Content Placeholder 2"/>
          <p:cNvSpPr>
            <a:spLocks noGrp="1"/>
          </p:cNvSpPr>
          <p:nvPr>
            <p:ph idx="1"/>
          </p:nvPr>
        </p:nvSpPr>
        <p:spPr>
          <a:xfrm>
            <a:off x="838200" y="1969259"/>
            <a:ext cx="10515600" cy="4351338"/>
          </a:xfrm>
        </p:spPr>
        <p:txBody>
          <a:bodyPr>
            <a:normAutofit/>
          </a:bodyPr>
          <a:lstStyle/>
          <a:p>
            <a:r>
              <a:rPr lang="en-US" dirty="0"/>
              <a:t>L3 cache is a cache on the motherboard. </a:t>
            </a:r>
          </a:p>
          <a:p>
            <a:endParaRPr lang="en-US" dirty="0"/>
          </a:p>
          <a:p>
            <a:r>
              <a:rPr lang="en-US" dirty="0"/>
              <a:t>L1 and L2 in most of the computers, lie on the microprocessor</a:t>
            </a:r>
          </a:p>
          <a:p>
            <a:endParaRPr lang="en-US" dirty="0"/>
          </a:p>
          <a:p>
            <a:r>
              <a:rPr lang="en-US" dirty="0"/>
              <a:t>Cache ranges from the 4MB to 50MB. </a:t>
            </a:r>
          </a:p>
          <a:p>
            <a:endParaRPr lang="en-US" dirty="0"/>
          </a:p>
          <a:p>
            <a:r>
              <a:rPr lang="en-US" dirty="0"/>
              <a:t>The slowest of all.</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p:txBody>
          <a:bodyPr/>
          <a:lstStyle/>
          <a:p>
            <a:r>
              <a:rPr lang="en-GB" b="1" dirty="0"/>
              <a:t>Read Only Memory – ROM &amp; its types</a:t>
            </a:r>
          </a:p>
        </p:txBody>
      </p:sp>
      <p:sp>
        <p:nvSpPr>
          <p:cNvPr id="1048595" name="Content Placeholder 2"/>
          <p:cNvSpPr>
            <a:spLocks noGrp="1"/>
          </p:cNvSpPr>
          <p:nvPr>
            <p:ph idx="1"/>
          </p:nvPr>
        </p:nvSpPr>
        <p:spPr>
          <a:xfrm>
            <a:off x="838200" y="2167351"/>
            <a:ext cx="10515600" cy="4351338"/>
          </a:xfrm>
        </p:spPr>
        <p:txBody>
          <a:bodyPr>
            <a:normAutofit/>
          </a:bodyPr>
          <a:lstStyle/>
          <a:p>
            <a:r>
              <a:rPr lang="en-GB" dirty="0"/>
              <a:t>Memory chips storing permanent data. </a:t>
            </a:r>
          </a:p>
          <a:p>
            <a:endParaRPr lang="en-GB" dirty="0"/>
          </a:p>
          <a:p>
            <a:r>
              <a:rPr lang="en-GB" dirty="0"/>
              <a:t>Used to hold instruction to bootup OS. </a:t>
            </a:r>
          </a:p>
          <a:p>
            <a:endParaRPr lang="en-GB" dirty="0"/>
          </a:p>
          <a:p>
            <a:r>
              <a:rPr lang="en-GB" dirty="0"/>
              <a:t>Programmable Read Only Memory – PROM </a:t>
            </a:r>
            <a:br>
              <a:rPr lang="en-GB" dirty="0"/>
            </a:br>
            <a:r>
              <a:rPr lang="en-GB" sz="2400" dirty="0"/>
              <a:t>One time programmable memory chip, programmed at time of fabrication or manufacturing phase of devices. </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GB" b="1" dirty="0"/>
              <a:t>Read Only Memory – ROM &amp; its types</a:t>
            </a:r>
          </a:p>
        </p:txBody>
      </p:sp>
      <p:sp>
        <p:nvSpPr>
          <p:cNvPr id="1048591" name="Content Placeholder 2"/>
          <p:cNvSpPr>
            <a:spLocks noGrp="1"/>
          </p:cNvSpPr>
          <p:nvPr>
            <p:ph idx="1"/>
          </p:nvPr>
        </p:nvSpPr>
        <p:spPr>
          <a:xfrm>
            <a:off x="838200" y="2167351"/>
            <a:ext cx="10515600" cy="4351338"/>
          </a:xfrm>
        </p:spPr>
        <p:txBody>
          <a:bodyPr>
            <a:normAutofit/>
          </a:bodyPr>
          <a:lstStyle/>
          <a:p>
            <a:r>
              <a:rPr lang="en-GB" dirty="0"/>
              <a:t>Erasable Programmable ROM – EPROM </a:t>
            </a:r>
            <a:br>
              <a:rPr lang="en-GB" dirty="0"/>
            </a:br>
            <a:r>
              <a:rPr lang="en-GB" dirty="0"/>
              <a:t>Able to write &amp; erase the data using UV rays. </a:t>
            </a:r>
          </a:p>
          <a:p>
            <a:endParaRPr lang="en-GB" dirty="0"/>
          </a:p>
          <a:p>
            <a:r>
              <a:rPr lang="en-GB" dirty="0"/>
              <a:t>Electronically Erasable Programmable ROM – EEPROM </a:t>
            </a:r>
            <a:br>
              <a:rPr lang="en-GB" dirty="0"/>
            </a:br>
            <a:r>
              <a:rPr lang="en-GB" dirty="0"/>
              <a:t>Able to erase data electronically &amp; then write data. </a:t>
            </a:r>
          </a:p>
          <a:p>
            <a:endParaRPr lang="en-GB" dirty="0"/>
          </a:p>
          <a:p>
            <a:r>
              <a:rPr lang="en-GB" dirty="0"/>
              <a:t>Needs special equipment to program &amp; erase the memory chips.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p:txBody>
          <a:bodyPr/>
          <a:lstStyle/>
          <a:p>
            <a:r>
              <a:rPr lang="en-GB" b="1" dirty="0"/>
              <a:t>EPROM</a:t>
            </a:r>
          </a:p>
        </p:txBody>
      </p:sp>
      <p:sp>
        <p:nvSpPr>
          <p:cNvPr id="1048587" name="Content Placeholder 2"/>
          <p:cNvSpPr>
            <a:spLocks noGrp="1"/>
          </p:cNvSpPr>
          <p:nvPr>
            <p:ph idx="1"/>
          </p:nvPr>
        </p:nvSpPr>
        <p:spPr>
          <a:xfrm>
            <a:off x="838200" y="2167351"/>
            <a:ext cx="10515600" cy="4351338"/>
          </a:xfrm>
        </p:spPr>
        <p:txBody>
          <a:bodyPr>
            <a:normAutofit/>
          </a:bodyPr>
          <a:lstStyle/>
          <a:p>
            <a:r>
              <a:rPr lang="en-GB" dirty="0"/>
              <a:t>The memory chip consists of transistors that need to be charged up to a threshold. </a:t>
            </a:r>
          </a:p>
          <a:p>
            <a:endParaRPr lang="en-GB" dirty="0"/>
          </a:p>
          <a:p>
            <a:r>
              <a:rPr lang="en-GB" dirty="0"/>
              <a:t>The data is dissipated using the UV light rays exposed through the glass opening on the chip. </a:t>
            </a:r>
          </a:p>
          <a:p>
            <a:endParaRPr lang="en-GB" dirty="0"/>
          </a:p>
          <a:p>
            <a:r>
              <a:rPr lang="en-GB" dirty="0"/>
              <a:t>The glass opening is closed after programming it to save the data from ambient light.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GB" b="1" dirty="0"/>
              <a:t>EEPROM</a:t>
            </a:r>
          </a:p>
        </p:txBody>
      </p:sp>
      <p:sp>
        <p:nvSpPr>
          <p:cNvPr id="1048589" name="Content Placeholder 2"/>
          <p:cNvSpPr>
            <a:spLocks noGrp="1"/>
          </p:cNvSpPr>
          <p:nvPr>
            <p:ph idx="1"/>
          </p:nvPr>
        </p:nvSpPr>
        <p:spPr>
          <a:xfrm>
            <a:off x="838200" y="2167351"/>
            <a:ext cx="10515600" cy="4351338"/>
          </a:xfrm>
        </p:spPr>
        <p:txBody>
          <a:bodyPr>
            <a:normAutofit/>
          </a:bodyPr>
          <a:lstStyle/>
          <a:p>
            <a:r>
              <a:rPr lang="en-GB" dirty="0"/>
              <a:t>The user based modifiable memory chip is erased by application of high voltage signals higher than the operating mode of +5V. </a:t>
            </a:r>
          </a:p>
          <a:p>
            <a:endParaRPr lang="en-GB" dirty="0"/>
          </a:p>
          <a:p>
            <a:r>
              <a:rPr lang="en-GB" dirty="0"/>
              <a:t>The device is re-programmed by putting into a burner and the data is electrically transferred to the chip in the form of signals. </a:t>
            </a:r>
          </a:p>
          <a:p>
            <a:endParaRPr lang="en-GB" dirty="0"/>
          </a:p>
          <a:p>
            <a:r>
              <a:rPr lang="en-GB" dirty="0"/>
              <a:t>Flash memory is a special example of EEPROM,  an example of storage devices.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altLang="zh-TW" b="1" dirty="0"/>
              <a:t>A Quick Recap</a:t>
            </a:r>
            <a:endParaRPr lang="en-GB" dirty="0"/>
          </a:p>
        </p:txBody>
      </p:sp>
      <p:sp>
        <p:nvSpPr>
          <p:cNvPr id="1048608" name="Content Placeholder 2"/>
          <p:cNvSpPr>
            <a:spLocks noGrp="1"/>
          </p:cNvSpPr>
          <p:nvPr>
            <p:ph idx="1"/>
          </p:nvPr>
        </p:nvSpPr>
        <p:spPr/>
        <p:txBody>
          <a:bodyPr>
            <a:normAutofit/>
          </a:bodyPr>
          <a:lstStyle/>
          <a:p>
            <a:pPr marL="0" indent="0">
              <a:buNone/>
            </a:pPr>
            <a:endParaRPr lang="en-US" altLang="zh-TW" dirty="0"/>
          </a:p>
          <a:p>
            <a:r>
              <a:rPr lang="en-US" altLang="zh-TW" dirty="0"/>
              <a:t> Parts of CPU</a:t>
            </a:r>
          </a:p>
          <a:p>
            <a:endParaRPr lang="en-US" altLang="zh-TW" dirty="0"/>
          </a:p>
          <a:p>
            <a:r>
              <a:rPr lang="en-US" altLang="zh-TW" dirty="0"/>
              <a:t> Machine Cycle &amp; Pipelined architecture</a:t>
            </a:r>
          </a:p>
          <a:p>
            <a:endParaRPr lang="en-US" altLang="zh-TW" dirty="0"/>
          </a:p>
          <a:p>
            <a:r>
              <a:rPr lang="en-US" altLang="zh-TW" dirty="0"/>
              <a:t> Buses and its types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lang="en-GB" b="1" dirty="0"/>
              <a:t>EPROM &amp; EEPROM</a:t>
            </a:r>
          </a:p>
        </p:txBody>
      </p:sp>
      <p:pic>
        <p:nvPicPr>
          <p:cNvPr id="2097152" name="Content Placeholder 12"/>
          <p:cNvPicPr>
            <a:picLocks noGrp="1" noChangeAspect="1"/>
          </p:cNvPicPr>
          <p:nvPr>
            <p:ph idx="1"/>
          </p:nvPr>
        </p:nvPicPr>
        <p:blipFill>
          <a:blip r:embed="rId2"/>
          <a:stretch>
            <a:fillRect/>
          </a:stretch>
        </p:blipFill>
        <p:spPr>
          <a:xfrm>
            <a:off x="2232870" y="2267847"/>
            <a:ext cx="3144320" cy="2322305"/>
          </a:xfrm>
        </p:spPr>
      </p:pic>
      <p:pic>
        <p:nvPicPr>
          <p:cNvPr id="2097153" name="Picture 14"/>
          <p:cNvPicPr>
            <a:picLocks noChangeAspect="1"/>
          </p:cNvPicPr>
          <p:nvPr/>
        </p:nvPicPr>
        <p:blipFill>
          <a:blip r:embed="rId3"/>
          <a:stretch>
            <a:fillRect/>
          </a:stretch>
        </p:blipFill>
        <p:spPr>
          <a:xfrm>
            <a:off x="5791200" y="1690688"/>
            <a:ext cx="3749123" cy="3749123"/>
          </a:xfrm>
          <a:prstGeom prst="rect">
            <a:avLst/>
          </a:prstGeom>
        </p:spPr>
      </p:pic>
      <p:sp>
        <p:nvSpPr>
          <p:cNvPr id="1048593" name="Rectangle 15"/>
          <p:cNvSpPr/>
          <p:nvPr/>
        </p:nvSpPr>
        <p:spPr>
          <a:xfrm>
            <a:off x="5009322" y="4161183"/>
            <a:ext cx="540561" cy="428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GB" b="1" dirty="0"/>
              <a:t>Flash Memory </a:t>
            </a:r>
          </a:p>
        </p:txBody>
      </p:sp>
      <p:sp>
        <p:nvSpPr>
          <p:cNvPr id="1048597" name="Content Placeholder 2"/>
          <p:cNvSpPr>
            <a:spLocks noGrp="1"/>
          </p:cNvSpPr>
          <p:nvPr>
            <p:ph idx="1"/>
          </p:nvPr>
        </p:nvSpPr>
        <p:spPr>
          <a:xfrm>
            <a:off x="838200" y="2167351"/>
            <a:ext cx="10515600" cy="4351338"/>
          </a:xfrm>
        </p:spPr>
        <p:txBody>
          <a:bodyPr>
            <a:normAutofit/>
          </a:bodyPr>
          <a:lstStyle/>
          <a:p>
            <a:r>
              <a:rPr lang="en-GB" dirty="0"/>
              <a:t>Data stored in the form of physical switches turned on and off for 0 and 1 respectively to hold the data. </a:t>
            </a:r>
          </a:p>
          <a:p>
            <a:endParaRPr lang="en-GB" dirty="0"/>
          </a:p>
          <a:p>
            <a:r>
              <a:rPr lang="en-GB" dirty="0"/>
              <a:t>Non-volatile memory. </a:t>
            </a:r>
          </a:p>
          <a:p>
            <a:endParaRPr lang="en-GB" dirty="0"/>
          </a:p>
          <a:p>
            <a:r>
              <a:rPr lang="en-GB" dirty="0"/>
              <a:t>Able to be erased and re-programmed. </a:t>
            </a:r>
          </a:p>
          <a:p>
            <a:endParaRPr lang="en-GB" dirty="0"/>
          </a:p>
          <a:p>
            <a:r>
              <a:rPr lang="en-GB" dirty="0"/>
              <a:t>Pen drives, Memory cards, Flash Cards, MP4, digital cameras equipped with it.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r>
              <a:rPr lang="en-GB" b="1" dirty="0"/>
              <a:t>Random Access Memory</a:t>
            </a:r>
          </a:p>
        </p:txBody>
      </p:sp>
      <p:sp>
        <p:nvSpPr>
          <p:cNvPr id="1048633" name="Content Placeholder 2"/>
          <p:cNvSpPr>
            <a:spLocks noGrp="1"/>
          </p:cNvSpPr>
          <p:nvPr>
            <p:ph idx="1"/>
          </p:nvPr>
        </p:nvSpPr>
        <p:spPr>
          <a:xfrm>
            <a:off x="838200" y="2234302"/>
            <a:ext cx="10515600" cy="4351338"/>
          </a:xfrm>
        </p:spPr>
        <p:txBody>
          <a:bodyPr>
            <a:normAutofit/>
          </a:bodyPr>
          <a:lstStyle/>
          <a:p>
            <a:r>
              <a:rPr lang="en-GB" dirty="0"/>
              <a:t>Random access means individual words of memory are directly accessed through wired-in addressing logic.</a:t>
            </a:r>
          </a:p>
          <a:p>
            <a:endParaRPr lang="en-GB" dirty="0"/>
          </a:p>
          <a:p>
            <a:r>
              <a:rPr lang="en-GB" dirty="0"/>
              <a:t>Volatile</a:t>
            </a:r>
          </a:p>
          <a:p>
            <a:pPr lvl="1"/>
            <a:r>
              <a:rPr lang="en-US" dirty="0"/>
              <a:t>A RAM must be provided with a constant power supply. If the power is interrupted, then the data are lost.</a:t>
            </a:r>
            <a:endParaRPr lang="en-GB" dirty="0"/>
          </a:p>
          <a:p>
            <a:endParaRPr lang="en-GB" dirty="0"/>
          </a:p>
          <a:p>
            <a:r>
              <a:rPr lang="en-GB" dirty="0"/>
              <a:t>Can only be used as temporary storage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lang="en-GB" b="1" dirty="0"/>
              <a:t>Static RAM </a:t>
            </a:r>
          </a:p>
        </p:txBody>
      </p:sp>
      <p:sp>
        <p:nvSpPr>
          <p:cNvPr id="1048635" name="Content Placeholder 2"/>
          <p:cNvSpPr>
            <a:spLocks noGrp="1"/>
          </p:cNvSpPr>
          <p:nvPr>
            <p:ph idx="1"/>
          </p:nvPr>
        </p:nvSpPr>
        <p:spPr>
          <a:xfrm>
            <a:off x="838200" y="2035519"/>
            <a:ext cx="10515600" cy="4351338"/>
          </a:xfrm>
        </p:spPr>
        <p:txBody>
          <a:bodyPr>
            <a:normAutofit/>
          </a:bodyPr>
          <a:lstStyle/>
          <a:p>
            <a:r>
              <a:rPr lang="en-GB" dirty="0"/>
              <a:t>Bits stored as on/off switches</a:t>
            </a:r>
          </a:p>
          <a:p>
            <a:endParaRPr lang="en-GB" dirty="0"/>
          </a:p>
          <a:p>
            <a:r>
              <a:rPr lang="en-GB" dirty="0"/>
              <a:t>No charges to leak so no refreshing is required</a:t>
            </a:r>
          </a:p>
          <a:p>
            <a:pPr lvl="1"/>
            <a:r>
              <a:rPr lang="en-GB" dirty="0"/>
              <a:t>Use of latches &amp; Flip Flops</a:t>
            </a:r>
          </a:p>
          <a:p>
            <a:endParaRPr lang="en-GB" dirty="0"/>
          </a:p>
          <a:p>
            <a:r>
              <a:rPr lang="en-GB" dirty="0"/>
              <a:t>Faster and more reliable</a:t>
            </a:r>
          </a:p>
          <a:p>
            <a:endParaRPr lang="en-GB" dirty="0"/>
          </a:p>
          <a:p>
            <a:r>
              <a:rPr lang="en-GB" dirty="0"/>
              <a:t>Cache uses the SRAM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p:txBody>
          <a:bodyPr/>
          <a:lstStyle/>
          <a:p>
            <a:r>
              <a:rPr lang="en-GB" b="1" dirty="0"/>
              <a:t>Dynamic RAM </a:t>
            </a:r>
          </a:p>
        </p:txBody>
      </p:sp>
      <p:sp>
        <p:nvSpPr>
          <p:cNvPr id="1048637" name="Content Placeholder 2"/>
          <p:cNvSpPr>
            <a:spLocks noGrp="1"/>
          </p:cNvSpPr>
          <p:nvPr>
            <p:ph idx="1"/>
          </p:nvPr>
        </p:nvSpPr>
        <p:spPr>
          <a:xfrm>
            <a:off x="838200" y="2035519"/>
            <a:ext cx="10515600" cy="4351338"/>
          </a:xfrm>
        </p:spPr>
        <p:txBody>
          <a:bodyPr>
            <a:normAutofit fontScale="92857"/>
          </a:bodyPr>
          <a:lstStyle/>
          <a:p>
            <a:r>
              <a:rPr lang="en-GB" dirty="0"/>
              <a:t>Bits stored in capacitors as charge </a:t>
            </a:r>
            <a:br>
              <a:rPr lang="en-GB" dirty="0"/>
            </a:br>
            <a:r>
              <a:rPr lang="en-GB" dirty="0"/>
              <a:t>Presence of charge is 1, absence is 0. </a:t>
            </a:r>
          </a:p>
          <a:p>
            <a:endParaRPr lang="en-GB" dirty="0"/>
          </a:p>
          <a:p>
            <a:r>
              <a:rPr lang="en-US" dirty="0"/>
              <a:t>Capacitors have a natural tendency to discharge.</a:t>
            </a:r>
          </a:p>
          <a:p>
            <a:endParaRPr lang="en-GB" dirty="0"/>
          </a:p>
          <a:p>
            <a:r>
              <a:rPr lang="en-GB" dirty="0"/>
              <a:t>1s held by the capacitors need to be refreshed as the value will be lost. </a:t>
            </a:r>
          </a:p>
          <a:p>
            <a:endParaRPr lang="en-GB" dirty="0"/>
          </a:p>
          <a:p>
            <a:r>
              <a:rPr lang="en-GB" dirty="0"/>
              <a:t>Periodic refreshing – Reading data and writing it again restoring the charge. </a:t>
            </a:r>
          </a:p>
        </p:txBody>
      </p:sp>
    </p:spTree>
    <p:extLst>
      <p:ext uri="{BB962C8B-B14F-4D97-AF65-F5344CB8AC3E}">
        <p14:creationId xmlns:p14="http://schemas.microsoft.com/office/powerpoint/2010/main" val="365734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lang="en-US" dirty="0"/>
              <a:t>Using the SRAM and DRAM</a:t>
            </a:r>
            <a:endParaRPr lang="en-GB" dirty="0"/>
          </a:p>
        </p:txBody>
      </p:sp>
      <p:sp>
        <p:nvSpPr>
          <p:cNvPr id="1048640" name="Content Placeholder 2"/>
          <p:cNvSpPr>
            <a:spLocks noGrp="1"/>
          </p:cNvSpPr>
          <p:nvPr>
            <p:ph idx="1"/>
          </p:nvPr>
        </p:nvSpPr>
        <p:spPr>
          <a:xfrm>
            <a:off x="838200" y="2141537"/>
            <a:ext cx="10515600" cy="4351338"/>
          </a:xfrm>
        </p:spPr>
        <p:txBody>
          <a:bodyPr/>
          <a:lstStyle/>
          <a:p>
            <a:r>
              <a:rPr lang="en-US" dirty="0"/>
              <a:t>Both memories are volatile however SRAM is more reliable than DRAM. </a:t>
            </a:r>
          </a:p>
          <a:p>
            <a:endParaRPr lang="en-US" dirty="0"/>
          </a:p>
          <a:p>
            <a:r>
              <a:rPr lang="en-US" dirty="0"/>
              <a:t>DRAM is less expensive &amp; slower than SRAM and is mainly used in main memory. </a:t>
            </a:r>
          </a:p>
          <a:p>
            <a:endParaRPr lang="en-US" dirty="0"/>
          </a:p>
          <a:p>
            <a:r>
              <a:rPr lang="en-US" dirty="0"/>
              <a:t>SRAM are expensive &amp; fast memory units mainly used in cache.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Title 1"/>
          <p:cNvSpPr>
            <a:spLocks noGrp="1"/>
          </p:cNvSpPr>
          <p:nvPr>
            <p:ph type="title"/>
          </p:nvPr>
        </p:nvSpPr>
        <p:spPr/>
        <p:txBody>
          <a:bodyPr/>
          <a:lstStyle/>
          <a:p>
            <a:r>
              <a:rPr lang="en-US" dirty="0"/>
              <a:t>Asynchronous DRAM</a:t>
            </a:r>
            <a:endParaRPr lang="en-GB" dirty="0"/>
          </a:p>
        </p:txBody>
      </p:sp>
      <p:sp>
        <p:nvSpPr>
          <p:cNvPr id="1048642" name="Content Placeholder 2"/>
          <p:cNvSpPr>
            <a:spLocks noGrp="1"/>
          </p:cNvSpPr>
          <p:nvPr>
            <p:ph idx="1"/>
          </p:nvPr>
        </p:nvSpPr>
        <p:spPr>
          <a:xfrm>
            <a:off x="838200" y="2141537"/>
            <a:ext cx="10515600" cy="4351338"/>
          </a:xfrm>
        </p:spPr>
        <p:txBody>
          <a:bodyPr/>
          <a:lstStyle/>
          <a:p>
            <a:r>
              <a:rPr lang="en-US" dirty="0"/>
              <a:t>Memory is not synchronized with system clock. </a:t>
            </a:r>
          </a:p>
          <a:p>
            <a:endParaRPr lang="en-US" dirty="0"/>
          </a:p>
          <a:p>
            <a:r>
              <a:rPr lang="en-US" dirty="0"/>
              <a:t>Data accessibility is a function of time &amp; it is variable. </a:t>
            </a:r>
          </a:p>
          <a:p>
            <a:endParaRPr lang="en-US" dirty="0"/>
          </a:p>
          <a:p>
            <a:r>
              <a:rPr lang="en-US" dirty="0"/>
              <a:t>With systems having faster speeds, asynchronous adds latency to the system with not being able to deliver the required data in expected time.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US" dirty="0"/>
              <a:t>Synchronous DRAM</a:t>
            </a:r>
            <a:endParaRPr lang="en-GB" dirty="0"/>
          </a:p>
        </p:txBody>
      </p:sp>
      <p:sp>
        <p:nvSpPr>
          <p:cNvPr id="1048644" name="Content Placeholder 2"/>
          <p:cNvSpPr>
            <a:spLocks noGrp="1"/>
          </p:cNvSpPr>
          <p:nvPr>
            <p:ph idx="1"/>
          </p:nvPr>
        </p:nvSpPr>
        <p:spPr>
          <a:xfrm>
            <a:off x="838200" y="2141537"/>
            <a:ext cx="10515600" cy="4351338"/>
          </a:xfrm>
        </p:spPr>
        <p:txBody>
          <a:bodyPr/>
          <a:lstStyle/>
          <a:p>
            <a:r>
              <a:rPr lang="en-US" dirty="0"/>
              <a:t>Memory is synchronized with the clock speed of system. </a:t>
            </a:r>
          </a:p>
          <a:p>
            <a:endParaRPr lang="en-US" dirty="0"/>
          </a:p>
          <a:p>
            <a:r>
              <a:rPr lang="en-US" dirty="0"/>
              <a:t>Developed for high speed applications.  </a:t>
            </a:r>
          </a:p>
          <a:p>
            <a:endParaRPr lang="en-US" dirty="0"/>
          </a:p>
          <a:p>
            <a:r>
              <a:rPr lang="en-US" dirty="0"/>
              <a:t>CPU knows the number of clock ticks to wait till the data is retrieved. </a:t>
            </a:r>
          </a:p>
          <a:p>
            <a:endParaRPr lang="en-US" dirty="0"/>
          </a:p>
          <a:p>
            <a:r>
              <a:rPr lang="en-US" dirty="0"/>
              <a:t>Efficient utilization of clock cycles, CPU would not look for data before it has been fetched.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US" dirty="0"/>
              <a:t>Synchronous DRAM</a:t>
            </a:r>
            <a:endParaRPr lang="en-GB" dirty="0"/>
          </a:p>
        </p:txBody>
      </p:sp>
      <p:pic>
        <p:nvPicPr>
          <p:cNvPr id="2" name="Content Placeholder 1">
            <a:extLst>
              <a:ext uri="{FF2B5EF4-FFF2-40B4-BE49-F238E27FC236}">
                <a16:creationId xmlns:a16="http://schemas.microsoft.com/office/drawing/2014/main" id="{7435D14C-C56C-4AD2-B753-5A58DE5DBE81}"/>
              </a:ext>
            </a:extLst>
          </p:cNvPr>
          <p:cNvPicPr>
            <a:picLocks noGrp="1" noChangeAspect="1"/>
          </p:cNvPicPr>
          <p:nvPr>
            <p:ph idx="1"/>
          </p:nvPr>
        </p:nvPicPr>
        <p:blipFill>
          <a:blip r:embed="rId2"/>
          <a:stretch>
            <a:fillRect/>
          </a:stretch>
        </p:blipFill>
        <p:spPr>
          <a:xfrm>
            <a:off x="918429" y="1465934"/>
            <a:ext cx="9686925" cy="2466975"/>
          </a:xfrm>
          <a:prstGeom prst="rect">
            <a:avLst/>
          </a:prstGeom>
        </p:spPr>
      </p:pic>
      <p:pic>
        <p:nvPicPr>
          <p:cNvPr id="3" name="Picture 2">
            <a:extLst>
              <a:ext uri="{FF2B5EF4-FFF2-40B4-BE49-F238E27FC236}">
                <a16:creationId xmlns:a16="http://schemas.microsoft.com/office/drawing/2014/main" id="{363FDC5E-F144-4B58-8DD2-D26C75C65459}"/>
              </a:ext>
            </a:extLst>
          </p:cNvPr>
          <p:cNvPicPr>
            <a:picLocks noChangeAspect="1"/>
          </p:cNvPicPr>
          <p:nvPr/>
        </p:nvPicPr>
        <p:blipFill>
          <a:blip r:embed="rId3"/>
          <a:stretch>
            <a:fillRect/>
          </a:stretch>
        </p:blipFill>
        <p:spPr>
          <a:xfrm>
            <a:off x="3197835" y="4216644"/>
            <a:ext cx="2763349" cy="1175422"/>
          </a:xfrm>
          <a:prstGeom prst="rect">
            <a:avLst/>
          </a:prstGeom>
        </p:spPr>
      </p:pic>
    </p:spTree>
    <p:extLst>
      <p:ext uri="{BB962C8B-B14F-4D97-AF65-F5344CB8AC3E}">
        <p14:creationId xmlns:p14="http://schemas.microsoft.com/office/powerpoint/2010/main" val="4112202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US" dirty="0"/>
              <a:t>Synchronous DRAM</a:t>
            </a:r>
            <a:endParaRPr lang="en-GB" dirty="0"/>
          </a:p>
        </p:txBody>
      </p:sp>
      <p:sp>
        <p:nvSpPr>
          <p:cNvPr id="5" name="Content Placeholder 4">
            <a:extLst>
              <a:ext uri="{FF2B5EF4-FFF2-40B4-BE49-F238E27FC236}">
                <a16:creationId xmlns:a16="http://schemas.microsoft.com/office/drawing/2014/main" id="{A7FE6B62-85B3-4D81-9DBC-D445F6E74622}"/>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B9BE566-FBE3-4E68-9E0E-6A4ED9D7B218}"/>
              </a:ext>
            </a:extLst>
          </p:cNvPr>
          <p:cNvPicPr>
            <a:picLocks noChangeAspect="1"/>
          </p:cNvPicPr>
          <p:nvPr/>
        </p:nvPicPr>
        <p:blipFill>
          <a:blip r:embed="rId2"/>
          <a:stretch>
            <a:fillRect/>
          </a:stretch>
        </p:blipFill>
        <p:spPr>
          <a:xfrm>
            <a:off x="908904" y="1825625"/>
            <a:ext cx="9248775" cy="2181225"/>
          </a:xfrm>
          <a:prstGeom prst="rect">
            <a:avLst/>
          </a:prstGeom>
        </p:spPr>
      </p:pic>
      <p:pic>
        <p:nvPicPr>
          <p:cNvPr id="7" name="Picture 6">
            <a:extLst>
              <a:ext uri="{FF2B5EF4-FFF2-40B4-BE49-F238E27FC236}">
                <a16:creationId xmlns:a16="http://schemas.microsoft.com/office/drawing/2014/main" id="{9F8646D3-27DD-4EC6-87A1-16090B29ED08}"/>
              </a:ext>
            </a:extLst>
          </p:cNvPr>
          <p:cNvPicPr>
            <a:picLocks noChangeAspect="1"/>
          </p:cNvPicPr>
          <p:nvPr/>
        </p:nvPicPr>
        <p:blipFill>
          <a:blip r:embed="rId3"/>
          <a:stretch>
            <a:fillRect/>
          </a:stretch>
        </p:blipFill>
        <p:spPr>
          <a:xfrm>
            <a:off x="2954580" y="4141787"/>
            <a:ext cx="3032981" cy="1142390"/>
          </a:xfrm>
          <a:prstGeom prst="rect">
            <a:avLst/>
          </a:prstGeom>
        </p:spPr>
      </p:pic>
    </p:spTree>
    <p:extLst>
      <p:ext uri="{BB962C8B-B14F-4D97-AF65-F5344CB8AC3E}">
        <p14:creationId xmlns:p14="http://schemas.microsoft.com/office/powerpoint/2010/main" val="1585505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dirty="0"/>
              <a:t>A Quick Overview</a:t>
            </a:r>
          </a:p>
        </p:txBody>
      </p:sp>
      <p:pic>
        <p:nvPicPr>
          <p:cNvPr id="2097154" name="Content Placeholder 3"/>
          <p:cNvPicPr>
            <a:picLocks noGrp="1" noChangeAspect="1"/>
          </p:cNvPicPr>
          <p:nvPr>
            <p:ph idx="1"/>
          </p:nvPr>
        </p:nvPicPr>
        <p:blipFill>
          <a:blip r:embed="rId2"/>
          <a:stretch>
            <a:fillRect/>
          </a:stretch>
        </p:blipFill>
        <p:spPr>
          <a:xfrm>
            <a:off x="3125803" y="1915777"/>
            <a:ext cx="5940393" cy="4351338"/>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US" dirty="0"/>
              <a:t>Synchronous DRAM</a:t>
            </a:r>
            <a:endParaRPr lang="en-GB" dirty="0"/>
          </a:p>
        </p:txBody>
      </p:sp>
      <p:sp>
        <p:nvSpPr>
          <p:cNvPr id="5" name="Content Placeholder 4">
            <a:extLst>
              <a:ext uri="{FF2B5EF4-FFF2-40B4-BE49-F238E27FC236}">
                <a16:creationId xmlns:a16="http://schemas.microsoft.com/office/drawing/2014/main" id="{A7FE6B62-85B3-4D81-9DBC-D445F6E74622}"/>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B9BE566-FBE3-4E68-9E0E-6A4ED9D7B218}"/>
              </a:ext>
            </a:extLst>
          </p:cNvPr>
          <p:cNvPicPr>
            <a:picLocks noChangeAspect="1"/>
          </p:cNvPicPr>
          <p:nvPr/>
        </p:nvPicPr>
        <p:blipFill>
          <a:blip r:embed="rId2"/>
          <a:stretch>
            <a:fillRect/>
          </a:stretch>
        </p:blipFill>
        <p:spPr>
          <a:xfrm>
            <a:off x="908904" y="1825625"/>
            <a:ext cx="9248775" cy="2181225"/>
          </a:xfrm>
          <a:prstGeom prst="rect">
            <a:avLst/>
          </a:prstGeom>
        </p:spPr>
      </p:pic>
      <p:pic>
        <p:nvPicPr>
          <p:cNvPr id="7" name="Picture 6">
            <a:extLst>
              <a:ext uri="{FF2B5EF4-FFF2-40B4-BE49-F238E27FC236}">
                <a16:creationId xmlns:a16="http://schemas.microsoft.com/office/drawing/2014/main" id="{9F8646D3-27DD-4EC6-87A1-16090B29ED08}"/>
              </a:ext>
            </a:extLst>
          </p:cNvPr>
          <p:cNvPicPr>
            <a:picLocks noChangeAspect="1"/>
          </p:cNvPicPr>
          <p:nvPr/>
        </p:nvPicPr>
        <p:blipFill>
          <a:blip r:embed="rId3"/>
          <a:stretch>
            <a:fillRect/>
          </a:stretch>
        </p:blipFill>
        <p:spPr>
          <a:xfrm>
            <a:off x="2954580" y="4141787"/>
            <a:ext cx="3032981" cy="1142390"/>
          </a:xfrm>
          <a:prstGeom prst="rect">
            <a:avLst/>
          </a:prstGeom>
        </p:spPr>
      </p:pic>
    </p:spTree>
    <p:extLst>
      <p:ext uri="{BB962C8B-B14F-4D97-AF65-F5344CB8AC3E}">
        <p14:creationId xmlns:p14="http://schemas.microsoft.com/office/powerpoint/2010/main" val="938610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lang="en-US" dirty="0"/>
              <a:t>Synchronous DRAM</a:t>
            </a:r>
            <a:endParaRPr lang="en-GB" dirty="0"/>
          </a:p>
        </p:txBody>
      </p:sp>
      <p:sp>
        <p:nvSpPr>
          <p:cNvPr id="1048646" name="Content Placeholder 2"/>
          <p:cNvSpPr>
            <a:spLocks noGrp="1"/>
          </p:cNvSpPr>
          <p:nvPr>
            <p:ph idx="1"/>
          </p:nvPr>
        </p:nvSpPr>
        <p:spPr>
          <a:xfrm>
            <a:off x="838200" y="2393328"/>
            <a:ext cx="10515600" cy="4351338"/>
          </a:xfrm>
        </p:spPr>
        <p:txBody>
          <a:bodyPr/>
          <a:lstStyle/>
          <a:p>
            <a:r>
              <a:rPr lang="en-US" dirty="0"/>
              <a:t>Many generations of SDRAM </a:t>
            </a:r>
          </a:p>
          <a:p>
            <a:endParaRPr lang="en-US" dirty="0"/>
          </a:p>
          <a:p>
            <a:r>
              <a:rPr lang="en-US" dirty="0"/>
              <a:t>DDR1, DDR2, DDR3 and DDR4. </a:t>
            </a:r>
          </a:p>
          <a:p>
            <a:endParaRPr lang="en-US" dirty="0"/>
          </a:p>
          <a:p>
            <a:pPr marL="0" indent="0">
              <a:buNone/>
            </a:pPr>
            <a:r>
              <a:rPr lang="en-US" dirty="0"/>
              <a:t> </a:t>
            </a:r>
          </a:p>
        </p:txBody>
      </p:sp>
    </p:spTree>
    <p:extLst>
      <p:ext uri="{BB962C8B-B14F-4D97-AF65-F5344CB8AC3E}">
        <p14:creationId xmlns:p14="http://schemas.microsoft.com/office/powerpoint/2010/main" val="3857412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45"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DDR</a:t>
            </a:r>
          </a:p>
        </p:txBody>
      </p:sp>
      <p:pic>
        <p:nvPicPr>
          <p:cNvPr id="2" name="Picture 1">
            <a:extLst>
              <a:ext uri="{FF2B5EF4-FFF2-40B4-BE49-F238E27FC236}">
                <a16:creationId xmlns:a16="http://schemas.microsoft.com/office/drawing/2014/main" id="{2C818110-071F-4C3A-BA80-1231369CEBAD}"/>
              </a:ext>
            </a:extLst>
          </p:cNvPr>
          <p:cNvPicPr>
            <a:picLocks noChangeAspect="1"/>
          </p:cNvPicPr>
          <p:nvPr/>
        </p:nvPicPr>
        <p:blipFill>
          <a:blip r:embed="rId2"/>
          <a:stretch>
            <a:fillRect/>
          </a:stretch>
        </p:blipFill>
        <p:spPr>
          <a:xfrm>
            <a:off x="4777316" y="1639426"/>
            <a:ext cx="6780700" cy="3576819"/>
          </a:xfrm>
          <a:prstGeom prst="rect">
            <a:avLst/>
          </a:prstGeom>
        </p:spPr>
      </p:pic>
    </p:spTree>
    <p:extLst>
      <p:ext uri="{BB962C8B-B14F-4D97-AF65-F5344CB8AC3E}">
        <p14:creationId xmlns:p14="http://schemas.microsoft.com/office/powerpoint/2010/main" val="2446216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45"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DDR</a:t>
            </a:r>
          </a:p>
        </p:txBody>
      </p:sp>
      <p:pic>
        <p:nvPicPr>
          <p:cNvPr id="3" name="Picture 2">
            <a:extLst>
              <a:ext uri="{FF2B5EF4-FFF2-40B4-BE49-F238E27FC236}">
                <a16:creationId xmlns:a16="http://schemas.microsoft.com/office/drawing/2014/main" id="{7C611DA3-CC37-45DB-9B1D-50D390DEF1E5}"/>
              </a:ext>
            </a:extLst>
          </p:cNvPr>
          <p:cNvPicPr>
            <a:picLocks noChangeAspect="1"/>
          </p:cNvPicPr>
          <p:nvPr/>
        </p:nvPicPr>
        <p:blipFill>
          <a:blip r:embed="rId2"/>
          <a:stretch>
            <a:fillRect/>
          </a:stretch>
        </p:blipFill>
        <p:spPr>
          <a:xfrm>
            <a:off x="4336376" y="1574019"/>
            <a:ext cx="7278199" cy="33337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45"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DDR</a:t>
            </a:r>
          </a:p>
        </p:txBody>
      </p:sp>
      <p:pic>
        <p:nvPicPr>
          <p:cNvPr id="2" name="Picture 1">
            <a:extLst>
              <a:ext uri="{FF2B5EF4-FFF2-40B4-BE49-F238E27FC236}">
                <a16:creationId xmlns:a16="http://schemas.microsoft.com/office/drawing/2014/main" id="{A35091AB-4BC0-461F-94B2-FF3B8D5BC83E}"/>
              </a:ext>
            </a:extLst>
          </p:cNvPr>
          <p:cNvPicPr>
            <a:picLocks noChangeAspect="1"/>
          </p:cNvPicPr>
          <p:nvPr/>
        </p:nvPicPr>
        <p:blipFill>
          <a:blip r:embed="rId2"/>
          <a:stretch>
            <a:fillRect/>
          </a:stretch>
        </p:blipFill>
        <p:spPr>
          <a:xfrm>
            <a:off x="4448908" y="1574020"/>
            <a:ext cx="7519502" cy="3253886"/>
          </a:xfrm>
          <a:prstGeom prst="rect">
            <a:avLst/>
          </a:prstGeom>
        </p:spPr>
      </p:pic>
    </p:spTree>
    <p:extLst>
      <p:ext uri="{BB962C8B-B14F-4D97-AF65-F5344CB8AC3E}">
        <p14:creationId xmlns:p14="http://schemas.microsoft.com/office/powerpoint/2010/main" val="177342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en-US" b="1" dirty="0"/>
              <a:t>Registers</a:t>
            </a:r>
            <a:endParaRPr lang="en-GB" b="1" dirty="0"/>
          </a:p>
        </p:txBody>
      </p:sp>
      <p:sp>
        <p:nvSpPr>
          <p:cNvPr id="1048611" name="Content Placeholder 2"/>
          <p:cNvSpPr>
            <a:spLocks noGrp="1"/>
          </p:cNvSpPr>
          <p:nvPr>
            <p:ph idx="1"/>
          </p:nvPr>
        </p:nvSpPr>
        <p:spPr>
          <a:xfrm>
            <a:off x="838200" y="2035520"/>
            <a:ext cx="10515600" cy="4351338"/>
          </a:xfrm>
        </p:spPr>
        <p:txBody>
          <a:bodyPr>
            <a:normAutofit/>
          </a:bodyPr>
          <a:lstStyle/>
          <a:p>
            <a:r>
              <a:rPr lang="en-US" dirty="0"/>
              <a:t>High speed memory locations equipped within the CPU. </a:t>
            </a:r>
          </a:p>
          <a:p>
            <a:endParaRPr lang="en-US" dirty="0"/>
          </a:p>
          <a:p>
            <a:r>
              <a:rPr lang="en-US" dirty="0"/>
              <a:t>Not part of any memory or storage device. </a:t>
            </a:r>
          </a:p>
          <a:p>
            <a:endParaRPr lang="en-US" dirty="0"/>
          </a:p>
          <a:p>
            <a:r>
              <a:rPr lang="en-US" dirty="0"/>
              <a:t>Temporarily store data or instruction. </a:t>
            </a:r>
          </a:p>
          <a:p>
            <a:endParaRPr lang="en-US" dirty="0"/>
          </a:p>
          <a:p>
            <a:r>
              <a:rPr lang="en-US" dirty="0"/>
              <a:t>Different type of registers based on the type of information they store. </a:t>
            </a:r>
          </a:p>
          <a:p>
            <a:pPr marL="0" indent="0">
              <a:buNone/>
            </a:pPr>
            <a:endParaRPr lang="en-US" altLang="zh-TW"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b="1" dirty="0"/>
              <a:t>Types of CPU Registers</a:t>
            </a:r>
            <a:endParaRPr lang="en-GB" b="1" dirty="0"/>
          </a:p>
        </p:txBody>
      </p:sp>
      <p:sp>
        <p:nvSpPr>
          <p:cNvPr id="1048613" name="Content Placeholder 2"/>
          <p:cNvSpPr>
            <a:spLocks noGrp="1"/>
          </p:cNvSpPr>
          <p:nvPr>
            <p:ph idx="1"/>
          </p:nvPr>
        </p:nvSpPr>
        <p:spPr>
          <a:xfrm>
            <a:off x="838200" y="2035520"/>
            <a:ext cx="10515600" cy="4351338"/>
          </a:xfrm>
        </p:spPr>
        <p:txBody>
          <a:bodyPr>
            <a:normAutofit fontScale="95833"/>
          </a:bodyPr>
          <a:lstStyle/>
          <a:p>
            <a:r>
              <a:rPr lang="en-US" dirty="0"/>
              <a:t>Memory Address Register – </a:t>
            </a:r>
            <a:r>
              <a:rPr lang="en-US" sz="2400" dirty="0"/>
              <a:t>Holds the memory address of location from which data is fetched. The register allows the access of data from the memory. </a:t>
            </a:r>
          </a:p>
          <a:p>
            <a:endParaRPr lang="en-US" dirty="0"/>
          </a:p>
          <a:p>
            <a:r>
              <a:rPr lang="en-US" dirty="0"/>
              <a:t>Memory Data Register – </a:t>
            </a:r>
            <a:r>
              <a:rPr lang="en-US" sz="2400" dirty="0"/>
              <a:t>Holds the data to be stored into the memory or the data fetched from the memory</a:t>
            </a:r>
          </a:p>
          <a:p>
            <a:endParaRPr lang="en-US" sz="2400" dirty="0"/>
          </a:p>
          <a:p>
            <a:r>
              <a:rPr lang="en-US" dirty="0"/>
              <a:t>Program Counter – </a:t>
            </a:r>
            <a:r>
              <a:rPr lang="en-US" sz="2400" dirty="0"/>
              <a:t>Keeps the address of the next instruction to be fetched and executed</a:t>
            </a:r>
          </a:p>
          <a:p>
            <a:endParaRPr lang="en-US" sz="2400" dirty="0"/>
          </a:p>
          <a:p>
            <a:r>
              <a:rPr lang="en-US" dirty="0"/>
              <a:t>General Purpose Registers – </a:t>
            </a:r>
            <a:r>
              <a:rPr lang="en-US" sz="2400" dirty="0"/>
              <a:t>Temporarily hold data during execution</a:t>
            </a:r>
            <a:endParaRPr lang="en-US" dirty="0"/>
          </a:p>
          <a:p>
            <a:endParaRPr lang="en-US" dirty="0"/>
          </a:p>
          <a:p>
            <a:pPr marL="0" indent="0">
              <a:buNone/>
            </a:pPr>
            <a:endParaRPr lang="en-US" altLang="zh-TW"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b="1" dirty="0"/>
              <a:t>Types of CPU Registers</a:t>
            </a:r>
            <a:endParaRPr lang="en-GB" b="1" dirty="0"/>
          </a:p>
        </p:txBody>
      </p:sp>
      <p:sp>
        <p:nvSpPr>
          <p:cNvPr id="1048615" name="Content Placeholder 2"/>
          <p:cNvSpPr>
            <a:spLocks noGrp="1"/>
          </p:cNvSpPr>
          <p:nvPr>
            <p:ph idx="1"/>
          </p:nvPr>
        </p:nvSpPr>
        <p:spPr>
          <a:xfrm>
            <a:off x="838200" y="2035520"/>
            <a:ext cx="10515600" cy="4351338"/>
          </a:xfrm>
        </p:spPr>
        <p:txBody>
          <a:bodyPr>
            <a:normAutofit fontScale="99167" lnSpcReduction="10000"/>
          </a:bodyPr>
          <a:lstStyle/>
          <a:p>
            <a:r>
              <a:rPr lang="en-US" dirty="0"/>
              <a:t>Instruction Register – </a:t>
            </a:r>
            <a:r>
              <a:rPr lang="en-US" sz="2400" dirty="0"/>
              <a:t>Holds the instruction fetched from the memory waiting to be decoded. </a:t>
            </a:r>
            <a:endParaRPr lang="en-US" dirty="0"/>
          </a:p>
          <a:p>
            <a:endParaRPr lang="en-US" dirty="0"/>
          </a:p>
          <a:p>
            <a:r>
              <a:rPr lang="en-US" dirty="0"/>
              <a:t>Index Register– </a:t>
            </a:r>
            <a:r>
              <a:rPr lang="en-US" sz="2400" dirty="0"/>
              <a:t>Holds the offset value for adding in the base register to calculate the effective address in array/vector operations. </a:t>
            </a:r>
          </a:p>
          <a:p>
            <a:endParaRPr lang="en-US" dirty="0"/>
          </a:p>
          <a:p>
            <a:r>
              <a:rPr lang="en-US" dirty="0"/>
              <a:t>Accumulator Register– </a:t>
            </a:r>
            <a:r>
              <a:rPr lang="en-US" sz="2400" dirty="0"/>
              <a:t>Holds the results of arithmetic and logical operations. </a:t>
            </a:r>
          </a:p>
          <a:p>
            <a:endParaRPr lang="en-US" sz="2400" dirty="0"/>
          </a:p>
          <a:p>
            <a:r>
              <a:rPr lang="en-US" dirty="0"/>
              <a:t>Program Counter – </a:t>
            </a:r>
            <a:r>
              <a:rPr lang="en-US" sz="2400" dirty="0"/>
              <a:t>Keeps the address of the next instruction to be fetched and executed</a:t>
            </a:r>
          </a:p>
          <a:p>
            <a:endParaRPr lang="en-US" sz="2400" dirty="0"/>
          </a:p>
          <a:p>
            <a:endParaRPr lang="en-US" sz="2400" dirty="0"/>
          </a:p>
          <a:p>
            <a:endParaRPr lang="en-US" dirty="0"/>
          </a:p>
          <a:p>
            <a:pPr marL="0" indent="0">
              <a:buNone/>
            </a:pPr>
            <a:endParaRPr lang="en-US" altLang="zh-TW"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b="1" dirty="0"/>
              <a:t>CPU registers in a scenario </a:t>
            </a:r>
            <a:endParaRPr lang="en-GB" b="1" dirty="0"/>
          </a:p>
        </p:txBody>
      </p:sp>
      <p:sp>
        <p:nvSpPr>
          <p:cNvPr id="1048617" name="Content Placeholder 2"/>
          <p:cNvSpPr>
            <a:spLocks noGrp="1"/>
          </p:cNvSpPr>
          <p:nvPr>
            <p:ph idx="1"/>
          </p:nvPr>
        </p:nvSpPr>
        <p:spPr>
          <a:xfrm>
            <a:off x="838200" y="2035520"/>
            <a:ext cx="10515600" cy="4351338"/>
          </a:xfrm>
        </p:spPr>
        <p:txBody>
          <a:bodyPr>
            <a:normAutofit fontScale="95833"/>
          </a:bodyPr>
          <a:lstStyle/>
          <a:p>
            <a:r>
              <a:rPr lang="en-US" sz="2400" dirty="0"/>
              <a:t>Address of the instruction to be fetched is pointed by the PC, the address is loaded to the address bus and the instruction is fetched from the memory through data bus. The fetched instruction is loaded into instruction register. </a:t>
            </a:r>
          </a:p>
          <a:p>
            <a:endParaRPr lang="en-US" sz="2400" dirty="0"/>
          </a:p>
          <a:p>
            <a:r>
              <a:rPr lang="en-US" sz="2400" dirty="0"/>
              <a:t>After decoding the instruction, it seems that it may require the data to be fetched from the memory, the address of the memory is loaded in MAR. </a:t>
            </a:r>
          </a:p>
          <a:p>
            <a:endParaRPr lang="en-US" sz="2400" dirty="0"/>
          </a:p>
          <a:p>
            <a:r>
              <a:rPr lang="en-US" sz="2400" dirty="0"/>
              <a:t>The data is fetched from the memory and is given to the MDR. </a:t>
            </a:r>
          </a:p>
          <a:p>
            <a:endParaRPr lang="en-US" sz="2400" dirty="0"/>
          </a:p>
          <a:p>
            <a:r>
              <a:rPr lang="en-US" sz="2400" dirty="0"/>
              <a:t>The data fetched from the memory is added into the immediate value given in the instruction and is stored into the accumulator register. </a:t>
            </a:r>
          </a:p>
          <a:p>
            <a:endParaRPr lang="en-US" sz="2400" dirty="0"/>
          </a:p>
          <a:p>
            <a:endParaRPr lang="en-US" dirty="0"/>
          </a:p>
          <a:p>
            <a:pPr marL="0" indent="0">
              <a:buNone/>
            </a:pPr>
            <a:endParaRPr lang="en-US" altLang="zh-TW"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b="1" dirty="0"/>
              <a:t>CPU registers in a scenario </a:t>
            </a:r>
            <a:endParaRPr lang="en-GB" b="1" dirty="0"/>
          </a:p>
        </p:txBody>
      </p:sp>
      <p:sp>
        <p:nvSpPr>
          <p:cNvPr id="1048619" name="Content Placeholder 2"/>
          <p:cNvSpPr>
            <a:spLocks noGrp="1"/>
          </p:cNvSpPr>
          <p:nvPr>
            <p:ph idx="1"/>
          </p:nvPr>
        </p:nvSpPr>
        <p:spPr>
          <a:xfrm>
            <a:off x="838200" y="2035520"/>
            <a:ext cx="10515600" cy="4351338"/>
          </a:xfrm>
        </p:spPr>
        <p:txBody>
          <a:bodyPr>
            <a:normAutofit fontScale="99167" lnSpcReduction="10000"/>
          </a:bodyPr>
          <a:lstStyle/>
          <a:p>
            <a:r>
              <a:rPr lang="en-US" sz="2400" dirty="0"/>
              <a:t>An instruction to be </a:t>
            </a:r>
            <a:r>
              <a:rPr lang="en-US" sz="2400" b="1" dirty="0"/>
              <a:t>fetched</a:t>
            </a:r>
            <a:r>
              <a:rPr lang="en-US" sz="2400" dirty="0"/>
              <a:t> is pointed by the PC, the instruction is loaded into the instruction register. </a:t>
            </a:r>
          </a:p>
          <a:p>
            <a:endParaRPr lang="en-US" sz="2400" dirty="0"/>
          </a:p>
          <a:p>
            <a:r>
              <a:rPr lang="en-US" sz="2400" dirty="0"/>
              <a:t>After </a:t>
            </a:r>
            <a:r>
              <a:rPr lang="en-US" sz="2400" b="1" dirty="0"/>
              <a:t>decoding</a:t>
            </a:r>
            <a:r>
              <a:rPr lang="en-US" sz="2400" dirty="0"/>
              <a:t> the instruction it seems that it may require the data to be fetched from the memory, the address of the memory is placed on to the MAR. </a:t>
            </a:r>
          </a:p>
          <a:p>
            <a:endParaRPr lang="en-US" sz="2400" dirty="0"/>
          </a:p>
          <a:p>
            <a:r>
              <a:rPr lang="en-US" sz="2400" dirty="0"/>
              <a:t>The data is fetched from the memory and is given to the MDR. </a:t>
            </a:r>
          </a:p>
          <a:p>
            <a:endParaRPr lang="en-US" sz="2400" dirty="0"/>
          </a:p>
          <a:p>
            <a:r>
              <a:rPr lang="en-US" sz="2400" dirty="0"/>
              <a:t>The data fetched from the memory is moved to the accumulator where as the other value is moved to a general purpose register. The sum of the two is stored into the accumulator register. </a:t>
            </a:r>
          </a:p>
          <a:p>
            <a:endParaRPr lang="en-US" sz="2400" dirty="0"/>
          </a:p>
          <a:p>
            <a:endParaRPr lang="en-US" dirty="0"/>
          </a:p>
          <a:p>
            <a:pPr marL="0" indent="0">
              <a:buNone/>
            </a:pPr>
            <a:endParaRPr lang="en-US" altLang="zh-TW"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b="1" dirty="0"/>
              <a:t>Size of Register</a:t>
            </a:r>
            <a:endParaRPr lang="en-GB" b="1" dirty="0"/>
          </a:p>
        </p:txBody>
      </p:sp>
      <p:sp>
        <p:nvSpPr>
          <p:cNvPr id="1048621" name="Content Placeholder 4"/>
          <p:cNvSpPr>
            <a:spLocks noGrp="1"/>
          </p:cNvSpPr>
          <p:nvPr>
            <p:ph idx="1"/>
          </p:nvPr>
        </p:nvSpPr>
        <p:spPr/>
        <p:txBody>
          <a:bodyPr/>
          <a:lstStyle/>
          <a:p>
            <a:r>
              <a:rPr lang="en-US" altLang="zh-TW" dirty="0"/>
              <a:t>Number of bits the processor can handle. </a:t>
            </a:r>
          </a:p>
          <a:p>
            <a:endParaRPr lang="en-US" altLang="zh-TW" dirty="0"/>
          </a:p>
          <a:p>
            <a:r>
              <a:rPr lang="en-US" altLang="zh-TW" dirty="0"/>
              <a:t>Word size, width of the register is the amount of data a processor can handle at a time. </a:t>
            </a:r>
          </a:p>
          <a:p>
            <a:endParaRPr lang="en-US" altLang="zh-TW" dirty="0"/>
          </a:p>
          <a:p>
            <a:r>
              <a:rPr lang="en-US" altLang="zh-TW" dirty="0"/>
              <a:t>Width of registers can be 16, 32 or 64. </a:t>
            </a:r>
          </a:p>
          <a:p>
            <a:endParaRPr lang="en-US" altLang="zh-TW" dirty="0"/>
          </a:p>
          <a:p>
            <a:r>
              <a:rPr lang="en-US" altLang="zh-TW" dirty="0"/>
              <a:t>Size of the register refers to the terminology being used as 32-bit processor or 64-bit processor etc. </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1403</Words>
  <Application>Microsoft Office PowerPoint</Application>
  <PresentationFormat>Widescreen</PresentationFormat>
  <Paragraphs>200</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Introduction to Computing</vt:lpstr>
      <vt:lpstr>A Quick Recap</vt:lpstr>
      <vt:lpstr>A Quick Overview</vt:lpstr>
      <vt:lpstr>Registers</vt:lpstr>
      <vt:lpstr>Types of CPU Registers</vt:lpstr>
      <vt:lpstr>Types of CPU Registers</vt:lpstr>
      <vt:lpstr>CPU registers in a scenario </vt:lpstr>
      <vt:lpstr>CPU registers in a scenario </vt:lpstr>
      <vt:lpstr>Size of Register</vt:lpstr>
      <vt:lpstr>Cache</vt:lpstr>
      <vt:lpstr>Cache Function</vt:lpstr>
      <vt:lpstr>Multi-level Cache</vt:lpstr>
      <vt:lpstr>Level-1, L1 Cache</vt:lpstr>
      <vt:lpstr>Level-2, L2 Cache</vt:lpstr>
      <vt:lpstr>Level-3, L3 Cache</vt:lpstr>
      <vt:lpstr>Read Only Memory – ROM &amp; its types</vt:lpstr>
      <vt:lpstr>Read Only Memory – ROM &amp; its types</vt:lpstr>
      <vt:lpstr>EPROM</vt:lpstr>
      <vt:lpstr>EEPROM</vt:lpstr>
      <vt:lpstr>EPROM &amp; EEPROM</vt:lpstr>
      <vt:lpstr>Flash Memory </vt:lpstr>
      <vt:lpstr>Random Access Memory</vt:lpstr>
      <vt:lpstr>Static RAM </vt:lpstr>
      <vt:lpstr>Dynamic RAM </vt:lpstr>
      <vt:lpstr>Using the SRAM and DRAM</vt:lpstr>
      <vt:lpstr>Asynchronous DRAM</vt:lpstr>
      <vt:lpstr>Synchronous DRAM</vt:lpstr>
      <vt:lpstr>Synchronous DRAM</vt:lpstr>
      <vt:lpstr>Synchronous DRAM</vt:lpstr>
      <vt:lpstr>Synchronous DRAM</vt:lpstr>
      <vt:lpstr>Synchronous DRAM</vt:lpstr>
      <vt:lpstr>DDR</vt:lpstr>
      <vt:lpstr>DDR</vt:lpstr>
      <vt:lpstr>DDR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Computing</dc:title>
  <dc:creator>Mr.irshadullah Irshadullah</dc:creator>
  <cp:lastModifiedBy>Mr.irshadullah Irshadullah</cp:lastModifiedBy>
  <cp:revision>2</cp:revision>
  <dcterms:created xsi:type="dcterms:W3CDTF">2021-03-12T00:14:18Z</dcterms:created>
  <dcterms:modified xsi:type="dcterms:W3CDTF">2021-03-12T00:18:24Z</dcterms:modified>
</cp:coreProperties>
</file>