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7" r:id="rId3"/>
    <p:sldId id="257" r:id="rId4"/>
    <p:sldId id="294" r:id="rId5"/>
    <p:sldId id="258" r:id="rId6"/>
    <p:sldId id="259" r:id="rId7"/>
    <p:sldId id="260" r:id="rId8"/>
    <p:sldId id="263" r:id="rId9"/>
    <p:sldId id="261" r:id="rId10"/>
    <p:sldId id="262" r:id="rId11"/>
    <p:sldId id="295" r:id="rId12"/>
    <p:sldId id="296" r:id="rId13"/>
    <p:sldId id="287" r:id="rId14"/>
    <p:sldId id="265" r:id="rId15"/>
    <p:sldId id="286" r:id="rId16"/>
    <p:sldId id="275" r:id="rId17"/>
    <p:sldId id="279" r:id="rId18"/>
    <p:sldId id="280" r:id="rId19"/>
    <p:sldId id="281" r:id="rId20"/>
    <p:sldId id="282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88D55-1B15-443A-B8FA-9528EBFDEDB2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BFED5-9E26-4B0C-BFD1-ECE4101F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BFED5-9E26-4B0C-BFD1-ECE4101F2F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5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7483-18DC-4345-B223-FD268FEBA7BB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1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BE26-1EA2-4CA1-9150-298243C1B6A9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F52E-3542-42AC-B45D-BA1C150B2A02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2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ED2-08BB-4001-A42F-235FE5B47EB2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0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2619-F65D-400D-B16D-FDF2A4C64F0B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0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A500-941F-4AEC-91FC-1B77095B4200}" type="datetime1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5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B0C9-8893-4801-8BD1-7D5C4052D90A}" type="datetime1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9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1EB8-65E4-4459-894D-F3F0ECACE118}" type="datetime1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2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3874-0589-4369-843A-DF9E4DA42945}" type="datetime1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A594-98F0-4999-BE0E-ADB260BFDC92}" type="datetime1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0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B595-8E63-4386-A32F-A967A296CA11}" type="datetime1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6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3561F-45A4-4855-AA52-1CCFD920C1E4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lec#17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A3462-07DB-4201-BB14-FE171AA15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7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08C3-E2D8-4DB5-B29C-18A77471E712}" type="datetime1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1</a:t>
            </a:fld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A40AD78-3013-4AEA-9ED9-2902E3238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9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Function Calls Another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dirty="0" err="1"/>
              <a:t>new_line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print()</a:t>
            </a:r>
            <a:br>
              <a:rPr lang="en-US" dirty="0"/>
            </a:b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dirty="0" err="1"/>
              <a:t>three_lines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new_line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new_line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new_line</a:t>
            </a:r>
            <a:r>
              <a:rPr lang="en-US" dirty="0"/>
              <a:t>()</a:t>
            </a:r>
            <a:br>
              <a:rPr lang="en-US" dirty="0"/>
            </a:br>
            <a:r>
              <a:rPr lang="en-US" b="1" dirty="0"/>
              <a:t>print (</a:t>
            </a:r>
            <a:r>
              <a:rPr lang="en-US" dirty="0"/>
              <a:t>"First Line.“)</a:t>
            </a:r>
            <a:br>
              <a:rPr lang="en-US" dirty="0"/>
            </a:br>
            <a:r>
              <a:rPr lang="en-US" dirty="0" err="1"/>
              <a:t>three_lines</a:t>
            </a:r>
            <a:r>
              <a:rPr lang="en-US" dirty="0"/>
              <a:t>()</a:t>
            </a:r>
            <a:br>
              <a:rPr lang="en-US" dirty="0"/>
            </a:br>
            <a:r>
              <a:rPr lang="en-US" b="1" dirty="0"/>
              <a:t>print (</a:t>
            </a:r>
            <a:r>
              <a:rPr lang="en-US" dirty="0"/>
              <a:t>"Second Line.“)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5EEF-9351-413E-BD56-33E1C4ADD773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1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to accept 2 integer values from user and return their sum.</a:t>
            </a:r>
            <a:br>
              <a:rPr lang="en-US" dirty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A1B4-68DC-4E4D-9B34-293418EDD82B}" type="datetime1">
              <a:rPr lang="en-US" smtClean="0"/>
              <a:t>12/21/2021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58544" y="3012490"/>
          <a:ext cx="4136788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6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add1</a:t>
                      </a:r>
                      <a:r>
                        <a:rPr lang="en-US" dirty="0"/>
                        <a:t>(num1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/>
                        <a:t>num2):</a:t>
                      </a:r>
                      <a:br>
                        <a:rPr lang="en-US" dirty="0"/>
                      </a:br>
                      <a:r>
                        <a:rPr lang="en-US" dirty="0"/>
                        <a:t>    sum=num1+num2</a:t>
                      </a:r>
                      <a:br>
                        <a:rPr lang="en-US" dirty="0"/>
                      </a:br>
                      <a:r>
                        <a:rPr lang="en-US" dirty="0"/>
                        <a:t>   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dirty="0"/>
                        <a:t>sum</a:t>
                      </a:r>
                      <a:br>
                        <a:rPr lang="en-US" dirty="0"/>
                      </a:br>
                      <a:r>
                        <a:rPr lang="en-US" dirty="0"/>
                        <a:t>number1=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dirty="0"/>
                        <a:t>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en-US" dirty="0"/>
                        <a:t>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"enter num1:"</a:t>
                      </a:r>
                      <a:r>
                        <a:rPr lang="en-US" dirty="0"/>
                        <a:t>))</a:t>
                      </a:r>
                      <a:br>
                        <a:rPr lang="en-US" dirty="0"/>
                      </a:br>
                      <a:r>
                        <a:rPr lang="en-US" dirty="0"/>
                        <a:t>number2=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dirty="0"/>
                        <a:t>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en-US" dirty="0"/>
                        <a:t>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"enter num2:"</a:t>
                      </a:r>
                      <a:r>
                        <a:rPr lang="en-US" dirty="0"/>
                        <a:t>))</a:t>
                      </a:r>
                      <a:br>
                        <a:rPr lang="en-US" dirty="0"/>
                      </a:br>
                      <a:r>
                        <a:rPr lang="en-US" dirty="0"/>
                        <a:t>output=add1(number1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/>
                        <a:t>number2)</a:t>
                      </a:r>
                      <a:br>
                        <a:rPr lang="en-US" dirty="0"/>
                      </a:b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dirty="0"/>
                        <a:t>(output)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137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741528" y="190281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Define a function to accept a list of integer values and return the sum of it.</a:t>
            </a:r>
            <a:b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ECAC-BEC8-4619-BEAC-9D63D492482D}" type="datetime1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05680" y="2371720"/>
          <a:ext cx="8128000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list1=[]</a:t>
                      </a:r>
                      <a:br>
                        <a:rPr lang="en-US" dirty="0"/>
                      </a:br>
                      <a:r>
                        <a:rPr lang="en-US" dirty="0"/>
                        <a:t>sum=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range</a:t>
                      </a:r>
                      <a:r>
                        <a:rPr lang="en-US" dirty="0"/>
                        <a:t>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/>
                        <a:t>):</a:t>
                      </a:r>
                      <a:br>
                        <a:rPr lang="en-US" dirty="0"/>
                      </a:br>
                      <a:r>
                        <a:rPr lang="en-US" dirty="0"/>
                        <a:t>    </a:t>
                      </a:r>
                      <a:r>
                        <a:rPr lang="en-US" dirty="0" err="1"/>
                        <a:t>num</a:t>
                      </a:r>
                      <a:r>
                        <a:rPr lang="en-US" dirty="0"/>
                        <a:t>=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dirty="0"/>
                        <a:t>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en-US" dirty="0"/>
                        <a:t>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"enter number:"</a:t>
                      </a:r>
                      <a:r>
                        <a:rPr lang="en-US" dirty="0"/>
                        <a:t>))</a:t>
                      </a:r>
                      <a:br>
                        <a:rPr lang="en-US" dirty="0"/>
                      </a:br>
                      <a:r>
                        <a:rPr lang="en-US" dirty="0"/>
                        <a:t>    list1.append(</a:t>
                      </a:r>
                      <a:r>
                        <a:rPr lang="en-US" dirty="0" err="1"/>
                        <a:t>num</a:t>
                      </a:r>
                      <a:r>
                        <a:rPr lang="en-US" dirty="0"/>
                        <a:t>)</a:t>
                      </a:r>
                      <a:br>
                        <a:rPr lang="en-US" dirty="0"/>
                      </a:b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dirty="0"/>
                        <a:t>j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range</a:t>
                      </a:r>
                      <a:r>
                        <a:rPr lang="en-US" dirty="0"/>
                        <a:t>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dirty="0"/>
                        <a:t>(list1)):</a:t>
                      </a:r>
                      <a:br>
                        <a:rPr lang="en-US" dirty="0"/>
                      </a:br>
                      <a:r>
                        <a:rPr lang="en-US" dirty="0"/>
                        <a:t>    sum=sum+list1[j]</a:t>
                      </a:r>
                      <a:br>
                        <a:rPr lang="en-US" dirty="0"/>
                      </a:b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dirty="0"/>
                        <a:t>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"sum of all list elements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is",</a:t>
                      </a:r>
                      <a:r>
                        <a:rPr lang="en-US" dirty="0" err="1"/>
                        <a:t>sum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list_add</a:t>
                      </a:r>
                      <a:r>
                        <a:rPr lang="en-US" dirty="0"/>
                        <a:t>(list1):</a:t>
                      </a:r>
                    </a:p>
                    <a:p>
                      <a:r>
                        <a:rPr lang="en-US" dirty="0"/>
                        <a:t>    sum = 0</a:t>
                      </a:r>
                    </a:p>
                    <a:p>
                      <a:r>
                        <a:rPr lang="en-US" dirty="0"/>
                        <a:t>    for j in range(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(list1)):</a:t>
                      </a:r>
                    </a:p>
                    <a:p>
                      <a:r>
                        <a:rPr lang="en-US" dirty="0"/>
                        <a:t>        sum=sum+list1[j]</a:t>
                      </a:r>
                    </a:p>
                    <a:p>
                      <a:r>
                        <a:rPr lang="en-US" dirty="0"/>
                        <a:t>    return sum</a:t>
                      </a:r>
                    </a:p>
                    <a:p>
                      <a:r>
                        <a:rPr lang="en-US" dirty="0"/>
                        <a:t>list2 = []</a:t>
                      </a:r>
                    </a:p>
                    <a:p>
                      <a:r>
                        <a:rPr lang="en-US" dirty="0"/>
                        <a:t>for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in range(3):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num</a:t>
                      </a:r>
                      <a:r>
                        <a:rPr lang="en-US" dirty="0"/>
                        <a:t>=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(input("enter number:"))</a:t>
                      </a:r>
                    </a:p>
                    <a:p>
                      <a:r>
                        <a:rPr lang="en-US" dirty="0"/>
                        <a:t>    list2.append(</a:t>
                      </a:r>
                      <a:r>
                        <a:rPr lang="en-US" dirty="0" err="1"/>
                        <a:t>num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    print(list2)</a:t>
                      </a:r>
                    </a:p>
                    <a:p>
                      <a:r>
                        <a:rPr lang="en-US" dirty="0"/>
                        <a:t>output=</a:t>
                      </a:r>
                      <a:r>
                        <a:rPr lang="en-US" dirty="0" err="1"/>
                        <a:t>list_add</a:t>
                      </a:r>
                      <a:r>
                        <a:rPr lang="en-US" dirty="0"/>
                        <a:t>(list2)</a:t>
                      </a:r>
                    </a:p>
                    <a:p>
                      <a:r>
                        <a:rPr lang="en-US" dirty="0"/>
                        <a:t>print(output)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080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 in User Defined Functions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179067"/>
              </p:ext>
            </p:extLst>
          </p:nvPr>
        </p:nvGraphicFramePr>
        <p:xfrm>
          <a:off x="838200" y="1825625"/>
          <a:ext cx="105156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def</a:t>
                      </a:r>
                      <a:r>
                        <a:rPr lang="en-US" dirty="0"/>
                        <a:t> add(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):</a:t>
                      </a:r>
                    </a:p>
                    <a:p>
                      <a:r>
                        <a:rPr lang="en-US" dirty="0"/>
                        <a:t>    c=</a:t>
                      </a:r>
                      <a:r>
                        <a:rPr lang="en-US" dirty="0" err="1"/>
                        <a:t>a+b</a:t>
                      </a:r>
                      <a:endParaRPr lang="en-US" dirty="0"/>
                    </a:p>
                    <a:p>
                      <a:r>
                        <a:rPr lang="en-US" dirty="0"/>
                        <a:t>print("value outside function </a:t>
                      </a:r>
                      <a:r>
                        <a:rPr lang="en-US" dirty="0" err="1"/>
                        <a:t>is",add</a:t>
                      </a:r>
                      <a:r>
                        <a:rPr lang="en-US" dirty="0"/>
                        <a:t>(2,3))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c=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print("value inside function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is",c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print("value outside function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is",add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(2,3))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def</a:t>
                      </a:r>
                      <a:r>
                        <a:rPr lang="en-US" dirty="0"/>
                        <a:t> add(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):</a:t>
                      </a:r>
                    </a:p>
                    <a:p>
                      <a:r>
                        <a:rPr lang="en-US" dirty="0"/>
                        <a:t>    c=</a:t>
                      </a:r>
                      <a:r>
                        <a:rPr lang="en-US" dirty="0" err="1"/>
                        <a:t>a+b</a:t>
                      </a:r>
                      <a:endParaRPr lang="en-US" dirty="0"/>
                    </a:p>
                    <a:p>
                      <a:r>
                        <a:rPr lang="en-US" dirty="0"/>
                        <a:t>    print("value inside function </a:t>
                      </a:r>
                      <a:r>
                        <a:rPr lang="en-US" dirty="0" err="1"/>
                        <a:t>is",c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    return c</a:t>
                      </a:r>
                    </a:p>
                    <a:p>
                      <a:r>
                        <a:rPr lang="en-US" dirty="0"/>
                        <a:t>print("value outside function </a:t>
                      </a:r>
                      <a:r>
                        <a:rPr lang="en-US" dirty="0" err="1"/>
                        <a:t>is",add</a:t>
                      </a:r>
                      <a:r>
                        <a:rPr lang="en-US" dirty="0"/>
                        <a:t>(2,3))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 outside function is 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inside function is 5</a:t>
                      </a:r>
                    </a:p>
                    <a:p>
                      <a:r>
                        <a:rPr lang="en-US" dirty="0"/>
                        <a:t>value outside function is 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inside function is 5</a:t>
                      </a:r>
                    </a:p>
                    <a:p>
                      <a:r>
                        <a:rPr lang="en-US" dirty="0"/>
                        <a:t>value outside function is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ED2-08BB-4001-A42F-235FE5B47EB2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5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 as with mathematical functions, Python functions can be </a:t>
            </a:r>
            <a:r>
              <a:rPr lang="en-US" b="1" dirty="0"/>
              <a:t>composed</a:t>
            </a:r>
            <a:r>
              <a:rPr lang="en-US" dirty="0"/>
              <a:t>, meaning that you use the result of one function as the input to another.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2688-5FE6-4C28-BC27-9522B3787E27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13826"/>
              </p:ext>
            </p:extLst>
          </p:nvPr>
        </p:nvGraphicFramePr>
        <p:xfrm>
          <a:off x="1226778" y="3408275"/>
          <a:ext cx="483206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print(abs(round(-7.5)))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744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233571"/>
              </p:ext>
            </p:extLst>
          </p:nvPr>
        </p:nvGraphicFramePr>
        <p:xfrm>
          <a:off x="891654" y="2832439"/>
          <a:ext cx="2996821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6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is_divisible</a:t>
                      </a: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(x, y):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% y == 0: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ED2-08BB-4001-A42F-235FE5B47EB2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1586890"/>
            <a:ext cx="10257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URWPalladioL-Roma"/>
              </a:rPr>
              <a:t>Functions can return </a:t>
            </a:r>
            <a:r>
              <a:rPr lang="en-US" dirty="0" err="1">
                <a:solidFill>
                  <a:srgbClr val="000000"/>
                </a:solidFill>
                <a:latin typeface="URWPalladioL-Roma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URWPalladioL-Roma"/>
              </a:rPr>
              <a:t> values, which is often convenient for hiding complicated tests inside functions. For example:</a:t>
            </a:r>
            <a:br>
              <a:rPr lang="en-US" dirty="0">
                <a:solidFill>
                  <a:srgbClr val="000000"/>
                </a:solidFill>
                <a:latin typeface="URWPalladioL-Roma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5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and Global Variables and Return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Global variables</a:t>
            </a:r>
            <a:r>
              <a:rPr lang="en-US" dirty="0"/>
              <a:t> are declared outside any function, and they can be accessed (used) on any function in the program. </a:t>
            </a:r>
          </a:p>
          <a:p>
            <a:r>
              <a:rPr lang="en-US" b="1" dirty="0"/>
              <a:t>Local variables</a:t>
            </a:r>
            <a:r>
              <a:rPr lang="en-US" dirty="0"/>
              <a:t> are declared inside a function, and can be used only inside that function. </a:t>
            </a:r>
          </a:p>
          <a:p>
            <a:r>
              <a:rPr lang="en-US" dirty="0"/>
              <a:t>It is possible to have </a:t>
            </a:r>
            <a:r>
              <a:rPr lang="en-US" b="1" dirty="0"/>
              <a:t>local variables</a:t>
            </a:r>
            <a:r>
              <a:rPr lang="en-US" dirty="0"/>
              <a:t> with the same name in different functions.</a:t>
            </a:r>
          </a:p>
          <a:p>
            <a:r>
              <a:rPr lang="en-US" dirty="0"/>
              <a:t>We use return statement to utilize the output of the function in the main program.</a:t>
            </a:r>
          </a:p>
          <a:p>
            <a:r>
              <a:rPr lang="en-US" dirty="0"/>
              <a:t>By default all the functions in python return none.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E941-D761-4043-94EA-15CC46D10BC9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33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and Global Variables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ED2-08BB-4001-A42F-235FE5B47EB2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410238"/>
              </p:ext>
            </p:extLst>
          </p:nvPr>
        </p:nvGraphicFramePr>
        <p:xfrm>
          <a:off x="838200" y="1476969"/>
          <a:ext cx="8128000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=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# This is global variable.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sum</a:t>
                      </a:r>
                      <a:r>
                        <a:rPr lang="en-US" dirty="0"/>
                        <a:t>( arg1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dirty="0"/>
                        <a:t>arg2 ):</a:t>
                      </a:r>
                      <a:br>
                        <a:rPr lang="en-US" dirty="0"/>
                      </a:br>
                      <a:r>
                        <a:rPr lang="en-US" dirty="0"/>
                        <a:t>    total = arg1 + arg2;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Here total is local variable.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 </a:t>
                      </a:r>
                      <a:r>
                        <a:rPr lang="en-US" dirty="0"/>
                        <a:t>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"Inside the function local total : ", </a:t>
                      </a:r>
                      <a:r>
                        <a:rPr lang="en-US" dirty="0"/>
                        <a:t>total)</a:t>
                      </a:r>
                      <a:br>
                        <a:rPr lang="en-US" dirty="0"/>
                      </a:br>
                      <a:r>
                        <a:rPr lang="en-US" dirty="0"/>
                        <a:t>   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dirty="0"/>
                        <a:t>total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Now you can call sum function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dirty="0"/>
                        <a:t>sum(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10, 20 </a:t>
                      </a:r>
                      <a:r>
                        <a:rPr lang="en-US" dirty="0"/>
                        <a:t>)</a:t>
                      </a:r>
                      <a:br>
                        <a:rPr lang="en-US" dirty="0"/>
                      </a:b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</a:t>
                      </a:r>
                      <a:r>
                        <a:rPr lang="en-US" dirty="0"/>
                        <a:t>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"Outside the function global total : ", </a:t>
                      </a:r>
                      <a:r>
                        <a:rPr lang="en-US" dirty="0"/>
                        <a:t>total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=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# This is global variable.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sum</a:t>
                      </a:r>
                      <a:r>
                        <a:rPr lang="en-US" dirty="0"/>
                        <a:t>( arg1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dirty="0"/>
                        <a:t>arg2 ):</a:t>
                      </a:r>
                      <a:br>
                        <a:rPr lang="en-US" dirty="0"/>
                      </a:br>
                      <a:r>
                        <a:rPr lang="en-US" dirty="0"/>
                        <a:t>    </a:t>
                      </a:r>
                      <a:r>
                        <a:rPr lang="en-US" sz="1800" b="1" i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 </a:t>
                      </a:r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total</a:t>
                      </a:r>
                      <a:br>
                        <a:rPr lang="en-US" dirty="0"/>
                      </a:br>
                      <a:r>
                        <a:rPr lang="en-US" dirty="0"/>
                        <a:t>    </a:t>
                      </a:r>
                      <a:r>
                        <a:rPr lang="en-US" dirty="0" err="1"/>
                        <a:t>total</a:t>
                      </a:r>
                      <a:r>
                        <a:rPr lang="en-US" dirty="0"/>
                        <a:t> = arg1 + arg2;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Here total is local variable.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 </a:t>
                      </a:r>
                      <a:r>
                        <a:rPr lang="en-US" dirty="0"/>
                        <a:t>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"Inside the function local total : ", </a:t>
                      </a:r>
                      <a:r>
                        <a:rPr lang="en-US" dirty="0"/>
                        <a:t>total)</a:t>
                      </a:r>
                      <a:br>
                        <a:rPr lang="en-US" dirty="0"/>
                      </a:br>
                      <a:r>
                        <a:rPr lang="en-US" dirty="0"/>
                        <a:t>   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dirty="0"/>
                        <a:t>total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Now you can call sum function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dirty="0"/>
                        <a:t>sum(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10, 20 </a:t>
                      </a:r>
                      <a:r>
                        <a:rPr lang="en-US" dirty="0"/>
                        <a:t>)</a:t>
                      </a:r>
                      <a:br>
                        <a:rPr lang="en-US" dirty="0"/>
                      </a:b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</a:t>
                      </a:r>
                      <a:r>
                        <a:rPr lang="en-US" dirty="0"/>
                        <a:t>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"Outside the function global total : ", </a:t>
                      </a:r>
                      <a:r>
                        <a:rPr lang="en-US" dirty="0"/>
                        <a:t>total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Inside the function local total : 30</a:t>
                      </a:r>
                      <a:b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Outside the function global total :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Inside the function local total : 30</a:t>
                      </a:r>
                      <a:b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Outside the function global total : 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354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that in Python, a function can call other functions. It is even possible for the function to call itself. These type of construct are termed as recursive functions.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ED2-08BB-4001-A42F-235FE5B47EB2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223235"/>
              </p:ext>
            </p:extLst>
          </p:nvPr>
        </p:nvGraphicFramePr>
        <p:xfrm>
          <a:off x="1101834" y="3147555"/>
          <a:ext cx="81280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calc_factorial</a:t>
                      </a:r>
                      <a:r>
                        <a:rPr lang="en-US" dirty="0"/>
                        <a:t>(x):    </a:t>
                      </a:r>
                    </a:p>
                    <a:p>
                      <a:r>
                        <a:rPr lang="en-US" dirty="0"/>
                        <a:t>"""This is a recursive function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to find the factorial of an integer"""    </a:t>
                      </a:r>
                    </a:p>
                    <a:p>
                      <a:r>
                        <a:rPr lang="en-US" dirty="0"/>
                        <a:t>    if x == 1:        </a:t>
                      </a:r>
                    </a:p>
                    <a:p>
                      <a:r>
                        <a:rPr lang="en-US" dirty="0"/>
                        <a:t>        return 1    </a:t>
                      </a:r>
                    </a:p>
                    <a:p>
                      <a:r>
                        <a:rPr lang="en-US" dirty="0"/>
                        <a:t>    else:        </a:t>
                      </a:r>
                    </a:p>
                    <a:p>
                      <a:r>
                        <a:rPr lang="en-US" dirty="0"/>
                        <a:t>        return (x * </a:t>
                      </a:r>
                      <a:r>
                        <a:rPr lang="en-US" dirty="0" err="1"/>
                        <a:t>calc_factorial</a:t>
                      </a:r>
                      <a:r>
                        <a:rPr lang="en-US" dirty="0"/>
                        <a:t>(x-1))</a:t>
                      </a:r>
                    </a:p>
                    <a:p>
                      <a:r>
                        <a:rPr lang="en-US" dirty="0" err="1"/>
                        <a:t>num</a:t>
                      </a:r>
                      <a:r>
                        <a:rPr lang="en-US" dirty="0"/>
                        <a:t> = 4</a:t>
                      </a:r>
                    </a:p>
                    <a:p>
                      <a:r>
                        <a:rPr lang="en-US" dirty="0"/>
                        <a:t>print("The factorial of", </a:t>
                      </a:r>
                      <a:r>
                        <a:rPr lang="en-US" dirty="0" err="1"/>
                        <a:t>num</a:t>
                      </a:r>
                      <a:r>
                        <a:rPr lang="en-US" dirty="0"/>
                        <a:t>, "is", </a:t>
                      </a:r>
                      <a:r>
                        <a:rPr lang="en-US" dirty="0" err="1"/>
                        <a:t>calc_factorial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num</a:t>
                      </a:r>
                      <a:r>
                        <a:rPr lang="en-US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928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107"/>
            <a:ext cx="11175124" cy="4351338"/>
          </a:xfrm>
        </p:spPr>
        <p:txBody>
          <a:bodyPr/>
          <a:lstStyle/>
          <a:p>
            <a:r>
              <a:rPr lang="en-US" sz="2400" dirty="0"/>
              <a:t>The most useful form is to specify a default value for one or more arguments. This creates a function that can be called with fewer arguments than it is defined to allow. For example: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ED2-08BB-4001-A42F-235FE5B47EB2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225830"/>
              </p:ext>
            </p:extLst>
          </p:nvPr>
        </p:nvGraphicFramePr>
        <p:xfrm>
          <a:off x="1390555" y="2826485"/>
          <a:ext cx="406400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addition</a:t>
                      </a:r>
                      <a:r>
                        <a:rPr lang="en-GB" dirty="0"/>
                        <a:t>(a=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</a:t>
                      </a:r>
                      <a:r>
                        <a:rPr lang="en-GB" dirty="0"/>
                        <a:t>b=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GB" dirty="0"/>
                        <a:t>):</a:t>
                      </a:r>
                      <a:br>
                        <a:rPr lang="en-GB" dirty="0"/>
                      </a:br>
                      <a:r>
                        <a:rPr lang="en-GB" dirty="0"/>
                        <a:t>    c=</a:t>
                      </a:r>
                      <a:r>
                        <a:rPr lang="en-GB" dirty="0" err="1"/>
                        <a:t>a+b</a:t>
                      </a:r>
                      <a:br>
                        <a:rPr lang="en-GB" dirty="0"/>
                      </a:br>
                      <a:r>
                        <a:rPr lang="en-GB" dirty="0"/>
                        <a:t>    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GB" dirty="0"/>
                        <a:t>c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GB" dirty="0"/>
                        <a:t>(addition())</a:t>
                      </a:r>
                      <a:br>
                        <a:rPr lang="en-GB" dirty="0"/>
                      </a:b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GB" dirty="0"/>
                        <a:t>(addition(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6,9</a:t>
                      </a:r>
                      <a:r>
                        <a:rPr lang="en-GB" dirty="0"/>
                        <a:t>))</a:t>
                      </a:r>
                      <a:br>
                        <a:rPr lang="en-GB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20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named sequence of statements that performs some useful operation. </a:t>
            </a:r>
          </a:p>
          <a:p>
            <a:r>
              <a:rPr lang="en-US" dirty="0"/>
              <a:t>A </a:t>
            </a:r>
            <a:r>
              <a:rPr lang="en-US" b="1" dirty="0"/>
              <a:t>function</a:t>
            </a:r>
            <a:r>
              <a:rPr lang="en-US" dirty="0"/>
              <a:t> is a block of organized, reusable code that is used to perform a single, related action. </a:t>
            </a:r>
            <a:r>
              <a:rPr lang="en-US" b="1" dirty="0"/>
              <a:t>Functions</a:t>
            </a:r>
            <a:r>
              <a:rPr lang="en-US" dirty="0"/>
              <a:t> provide better modularity for your application and a high degree of code reusing.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24C0-0C37-4787-BDA1-B55214A506D5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5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and Key Word Arguments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ED2-08BB-4001-A42F-235FE5B47EB2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24116"/>
              </p:ext>
            </p:extLst>
          </p:nvPr>
        </p:nvGraphicFramePr>
        <p:xfrm>
          <a:off x="588723" y="3739822"/>
          <a:ext cx="926496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6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parrot(1000)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1 positional argument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parrot(voltage=1000)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1 keyword argument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parrot(voltage=1000000, action='VOOOOOM')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2 keyword arguments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parrot(action='VOOOOOM', voltage=1000000)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2 keyword arguments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parrot('a million', ‘</a:t>
                      </a:r>
                      <a:r>
                        <a:rPr lang="en-US" sz="18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none’ , 'jump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3 positional arguments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parrot('a thousand', state=‘none')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1 positional, 1 keyword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145174"/>
              </p:ext>
            </p:extLst>
          </p:nvPr>
        </p:nvGraphicFramePr>
        <p:xfrm>
          <a:off x="838200" y="1690688"/>
          <a:ext cx="717506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5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parrot</a:t>
                      </a: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(voltage, state='a’, action=‘b', type=‘c'):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print(‘execute</a:t>
                      </a:r>
                      <a:r>
                        <a:rPr lang="en-US" sz="180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function’</a:t>
                      </a: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79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and Key Word Arguments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ED2-08BB-4001-A42F-235FE5B47EB2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905672"/>
              </p:ext>
            </p:extLst>
          </p:nvPr>
        </p:nvGraphicFramePr>
        <p:xfrm>
          <a:off x="2620736" y="3262027"/>
          <a:ext cx="4195378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5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parrot()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required argument missing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parrot(voltage=5.0, 'd')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non-keyword argument after a keyword argument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parrot(110, voltage=220)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duplicate value for the same argument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parrot(student=‘absent')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unknown keyword argument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076037"/>
              </p:ext>
            </p:extLst>
          </p:nvPr>
        </p:nvGraphicFramePr>
        <p:xfrm>
          <a:off x="1315871" y="2236598"/>
          <a:ext cx="717506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5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parrot(voltage, state='a', action=‘b', type=c'):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print(‘execute</a:t>
                      </a:r>
                      <a:r>
                        <a:rPr lang="en-US" sz="180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function’</a:t>
                      </a: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55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Builtin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syntax of a function call is simply:</a:t>
            </a:r>
            <a:br>
              <a:rPr lang="en-US" dirty="0"/>
            </a:br>
            <a:r>
              <a:rPr lang="en-US" dirty="0"/>
              <a:t>	FUNCTION NAME(ARGUMENTS)</a:t>
            </a:r>
          </a:p>
          <a:p>
            <a:r>
              <a:rPr lang="en-US" dirty="0"/>
              <a:t>Not all functions take an argument, and some take more than one (in which case the arguments are separated by commas).</a:t>
            </a:r>
          </a:p>
          <a:p>
            <a:r>
              <a:rPr lang="en-US" dirty="0"/>
              <a:t>You have already seen examples of a </a:t>
            </a:r>
            <a:r>
              <a:rPr lang="en-US" b="1" dirty="0"/>
              <a:t>function call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nb-NO" dirty="0"/>
              <a:t>&gt;&gt;&gt; type("Hello, World!")</a:t>
            </a:r>
            <a:br>
              <a:rPr lang="nb-NO" dirty="0"/>
            </a:br>
            <a:r>
              <a:rPr lang="nb-NO" dirty="0"/>
              <a:t>&gt;&gt;&gt; type(17)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0C14-7820-40B5-8E39-16DED5F0A026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3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Builtin</a:t>
            </a:r>
            <a:r>
              <a:rPr lang="en-US" dirty="0"/>
              <a:t> Functions Examples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71859"/>
              </p:ext>
            </p:extLst>
          </p:nvPr>
        </p:nvGraphicFramePr>
        <p:xfrm>
          <a:off x="838200" y="2385183"/>
          <a:ext cx="4170528" cy="1791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1032">
                <a:tc>
                  <a:txBody>
                    <a:bodyPr/>
                    <a:lstStyle/>
                    <a:p>
                      <a:r>
                        <a:rPr lang="en-US" dirty="0"/>
                        <a:t>print("absolute value is=",abs(-3.33))</a:t>
                      </a:r>
                    </a:p>
                    <a:p>
                      <a:r>
                        <a:rPr lang="en-US" dirty="0"/>
                        <a:t>print("round value is=",round(3.33))</a:t>
                      </a:r>
                    </a:p>
                    <a:p>
                      <a:r>
                        <a:rPr lang="en-US" dirty="0"/>
                        <a:t>print("round value is=",round(3.6))</a:t>
                      </a:r>
                    </a:p>
                    <a:p>
                      <a:r>
                        <a:rPr lang="en-US" dirty="0"/>
                        <a:t>import math</a:t>
                      </a:r>
                    </a:p>
                    <a:p>
                      <a:r>
                        <a:rPr lang="en-US" dirty="0"/>
                        <a:t>print("floor value is=",</a:t>
                      </a:r>
                      <a:r>
                        <a:rPr lang="en-US" dirty="0" err="1"/>
                        <a:t>math.floor</a:t>
                      </a:r>
                      <a:r>
                        <a:rPr lang="en-US" dirty="0"/>
                        <a:t>(3.33))</a:t>
                      </a:r>
                    </a:p>
                    <a:p>
                      <a:r>
                        <a:rPr lang="en-US" dirty="0"/>
                        <a:t>print("ceil value is=",</a:t>
                      </a:r>
                      <a:r>
                        <a:rPr lang="en-US" dirty="0" err="1"/>
                        <a:t>math.ceil</a:t>
                      </a:r>
                      <a:r>
                        <a:rPr lang="en-US" dirty="0"/>
                        <a:t>(3.33))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ED2-08BB-4001-A42F-235FE5B47EB2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and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or variable, which is called the </a:t>
            </a:r>
            <a:r>
              <a:rPr lang="en-US" b="1" dirty="0"/>
              <a:t>argument </a:t>
            </a:r>
            <a:r>
              <a:rPr lang="en-US" dirty="0"/>
              <a:t>of the function, has to be enclosed in parentheses. </a:t>
            </a:r>
          </a:p>
          <a:p>
            <a:r>
              <a:rPr lang="en-US" dirty="0"/>
              <a:t>It is common to say that a function “takes” an argument and “returns” a result. The result is called the </a:t>
            </a:r>
            <a:r>
              <a:rPr lang="en-US" b="1" dirty="0"/>
              <a:t>return value</a:t>
            </a:r>
            <a:r>
              <a:rPr lang="en-US" dirty="0"/>
              <a:t>.</a:t>
            </a:r>
          </a:p>
          <a:p>
            <a:r>
              <a:rPr lang="en-US" dirty="0"/>
              <a:t>We can assign the return value to a variable:</a:t>
            </a:r>
          </a:p>
          <a:p>
            <a:pPr lvl="1"/>
            <a:r>
              <a:rPr lang="nb-NO" dirty="0"/>
              <a:t>&gt;&gt;&gt; result = type(17)</a:t>
            </a:r>
            <a:br>
              <a:rPr lang="nb-NO" dirty="0"/>
            </a:br>
            <a:r>
              <a:rPr lang="nb-NO" dirty="0"/>
              <a:t>&gt;&gt;&gt; print result</a:t>
            </a:r>
            <a:br>
              <a:rPr lang="nb-NO" dirty="0"/>
            </a:br>
            <a:r>
              <a:rPr lang="nb-NO" dirty="0"/>
              <a:t>&lt;type ’int’&gt;</a:t>
            </a:r>
            <a:br>
              <a:rPr lang="nb-NO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F16A-3838-4CF6-92F5-E7DFC1254ED8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well as the built-in functions provided by Python you can define your own functions. </a:t>
            </a:r>
          </a:p>
          <a:p>
            <a:r>
              <a:rPr lang="en-US" dirty="0"/>
              <a:t>In Python, the syntax for a function definition is:</a:t>
            </a:r>
          </a:p>
          <a:p>
            <a:pPr lvl="1"/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dirty="0"/>
              <a:t>NAME( LIST OF PARAMETERS ):</a:t>
            </a:r>
            <a:br>
              <a:rPr lang="en-US" dirty="0"/>
            </a:br>
            <a:r>
              <a:rPr lang="en-US" dirty="0"/>
              <a:t>STATEMENTS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94D5-B5A7-4C62-B43D-5E6DBCE23C68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8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and Body of the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header</a:t>
            </a:r>
            <a:r>
              <a:rPr lang="en-US" dirty="0"/>
              <a:t>, which begins with a keyword and ends with a colon.</a:t>
            </a:r>
          </a:p>
          <a:p>
            <a:r>
              <a:rPr lang="en-US" dirty="0"/>
              <a:t>A </a:t>
            </a:r>
            <a:r>
              <a:rPr lang="en-US" b="1" dirty="0"/>
              <a:t>body </a:t>
            </a:r>
            <a:r>
              <a:rPr lang="en-US" dirty="0"/>
              <a:t>consisting of one or more Python statements, each indented the same amount.</a:t>
            </a:r>
          </a:p>
          <a:p>
            <a:r>
              <a:rPr lang="en-US" dirty="0"/>
              <a:t>In a function definition, the keyword in the header is </a:t>
            </a:r>
            <a:r>
              <a:rPr lang="en-US" dirty="0" err="1"/>
              <a:t>def</a:t>
            </a:r>
            <a:r>
              <a:rPr lang="en-US" dirty="0"/>
              <a:t>, which is followed by the name of the function and a list of </a:t>
            </a:r>
            <a:r>
              <a:rPr lang="en-US" i="1" dirty="0"/>
              <a:t>parameters </a:t>
            </a:r>
            <a:r>
              <a:rPr lang="en-US" dirty="0"/>
              <a:t>enclosed in parentheses. </a:t>
            </a:r>
          </a:p>
          <a:p>
            <a:r>
              <a:rPr lang="en-US" dirty="0"/>
              <a:t>The parameter list may be empty, or it may contain any number of parameters. In either case, the parentheses are required. </a:t>
            </a:r>
          </a:p>
          <a:p>
            <a:pPr lvl="1"/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dirty="0" err="1"/>
              <a:t>new_line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print()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DA3A-730E-4D96-9DD4-0934DA9C3743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4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parameter</a:t>
            </a:r>
            <a:r>
              <a:rPr lang="en-US" dirty="0"/>
              <a:t> is a variable </a:t>
            </a:r>
            <a:r>
              <a:rPr lang="en-US" b="1" dirty="0"/>
              <a:t>in a</a:t>
            </a:r>
            <a:r>
              <a:rPr lang="en-US" dirty="0"/>
              <a:t> function definition. When a function is called, the </a:t>
            </a:r>
            <a:r>
              <a:rPr lang="en-US" b="1" dirty="0"/>
              <a:t>arguments</a:t>
            </a:r>
            <a:r>
              <a:rPr lang="en-US" dirty="0"/>
              <a:t> are the data you pass into the function's </a:t>
            </a:r>
            <a:r>
              <a:rPr lang="en-US" b="1" dirty="0"/>
              <a:t>parameters</a:t>
            </a:r>
            <a:r>
              <a:rPr lang="en-US" dirty="0"/>
              <a:t>. </a:t>
            </a:r>
          </a:p>
          <a:p>
            <a:r>
              <a:rPr lang="en-US" b="1" dirty="0"/>
              <a:t>Parameter</a:t>
            </a:r>
            <a:r>
              <a:rPr lang="en-US" dirty="0"/>
              <a:t> is variable </a:t>
            </a:r>
            <a:r>
              <a:rPr lang="en-US" b="1" dirty="0"/>
              <a:t>in the</a:t>
            </a:r>
            <a:r>
              <a:rPr lang="en-US" dirty="0"/>
              <a:t> declaration of function or you may say that parameter is a place holder for the information to be stored.</a:t>
            </a:r>
          </a:p>
          <a:p>
            <a:r>
              <a:rPr lang="en-US" b="1" dirty="0"/>
              <a:t>Argument</a:t>
            </a:r>
            <a:r>
              <a:rPr lang="en-US" dirty="0"/>
              <a:t> is the actual value of this variable/place holder that gets passed to function.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7222-EE93-4B69-94A9-D4B223DF4874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4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run the function, we need a </a:t>
            </a:r>
            <a:r>
              <a:rPr lang="en-US" b="1" dirty="0"/>
              <a:t>function call</a:t>
            </a:r>
            <a:r>
              <a:rPr lang="en-US" dirty="0"/>
              <a:t>. </a:t>
            </a:r>
          </a:p>
          <a:p>
            <a:r>
              <a:rPr lang="en-US" dirty="0"/>
              <a:t>Function calls contain the name of the function to be executed followed by a list of values, called </a:t>
            </a:r>
            <a:r>
              <a:rPr lang="en-US" i="1" dirty="0"/>
              <a:t>arguments</a:t>
            </a:r>
            <a:r>
              <a:rPr lang="en-US" dirty="0"/>
              <a:t>, which are assigned to the parameters in the function definition.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008B-2329-4755-8D12-8950E247CD72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3462-07DB-4201-BB14-FE171AA1546B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82999"/>
              </p:ext>
            </p:extLst>
          </p:nvPr>
        </p:nvGraphicFramePr>
        <p:xfrm>
          <a:off x="1131248" y="3926890"/>
          <a:ext cx="335886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def</a:t>
                      </a:r>
                      <a:r>
                        <a:rPr lang="en-US" b="1" dirty="0"/>
                        <a:t> </a:t>
                      </a:r>
                      <a:r>
                        <a:rPr lang="en-US" dirty="0" err="1"/>
                        <a:t>new_line</a:t>
                      </a:r>
                      <a:r>
                        <a:rPr lang="en-US" dirty="0"/>
                        <a:t>():</a:t>
                      </a:r>
                      <a:br>
                        <a:rPr lang="en-US" dirty="0"/>
                      </a:br>
                      <a:r>
                        <a:rPr lang="en-US" dirty="0"/>
                        <a:t>    </a:t>
                      </a:r>
                      <a:r>
                        <a:rPr lang="en-US" b="1" dirty="0"/>
                        <a:t>print()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print(</a:t>
                      </a:r>
                      <a:r>
                        <a:rPr lang="en-US" dirty="0"/>
                        <a:t>"First Line.“)</a:t>
                      </a:r>
                      <a:br>
                        <a:rPr lang="en-US" dirty="0"/>
                      </a:br>
                      <a:r>
                        <a:rPr lang="en-US" dirty="0" err="1"/>
                        <a:t>new_line</a:t>
                      </a:r>
                      <a:r>
                        <a:rPr lang="en-US" dirty="0"/>
                        <a:t>()</a:t>
                      </a:r>
                      <a:br>
                        <a:rPr lang="en-US" dirty="0"/>
                      </a:br>
                      <a:r>
                        <a:rPr lang="en-US" b="1" dirty="0"/>
                        <a:t>print(</a:t>
                      </a:r>
                      <a:r>
                        <a:rPr lang="en-US" dirty="0"/>
                        <a:t>"Second Line.“)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067869" y="4383431"/>
            <a:ext cx="1824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First line.</a:t>
            </a:r>
          </a:p>
          <a:p>
            <a:r>
              <a:rPr lang="en-US" dirty="0"/>
              <a:t>Second line.</a:t>
            </a:r>
          </a:p>
        </p:txBody>
      </p:sp>
    </p:spTree>
    <p:extLst>
      <p:ext uri="{BB962C8B-B14F-4D97-AF65-F5344CB8AC3E}">
        <p14:creationId xmlns:p14="http://schemas.microsoft.com/office/powerpoint/2010/main" val="63806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1808</Words>
  <Application>Microsoft Office PowerPoint</Application>
  <PresentationFormat>Widescreen</PresentationFormat>
  <Paragraphs>184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Consolas</vt:lpstr>
      <vt:lpstr>URWPalladioL-Roma</vt:lpstr>
      <vt:lpstr>Office Theme</vt:lpstr>
      <vt:lpstr>Functions</vt:lpstr>
      <vt:lpstr>Function</vt:lpstr>
      <vt:lpstr>Builtin Functions</vt:lpstr>
      <vt:lpstr>Builtin Functions Examples</vt:lpstr>
      <vt:lpstr>Argument and Return Value</vt:lpstr>
      <vt:lpstr>User-defined Functions</vt:lpstr>
      <vt:lpstr>Header and Body of the Function</vt:lpstr>
      <vt:lpstr>Arguments and Parameters</vt:lpstr>
      <vt:lpstr>Function Call</vt:lpstr>
      <vt:lpstr>One Function Calls Another Function</vt:lpstr>
      <vt:lpstr>Function Examples Cont…</vt:lpstr>
      <vt:lpstr>Function Examples Cont…</vt:lpstr>
      <vt:lpstr>Return Value in User Defined Functions</vt:lpstr>
      <vt:lpstr>Function composition</vt:lpstr>
      <vt:lpstr>Boolean Functions</vt:lpstr>
      <vt:lpstr>Local and Global Variables and Return Statements</vt:lpstr>
      <vt:lpstr>Local and Global Variables Example</vt:lpstr>
      <vt:lpstr>Recursion</vt:lpstr>
      <vt:lpstr>Default Argument Values</vt:lpstr>
      <vt:lpstr>Positional and Key Word Arguments</vt:lpstr>
      <vt:lpstr>Positional and Key Word Arguments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Shanza Nasir</dc:creator>
  <cp:lastModifiedBy>Mr.irshadullah Irshadullah</cp:lastModifiedBy>
  <cp:revision>142</cp:revision>
  <dcterms:created xsi:type="dcterms:W3CDTF">2019-11-23T10:59:52Z</dcterms:created>
  <dcterms:modified xsi:type="dcterms:W3CDTF">2021-12-21T10:19:28Z</dcterms:modified>
</cp:coreProperties>
</file>