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76" r:id="rId3"/>
    <p:sldId id="277" r:id="rId4"/>
    <p:sldId id="278" r:id="rId5"/>
    <p:sldId id="267" r:id="rId6"/>
    <p:sldId id="268" r:id="rId7"/>
    <p:sldId id="269" r:id="rId8"/>
    <p:sldId id="258" r:id="rId9"/>
    <p:sldId id="259" r:id="rId10"/>
    <p:sldId id="260" r:id="rId11"/>
    <p:sldId id="279" r:id="rId12"/>
    <p:sldId id="280" r:id="rId13"/>
    <p:sldId id="263" r:id="rId14"/>
    <p:sldId id="281" r:id="rId15"/>
    <p:sldId id="282" r:id="rId16"/>
    <p:sldId id="264" r:id="rId17"/>
    <p:sldId id="288" r:id="rId18"/>
    <p:sldId id="272" r:id="rId19"/>
    <p:sldId id="286" r:id="rId20"/>
    <p:sldId id="287" r:id="rId21"/>
    <p:sldId id="289" r:id="rId22"/>
    <p:sldId id="273" r:id="rId23"/>
    <p:sldId id="296" r:id="rId24"/>
    <p:sldId id="291" r:id="rId25"/>
    <p:sldId id="292" r:id="rId26"/>
    <p:sldId id="293" r:id="rId27"/>
    <p:sldId id="297" r:id="rId28"/>
    <p:sldId id="294" r:id="rId29"/>
    <p:sldId id="299" r:id="rId30"/>
    <p:sldId id="295" r:id="rId31"/>
    <p:sldId id="298" r:id="rId32"/>
    <p:sldId id="301" r:id="rId33"/>
    <p:sldId id="302" r:id="rId34"/>
    <p:sldId id="303" r:id="rId35"/>
    <p:sldId id="285" r:id="rId36"/>
    <p:sldId id="300" r:id="rId37"/>
    <p:sldId id="304" r:id="rId38"/>
    <p:sldId id="305" r:id="rId39"/>
    <p:sldId id="308" r:id="rId40"/>
    <p:sldId id="309" r:id="rId41"/>
    <p:sldId id="311" r:id="rId42"/>
    <p:sldId id="310"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94660"/>
  </p:normalViewPr>
  <p:slideViewPr>
    <p:cSldViewPr>
      <p:cViewPr varScale="1">
        <p:scale>
          <a:sx n="80" d="100"/>
          <a:sy n="80" d="100"/>
        </p:scale>
        <p:origin x="8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5A377-FCAC-488E-9A24-4A9065A9D5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8ABCBEC-8FF9-4CD2-B748-9082C66BEFD0}">
      <dgm:prSet phldrT="[Text]"/>
      <dgm:spPr/>
      <dgm:t>
        <a:bodyPr/>
        <a:lstStyle/>
        <a:p>
          <a:r>
            <a:rPr lang="en-US" dirty="0" smtClean="0"/>
            <a:t>Collective </a:t>
          </a:r>
          <a:endParaRPr lang="en-US" dirty="0"/>
        </a:p>
      </dgm:t>
    </dgm:pt>
    <dgm:pt modelId="{97481602-7E09-41AD-999A-92F275401AC0}" type="parTrans" cxnId="{DD414DA5-660F-4D89-AC89-97E417678CB6}">
      <dgm:prSet/>
      <dgm:spPr/>
      <dgm:t>
        <a:bodyPr/>
        <a:lstStyle/>
        <a:p>
          <a:endParaRPr lang="en-US"/>
        </a:p>
      </dgm:t>
    </dgm:pt>
    <dgm:pt modelId="{02C58209-9D6F-4EF1-B6CF-E192FADA4CD3}" type="sibTrans" cxnId="{DD414DA5-660F-4D89-AC89-97E417678CB6}">
      <dgm:prSet/>
      <dgm:spPr/>
      <dgm:t>
        <a:bodyPr/>
        <a:lstStyle/>
        <a:p>
          <a:endParaRPr lang="en-US"/>
        </a:p>
      </dgm:t>
    </dgm:pt>
    <dgm:pt modelId="{AB10171B-4592-4A34-9C58-3855701992E5}">
      <dgm:prSet phldrT="[Text]"/>
      <dgm:spPr/>
      <dgm:t>
        <a:bodyPr/>
        <a:lstStyle/>
        <a:p>
          <a:r>
            <a:rPr lang="en-US" dirty="0" smtClean="0"/>
            <a:t> jury, herd, ﬂock, family, ﬂeet, club, class,  and  group. </a:t>
          </a:r>
          <a:endParaRPr lang="en-US" dirty="0"/>
        </a:p>
      </dgm:t>
    </dgm:pt>
    <dgm:pt modelId="{E591EB2F-DC4A-44D0-9CAE-F1536F9590C9}" type="parTrans" cxnId="{9910785F-06E7-404A-9127-D8CC42480EFD}">
      <dgm:prSet/>
      <dgm:spPr/>
      <dgm:t>
        <a:bodyPr/>
        <a:lstStyle/>
        <a:p>
          <a:endParaRPr lang="en-US"/>
        </a:p>
      </dgm:t>
    </dgm:pt>
    <dgm:pt modelId="{121439E2-B117-4AF9-9ACE-7B6FBFF4F18A}" type="sibTrans" cxnId="{9910785F-06E7-404A-9127-D8CC42480EFD}">
      <dgm:prSet/>
      <dgm:spPr/>
      <dgm:t>
        <a:bodyPr/>
        <a:lstStyle/>
        <a:p>
          <a:endParaRPr lang="en-US"/>
        </a:p>
      </dgm:t>
    </dgm:pt>
    <dgm:pt modelId="{FC0A1810-B77A-470C-819B-7672ACBF5D93}">
      <dgm:prSet phldrT="[Text]"/>
      <dgm:spPr/>
      <dgm:t>
        <a:bodyPr/>
        <a:lstStyle/>
        <a:p>
          <a:r>
            <a:rPr lang="en-US" dirty="0" smtClean="0"/>
            <a:t>Compound </a:t>
          </a:r>
          <a:endParaRPr lang="en-US" dirty="0"/>
        </a:p>
      </dgm:t>
    </dgm:pt>
    <dgm:pt modelId="{ACC75689-52D2-4D13-A7EA-B71C228CF6D6}" type="parTrans" cxnId="{708ED17C-8DC8-438D-ABB7-F8D0C1DAF3FB}">
      <dgm:prSet/>
      <dgm:spPr/>
      <dgm:t>
        <a:bodyPr/>
        <a:lstStyle/>
        <a:p>
          <a:endParaRPr lang="en-US"/>
        </a:p>
      </dgm:t>
    </dgm:pt>
    <dgm:pt modelId="{F8013ABF-D75B-49E2-8189-BB33CF85B6DE}" type="sibTrans" cxnId="{708ED17C-8DC8-438D-ABB7-F8D0C1DAF3FB}">
      <dgm:prSet/>
      <dgm:spPr/>
      <dgm:t>
        <a:bodyPr/>
        <a:lstStyle/>
        <a:p>
          <a:endParaRPr lang="en-US"/>
        </a:p>
      </dgm:t>
    </dgm:pt>
    <dgm:pt modelId="{CE7411CC-57BF-472A-A5BF-19AD0C0FBB66}">
      <dgm:prSet phldrT="[Text]"/>
      <dgm:spPr/>
      <dgm:t>
        <a:bodyPr/>
        <a:lstStyle/>
        <a:p>
          <a:r>
            <a:rPr lang="en-US" dirty="0" smtClean="0"/>
            <a:t> social studies, physical education,  and  dining room</a:t>
          </a:r>
          <a:endParaRPr lang="en-US" dirty="0"/>
        </a:p>
      </dgm:t>
    </dgm:pt>
    <dgm:pt modelId="{9DB18736-808C-4FAA-A12B-D2896EE19BF9}" type="parTrans" cxnId="{EDA7AD25-6562-45B1-842E-FF08E1C4943F}">
      <dgm:prSet/>
      <dgm:spPr/>
      <dgm:t>
        <a:bodyPr/>
        <a:lstStyle/>
        <a:p>
          <a:endParaRPr lang="en-US"/>
        </a:p>
      </dgm:t>
    </dgm:pt>
    <dgm:pt modelId="{A842E75A-DCF9-4834-A898-20BCB845A03F}" type="sibTrans" cxnId="{EDA7AD25-6562-45B1-842E-FF08E1C4943F}">
      <dgm:prSet/>
      <dgm:spPr/>
      <dgm:t>
        <a:bodyPr/>
        <a:lstStyle/>
        <a:p>
          <a:endParaRPr lang="en-US"/>
        </a:p>
      </dgm:t>
    </dgm:pt>
    <dgm:pt modelId="{45FC20E5-1172-41B6-9C37-63B82B36CBCB}" type="pres">
      <dgm:prSet presAssocID="{D045A377-FCAC-488E-9A24-4A9065A9D526}" presName="linear" presStyleCnt="0">
        <dgm:presLayoutVars>
          <dgm:animLvl val="lvl"/>
          <dgm:resizeHandles val="exact"/>
        </dgm:presLayoutVars>
      </dgm:prSet>
      <dgm:spPr/>
      <dgm:t>
        <a:bodyPr/>
        <a:lstStyle/>
        <a:p>
          <a:endParaRPr lang="en-US"/>
        </a:p>
      </dgm:t>
    </dgm:pt>
    <dgm:pt modelId="{6F14D1A2-3A16-4F1B-B922-1252BC40EC50}" type="pres">
      <dgm:prSet presAssocID="{88ABCBEC-8FF9-4CD2-B748-9082C66BEFD0}" presName="parentText" presStyleLbl="node1" presStyleIdx="0" presStyleCnt="2">
        <dgm:presLayoutVars>
          <dgm:chMax val="0"/>
          <dgm:bulletEnabled val="1"/>
        </dgm:presLayoutVars>
      </dgm:prSet>
      <dgm:spPr/>
      <dgm:t>
        <a:bodyPr/>
        <a:lstStyle/>
        <a:p>
          <a:endParaRPr lang="en-US"/>
        </a:p>
      </dgm:t>
    </dgm:pt>
    <dgm:pt modelId="{46BB2477-DBE6-443E-85D4-40E226441B79}" type="pres">
      <dgm:prSet presAssocID="{88ABCBEC-8FF9-4CD2-B748-9082C66BEFD0}" presName="childText" presStyleLbl="revTx" presStyleIdx="0" presStyleCnt="2">
        <dgm:presLayoutVars>
          <dgm:bulletEnabled val="1"/>
        </dgm:presLayoutVars>
      </dgm:prSet>
      <dgm:spPr/>
      <dgm:t>
        <a:bodyPr/>
        <a:lstStyle/>
        <a:p>
          <a:endParaRPr lang="en-US"/>
        </a:p>
      </dgm:t>
    </dgm:pt>
    <dgm:pt modelId="{0F2DAB63-9BB5-4944-B5F4-68F82BA483F2}" type="pres">
      <dgm:prSet presAssocID="{FC0A1810-B77A-470C-819B-7672ACBF5D93}" presName="parentText" presStyleLbl="node1" presStyleIdx="1" presStyleCnt="2">
        <dgm:presLayoutVars>
          <dgm:chMax val="0"/>
          <dgm:bulletEnabled val="1"/>
        </dgm:presLayoutVars>
      </dgm:prSet>
      <dgm:spPr/>
      <dgm:t>
        <a:bodyPr/>
        <a:lstStyle/>
        <a:p>
          <a:endParaRPr lang="en-US"/>
        </a:p>
      </dgm:t>
    </dgm:pt>
    <dgm:pt modelId="{F0109B54-1074-4E03-95AC-FD070B9483BD}" type="pres">
      <dgm:prSet presAssocID="{FC0A1810-B77A-470C-819B-7672ACBF5D93}" presName="childText" presStyleLbl="revTx" presStyleIdx="1" presStyleCnt="2">
        <dgm:presLayoutVars>
          <dgm:bulletEnabled val="1"/>
        </dgm:presLayoutVars>
      </dgm:prSet>
      <dgm:spPr/>
      <dgm:t>
        <a:bodyPr/>
        <a:lstStyle/>
        <a:p>
          <a:endParaRPr lang="en-US"/>
        </a:p>
      </dgm:t>
    </dgm:pt>
  </dgm:ptLst>
  <dgm:cxnLst>
    <dgm:cxn modelId="{53CDE296-7C93-4F85-A961-1459F18F369D}" type="presOf" srcId="{88ABCBEC-8FF9-4CD2-B748-9082C66BEFD0}" destId="{6F14D1A2-3A16-4F1B-B922-1252BC40EC50}" srcOrd="0" destOrd="0" presId="urn:microsoft.com/office/officeart/2005/8/layout/vList2"/>
    <dgm:cxn modelId="{49DB7DC7-80A2-4A98-A5BB-D3589914F552}" type="presOf" srcId="{D045A377-FCAC-488E-9A24-4A9065A9D526}" destId="{45FC20E5-1172-41B6-9C37-63B82B36CBCB}" srcOrd="0" destOrd="0" presId="urn:microsoft.com/office/officeart/2005/8/layout/vList2"/>
    <dgm:cxn modelId="{E8F3D8D5-5EC2-495C-98A6-E10CCB5B4236}" type="presOf" srcId="{AB10171B-4592-4A34-9C58-3855701992E5}" destId="{46BB2477-DBE6-443E-85D4-40E226441B79}" srcOrd="0" destOrd="0" presId="urn:microsoft.com/office/officeart/2005/8/layout/vList2"/>
    <dgm:cxn modelId="{407B957F-1F0F-4893-8928-2FB09272DB84}" type="presOf" srcId="{CE7411CC-57BF-472A-A5BF-19AD0C0FBB66}" destId="{F0109B54-1074-4E03-95AC-FD070B9483BD}" srcOrd="0" destOrd="0" presId="urn:microsoft.com/office/officeart/2005/8/layout/vList2"/>
    <dgm:cxn modelId="{DD414DA5-660F-4D89-AC89-97E417678CB6}" srcId="{D045A377-FCAC-488E-9A24-4A9065A9D526}" destId="{88ABCBEC-8FF9-4CD2-B748-9082C66BEFD0}" srcOrd="0" destOrd="0" parTransId="{97481602-7E09-41AD-999A-92F275401AC0}" sibTransId="{02C58209-9D6F-4EF1-B6CF-E192FADA4CD3}"/>
    <dgm:cxn modelId="{EDA7AD25-6562-45B1-842E-FF08E1C4943F}" srcId="{FC0A1810-B77A-470C-819B-7672ACBF5D93}" destId="{CE7411CC-57BF-472A-A5BF-19AD0C0FBB66}" srcOrd="0" destOrd="0" parTransId="{9DB18736-808C-4FAA-A12B-D2896EE19BF9}" sibTransId="{A842E75A-DCF9-4834-A898-20BCB845A03F}"/>
    <dgm:cxn modelId="{9910785F-06E7-404A-9127-D8CC42480EFD}" srcId="{88ABCBEC-8FF9-4CD2-B748-9082C66BEFD0}" destId="{AB10171B-4592-4A34-9C58-3855701992E5}" srcOrd="0" destOrd="0" parTransId="{E591EB2F-DC4A-44D0-9CAE-F1536F9590C9}" sibTransId="{121439E2-B117-4AF9-9ACE-7B6FBFF4F18A}"/>
    <dgm:cxn modelId="{708ED17C-8DC8-438D-ABB7-F8D0C1DAF3FB}" srcId="{D045A377-FCAC-488E-9A24-4A9065A9D526}" destId="{FC0A1810-B77A-470C-819B-7672ACBF5D93}" srcOrd="1" destOrd="0" parTransId="{ACC75689-52D2-4D13-A7EA-B71C228CF6D6}" sibTransId="{F8013ABF-D75B-49E2-8189-BB33CF85B6DE}"/>
    <dgm:cxn modelId="{FFA37B6E-A34A-48DE-B169-B3C498E2507C}" type="presOf" srcId="{FC0A1810-B77A-470C-819B-7672ACBF5D93}" destId="{0F2DAB63-9BB5-4944-B5F4-68F82BA483F2}" srcOrd="0" destOrd="0" presId="urn:microsoft.com/office/officeart/2005/8/layout/vList2"/>
    <dgm:cxn modelId="{616C3D54-68D5-401D-A56A-1FF040448AA2}" type="presParOf" srcId="{45FC20E5-1172-41B6-9C37-63B82B36CBCB}" destId="{6F14D1A2-3A16-4F1B-B922-1252BC40EC50}" srcOrd="0" destOrd="0" presId="urn:microsoft.com/office/officeart/2005/8/layout/vList2"/>
    <dgm:cxn modelId="{0B0F3F5F-B5F1-48BB-89AA-D31EA4D42F03}" type="presParOf" srcId="{45FC20E5-1172-41B6-9C37-63B82B36CBCB}" destId="{46BB2477-DBE6-443E-85D4-40E226441B79}" srcOrd="1" destOrd="0" presId="urn:microsoft.com/office/officeart/2005/8/layout/vList2"/>
    <dgm:cxn modelId="{4A9601E7-DAD7-4E08-A552-19B553ED34B6}" type="presParOf" srcId="{45FC20E5-1172-41B6-9C37-63B82B36CBCB}" destId="{0F2DAB63-9BB5-4944-B5F4-68F82BA483F2}" srcOrd="2" destOrd="0" presId="urn:microsoft.com/office/officeart/2005/8/layout/vList2"/>
    <dgm:cxn modelId="{CF06066E-29D7-42CB-80A4-FAF89598D58C}" type="presParOf" srcId="{45FC20E5-1172-41B6-9C37-63B82B36CBCB}" destId="{F0109B54-1074-4E03-95AC-FD070B9483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9D00C-23DF-481D-BEBD-39EC4AC845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7BDA68-92F7-4B82-B023-2E56EE06B848}">
      <dgm:prSet phldrT="[Text]"/>
      <dgm:spPr/>
      <dgm:t>
        <a:bodyPr/>
        <a:lstStyle/>
        <a:p>
          <a:r>
            <a:rPr lang="en-US" dirty="0" smtClean="0"/>
            <a:t>action verb</a:t>
          </a:r>
          <a:endParaRPr lang="en-US" dirty="0"/>
        </a:p>
      </dgm:t>
    </dgm:pt>
    <dgm:pt modelId="{3E322026-A573-4B51-96B6-CCA0AA4D7788}" type="parTrans" cxnId="{6F30681B-B90E-427D-89AC-4D7850521313}">
      <dgm:prSet/>
      <dgm:spPr/>
      <dgm:t>
        <a:bodyPr/>
        <a:lstStyle/>
        <a:p>
          <a:endParaRPr lang="en-US"/>
        </a:p>
      </dgm:t>
    </dgm:pt>
    <dgm:pt modelId="{A8BFCF8B-2AD4-4580-A877-5A8D371D68B4}" type="sibTrans" cxnId="{6F30681B-B90E-427D-89AC-4D7850521313}">
      <dgm:prSet/>
      <dgm:spPr/>
      <dgm:t>
        <a:bodyPr/>
        <a:lstStyle/>
        <a:p>
          <a:endParaRPr lang="en-US"/>
        </a:p>
      </dgm:t>
    </dgm:pt>
    <dgm:pt modelId="{FD9F9AEE-6D92-4D02-A68C-5732053D3D9B}">
      <dgm:prSet phldrT="[Text]"/>
      <dgm:spPr/>
      <dgm:t>
        <a:bodyPr/>
        <a:lstStyle/>
        <a:p>
          <a:r>
            <a:rPr lang="en-US" dirty="0" smtClean="0"/>
            <a:t>the linking verb</a:t>
          </a:r>
          <a:endParaRPr lang="en-US" dirty="0"/>
        </a:p>
      </dgm:t>
    </dgm:pt>
    <dgm:pt modelId="{3FA6F35E-5627-40DD-B8EA-11F4167C54C2}" type="parTrans" cxnId="{341CC6BD-BCF5-4390-A55E-FFBBC194D37E}">
      <dgm:prSet/>
      <dgm:spPr/>
      <dgm:t>
        <a:bodyPr/>
        <a:lstStyle/>
        <a:p>
          <a:endParaRPr lang="en-US"/>
        </a:p>
      </dgm:t>
    </dgm:pt>
    <dgm:pt modelId="{70D55CCF-591C-4A47-8839-30B12EA56103}" type="sibTrans" cxnId="{341CC6BD-BCF5-4390-A55E-FFBBC194D37E}">
      <dgm:prSet/>
      <dgm:spPr/>
      <dgm:t>
        <a:bodyPr/>
        <a:lstStyle/>
        <a:p>
          <a:endParaRPr lang="en-US"/>
        </a:p>
      </dgm:t>
    </dgm:pt>
    <dgm:pt modelId="{2BED7FDA-886C-4B93-B588-C389FCD7C498}">
      <dgm:prSet phldrT="[Text]"/>
      <dgm:spPr/>
      <dgm:t>
        <a:bodyPr/>
        <a:lstStyle/>
        <a:p>
          <a:r>
            <a:rPr lang="en-US" dirty="0" smtClean="0"/>
            <a:t>helping verb</a:t>
          </a:r>
          <a:endParaRPr lang="en-US" dirty="0"/>
        </a:p>
      </dgm:t>
    </dgm:pt>
    <dgm:pt modelId="{69313D41-9B87-4E63-B8C4-6CADEA0938DD}" type="parTrans" cxnId="{8B9B3653-84AC-45CB-B322-089F75802873}">
      <dgm:prSet/>
      <dgm:spPr/>
      <dgm:t>
        <a:bodyPr/>
        <a:lstStyle/>
        <a:p>
          <a:endParaRPr lang="en-US"/>
        </a:p>
      </dgm:t>
    </dgm:pt>
    <dgm:pt modelId="{2D2EF4FB-AA90-4373-9D54-3F91B1F17072}" type="sibTrans" cxnId="{8B9B3653-84AC-45CB-B322-089F75802873}">
      <dgm:prSet/>
      <dgm:spPr/>
      <dgm:t>
        <a:bodyPr/>
        <a:lstStyle/>
        <a:p>
          <a:endParaRPr lang="en-US"/>
        </a:p>
      </dgm:t>
    </dgm:pt>
    <dgm:pt modelId="{A9F61292-CA00-4FE0-846A-A7A2ED175DF9}" type="pres">
      <dgm:prSet presAssocID="{9919D00C-23DF-481D-BEBD-39EC4AC84541}" presName="linear" presStyleCnt="0">
        <dgm:presLayoutVars>
          <dgm:dir/>
          <dgm:animLvl val="lvl"/>
          <dgm:resizeHandles val="exact"/>
        </dgm:presLayoutVars>
      </dgm:prSet>
      <dgm:spPr/>
      <dgm:t>
        <a:bodyPr/>
        <a:lstStyle/>
        <a:p>
          <a:endParaRPr lang="en-US"/>
        </a:p>
      </dgm:t>
    </dgm:pt>
    <dgm:pt modelId="{FE2F15A6-44AA-4BAB-B328-9392D503406E}" type="pres">
      <dgm:prSet presAssocID="{217BDA68-92F7-4B82-B023-2E56EE06B848}" presName="parentLin" presStyleCnt="0"/>
      <dgm:spPr/>
    </dgm:pt>
    <dgm:pt modelId="{96945E31-FBD8-4FEC-A013-261A3DF8814A}" type="pres">
      <dgm:prSet presAssocID="{217BDA68-92F7-4B82-B023-2E56EE06B848}" presName="parentLeftMargin" presStyleLbl="node1" presStyleIdx="0" presStyleCnt="3"/>
      <dgm:spPr/>
      <dgm:t>
        <a:bodyPr/>
        <a:lstStyle/>
        <a:p>
          <a:endParaRPr lang="en-US"/>
        </a:p>
      </dgm:t>
    </dgm:pt>
    <dgm:pt modelId="{B07AC950-DA10-4598-A65C-3EA9117EA196}" type="pres">
      <dgm:prSet presAssocID="{217BDA68-92F7-4B82-B023-2E56EE06B848}" presName="parentText" presStyleLbl="node1" presStyleIdx="0" presStyleCnt="3">
        <dgm:presLayoutVars>
          <dgm:chMax val="0"/>
          <dgm:bulletEnabled val="1"/>
        </dgm:presLayoutVars>
      </dgm:prSet>
      <dgm:spPr/>
      <dgm:t>
        <a:bodyPr/>
        <a:lstStyle/>
        <a:p>
          <a:endParaRPr lang="en-US"/>
        </a:p>
      </dgm:t>
    </dgm:pt>
    <dgm:pt modelId="{6FDAAA03-3502-4FE0-9D60-26A33AF7FD91}" type="pres">
      <dgm:prSet presAssocID="{217BDA68-92F7-4B82-B023-2E56EE06B848}" presName="negativeSpace" presStyleCnt="0"/>
      <dgm:spPr/>
    </dgm:pt>
    <dgm:pt modelId="{01CAC4DC-4467-45EF-ACEB-AFE8638E6EF2}" type="pres">
      <dgm:prSet presAssocID="{217BDA68-92F7-4B82-B023-2E56EE06B848}" presName="childText" presStyleLbl="conFgAcc1" presStyleIdx="0" presStyleCnt="3">
        <dgm:presLayoutVars>
          <dgm:bulletEnabled val="1"/>
        </dgm:presLayoutVars>
      </dgm:prSet>
      <dgm:spPr/>
    </dgm:pt>
    <dgm:pt modelId="{989195C7-E8DB-4100-B8BF-FFFE0DD2D70C}" type="pres">
      <dgm:prSet presAssocID="{A8BFCF8B-2AD4-4580-A877-5A8D371D68B4}" presName="spaceBetweenRectangles" presStyleCnt="0"/>
      <dgm:spPr/>
    </dgm:pt>
    <dgm:pt modelId="{850979FD-EFB0-428E-81CC-EEA547E5C3EF}" type="pres">
      <dgm:prSet presAssocID="{FD9F9AEE-6D92-4D02-A68C-5732053D3D9B}" presName="parentLin" presStyleCnt="0"/>
      <dgm:spPr/>
    </dgm:pt>
    <dgm:pt modelId="{DB7336D2-6B92-47CD-B543-0495768C80FC}" type="pres">
      <dgm:prSet presAssocID="{FD9F9AEE-6D92-4D02-A68C-5732053D3D9B}" presName="parentLeftMargin" presStyleLbl="node1" presStyleIdx="0" presStyleCnt="3"/>
      <dgm:spPr/>
      <dgm:t>
        <a:bodyPr/>
        <a:lstStyle/>
        <a:p>
          <a:endParaRPr lang="en-US"/>
        </a:p>
      </dgm:t>
    </dgm:pt>
    <dgm:pt modelId="{198F1655-B4D6-4D4E-B123-8AC625F8B4B5}" type="pres">
      <dgm:prSet presAssocID="{FD9F9AEE-6D92-4D02-A68C-5732053D3D9B}" presName="parentText" presStyleLbl="node1" presStyleIdx="1" presStyleCnt="3">
        <dgm:presLayoutVars>
          <dgm:chMax val="0"/>
          <dgm:bulletEnabled val="1"/>
        </dgm:presLayoutVars>
      </dgm:prSet>
      <dgm:spPr/>
      <dgm:t>
        <a:bodyPr/>
        <a:lstStyle/>
        <a:p>
          <a:endParaRPr lang="en-US"/>
        </a:p>
      </dgm:t>
    </dgm:pt>
    <dgm:pt modelId="{CC59FBFE-8082-462C-BD49-78639CCFEC2B}" type="pres">
      <dgm:prSet presAssocID="{FD9F9AEE-6D92-4D02-A68C-5732053D3D9B}" presName="negativeSpace" presStyleCnt="0"/>
      <dgm:spPr/>
    </dgm:pt>
    <dgm:pt modelId="{E7167914-2E05-46C1-9FA8-3282DACE07D0}" type="pres">
      <dgm:prSet presAssocID="{FD9F9AEE-6D92-4D02-A68C-5732053D3D9B}" presName="childText" presStyleLbl="conFgAcc1" presStyleIdx="1" presStyleCnt="3">
        <dgm:presLayoutVars>
          <dgm:bulletEnabled val="1"/>
        </dgm:presLayoutVars>
      </dgm:prSet>
      <dgm:spPr/>
    </dgm:pt>
    <dgm:pt modelId="{9A09B0AA-AEC5-4CFE-AF03-8E896646A792}" type="pres">
      <dgm:prSet presAssocID="{70D55CCF-591C-4A47-8839-30B12EA56103}" presName="spaceBetweenRectangles" presStyleCnt="0"/>
      <dgm:spPr/>
    </dgm:pt>
    <dgm:pt modelId="{57B0B824-6437-4D2D-BE2B-A3D04A8EDB7F}" type="pres">
      <dgm:prSet presAssocID="{2BED7FDA-886C-4B93-B588-C389FCD7C498}" presName="parentLin" presStyleCnt="0"/>
      <dgm:spPr/>
    </dgm:pt>
    <dgm:pt modelId="{44691E4A-5EA7-4251-B7D5-5FD0D1868AEC}" type="pres">
      <dgm:prSet presAssocID="{2BED7FDA-886C-4B93-B588-C389FCD7C498}" presName="parentLeftMargin" presStyleLbl="node1" presStyleIdx="1" presStyleCnt="3"/>
      <dgm:spPr/>
      <dgm:t>
        <a:bodyPr/>
        <a:lstStyle/>
        <a:p>
          <a:endParaRPr lang="en-US"/>
        </a:p>
      </dgm:t>
    </dgm:pt>
    <dgm:pt modelId="{D6109916-787E-40A3-A762-08259E349BB6}" type="pres">
      <dgm:prSet presAssocID="{2BED7FDA-886C-4B93-B588-C389FCD7C498}" presName="parentText" presStyleLbl="node1" presStyleIdx="2" presStyleCnt="3">
        <dgm:presLayoutVars>
          <dgm:chMax val="0"/>
          <dgm:bulletEnabled val="1"/>
        </dgm:presLayoutVars>
      </dgm:prSet>
      <dgm:spPr/>
      <dgm:t>
        <a:bodyPr/>
        <a:lstStyle/>
        <a:p>
          <a:endParaRPr lang="en-US"/>
        </a:p>
      </dgm:t>
    </dgm:pt>
    <dgm:pt modelId="{AAADBF27-5738-4A8B-9388-44B9150E30BC}" type="pres">
      <dgm:prSet presAssocID="{2BED7FDA-886C-4B93-B588-C389FCD7C498}" presName="negativeSpace" presStyleCnt="0"/>
      <dgm:spPr/>
    </dgm:pt>
    <dgm:pt modelId="{8890B933-32D5-4741-BD76-775F3F30F559}" type="pres">
      <dgm:prSet presAssocID="{2BED7FDA-886C-4B93-B588-C389FCD7C498}" presName="childText" presStyleLbl="conFgAcc1" presStyleIdx="2" presStyleCnt="3">
        <dgm:presLayoutVars>
          <dgm:bulletEnabled val="1"/>
        </dgm:presLayoutVars>
      </dgm:prSet>
      <dgm:spPr/>
    </dgm:pt>
  </dgm:ptLst>
  <dgm:cxnLst>
    <dgm:cxn modelId="{341CC6BD-BCF5-4390-A55E-FFBBC194D37E}" srcId="{9919D00C-23DF-481D-BEBD-39EC4AC84541}" destId="{FD9F9AEE-6D92-4D02-A68C-5732053D3D9B}" srcOrd="1" destOrd="0" parTransId="{3FA6F35E-5627-40DD-B8EA-11F4167C54C2}" sibTransId="{70D55CCF-591C-4A47-8839-30B12EA56103}"/>
    <dgm:cxn modelId="{4FE22D2D-4AF7-48A2-8AF2-E34DDCA85091}" type="presOf" srcId="{FD9F9AEE-6D92-4D02-A68C-5732053D3D9B}" destId="{DB7336D2-6B92-47CD-B543-0495768C80FC}" srcOrd="0" destOrd="0" presId="urn:microsoft.com/office/officeart/2005/8/layout/list1"/>
    <dgm:cxn modelId="{F3CAE263-9AC4-4A1A-976E-93D1660EFD48}" type="presOf" srcId="{9919D00C-23DF-481D-BEBD-39EC4AC84541}" destId="{A9F61292-CA00-4FE0-846A-A7A2ED175DF9}" srcOrd="0" destOrd="0" presId="urn:microsoft.com/office/officeart/2005/8/layout/list1"/>
    <dgm:cxn modelId="{4174FFEF-7994-4C95-AE30-2AD2D005ADFA}" type="presOf" srcId="{217BDA68-92F7-4B82-B023-2E56EE06B848}" destId="{B07AC950-DA10-4598-A65C-3EA9117EA196}" srcOrd="1" destOrd="0" presId="urn:microsoft.com/office/officeart/2005/8/layout/list1"/>
    <dgm:cxn modelId="{C08C0594-1831-4B66-BEA4-A99C7C917E1B}" type="presOf" srcId="{FD9F9AEE-6D92-4D02-A68C-5732053D3D9B}" destId="{198F1655-B4D6-4D4E-B123-8AC625F8B4B5}" srcOrd="1" destOrd="0" presId="urn:microsoft.com/office/officeart/2005/8/layout/list1"/>
    <dgm:cxn modelId="{6F30681B-B90E-427D-89AC-4D7850521313}" srcId="{9919D00C-23DF-481D-BEBD-39EC4AC84541}" destId="{217BDA68-92F7-4B82-B023-2E56EE06B848}" srcOrd="0" destOrd="0" parTransId="{3E322026-A573-4B51-96B6-CCA0AA4D7788}" sibTransId="{A8BFCF8B-2AD4-4580-A877-5A8D371D68B4}"/>
    <dgm:cxn modelId="{1E32365A-701D-4307-BB37-30AC2CECB575}" type="presOf" srcId="{2BED7FDA-886C-4B93-B588-C389FCD7C498}" destId="{D6109916-787E-40A3-A762-08259E349BB6}" srcOrd="1" destOrd="0" presId="urn:microsoft.com/office/officeart/2005/8/layout/list1"/>
    <dgm:cxn modelId="{8B09E0DC-44AF-4233-B384-43E5FCDACCB3}" type="presOf" srcId="{217BDA68-92F7-4B82-B023-2E56EE06B848}" destId="{96945E31-FBD8-4FEC-A013-261A3DF8814A}" srcOrd="0" destOrd="0" presId="urn:microsoft.com/office/officeart/2005/8/layout/list1"/>
    <dgm:cxn modelId="{638890E1-96C4-468A-AE16-BE5F4DE1E294}" type="presOf" srcId="{2BED7FDA-886C-4B93-B588-C389FCD7C498}" destId="{44691E4A-5EA7-4251-B7D5-5FD0D1868AEC}" srcOrd="0" destOrd="0" presId="urn:microsoft.com/office/officeart/2005/8/layout/list1"/>
    <dgm:cxn modelId="{8B9B3653-84AC-45CB-B322-089F75802873}" srcId="{9919D00C-23DF-481D-BEBD-39EC4AC84541}" destId="{2BED7FDA-886C-4B93-B588-C389FCD7C498}" srcOrd="2" destOrd="0" parTransId="{69313D41-9B87-4E63-B8C4-6CADEA0938DD}" sibTransId="{2D2EF4FB-AA90-4373-9D54-3F91B1F17072}"/>
    <dgm:cxn modelId="{9F09C62A-FE0A-4CC6-8B46-595030EF3811}" type="presParOf" srcId="{A9F61292-CA00-4FE0-846A-A7A2ED175DF9}" destId="{FE2F15A6-44AA-4BAB-B328-9392D503406E}" srcOrd="0" destOrd="0" presId="urn:microsoft.com/office/officeart/2005/8/layout/list1"/>
    <dgm:cxn modelId="{39498A18-86C4-42FE-B6A1-98BD3A8D8839}" type="presParOf" srcId="{FE2F15A6-44AA-4BAB-B328-9392D503406E}" destId="{96945E31-FBD8-4FEC-A013-261A3DF8814A}" srcOrd="0" destOrd="0" presId="urn:microsoft.com/office/officeart/2005/8/layout/list1"/>
    <dgm:cxn modelId="{C38CAAC7-1421-4E04-9DEF-BF73975977B8}" type="presParOf" srcId="{FE2F15A6-44AA-4BAB-B328-9392D503406E}" destId="{B07AC950-DA10-4598-A65C-3EA9117EA196}" srcOrd="1" destOrd="0" presId="urn:microsoft.com/office/officeart/2005/8/layout/list1"/>
    <dgm:cxn modelId="{2AC05F25-CF85-4F37-902C-3F8C2D6D31F3}" type="presParOf" srcId="{A9F61292-CA00-4FE0-846A-A7A2ED175DF9}" destId="{6FDAAA03-3502-4FE0-9D60-26A33AF7FD91}" srcOrd="1" destOrd="0" presId="urn:microsoft.com/office/officeart/2005/8/layout/list1"/>
    <dgm:cxn modelId="{45B8A454-3AD9-4665-84DF-EE27BAF63D1E}" type="presParOf" srcId="{A9F61292-CA00-4FE0-846A-A7A2ED175DF9}" destId="{01CAC4DC-4467-45EF-ACEB-AFE8638E6EF2}" srcOrd="2" destOrd="0" presId="urn:microsoft.com/office/officeart/2005/8/layout/list1"/>
    <dgm:cxn modelId="{678DE87C-34B4-4E2C-AE0B-96D3BC24F0DC}" type="presParOf" srcId="{A9F61292-CA00-4FE0-846A-A7A2ED175DF9}" destId="{989195C7-E8DB-4100-B8BF-FFFE0DD2D70C}" srcOrd="3" destOrd="0" presId="urn:microsoft.com/office/officeart/2005/8/layout/list1"/>
    <dgm:cxn modelId="{55981886-1CCB-4D26-BF04-AD6FEC419058}" type="presParOf" srcId="{A9F61292-CA00-4FE0-846A-A7A2ED175DF9}" destId="{850979FD-EFB0-428E-81CC-EEA547E5C3EF}" srcOrd="4" destOrd="0" presId="urn:microsoft.com/office/officeart/2005/8/layout/list1"/>
    <dgm:cxn modelId="{069E0DFD-3AE7-403B-A50B-C83C67B029D4}" type="presParOf" srcId="{850979FD-EFB0-428E-81CC-EEA547E5C3EF}" destId="{DB7336D2-6B92-47CD-B543-0495768C80FC}" srcOrd="0" destOrd="0" presId="urn:microsoft.com/office/officeart/2005/8/layout/list1"/>
    <dgm:cxn modelId="{CFC9337B-5DFF-4818-BC1B-A26E9EAE2ED6}" type="presParOf" srcId="{850979FD-EFB0-428E-81CC-EEA547E5C3EF}" destId="{198F1655-B4D6-4D4E-B123-8AC625F8B4B5}" srcOrd="1" destOrd="0" presId="urn:microsoft.com/office/officeart/2005/8/layout/list1"/>
    <dgm:cxn modelId="{92E60348-0C45-45B1-8C64-FA2B81947423}" type="presParOf" srcId="{A9F61292-CA00-4FE0-846A-A7A2ED175DF9}" destId="{CC59FBFE-8082-462C-BD49-78639CCFEC2B}" srcOrd="5" destOrd="0" presId="urn:microsoft.com/office/officeart/2005/8/layout/list1"/>
    <dgm:cxn modelId="{58CFF9CC-8FF4-49DB-9346-AA36026197B0}" type="presParOf" srcId="{A9F61292-CA00-4FE0-846A-A7A2ED175DF9}" destId="{E7167914-2E05-46C1-9FA8-3282DACE07D0}" srcOrd="6" destOrd="0" presId="urn:microsoft.com/office/officeart/2005/8/layout/list1"/>
    <dgm:cxn modelId="{C9FA28EF-AA69-4080-B4E3-ED7F2FBCA948}" type="presParOf" srcId="{A9F61292-CA00-4FE0-846A-A7A2ED175DF9}" destId="{9A09B0AA-AEC5-4CFE-AF03-8E896646A792}" srcOrd="7" destOrd="0" presId="urn:microsoft.com/office/officeart/2005/8/layout/list1"/>
    <dgm:cxn modelId="{36CA86B4-6452-459A-AFF7-A402B19955E1}" type="presParOf" srcId="{A9F61292-CA00-4FE0-846A-A7A2ED175DF9}" destId="{57B0B824-6437-4D2D-BE2B-A3D04A8EDB7F}" srcOrd="8" destOrd="0" presId="urn:microsoft.com/office/officeart/2005/8/layout/list1"/>
    <dgm:cxn modelId="{9982CCB4-90A4-461B-AED2-3C172B53F3F8}" type="presParOf" srcId="{57B0B824-6437-4D2D-BE2B-A3D04A8EDB7F}" destId="{44691E4A-5EA7-4251-B7D5-5FD0D1868AEC}" srcOrd="0" destOrd="0" presId="urn:microsoft.com/office/officeart/2005/8/layout/list1"/>
    <dgm:cxn modelId="{54757E9F-C940-45E1-B33C-0B811A8FAA99}" type="presParOf" srcId="{57B0B824-6437-4D2D-BE2B-A3D04A8EDB7F}" destId="{D6109916-787E-40A3-A762-08259E349BB6}" srcOrd="1" destOrd="0" presId="urn:microsoft.com/office/officeart/2005/8/layout/list1"/>
    <dgm:cxn modelId="{601A4935-0DD1-45AB-8B4F-005A36DD4EB8}" type="presParOf" srcId="{A9F61292-CA00-4FE0-846A-A7A2ED175DF9}" destId="{AAADBF27-5738-4A8B-9388-44B9150E30BC}" srcOrd="9" destOrd="0" presId="urn:microsoft.com/office/officeart/2005/8/layout/list1"/>
    <dgm:cxn modelId="{2EC70230-4B3C-4844-9AAB-AC19C96E82EA}" type="presParOf" srcId="{A9F61292-CA00-4FE0-846A-A7A2ED175DF9}" destId="{8890B933-32D5-4741-BD76-775F3F30F55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4D1A2-3A16-4F1B-B922-1252BC40EC50}">
      <dsp:nvSpPr>
        <dsp:cNvPr id="0" name=""/>
        <dsp:cNvSpPr/>
      </dsp:nvSpPr>
      <dsp:spPr>
        <a:xfrm>
          <a:off x="0" y="26530"/>
          <a:ext cx="6348413" cy="959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Collective </a:t>
          </a:r>
          <a:endParaRPr lang="en-US" sz="4100" kern="1200" dirty="0"/>
        </a:p>
      </dsp:txBody>
      <dsp:txXfrm>
        <a:off x="46834" y="73364"/>
        <a:ext cx="6254745" cy="865732"/>
      </dsp:txXfrm>
    </dsp:sp>
    <dsp:sp modelId="{46BB2477-DBE6-443E-85D4-40E226441B79}">
      <dsp:nvSpPr>
        <dsp:cNvPr id="0" name=""/>
        <dsp:cNvSpPr/>
      </dsp:nvSpPr>
      <dsp:spPr>
        <a:xfrm>
          <a:off x="0" y="985930"/>
          <a:ext cx="6348413" cy="954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62"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smtClean="0"/>
            <a:t> jury, herd, ﬂock, family, ﬂeet, club, class,  and  group. </a:t>
          </a:r>
          <a:endParaRPr lang="en-US" sz="3200" kern="1200" dirty="0"/>
        </a:p>
      </dsp:txBody>
      <dsp:txXfrm>
        <a:off x="0" y="985930"/>
        <a:ext cx="6348413" cy="954787"/>
      </dsp:txXfrm>
    </dsp:sp>
    <dsp:sp modelId="{0F2DAB63-9BB5-4944-B5F4-68F82BA483F2}">
      <dsp:nvSpPr>
        <dsp:cNvPr id="0" name=""/>
        <dsp:cNvSpPr/>
      </dsp:nvSpPr>
      <dsp:spPr>
        <a:xfrm>
          <a:off x="0" y="1940718"/>
          <a:ext cx="6348413" cy="959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Compound </a:t>
          </a:r>
          <a:endParaRPr lang="en-US" sz="4100" kern="1200" dirty="0"/>
        </a:p>
      </dsp:txBody>
      <dsp:txXfrm>
        <a:off x="46834" y="1987552"/>
        <a:ext cx="6254745" cy="865732"/>
      </dsp:txXfrm>
    </dsp:sp>
    <dsp:sp modelId="{F0109B54-1074-4E03-95AC-FD070B9483BD}">
      <dsp:nvSpPr>
        <dsp:cNvPr id="0" name=""/>
        <dsp:cNvSpPr/>
      </dsp:nvSpPr>
      <dsp:spPr>
        <a:xfrm>
          <a:off x="0" y="2900118"/>
          <a:ext cx="6348413" cy="954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62"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smtClean="0"/>
            <a:t> social studies, physical education,  and  dining room</a:t>
          </a:r>
          <a:endParaRPr lang="en-US" sz="3200" kern="1200" dirty="0"/>
        </a:p>
      </dsp:txBody>
      <dsp:txXfrm>
        <a:off x="0" y="2900118"/>
        <a:ext cx="6348413" cy="954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AC4DC-4467-45EF-ACEB-AFE8638E6EF2}">
      <dsp:nvSpPr>
        <dsp:cNvPr id="0" name=""/>
        <dsp:cNvSpPr/>
      </dsp:nvSpPr>
      <dsp:spPr>
        <a:xfrm>
          <a:off x="0" y="437739"/>
          <a:ext cx="5562600"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7AC950-DA10-4598-A65C-3EA9117EA196}">
      <dsp:nvSpPr>
        <dsp:cNvPr id="0" name=""/>
        <dsp:cNvSpPr/>
      </dsp:nvSpPr>
      <dsp:spPr>
        <a:xfrm>
          <a:off x="278130" y="39219"/>
          <a:ext cx="3893820" cy="7970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177" tIns="0" rIns="147177" bIns="0" numCol="1" spcCol="1270" anchor="ctr" anchorCtr="0">
          <a:noAutofit/>
        </a:bodyPr>
        <a:lstStyle/>
        <a:p>
          <a:pPr lvl="0" algn="l" defTabSz="1200150">
            <a:lnSpc>
              <a:spcPct val="90000"/>
            </a:lnSpc>
            <a:spcBef>
              <a:spcPct val="0"/>
            </a:spcBef>
            <a:spcAft>
              <a:spcPct val="35000"/>
            </a:spcAft>
          </a:pPr>
          <a:r>
            <a:rPr lang="en-US" sz="2700" kern="1200" dirty="0" smtClean="0"/>
            <a:t>action verb</a:t>
          </a:r>
          <a:endParaRPr lang="en-US" sz="2700" kern="1200" dirty="0"/>
        </a:p>
      </dsp:txBody>
      <dsp:txXfrm>
        <a:off x="317038" y="78127"/>
        <a:ext cx="3816004" cy="719224"/>
      </dsp:txXfrm>
    </dsp:sp>
    <dsp:sp modelId="{E7167914-2E05-46C1-9FA8-3282DACE07D0}">
      <dsp:nvSpPr>
        <dsp:cNvPr id="0" name=""/>
        <dsp:cNvSpPr/>
      </dsp:nvSpPr>
      <dsp:spPr>
        <a:xfrm>
          <a:off x="0" y="1662459"/>
          <a:ext cx="5562600"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8F1655-B4D6-4D4E-B123-8AC625F8B4B5}">
      <dsp:nvSpPr>
        <dsp:cNvPr id="0" name=""/>
        <dsp:cNvSpPr/>
      </dsp:nvSpPr>
      <dsp:spPr>
        <a:xfrm>
          <a:off x="278130" y="1263939"/>
          <a:ext cx="3893820" cy="7970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177" tIns="0" rIns="147177" bIns="0" numCol="1" spcCol="1270" anchor="ctr" anchorCtr="0">
          <a:noAutofit/>
        </a:bodyPr>
        <a:lstStyle/>
        <a:p>
          <a:pPr lvl="0" algn="l" defTabSz="1200150">
            <a:lnSpc>
              <a:spcPct val="90000"/>
            </a:lnSpc>
            <a:spcBef>
              <a:spcPct val="0"/>
            </a:spcBef>
            <a:spcAft>
              <a:spcPct val="35000"/>
            </a:spcAft>
          </a:pPr>
          <a:r>
            <a:rPr lang="en-US" sz="2700" kern="1200" dirty="0" smtClean="0"/>
            <a:t>the linking verb</a:t>
          </a:r>
          <a:endParaRPr lang="en-US" sz="2700" kern="1200" dirty="0"/>
        </a:p>
      </dsp:txBody>
      <dsp:txXfrm>
        <a:off x="317038" y="1302847"/>
        <a:ext cx="3816004" cy="719224"/>
      </dsp:txXfrm>
    </dsp:sp>
    <dsp:sp modelId="{8890B933-32D5-4741-BD76-775F3F30F559}">
      <dsp:nvSpPr>
        <dsp:cNvPr id="0" name=""/>
        <dsp:cNvSpPr/>
      </dsp:nvSpPr>
      <dsp:spPr>
        <a:xfrm>
          <a:off x="0" y="2887180"/>
          <a:ext cx="5562600"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109916-787E-40A3-A762-08259E349BB6}">
      <dsp:nvSpPr>
        <dsp:cNvPr id="0" name=""/>
        <dsp:cNvSpPr/>
      </dsp:nvSpPr>
      <dsp:spPr>
        <a:xfrm>
          <a:off x="278130" y="2488659"/>
          <a:ext cx="3893820" cy="7970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177" tIns="0" rIns="147177" bIns="0" numCol="1" spcCol="1270" anchor="ctr" anchorCtr="0">
          <a:noAutofit/>
        </a:bodyPr>
        <a:lstStyle/>
        <a:p>
          <a:pPr lvl="0" algn="l" defTabSz="1200150">
            <a:lnSpc>
              <a:spcPct val="90000"/>
            </a:lnSpc>
            <a:spcBef>
              <a:spcPct val="0"/>
            </a:spcBef>
            <a:spcAft>
              <a:spcPct val="35000"/>
            </a:spcAft>
          </a:pPr>
          <a:r>
            <a:rPr lang="en-US" sz="2700" kern="1200" dirty="0" smtClean="0"/>
            <a:t>helping verb</a:t>
          </a:r>
          <a:endParaRPr lang="en-US" sz="2700" kern="1200" dirty="0"/>
        </a:p>
      </dsp:txBody>
      <dsp:txXfrm>
        <a:off x="317038" y="2527567"/>
        <a:ext cx="381600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86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714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8227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673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6371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4408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248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04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666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578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99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8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769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295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076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987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12/13/2020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11494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ingersoftware.com/content/grammar-rules/pronouns-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learngrammar.net/english-grammar/conjun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academia.com/" TargetMode="External"/><Relationship Id="rId2" Type="http://schemas.openxmlformats.org/officeDocument/2006/relationships/hyperlink" Target="http://www.researchgate.com/" TargetMode="External"/><Relationship Id="rId1" Type="http://schemas.openxmlformats.org/officeDocument/2006/relationships/slideLayout" Target="../slideLayouts/slideLayout2.xml"/><Relationship Id="rId4" Type="http://schemas.openxmlformats.org/officeDocument/2006/relationships/hyperlink" Target="http://www.britishcounc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Recognition of Parts of speech in Text </a:t>
            </a:r>
            <a:endParaRPr lang="en-US" dirty="0"/>
          </a:p>
        </p:txBody>
      </p:sp>
      <p:sp>
        <p:nvSpPr>
          <p:cNvPr id="3" name="Subtitle 2"/>
          <p:cNvSpPr>
            <a:spLocks noGrp="1"/>
          </p:cNvSpPr>
          <p:nvPr>
            <p:ph type="subTitle" idx="1"/>
          </p:nvPr>
        </p:nvSpPr>
        <p:spPr/>
        <p:txBody>
          <a:bodyPr/>
          <a:lstStyle/>
          <a:p>
            <a:r>
              <a:rPr lang="en-US" dirty="0" smtClean="0"/>
              <a:t>		Building blocks of content  </a:t>
            </a:r>
            <a:endParaRPr lang="en-US" dirty="0"/>
          </a:p>
        </p:txBody>
      </p:sp>
    </p:spTree>
    <p:extLst>
      <p:ext uri="{BB962C8B-B14F-4D97-AF65-F5344CB8AC3E}">
        <p14:creationId xmlns:p14="http://schemas.microsoft.com/office/powerpoint/2010/main" val="2183432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and compound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7422912"/>
              </p:ext>
            </p:extLst>
          </p:nvPr>
        </p:nvGraphicFramePr>
        <p:xfrm>
          <a:off x="609600" y="2160588"/>
          <a:ext cx="634841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7367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Non-count Nouns</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When </a:t>
            </a:r>
            <a:r>
              <a:rPr lang="en-US" sz="2400" dirty="0"/>
              <a:t>something cannot be counted directly, we call these non-count nouns. These nouns do not have a plural form. </a:t>
            </a:r>
          </a:p>
          <a:p>
            <a:r>
              <a:rPr lang="en-US" sz="2400" dirty="0"/>
              <a:t>Non-count nouns are often substances, such as water or rice, which cannot easily be counted, or they may be abstract ideas, such as intelligence or honesty .</a:t>
            </a:r>
          </a:p>
          <a:p>
            <a:r>
              <a:rPr lang="en-US" sz="2400" dirty="0"/>
              <a:t> </a:t>
            </a:r>
            <a:r>
              <a:rPr lang="en-US" sz="2400" b="1" dirty="0"/>
              <a:t>rain  confidence money  laughter grass  oxygen</a:t>
            </a:r>
          </a:p>
        </p:txBody>
      </p:sp>
    </p:spTree>
    <p:extLst>
      <p:ext uri="{BB962C8B-B14F-4D97-AF65-F5344CB8AC3E}">
        <p14:creationId xmlns:p14="http://schemas.microsoft.com/office/powerpoint/2010/main" val="121767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noun </a:t>
            </a:r>
            <a:endParaRPr lang="en-US" dirty="0"/>
          </a:p>
        </p:txBody>
      </p:sp>
      <p:sp>
        <p:nvSpPr>
          <p:cNvPr id="3" name="Content Placeholder 2"/>
          <p:cNvSpPr>
            <a:spLocks noGrp="1"/>
          </p:cNvSpPr>
          <p:nvPr>
            <p:ph idx="1"/>
          </p:nvPr>
        </p:nvSpPr>
        <p:spPr/>
        <p:txBody>
          <a:bodyPr/>
          <a:lstStyle/>
          <a:p>
            <a:r>
              <a:rPr lang="en-US" sz="2400" dirty="0"/>
              <a:t>Many abstract nouns are formed by adding suffixes (-ness, -</a:t>
            </a:r>
            <a:r>
              <a:rPr lang="en-US" sz="2400" dirty="0" err="1"/>
              <a:t>ity</a:t>
            </a:r>
            <a:r>
              <a:rPr lang="en-US" sz="2400" dirty="0"/>
              <a:t>, -</a:t>
            </a:r>
            <a:r>
              <a:rPr lang="en-US" sz="2400" dirty="0" err="1"/>
              <a:t>tion</a:t>
            </a:r>
            <a:r>
              <a:rPr lang="en-US" sz="2400" dirty="0"/>
              <a:t>) to adjectives or verbs to make a noun form. </a:t>
            </a:r>
            <a:endParaRPr lang="en-US" sz="2400" dirty="0" smtClean="0"/>
          </a:p>
          <a:p>
            <a:r>
              <a:rPr lang="en-US" sz="2400" dirty="0" smtClean="0"/>
              <a:t>Examples </a:t>
            </a:r>
            <a:r>
              <a:rPr lang="en-US" sz="2400" dirty="0"/>
              <a:t>are </a:t>
            </a:r>
            <a:endParaRPr lang="en-US" sz="2400" dirty="0" smtClean="0"/>
          </a:p>
          <a:p>
            <a:r>
              <a:rPr lang="en-US" sz="2400" dirty="0" smtClean="0"/>
              <a:t>happiness</a:t>
            </a:r>
            <a:r>
              <a:rPr lang="en-US" sz="2400" dirty="0"/>
              <a:t>, </a:t>
            </a:r>
            <a:endParaRPr lang="en-US" sz="2400" dirty="0" smtClean="0"/>
          </a:p>
          <a:p>
            <a:r>
              <a:rPr lang="en-US" sz="2400" dirty="0" smtClean="0"/>
              <a:t>formality</a:t>
            </a:r>
            <a:r>
              <a:rPr lang="en-US" sz="2400" dirty="0"/>
              <a:t>, </a:t>
            </a:r>
            <a:endParaRPr lang="en-US" sz="2400" dirty="0" smtClean="0"/>
          </a:p>
          <a:p>
            <a:r>
              <a:rPr lang="en-US" sz="2400" dirty="0"/>
              <a:t>And fragility</a:t>
            </a:r>
            <a:r>
              <a:rPr lang="en-US" dirty="0" smtClean="0"/>
              <a:t>. </a:t>
            </a:r>
            <a:endParaRPr lang="en-US" dirty="0"/>
          </a:p>
        </p:txBody>
      </p:sp>
    </p:spTree>
    <p:extLst>
      <p:ext uri="{BB962C8B-B14F-4D97-AF65-F5344CB8AC3E}">
        <p14:creationId xmlns:p14="http://schemas.microsoft.com/office/powerpoint/2010/main" val="211606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Pronouns </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sz="2400" dirty="0"/>
              <a:t>Personal pronouns  refer to people and things. They are divided into three categories called </a:t>
            </a:r>
            <a:endParaRPr lang="en-US" sz="2400" dirty="0" smtClean="0"/>
          </a:p>
          <a:p>
            <a:r>
              <a:rPr lang="en-US" sz="2400" dirty="0" smtClean="0"/>
              <a:t> ﬁrst </a:t>
            </a:r>
            <a:r>
              <a:rPr lang="en-US" sz="2400" dirty="0"/>
              <a:t>person  (referring to the person who is speaking:  I  went to the mall), </a:t>
            </a:r>
            <a:endParaRPr lang="en-US" sz="2400" dirty="0" smtClean="0"/>
          </a:p>
          <a:p>
            <a:r>
              <a:rPr lang="en-US" sz="2400" dirty="0" smtClean="0"/>
              <a:t> </a:t>
            </a:r>
            <a:r>
              <a:rPr lang="en-US" sz="2400" dirty="0"/>
              <a:t>second person  (referring to the person spoken to: Joey, can  you  see the bus?), </a:t>
            </a:r>
            <a:endParaRPr lang="en-US" sz="2400" dirty="0" smtClean="0"/>
          </a:p>
          <a:p>
            <a:r>
              <a:rPr lang="en-US" sz="2400" dirty="0" smtClean="0"/>
              <a:t> </a:t>
            </a:r>
            <a:r>
              <a:rPr lang="en-US" sz="2400" dirty="0"/>
              <a:t>third person  (referring to anyone or anything else: T</a:t>
            </a:r>
            <a:r>
              <a:rPr lang="en-US" sz="2400" dirty="0" smtClean="0"/>
              <a:t>hey saw  </a:t>
            </a:r>
            <a:r>
              <a:rPr lang="en-US" sz="2400" dirty="0"/>
              <a:t>us  </a:t>
            </a:r>
            <a:r>
              <a:rPr lang="en-US" sz="2400" dirty="0" smtClean="0"/>
              <a:t>doing  </a:t>
            </a:r>
            <a:r>
              <a:rPr lang="en-US" sz="2400" dirty="0"/>
              <a:t>this assignment).</a:t>
            </a:r>
          </a:p>
        </p:txBody>
      </p:sp>
    </p:spTree>
    <p:extLst>
      <p:ext uri="{BB962C8B-B14F-4D97-AF65-F5344CB8AC3E}">
        <p14:creationId xmlns:p14="http://schemas.microsoft.com/office/powerpoint/2010/main" val="70469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Pronouns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400" dirty="0" smtClean="0"/>
              <a:t>When </a:t>
            </a:r>
            <a:r>
              <a:rPr lang="en-US" sz="2400" dirty="0"/>
              <a:t>the pronoun is the object of the verb or preposition, use the objective case . The following are object pronouns:</a:t>
            </a:r>
          </a:p>
          <a:p>
            <a:r>
              <a:rPr lang="en-US" sz="2400" dirty="0"/>
              <a:t>Singular </a:t>
            </a:r>
            <a:r>
              <a:rPr lang="en-US" sz="2400" dirty="0" smtClean="0"/>
              <a:t>:me </a:t>
            </a:r>
            <a:r>
              <a:rPr lang="en-US" sz="2400" dirty="0"/>
              <a:t>you </a:t>
            </a:r>
            <a:r>
              <a:rPr lang="en-US" sz="2400" dirty="0" smtClean="0"/>
              <a:t> </a:t>
            </a:r>
            <a:r>
              <a:rPr lang="en-US" sz="2400" dirty="0"/>
              <a:t>him, her, it </a:t>
            </a:r>
            <a:r>
              <a:rPr lang="en-US" sz="2400" dirty="0" smtClean="0"/>
              <a:t>, </a:t>
            </a:r>
            <a:r>
              <a:rPr lang="en-US" sz="2400" dirty="0"/>
              <a:t>you </a:t>
            </a:r>
          </a:p>
          <a:p>
            <a:r>
              <a:rPr lang="en-US" sz="2400" dirty="0" smtClean="0"/>
              <a:t>Plural: </a:t>
            </a:r>
            <a:r>
              <a:rPr lang="en-US" sz="2400" dirty="0" err="1" smtClean="0"/>
              <a:t>them,us</a:t>
            </a:r>
            <a:endParaRPr lang="en-US" sz="2400" dirty="0"/>
          </a:p>
          <a:p>
            <a:r>
              <a:rPr lang="en-US" sz="2400" dirty="0"/>
              <a:t>Your sister is going with </a:t>
            </a:r>
            <a:r>
              <a:rPr lang="en-US" sz="2400" u="sng" dirty="0"/>
              <a:t>us</a:t>
            </a:r>
            <a:r>
              <a:rPr lang="en-US" sz="2400" dirty="0"/>
              <a:t> to see that play. </a:t>
            </a:r>
            <a:endParaRPr lang="en-US" sz="2400" dirty="0" smtClean="0"/>
          </a:p>
          <a:p>
            <a:r>
              <a:rPr lang="en-US" sz="2400" dirty="0" smtClean="0"/>
              <a:t>Please </a:t>
            </a:r>
            <a:r>
              <a:rPr lang="en-US" sz="2400" dirty="0"/>
              <a:t>pass </a:t>
            </a:r>
            <a:r>
              <a:rPr lang="en-US" sz="2400" u="sng" dirty="0"/>
              <a:t>me</a:t>
            </a:r>
            <a:r>
              <a:rPr lang="en-US" sz="2400" dirty="0"/>
              <a:t> that tool by your foot. </a:t>
            </a:r>
            <a:endParaRPr lang="en-US" sz="2400" dirty="0" smtClean="0"/>
          </a:p>
          <a:p>
            <a:r>
              <a:rPr lang="en-US" sz="2400" dirty="0" smtClean="0"/>
              <a:t>The </a:t>
            </a:r>
            <a:r>
              <a:rPr lang="en-US" sz="2400" dirty="0"/>
              <a:t>dog jumped right over </a:t>
            </a:r>
            <a:r>
              <a:rPr lang="en-US" sz="2400" u="sng" dirty="0"/>
              <a:t>him.</a:t>
            </a:r>
            <a:r>
              <a:rPr lang="en-US" sz="2400" dirty="0"/>
              <a:t> </a:t>
            </a:r>
          </a:p>
        </p:txBody>
      </p:sp>
    </p:spTree>
    <p:extLst>
      <p:ext uri="{BB962C8B-B14F-4D97-AF65-F5344CB8AC3E}">
        <p14:creationId xmlns:p14="http://schemas.microsoft.com/office/powerpoint/2010/main" val="1433319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Subjective Pronouns</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When </a:t>
            </a:r>
            <a:r>
              <a:rPr lang="en-US" sz="2800" dirty="0"/>
              <a:t>the pronoun is the subject of the verb, use the subjective case . The following are subjective pronouns:</a:t>
            </a:r>
          </a:p>
          <a:p>
            <a:r>
              <a:rPr lang="en-US" sz="2800" dirty="0"/>
              <a:t>Singular </a:t>
            </a:r>
            <a:r>
              <a:rPr lang="en-US" sz="2800" dirty="0" smtClean="0"/>
              <a:t>:I, </a:t>
            </a:r>
            <a:r>
              <a:rPr lang="en-US" sz="2800" dirty="0"/>
              <a:t>you ,</a:t>
            </a:r>
            <a:r>
              <a:rPr lang="en-US" sz="2800" dirty="0" smtClean="0"/>
              <a:t> </a:t>
            </a:r>
            <a:r>
              <a:rPr lang="en-US" sz="2800" dirty="0"/>
              <a:t>he, she, </a:t>
            </a:r>
            <a:r>
              <a:rPr lang="en-US" sz="2800" dirty="0" smtClean="0"/>
              <a:t>it</a:t>
            </a:r>
          </a:p>
          <a:p>
            <a:r>
              <a:rPr lang="en-US" sz="2800" dirty="0" smtClean="0"/>
              <a:t> </a:t>
            </a:r>
            <a:r>
              <a:rPr lang="en-US" sz="2800" dirty="0"/>
              <a:t>plural </a:t>
            </a:r>
            <a:r>
              <a:rPr lang="en-US" sz="2800" dirty="0" smtClean="0"/>
              <a:t>:we ,you ,they</a:t>
            </a:r>
            <a:endParaRPr lang="en-US" sz="2800" dirty="0"/>
          </a:p>
          <a:p>
            <a:endParaRPr lang="en-US" sz="2800" dirty="0"/>
          </a:p>
        </p:txBody>
      </p:sp>
    </p:spTree>
    <p:extLst>
      <p:ext uri="{BB962C8B-B14F-4D97-AF65-F5344CB8AC3E}">
        <p14:creationId xmlns:p14="http://schemas.microsoft.com/office/powerpoint/2010/main" val="37238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pronouns </a:t>
            </a:r>
            <a:endParaRPr lang="en-US" dirty="0"/>
          </a:p>
        </p:txBody>
      </p:sp>
      <p:sp>
        <p:nvSpPr>
          <p:cNvPr id="3" name="Content Placeholder 2"/>
          <p:cNvSpPr>
            <a:spLocks noGrp="1"/>
          </p:cNvSpPr>
          <p:nvPr>
            <p:ph idx="1"/>
          </p:nvPr>
        </p:nvSpPr>
        <p:spPr/>
        <p:txBody>
          <a:bodyPr>
            <a:normAutofit/>
          </a:bodyPr>
          <a:lstStyle/>
          <a:p>
            <a:r>
              <a:rPr lang="en-US" dirty="0"/>
              <a:t>   </a:t>
            </a:r>
            <a:r>
              <a:rPr lang="en-US" sz="2400" b="1" dirty="0"/>
              <a:t>A  </a:t>
            </a:r>
            <a:r>
              <a:rPr lang="en-US" sz="2400" b="1" dirty="0" smtClean="0"/>
              <a:t>reﬂexive </a:t>
            </a:r>
            <a:r>
              <a:rPr lang="en-US" sz="2400" b="1" dirty="0"/>
              <a:t>pronoun </a:t>
            </a:r>
            <a:r>
              <a:rPr lang="en-US" sz="2400" dirty="0" err="1" smtClean="0"/>
              <a:t>e.g</a:t>
            </a:r>
            <a:r>
              <a:rPr lang="en-US" sz="2400" dirty="0" smtClean="0"/>
              <a:t>  </a:t>
            </a:r>
            <a:r>
              <a:rPr lang="en-US" sz="2400" dirty="0"/>
              <a:t>myself, himself, herself, itself, ourselves, themselves, yourself,  and  yourselves. </a:t>
            </a:r>
            <a:endParaRPr lang="en-US" sz="2400" dirty="0" smtClean="0"/>
          </a:p>
          <a:p>
            <a:r>
              <a:rPr lang="en-US" sz="2400" b="1" dirty="0" smtClean="0"/>
              <a:t>A  </a:t>
            </a:r>
            <a:r>
              <a:rPr lang="en-US" sz="2400" b="1" dirty="0"/>
              <a:t>demonstrative pronoun  </a:t>
            </a:r>
            <a:r>
              <a:rPr lang="en-US" sz="2400" dirty="0"/>
              <a:t>is used to point out a </a:t>
            </a:r>
            <a:r>
              <a:rPr lang="en-US" sz="2400" dirty="0" smtClean="0"/>
              <a:t>speciﬁc </a:t>
            </a:r>
            <a:r>
              <a:rPr lang="en-US" sz="2400" dirty="0"/>
              <a:t>person or thing. These pronouns include  this, that, these, </a:t>
            </a:r>
            <a:r>
              <a:rPr lang="en-US" sz="2400" dirty="0" smtClean="0"/>
              <a:t>and those.</a:t>
            </a:r>
          </a:p>
          <a:p>
            <a:endParaRPr lang="en-US" sz="2400" dirty="0"/>
          </a:p>
        </p:txBody>
      </p:sp>
    </p:spTree>
    <p:extLst>
      <p:ext uri="{BB962C8B-B14F-4D97-AF65-F5344CB8AC3E}">
        <p14:creationId xmlns:p14="http://schemas.microsoft.com/office/powerpoint/2010/main" val="3386785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interrogative pronoun</a:t>
            </a:r>
            <a:endParaRPr lang="en-US" dirty="0"/>
          </a:p>
        </p:txBody>
      </p:sp>
      <p:sp>
        <p:nvSpPr>
          <p:cNvPr id="3" name="Content Placeholder 2"/>
          <p:cNvSpPr>
            <a:spLocks noGrp="1"/>
          </p:cNvSpPr>
          <p:nvPr>
            <p:ph idx="1"/>
          </p:nvPr>
        </p:nvSpPr>
        <p:spPr/>
        <p:txBody>
          <a:bodyPr/>
          <a:lstStyle/>
          <a:p>
            <a:r>
              <a:rPr lang="en-US" sz="2400" dirty="0" smtClean="0"/>
              <a:t>is </a:t>
            </a:r>
            <a:r>
              <a:rPr lang="en-US" sz="2400" dirty="0"/>
              <a:t>used to ask a question</a:t>
            </a:r>
            <a:r>
              <a:rPr lang="en-US" sz="2400" dirty="0" smtClean="0"/>
              <a:t>.</a:t>
            </a:r>
          </a:p>
          <a:p>
            <a:r>
              <a:rPr lang="en-US" sz="2400" dirty="0" smtClean="0"/>
              <a:t> </a:t>
            </a:r>
            <a:r>
              <a:rPr lang="en-US" sz="2400" dirty="0"/>
              <a:t>These pronouns are  which, who, whom, and </a:t>
            </a:r>
            <a:r>
              <a:rPr lang="en-US" sz="2400" dirty="0" smtClean="0"/>
              <a:t>whose .</a:t>
            </a:r>
            <a:r>
              <a:rPr lang="en-US" sz="2400" dirty="0" err="1" smtClean="0"/>
              <a:t>e.g</a:t>
            </a:r>
            <a:r>
              <a:rPr lang="en-US" sz="2400" dirty="0" smtClean="0"/>
              <a:t> </a:t>
            </a:r>
          </a:p>
          <a:p>
            <a:r>
              <a:rPr lang="en-US" sz="2400" b="1" u="sng" dirty="0"/>
              <a:t>Whose</a:t>
            </a:r>
            <a:r>
              <a:rPr lang="en-US" sz="2400" dirty="0"/>
              <a:t> pencils are these? </a:t>
            </a:r>
            <a:endParaRPr lang="en-US" sz="2400" dirty="0" smtClean="0"/>
          </a:p>
          <a:p>
            <a:r>
              <a:rPr lang="en-US" sz="2400" b="1" u="sng" dirty="0" smtClean="0"/>
              <a:t>What </a:t>
            </a:r>
            <a:r>
              <a:rPr lang="en-US" sz="2400" dirty="0"/>
              <a:t>time do we have to leave? </a:t>
            </a:r>
            <a:endParaRPr lang="en-US" sz="2400" dirty="0" smtClean="0"/>
          </a:p>
          <a:p>
            <a:r>
              <a:rPr lang="en-US" sz="2400" b="1" u="sng" dirty="0" smtClean="0"/>
              <a:t>Who</a:t>
            </a:r>
            <a:r>
              <a:rPr lang="en-US" sz="2400" dirty="0" smtClean="0"/>
              <a:t> </a:t>
            </a:r>
            <a:r>
              <a:rPr lang="en-US" sz="2400" dirty="0"/>
              <a:t>told you that? </a:t>
            </a:r>
            <a:endParaRPr lang="en-US" sz="2400" dirty="0" smtClean="0"/>
          </a:p>
          <a:p>
            <a:r>
              <a:rPr lang="en-US" sz="2400" dirty="0"/>
              <a:t> </a:t>
            </a:r>
            <a:r>
              <a:rPr lang="en-US" sz="2400" b="1" u="sng" dirty="0" smtClean="0"/>
              <a:t>To </a:t>
            </a:r>
            <a:r>
              <a:rPr lang="en-US" sz="2400" b="1" u="sng" dirty="0"/>
              <a:t>whom </a:t>
            </a:r>
            <a:r>
              <a:rPr lang="en-US" sz="2400" dirty="0"/>
              <a:t>did you tell that?</a:t>
            </a:r>
          </a:p>
          <a:p>
            <a:endParaRPr lang="en-US" sz="2400" dirty="0" smtClean="0"/>
          </a:p>
          <a:p>
            <a:endParaRPr lang="en-US" dirty="0"/>
          </a:p>
        </p:txBody>
      </p:sp>
    </p:spTree>
    <p:extLst>
      <p:ext uri="{BB962C8B-B14F-4D97-AF65-F5344CB8AC3E}">
        <p14:creationId xmlns:p14="http://schemas.microsoft.com/office/powerpoint/2010/main" val="4260757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ndefinite </a:t>
            </a:r>
            <a:r>
              <a:rPr lang="en-US" dirty="0"/>
              <a:t>pronoun</a:t>
            </a:r>
          </a:p>
        </p:txBody>
      </p:sp>
      <p:sp>
        <p:nvSpPr>
          <p:cNvPr id="3" name="Content Placeholder 2"/>
          <p:cNvSpPr>
            <a:spLocks noGrp="1"/>
          </p:cNvSpPr>
          <p:nvPr>
            <p:ph idx="1"/>
          </p:nvPr>
        </p:nvSpPr>
        <p:spPr/>
        <p:txBody>
          <a:bodyPr>
            <a:normAutofit lnSpcReduction="10000"/>
          </a:bodyPr>
          <a:lstStyle/>
          <a:p>
            <a:r>
              <a:rPr lang="en-US" dirty="0"/>
              <a:t> </a:t>
            </a:r>
            <a:r>
              <a:rPr lang="en-US" sz="2400" dirty="0"/>
              <a:t>An  </a:t>
            </a:r>
            <a:r>
              <a:rPr lang="en-US" sz="2400" dirty="0" smtClean="0"/>
              <a:t>indefinite </a:t>
            </a:r>
            <a:r>
              <a:rPr lang="en-US" sz="2400" dirty="0"/>
              <a:t>pronoun  often does not refer to a </a:t>
            </a:r>
            <a:r>
              <a:rPr lang="en-US" sz="2400" dirty="0" smtClean="0"/>
              <a:t>speciﬁc </a:t>
            </a:r>
            <a:r>
              <a:rPr lang="en-US" sz="2400" dirty="0"/>
              <a:t>or </a:t>
            </a:r>
            <a:r>
              <a:rPr lang="en-US" sz="2400" dirty="0" smtClean="0"/>
              <a:t>deﬁnite </a:t>
            </a:r>
            <a:r>
              <a:rPr lang="en-US" sz="2400" dirty="0"/>
              <a:t>person or </a:t>
            </a:r>
            <a:r>
              <a:rPr lang="en-US" sz="2400" dirty="0" smtClean="0"/>
              <a:t>thing for example </a:t>
            </a:r>
          </a:p>
          <a:p>
            <a:r>
              <a:rPr lang="en-US" sz="2400" dirty="0" smtClean="0"/>
              <a:t> All    				any</a:t>
            </a:r>
          </a:p>
          <a:p>
            <a:r>
              <a:rPr lang="en-US" sz="2400" dirty="0" smtClean="0"/>
              <a:t> </a:t>
            </a:r>
            <a:r>
              <a:rPr lang="en-US" sz="2400" dirty="0"/>
              <a:t>each   </a:t>
            </a:r>
            <a:r>
              <a:rPr lang="en-US" sz="2400" dirty="0" smtClean="0"/>
              <a:t>			      everybody</a:t>
            </a:r>
          </a:p>
          <a:p>
            <a:r>
              <a:rPr lang="en-US" sz="2400" dirty="0" smtClean="0"/>
              <a:t>  </a:t>
            </a:r>
            <a:r>
              <a:rPr lang="en-US" sz="2400" dirty="0"/>
              <a:t>more </a:t>
            </a:r>
            <a:r>
              <a:rPr lang="en-US" sz="2400" dirty="0" smtClean="0"/>
              <a:t>				several    </a:t>
            </a:r>
          </a:p>
          <a:p>
            <a:r>
              <a:rPr lang="en-US" sz="2400" dirty="0" smtClean="0"/>
              <a:t>one  another   	nobody </a:t>
            </a:r>
          </a:p>
          <a:p>
            <a:r>
              <a:rPr lang="en-US" sz="2400" dirty="0" smtClean="0"/>
              <a:t> </a:t>
            </a:r>
            <a:r>
              <a:rPr lang="en-US" sz="2400" dirty="0"/>
              <a:t>either  </a:t>
            </a:r>
            <a:r>
              <a:rPr lang="en-US" sz="2400" dirty="0" smtClean="0"/>
              <a:t>			somebody   </a:t>
            </a:r>
          </a:p>
          <a:p>
            <a:r>
              <a:rPr lang="en-US" sz="2400" dirty="0" smtClean="0"/>
              <a:t>most     			many</a:t>
            </a:r>
          </a:p>
        </p:txBody>
      </p:sp>
    </p:spTree>
    <p:extLst>
      <p:ext uri="{BB962C8B-B14F-4D97-AF65-F5344CB8AC3E}">
        <p14:creationId xmlns:p14="http://schemas.microsoft.com/office/powerpoint/2010/main" val="1782814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Possessive Pronouns</a:t>
            </a:r>
            <a:br>
              <a:rPr lang="en-US" dirty="0"/>
            </a:br>
            <a:endParaRPr lang="en-US" dirty="0"/>
          </a:p>
        </p:txBody>
      </p:sp>
      <p:sp>
        <p:nvSpPr>
          <p:cNvPr id="3" name="Content Placeholder 2"/>
          <p:cNvSpPr>
            <a:spLocks noGrp="1"/>
          </p:cNvSpPr>
          <p:nvPr>
            <p:ph idx="1"/>
          </p:nvPr>
        </p:nvSpPr>
        <p:spPr/>
        <p:txBody>
          <a:bodyPr>
            <a:noAutofit/>
          </a:bodyPr>
          <a:lstStyle/>
          <a:p>
            <a:r>
              <a:rPr lang="en-US" sz="2400" dirty="0"/>
              <a:t>When you want to indicate ownership of something, use the possessive pronoun form . The following are possessive pronouns:</a:t>
            </a:r>
          </a:p>
          <a:p>
            <a:r>
              <a:rPr lang="en-US" sz="2400" dirty="0"/>
              <a:t> </a:t>
            </a:r>
            <a:r>
              <a:rPr lang="en-US" sz="2400" b="1" dirty="0"/>
              <a:t>my/mine their/theirs his, her/hers, it/its your/yours our/ours whose </a:t>
            </a:r>
          </a:p>
          <a:p>
            <a:r>
              <a:rPr lang="en-US" sz="2400" dirty="0"/>
              <a:t>This is </a:t>
            </a:r>
            <a:r>
              <a:rPr lang="en-US" sz="2400" b="1" u="sng" dirty="0"/>
              <a:t>my </a:t>
            </a:r>
            <a:r>
              <a:rPr lang="en-US" sz="2400" dirty="0"/>
              <a:t>stop. I didn’t think much of that presentation of </a:t>
            </a:r>
            <a:r>
              <a:rPr lang="en-US" sz="2400" b="1" u="sng" dirty="0"/>
              <a:t>theirs</a:t>
            </a:r>
            <a:r>
              <a:rPr lang="en-US" sz="2400" dirty="0"/>
              <a:t> . </a:t>
            </a:r>
            <a:r>
              <a:rPr lang="en-US" sz="2400" b="1" u="sng" dirty="0"/>
              <a:t>Her</a:t>
            </a:r>
            <a:r>
              <a:rPr lang="en-US" sz="2400" dirty="0"/>
              <a:t> decorating sense is unique. </a:t>
            </a:r>
          </a:p>
        </p:txBody>
      </p:sp>
    </p:spTree>
    <p:extLst>
      <p:ext uri="{BB962C8B-B14F-4D97-AF65-F5344CB8AC3E}">
        <p14:creationId xmlns:p14="http://schemas.microsoft.com/office/powerpoint/2010/main" val="393081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and Activities</a:t>
            </a:r>
          </a:p>
        </p:txBody>
      </p:sp>
      <p:sp>
        <p:nvSpPr>
          <p:cNvPr id="3" name="Content Placeholder 2"/>
          <p:cNvSpPr>
            <a:spLocks noGrp="1"/>
          </p:cNvSpPr>
          <p:nvPr>
            <p:ph idx="1"/>
          </p:nvPr>
        </p:nvSpPr>
        <p:spPr>
          <a:xfrm>
            <a:off x="609598" y="1295400"/>
            <a:ext cx="7543801" cy="5181600"/>
          </a:xfrm>
        </p:spPr>
        <p:txBody>
          <a:bodyPr>
            <a:normAutofit/>
          </a:bodyPr>
          <a:lstStyle/>
          <a:p>
            <a:r>
              <a:rPr lang="en-US" sz="2400" dirty="0" smtClean="0"/>
              <a:t> </a:t>
            </a:r>
            <a:r>
              <a:rPr lang="en-US" sz="2400" u="sng" dirty="0"/>
              <a:t>At times</a:t>
            </a:r>
            <a:r>
              <a:rPr lang="en-US" sz="2400" dirty="0"/>
              <a:t>, when </a:t>
            </a:r>
            <a:r>
              <a:rPr lang="en-US" sz="2400" b="1" u="sng" dirty="0"/>
              <a:t>I</a:t>
            </a:r>
            <a:r>
              <a:rPr lang="en-US" sz="2400" dirty="0"/>
              <a:t> have thought about it, I belong to many different groups. From the time I was born, I was a member of more than one family group. My mother’s family couldn’t have been more unlike my father’s family. My mother’s family was </a:t>
            </a:r>
            <a:r>
              <a:rPr lang="en-US" sz="2400" u="sng" dirty="0"/>
              <a:t>always</a:t>
            </a:r>
            <a:r>
              <a:rPr lang="en-US" sz="2400" dirty="0"/>
              <a:t> somewhat </a:t>
            </a:r>
            <a:r>
              <a:rPr lang="en-US" sz="2400" u="sng" dirty="0"/>
              <a:t>stiff</a:t>
            </a:r>
            <a:r>
              <a:rPr lang="en-US" sz="2400" dirty="0"/>
              <a:t> and </a:t>
            </a:r>
            <a:r>
              <a:rPr lang="en-US" sz="2400" u="sng" dirty="0"/>
              <a:t>reserved</a:t>
            </a:r>
            <a:r>
              <a:rPr lang="en-US" sz="2400" dirty="0"/>
              <a:t>. My father’s family was always </a:t>
            </a:r>
            <a:r>
              <a:rPr lang="en-US" sz="2400" u="sng" dirty="0"/>
              <a:t>outgoing</a:t>
            </a:r>
            <a:r>
              <a:rPr lang="en-US" sz="2400" dirty="0"/>
              <a:t>, </a:t>
            </a:r>
            <a:r>
              <a:rPr lang="en-US" sz="2400" u="sng" dirty="0"/>
              <a:t>loud</a:t>
            </a:r>
            <a:r>
              <a:rPr lang="en-US" sz="2400" dirty="0"/>
              <a:t>, and </a:t>
            </a:r>
            <a:r>
              <a:rPr lang="en-US" sz="2400" u="sng" dirty="0"/>
              <a:t>welcoming.</a:t>
            </a:r>
            <a:r>
              <a:rPr lang="en-US" sz="2400" dirty="0"/>
              <a:t> As I grew up, I </a:t>
            </a:r>
            <a:r>
              <a:rPr lang="en-US" sz="2400" u="sng" dirty="0"/>
              <a:t>spent</a:t>
            </a:r>
            <a:r>
              <a:rPr lang="en-US" sz="2400" dirty="0"/>
              <a:t> </a:t>
            </a:r>
            <a:r>
              <a:rPr lang="en-US" sz="2400" u="sng" dirty="0"/>
              <a:t>a lot of </a:t>
            </a:r>
            <a:r>
              <a:rPr lang="en-US" sz="2400" dirty="0"/>
              <a:t>time wishing I was more like my two families. Because they were so </a:t>
            </a:r>
            <a:r>
              <a:rPr lang="en-US" sz="2400" u="sng" dirty="0"/>
              <a:t>different</a:t>
            </a:r>
            <a:r>
              <a:rPr lang="en-US" sz="2400" dirty="0"/>
              <a:t>, I could never be like both of them </a:t>
            </a:r>
            <a:r>
              <a:rPr lang="en-US" sz="2400" u="sng" dirty="0"/>
              <a:t>at once</a:t>
            </a:r>
            <a:r>
              <a:rPr lang="en-US" sz="2400" dirty="0"/>
              <a:t>.</a:t>
            </a:r>
          </a:p>
          <a:p>
            <a:endParaRPr lang="en-US" dirty="0"/>
          </a:p>
        </p:txBody>
      </p:sp>
    </p:spTree>
    <p:extLst>
      <p:ext uri="{BB962C8B-B14F-4D97-AF65-F5344CB8AC3E}">
        <p14:creationId xmlns:p14="http://schemas.microsoft.com/office/powerpoint/2010/main" val="354315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Pronouns</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Relative </a:t>
            </a:r>
            <a:r>
              <a:rPr lang="en-US" sz="2800" dirty="0"/>
              <a:t>pronouns introduce clauses that are dependent on the rest of the sentence. </a:t>
            </a:r>
          </a:p>
          <a:p>
            <a:r>
              <a:rPr lang="en-US" sz="2800" dirty="0"/>
              <a:t> </a:t>
            </a:r>
            <a:r>
              <a:rPr lang="en-US" sz="2800" dirty="0" smtClean="0"/>
              <a:t>that</a:t>
            </a:r>
            <a:r>
              <a:rPr lang="en-US" sz="2800" dirty="0"/>
              <a:t>, whom , who , which , </a:t>
            </a:r>
            <a:r>
              <a:rPr lang="en-US" sz="2800" dirty="0" smtClean="0"/>
              <a:t>whose</a:t>
            </a:r>
          </a:p>
          <a:p>
            <a:r>
              <a:rPr lang="en-US" sz="2800" dirty="0"/>
              <a:t>I went to see the singer </a:t>
            </a:r>
            <a:r>
              <a:rPr lang="en-US" sz="2800" u="sng" dirty="0"/>
              <a:t>who</a:t>
            </a:r>
            <a:r>
              <a:rPr lang="en-US" sz="2800" dirty="0"/>
              <a:t> played on Saturday.</a:t>
            </a:r>
          </a:p>
          <a:p>
            <a:r>
              <a:rPr lang="en-US" sz="2800" dirty="0"/>
              <a:t> </a:t>
            </a:r>
          </a:p>
        </p:txBody>
      </p:sp>
    </p:spTree>
    <p:extLst>
      <p:ext uri="{BB962C8B-B14F-4D97-AF65-F5344CB8AC3E}">
        <p14:creationId xmlns:p14="http://schemas.microsoft.com/office/powerpoint/2010/main" val="59535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RECIPROCAL PRONOUN </a:t>
            </a:r>
            <a:endParaRPr lang="en-US" dirty="0"/>
          </a:p>
        </p:txBody>
      </p:sp>
      <p:sp>
        <p:nvSpPr>
          <p:cNvPr id="3" name="Content Placeholder 2"/>
          <p:cNvSpPr>
            <a:spLocks noGrp="1"/>
          </p:cNvSpPr>
          <p:nvPr>
            <p:ph idx="1"/>
          </p:nvPr>
        </p:nvSpPr>
        <p:spPr/>
        <p:txBody>
          <a:bodyPr/>
          <a:lstStyle/>
          <a:p>
            <a:r>
              <a:rPr lang="en-US" dirty="0"/>
              <a:t>A reciprocal pronoun is a </a:t>
            </a:r>
            <a:r>
              <a:rPr lang="en-US" b="1" dirty="0">
                <a:hlinkClick r:id="rId2"/>
              </a:rPr>
              <a:t>pronoun</a:t>
            </a:r>
            <a:r>
              <a:rPr lang="en-US" dirty="0"/>
              <a:t> which is used to indicate that two or more people are carrying out or have carried out an action of some type, with both receiving the benefits or consequences of that action simultaneously. </a:t>
            </a:r>
            <a:endParaRPr lang="en-US" dirty="0" smtClean="0"/>
          </a:p>
          <a:p>
            <a:r>
              <a:rPr lang="en-US" dirty="0"/>
              <a:t>Maria and Juan gave </a:t>
            </a:r>
            <a:r>
              <a:rPr lang="en-US" b="1" u="sng" dirty="0"/>
              <a:t>each </a:t>
            </a:r>
            <a:r>
              <a:rPr lang="en-US" b="1" u="sng" dirty="0" smtClean="0"/>
              <a:t>other </a:t>
            </a:r>
            <a:r>
              <a:rPr lang="en-US" dirty="0"/>
              <a:t> </a:t>
            </a:r>
            <a:r>
              <a:rPr lang="en-US" dirty="0" smtClean="0"/>
              <a:t> gifts on their success.</a:t>
            </a:r>
            <a:endParaRPr lang="en-US" dirty="0"/>
          </a:p>
          <a:p>
            <a:r>
              <a:rPr lang="en-US" dirty="0" smtClean="0"/>
              <a:t>Terry </a:t>
            </a:r>
            <a:r>
              <a:rPr lang="en-US" dirty="0"/>
              <a:t>and Jack were talking </a:t>
            </a:r>
            <a:r>
              <a:rPr lang="en-US" b="1" u="sng" dirty="0"/>
              <a:t>to each other </a:t>
            </a:r>
            <a:r>
              <a:rPr lang="en-US" dirty="0"/>
              <a:t>in the hallway</a:t>
            </a:r>
            <a:r>
              <a:rPr lang="en-US" dirty="0" smtClean="0"/>
              <a:t>.</a:t>
            </a:r>
            <a:endParaRPr lang="en-US" dirty="0"/>
          </a:p>
          <a:p>
            <a:r>
              <a:rPr lang="en-US" dirty="0" smtClean="0"/>
              <a:t>Boys were fighting with </a:t>
            </a:r>
            <a:r>
              <a:rPr lang="en-US" b="1" u="sng" dirty="0" smtClean="0"/>
              <a:t>one another</a:t>
            </a:r>
            <a:r>
              <a:rPr lang="en-US" dirty="0" smtClean="0"/>
              <a:t>.</a:t>
            </a:r>
            <a:endParaRPr lang="en-US" dirty="0"/>
          </a:p>
        </p:txBody>
      </p:sp>
    </p:spTree>
    <p:extLst>
      <p:ext uri="{BB962C8B-B14F-4D97-AF65-F5344CB8AC3E}">
        <p14:creationId xmlns:p14="http://schemas.microsoft.com/office/powerpoint/2010/main" val="304461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Recognize the kinds of pronouns </a:t>
            </a:r>
            <a:endParaRPr lang="en-US" dirty="0"/>
          </a:p>
        </p:txBody>
      </p:sp>
      <p:sp>
        <p:nvSpPr>
          <p:cNvPr id="3" name="Content Placeholder 2"/>
          <p:cNvSpPr>
            <a:spLocks noGrp="1"/>
          </p:cNvSpPr>
          <p:nvPr>
            <p:ph idx="1"/>
          </p:nvPr>
        </p:nvSpPr>
        <p:spPr/>
        <p:txBody>
          <a:bodyPr>
            <a:normAutofit/>
          </a:bodyPr>
          <a:lstStyle/>
          <a:p>
            <a:r>
              <a:rPr lang="en-US" sz="2400" dirty="0"/>
              <a:t>1. </a:t>
            </a:r>
            <a:r>
              <a:rPr lang="en-US" sz="2400" dirty="0" smtClean="0"/>
              <a:t> </a:t>
            </a:r>
            <a:r>
              <a:rPr lang="en-US" sz="2400" u="sng" dirty="0"/>
              <a:t>This</a:t>
            </a:r>
            <a:r>
              <a:rPr lang="en-US" sz="2400" dirty="0"/>
              <a:t> is the way to do it.  </a:t>
            </a:r>
          </a:p>
          <a:p>
            <a:r>
              <a:rPr lang="en-US" sz="2400" dirty="0"/>
              <a:t> 2.   He hurt </a:t>
            </a:r>
            <a:r>
              <a:rPr lang="en-US" sz="2400" u="sng" dirty="0"/>
              <a:t>himself</a:t>
            </a:r>
            <a:r>
              <a:rPr lang="en-US" sz="2400" dirty="0"/>
              <a:t> during gym class.  </a:t>
            </a:r>
          </a:p>
          <a:p>
            <a:r>
              <a:rPr lang="en-US" sz="2400" dirty="0"/>
              <a:t> 3.   Can </a:t>
            </a:r>
            <a:r>
              <a:rPr lang="en-US" sz="2400" u="sng" dirty="0"/>
              <a:t>you</a:t>
            </a:r>
            <a:r>
              <a:rPr lang="en-US" sz="2400" dirty="0"/>
              <a:t> and </a:t>
            </a:r>
            <a:r>
              <a:rPr lang="en-US" sz="2400" u="sng" dirty="0"/>
              <a:t>they</a:t>
            </a:r>
            <a:r>
              <a:rPr lang="en-US" sz="2400" dirty="0"/>
              <a:t> </a:t>
            </a:r>
            <a:r>
              <a:rPr lang="en-US" sz="2400" dirty="0" smtClean="0"/>
              <a:t>ﬁnish </a:t>
            </a:r>
            <a:r>
              <a:rPr lang="en-US" sz="2400" dirty="0"/>
              <a:t>the cleaning by three o’clock?  </a:t>
            </a:r>
          </a:p>
          <a:p>
            <a:r>
              <a:rPr lang="en-US" sz="2400" dirty="0"/>
              <a:t> 4.   </a:t>
            </a:r>
            <a:r>
              <a:rPr lang="en-US" sz="2400" u="sng" dirty="0"/>
              <a:t>Who </a:t>
            </a:r>
            <a:r>
              <a:rPr lang="en-US" sz="2400" dirty="0"/>
              <a:t>is the person with her?      </a:t>
            </a:r>
          </a:p>
          <a:p>
            <a:r>
              <a:rPr lang="en-US" sz="2400" dirty="0"/>
              <a:t> 5. </a:t>
            </a:r>
            <a:r>
              <a:rPr lang="en-US" sz="2400" u="sng" dirty="0"/>
              <a:t>I</a:t>
            </a:r>
            <a:r>
              <a:rPr lang="en-US" sz="2400" dirty="0"/>
              <a:t> held the door for them.      </a:t>
            </a:r>
          </a:p>
          <a:p>
            <a:r>
              <a:rPr lang="en-US" sz="2400" dirty="0"/>
              <a:t> 6. Please tell </a:t>
            </a:r>
            <a:r>
              <a:rPr lang="en-US" sz="2400" u="sng" dirty="0"/>
              <a:t>him</a:t>
            </a:r>
            <a:r>
              <a:rPr lang="en-US" sz="2400" dirty="0"/>
              <a:t> that we said hello.</a:t>
            </a:r>
          </a:p>
        </p:txBody>
      </p:sp>
    </p:spTree>
    <p:extLst>
      <p:ext uri="{BB962C8B-B14F-4D97-AF65-F5344CB8AC3E}">
        <p14:creationId xmlns:p14="http://schemas.microsoft.com/office/powerpoint/2010/main" val="389486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Adjectives</a:t>
            </a:r>
          </a:p>
        </p:txBody>
      </p:sp>
      <p:sp>
        <p:nvSpPr>
          <p:cNvPr id="3" name="Content Placeholder 2"/>
          <p:cNvSpPr>
            <a:spLocks noGrp="1"/>
          </p:cNvSpPr>
          <p:nvPr>
            <p:ph idx="1"/>
          </p:nvPr>
        </p:nvSpPr>
        <p:spPr/>
        <p:txBody>
          <a:bodyPr>
            <a:normAutofit/>
          </a:bodyPr>
          <a:lstStyle/>
          <a:p>
            <a:r>
              <a:rPr lang="en-US" sz="2400" dirty="0"/>
              <a:t>An  adjective  </a:t>
            </a:r>
            <a:r>
              <a:rPr lang="en-US" sz="2400" dirty="0" smtClean="0"/>
              <a:t>modiﬁes </a:t>
            </a:r>
            <a:r>
              <a:rPr lang="en-US" sz="2400" dirty="0"/>
              <a:t>(</a:t>
            </a:r>
            <a:r>
              <a:rPr lang="en-US" sz="2400" dirty="0" smtClean="0"/>
              <a:t>qualiﬁes </a:t>
            </a:r>
            <a:r>
              <a:rPr lang="en-US" sz="2400" dirty="0"/>
              <a:t>or limits the meaning of ) a noun or a pronoun. It answers the questions,  What kind? Which one(s)? How many? How much</a:t>
            </a:r>
            <a:r>
              <a:rPr lang="en-US" sz="2400" dirty="0" smtClean="0"/>
              <a:t>?</a:t>
            </a:r>
          </a:p>
          <a:p>
            <a:r>
              <a:rPr lang="en-US" sz="2400" dirty="0"/>
              <a:t>Carrie read an  </a:t>
            </a:r>
            <a:r>
              <a:rPr lang="en-US" sz="2400" b="1" dirty="0" smtClean="0"/>
              <a:t>interesting  </a:t>
            </a:r>
            <a:r>
              <a:rPr lang="en-US" sz="2400" dirty="0"/>
              <a:t>story. ( What kind  of story?)    </a:t>
            </a:r>
            <a:endParaRPr lang="en-US" sz="2400" dirty="0" smtClean="0"/>
          </a:p>
          <a:p>
            <a:r>
              <a:rPr lang="en-US" sz="2400" dirty="0" smtClean="0"/>
              <a:t>Wendy </a:t>
            </a:r>
            <a:r>
              <a:rPr lang="en-US" sz="2400" dirty="0"/>
              <a:t>paid  </a:t>
            </a:r>
            <a:r>
              <a:rPr lang="en-US" sz="2400" b="1" dirty="0" smtClean="0"/>
              <a:t>ﬁfty  </a:t>
            </a:r>
            <a:r>
              <a:rPr lang="en-US" sz="2400" b="1" dirty="0"/>
              <a:t>dollars </a:t>
            </a:r>
            <a:r>
              <a:rPr lang="en-US" sz="2400" dirty="0"/>
              <a:t>for the jacket. ( How   many  dollars?)     </a:t>
            </a:r>
            <a:endParaRPr lang="en-US" sz="2400" dirty="0" smtClean="0"/>
          </a:p>
        </p:txBody>
      </p:sp>
    </p:spTree>
    <p:extLst>
      <p:ext uri="{BB962C8B-B14F-4D97-AF65-F5344CB8AC3E}">
        <p14:creationId xmlns:p14="http://schemas.microsoft.com/office/powerpoint/2010/main" val="2867322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adjectives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sz="2800" b="1" u="sng" dirty="0"/>
              <a:t>A  proper adjective  </a:t>
            </a:r>
            <a:r>
              <a:rPr lang="en-US" sz="2800" dirty="0"/>
              <a:t>is formed from a proper noun. </a:t>
            </a:r>
            <a:r>
              <a:rPr lang="en-US" sz="2800" dirty="0" err="1" smtClean="0"/>
              <a:t>E.g</a:t>
            </a:r>
            <a:r>
              <a:rPr lang="en-US" sz="2800" dirty="0" smtClean="0"/>
              <a:t>,         </a:t>
            </a:r>
            <a:r>
              <a:rPr lang="en-US" sz="2800" dirty="0"/>
              <a:t>Italian </a:t>
            </a:r>
            <a:r>
              <a:rPr lang="en-US" sz="2800" dirty="0" smtClean="0"/>
              <a:t>bread,     </a:t>
            </a:r>
            <a:r>
              <a:rPr lang="en-US" sz="2800" dirty="0"/>
              <a:t>Herculean </a:t>
            </a:r>
            <a:r>
              <a:rPr lang="en-US" sz="2800" dirty="0" smtClean="0"/>
              <a:t>strength,     </a:t>
            </a:r>
            <a:r>
              <a:rPr lang="en-US" sz="2800" dirty="0"/>
              <a:t>Midas </a:t>
            </a:r>
            <a:r>
              <a:rPr lang="en-US" sz="2800" dirty="0" smtClean="0"/>
              <a:t>touch,     </a:t>
            </a:r>
            <a:r>
              <a:rPr lang="en-US" sz="2800" dirty="0"/>
              <a:t>Canadian sunset </a:t>
            </a:r>
            <a:endParaRPr lang="en-US" sz="2800" dirty="0" smtClean="0"/>
          </a:p>
          <a:p>
            <a:r>
              <a:rPr lang="en-US" sz="2800" dirty="0"/>
              <a:t> </a:t>
            </a:r>
            <a:r>
              <a:rPr lang="en-US" sz="2800" b="1" u="sng" dirty="0"/>
              <a:t>A  compound adjective  </a:t>
            </a:r>
            <a:r>
              <a:rPr lang="en-US" sz="2800" dirty="0"/>
              <a:t>is a word composed of two or more words. Sometimes these words are hyphenated.         landmark </a:t>
            </a:r>
            <a:r>
              <a:rPr lang="en-US" sz="2800" dirty="0" smtClean="0"/>
              <a:t>decision,     </a:t>
            </a:r>
            <a:r>
              <a:rPr lang="en-US" sz="2800" dirty="0"/>
              <a:t>black-and-blue </a:t>
            </a:r>
            <a:r>
              <a:rPr lang="en-US" sz="2800" dirty="0" smtClean="0"/>
              <a:t>mark,     </a:t>
            </a:r>
            <a:r>
              <a:rPr lang="en-US" sz="2800" dirty="0"/>
              <a:t>hometown hero </a:t>
            </a:r>
          </a:p>
        </p:txBody>
      </p:sp>
    </p:spTree>
    <p:extLst>
      <p:ext uri="{BB962C8B-B14F-4D97-AF65-F5344CB8AC3E}">
        <p14:creationId xmlns:p14="http://schemas.microsoft.com/office/powerpoint/2010/main" val="282806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t>
            </a:r>
            <a:endParaRPr lang="en-US" dirty="0"/>
          </a:p>
        </p:txBody>
      </p:sp>
      <p:sp>
        <p:nvSpPr>
          <p:cNvPr id="3" name="Content Placeholder 2"/>
          <p:cNvSpPr>
            <a:spLocks noGrp="1"/>
          </p:cNvSpPr>
          <p:nvPr>
            <p:ph idx="1"/>
          </p:nvPr>
        </p:nvSpPr>
        <p:spPr/>
        <p:txBody>
          <a:bodyPr/>
          <a:lstStyle/>
          <a:p>
            <a:r>
              <a:rPr lang="en-US" dirty="0"/>
              <a:t>There are several types of  verbs  to be studied: the action verb, the linking verb, and the helping verb. </a:t>
            </a:r>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1371344627"/>
              </p:ext>
            </p:extLst>
          </p:nvPr>
        </p:nvGraphicFramePr>
        <p:xfrm>
          <a:off x="1219200" y="2971800"/>
          <a:ext cx="55626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179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action verbs </a:t>
            </a:r>
            <a:endParaRPr lang="en-US" dirty="0"/>
          </a:p>
        </p:txBody>
      </p:sp>
      <p:sp>
        <p:nvSpPr>
          <p:cNvPr id="3" name="Content Placeholder 2"/>
          <p:cNvSpPr>
            <a:spLocks noGrp="1"/>
          </p:cNvSpPr>
          <p:nvPr>
            <p:ph idx="1"/>
          </p:nvPr>
        </p:nvSpPr>
        <p:spPr/>
        <p:txBody>
          <a:bodyPr/>
          <a:lstStyle/>
          <a:p>
            <a:r>
              <a:rPr lang="en-US" sz="2400" dirty="0" smtClean="0"/>
              <a:t>An  </a:t>
            </a:r>
            <a:r>
              <a:rPr lang="en-US" sz="2400" dirty="0"/>
              <a:t>action verb  tells what action (often a physical action) a subject is performing, has performed, or will perform</a:t>
            </a:r>
            <a:r>
              <a:rPr lang="en-US" sz="2400" dirty="0" smtClean="0"/>
              <a:t>. </a:t>
            </a:r>
            <a:r>
              <a:rPr lang="en-US" sz="2400" dirty="0" err="1" smtClean="0"/>
              <a:t>E.g</a:t>
            </a:r>
            <a:r>
              <a:rPr lang="en-US" sz="2400" dirty="0" smtClean="0"/>
              <a:t> </a:t>
            </a:r>
          </a:p>
          <a:p>
            <a:r>
              <a:rPr lang="en-US" sz="2400" dirty="0"/>
              <a:t>Louie  </a:t>
            </a:r>
            <a:r>
              <a:rPr lang="en-US" sz="2400" b="1" u="sng" dirty="0"/>
              <a:t>bowled</a:t>
            </a:r>
            <a:r>
              <a:rPr lang="en-US" sz="2400" dirty="0"/>
              <a:t>  a perfect game last night.    </a:t>
            </a:r>
            <a:endParaRPr lang="en-US" sz="2400" dirty="0" smtClean="0"/>
          </a:p>
          <a:p>
            <a:r>
              <a:rPr lang="en-US" sz="2400" dirty="0" smtClean="0"/>
              <a:t>Suzanne  </a:t>
            </a:r>
            <a:r>
              <a:rPr lang="en-US" sz="2400" b="1" u="sng" dirty="0"/>
              <a:t>skated </a:t>
            </a:r>
            <a:r>
              <a:rPr lang="en-US" sz="2400" dirty="0"/>
              <a:t> across the rink in Central Park. </a:t>
            </a:r>
            <a:endParaRPr lang="en-US" sz="2400" dirty="0" smtClean="0"/>
          </a:p>
          <a:p>
            <a:r>
              <a:rPr lang="en-US" sz="2400" b="1" u="sng" dirty="0" smtClean="0"/>
              <a:t>Turn  </a:t>
            </a:r>
            <a:r>
              <a:rPr lang="en-US" sz="2400" dirty="0"/>
              <a:t>at the next corner, Noel.   </a:t>
            </a:r>
            <a:endParaRPr lang="en-US" sz="2400" dirty="0" smtClean="0"/>
          </a:p>
          <a:p>
            <a:r>
              <a:rPr lang="en-US" sz="2400" dirty="0" smtClean="0"/>
              <a:t> </a:t>
            </a:r>
            <a:r>
              <a:rPr lang="en-US" sz="2400" dirty="0"/>
              <a:t>Oscar will  </a:t>
            </a:r>
            <a:r>
              <a:rPr lang="en-US" sz="2400" b="1" u="sng" dirty="0"/>
              <a:t>help</a:t>
            </a:r>
            <a:r>
              <a:rPr lang="en-US" sz="2400" dirty="0"/>
              <a:t>  Petra with the project.</a:t>
            </a:r>
          </a:p>
        </p:txBody>
      </p:sp>
    </p:spTree>
    <p:extLst>
      <p:ext uri="{BB962C8B-B14F-4D97-AF65-F5344CB8AC3E}">
        <p14:creationId xmlns:p14="http://schemas.microsoft.com/office/powerpoint/2010/main" val="2188564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Helping verbs </a:t>
            </a:r>
            <a:endParaRPr lang="en-US" dirty="0"/>
          </a:p>
        </p:txBody>
      </p:sp>
      <p:sp>
        <p:nvSpPr>
          <p:cNvPr id="3" name="Content Placeholder 2"/>
          <p:cNvSpPr>
            <a:spLocks noGrp="1"/>
          </p:cNvSpPr>
          <p:nvPr>
            <p:ph idx="1"/>
          </p:nvPr>
        </p:nvSpPr>
        <p:spPr/>
        <p:txBody>
          <a:bodyPr/>
          <a:lstStyle/>
          <a:p>
            <a:r>
              <a:rPr lang="en-US" dirty="0"/>
              <a:t>A helping verb (also called an auxiliary verb) is a verb (such as have, do, or will) that </a:t>
            </a:r>
            <a:r>
              <a:rPr lang="en-US" b="1" dirty="0"/>
              <a:t>comes before the main verb in a </a:t>
            </a:r>
            <a:r>
              <a:rPr lang="en-US" b="1" dirty="0" smtClean="0"/>
              <a:t>sentence</a:t>
            </a:r>
            <a:r>
              <a:rPr lang="en-US" dirty="0" smtClean="0"/>
              <a:t>. </a:t>
            </a:r>
            <a:r>
              <a:rPr lang="en-US" dirty="0" err="1" smtClean="0"/>
              <a:t>e.g</a:t>
            </a:r>
            <a:r>
              <a:rPr lang="en-US" dirty="0" smtClean="0"/>
              <a:t> , </a:t>
            </a:r>
          </a:p>
          <a:p>
            <a:r>
              <a:rPr lang="en-US" dirty="0"/>
              <a:t>The common helping verbs are </a:t>
            </a:r>
            <a:endParaRPr lang="en-US" dirty="0" smtClean="0"/>
          </a:p>
          <a:p>
            <a:r>
              <a:rPr lang="en-US" dirty="0" smtClean="0"/>
              <a:t> </a:t>
            </a:r>
            <a:r>
              <a:rPr lang="en-US" dirty="0"/>
              <a:t>am, is, are, was, were, be, been, being, has, had, have, do, does, did, may, might, must, can, could, shall, should, will,  and  would</a:t>
            </a:r>
            <a:r>
              <a:rPr lang="en-US" dirty="0" smtClean="0"/>
              <a:t>.</a:t>
            </a:r>
          </a:p>
          <a:p>
            <a:r>
              <a:rPr lang="en-US" dirty="0" smtClean="0"/>
              <a:t>Sana </a:t>
            </a:r>
            <a:r>
              <a:rPr lang="en-US" b="1" u="sng" dirty="0"/>
              <a:t>can</a:t>
            </a:r>
            <a:r>
              <a:rPr lang="en-US" dirty="0"/>
              <a:t> ride her sister's bicycle</a:t>
            </a:r>
            <a:r>
              <a:rPr lang="en-US" dirty="0" smtClean="0"/>
              <a:t>,</a:t>
            </a:r>
          </a:p>
          <a:p>
            <a:r>
              <a:rPr lang="en-US" dirty="0" smtClean="0"/>
              <a:t>Sana </a:t>
            </a:r>
            <a:r>
              <a:rPr lang="en-US" b="1" u="sng" dirty="0"/>
              <a:t>could</a:t>
            </a:r>
            <a:r>
              <a:rPr lang="en-US" u="sng" dirty="0"/>
              <a:t> </a:t>
            </a:r>
            <a:r>
              <a:rPr lang="en-US" b="1" u="sng" dirty="0"/>
              <a:t>have</a:t>
            </a:r>
            <a:r>
              <a:rPr lang="en-US" u="sng" dirty="0"/>
              <a:t> </a:t>
            </a:r>
            <a:r>
              <a:rPr lang="en-US" dirty="0"/>
              <a:t>walked to school,</a:t>
            </a:r>
          </a:p>
        </p:txBody>
      </p:sp>
    </p:spTree>
    <p:extLst>
      <p:ext uri="{BB962C8B-B14F-4D97-AF65-F5344CB8AC3E}">
        <p14:creationId xmlns:p14="http://schemas.microsoft.com/office/powerpoint/2010/main" val="2448245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linking verbs </a:t>
            </a:r>
            <a:endParaRPr lang="en-US" dirty="0"/>
          </a:p>
        </p:txBody>
      </p:sp>
      <p:sp>
        <p:nvSpPr>
          <p:cNvPr id="3" name="Content Placeholder 2"/>
          <p:cNvSpPr>
            <a:spLocks noGrp="1"/>
          </p:cNvSpPr>
          <p:nvPr>
            <p:ph idx="1"/>
          </p:nvPr>
        </p:nvSpPr>
        <p:spPr/>
        <p:txBody>
          <a:bodyPr/>
          <a:lstStyle/>
          <a:p>
            <a:r>
              <a:rPr lang="en-US" dirty="0"/>
              <a:t>A  linking verb  connects (or links) a subject to a noun or an adjective in the predicate. The most common linking verbs </a:t>
            </a:r>
            <a:r>
              <a:rPr lang="en-US" dirty="0" smtClean="0"/>
              <a:t>are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00400"/>
            <a:ext cx="6477000" cy="2743200"/>
          </a:xfrm>
          <a:prstGeom prst="rect">
            <a:avLst/>
          </a:prstGeom>
        </p:spPr>
      </p:pic>
    </p:spTree>
    <p:extLst>
      <p:ext uri="{BB962C8B-B14F-4D97-AF65-F5344CB8AC3E}">
        <p14:creationId xmlns:p14="http://schemas.microsoft.com/office/powerpoint/2010/main" val="329485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linking verbs </a:t>
            </a:r>
            <a:endParaRPr lang="en-US" dirty="0"/>
          </a:p>
        </p:txBody>
      </p:sp>
      <p:sp>
        <p:nvSpPr>
          <p:cNvPr id="3" name="Content Placeholder 2"/>
          <p:cNvSpPr>
            <a:spLocks noGrp="1"/>
          </p:cNvSpPr>
          <p:nvPr>
            <p:ph idx="1"/>
          </p:nvPr>
        </p:nvSpPr>
        <p:spPr/>
        <p:txBody>
          <a:bodyPr>
            <a:normAutofit fontScale="92500"/>
          </a:bodyPr>
          <a:lstStyle/>
          <a:p>
            <a:r>
              <a:rPr lang="en-US" sz="2400" b="1" u="sng" dirty="0"/>
              <a:t>These verbs do not express an action that the subject can do but rather express a state of being</a:t>
            </a:r>
            <a:r>
              <a:rPr lang="en-US" sz="2400" dirty="0" smtClean="0"/>
              <a:t>. as</a:t>
            </a:r>
          </a:p>
          <a:p>
            <a:r>
              <a:rPr lang="en-US" sz="2400" dirty="0" smtClean="0"/>
              <a:t>That </a:t>
            </a:r>
            <a:r>
              <a:rPr lang="en-US" sz="2400" dirty="0"/>
              <a:t>girl </a:t>
            </a:r>
            <a:r>
              <a:rPr lang="en-US" sz="2400" u="sng" dirty="0"/>
              <a:t>is</a:t>
            </a:r>
            <a:r>
              <a:rPr lang="en-US" sz="2400" dirty="0"/>
              <a:t> my </a:t>
            </a:r>
            <a:r>
              <a:rPr lang="en-US" sz="2400" dirty="0" err="1" smtClean="0"/>
              <a:t>classfellow</a:t>
            </a:r>
            <a:r>
              <a:rPr lang="en-US" sz="2400" dirty="0" smtClean="0"/>
              <a:t>.</a:t>
            </a:r>
          </a:p>
          <a:p>
            <a:r>
              <a:rPr lang="en-US" sz="2400" b="1" u="sng" dirty="0" smtClean="0"/>
              <a:t>Linking </a:t>
            </a:r>
            <a:r>
              <a:rPr lang="en-US" sz="2400" b="1" u="sng" dirty="0"/>
              <a:t>verbs can be used in the passive voice to express a state of </a:t>
            </a:r>
            <a:r>
              <a:rPr lang="en-US" sz="2400" b="1" u="sng" dirty="0" smtClean="0"/>
              <a:t>being</a:t>
            </a:r>
            <a:r>
              <a:rPr lang="en-US" sz="2400" dirty="0" smtClean="0"/>
              <a:t>.as </a:t>
            </a:r>
            <a:r>
              <a:rPr lang="en-US" sz="2400" dirty="0"/>
              <a:t>The house was </a:t>
            </a:r>
            <a:r>
              <a:rPr lang="en-US" sz="2400" dirty="0" smtClean="0"/>
              <a:t>built or It </a:t>
            </a:r>
            <a:r>
              <a:rPr lang="en-US" sz="2400" dirty="0"/>
              <a:t>was painted</a:t>
            </a:r>
            <a:r>
              <a:rPr lang="en-US" sz="2400" dirty="0" smtClean="0"/>
              <a:t>.</a:t>
            </a:r>
          </a:p>
          <a:p>
            <a:r>
              <a:rPr lang="en-US" sz="2400" b="1" u="sng" dirty="0"/>
              <a:t>Linking verbs can be used in the progressive tenses to express a state of being</a:t>
            </a:r>
            <a:r>
              <a:rPr lang="en-US" sz="2400" b="1" u="sng" dirty="0" smtClean="0"/>
              <a:t>. As </a:t>
            </a:r>
            <a:r>
              <a:rPr lang="en-US" sz="2400" dirty="0" smtClean="0"/>
              <a:t>She </a:t>
            </a:r>
            <a:r>
              <a:rPr lang="en-US" sz="2400" dirty="0"/>
              <a:t>is </a:t>
            </a:r>
            <a:r>
              <a:rPr lang="en-US" sz="2400" dirty="0" err="1" smtClean="0"/>
              <a:t>annoying.They</a:t>
            </a:r>
            <a:r>
              <a:rPr lang="en-US" sz="2400" dirty="0" smtClean="0"/>
              <a:t> </a:t>
            </a:r>
            <a:r>
              <a:rPr lang="en-US" sz="2400" dirty="0"/>
              <a:t>seem confusing.</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59582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and Activities</a:t>
            </a:r>
          </a:p>
        </p:txBody>
      </p:sp>
      <p:sp>
        <p:nvSpPr>
          <p:cNvPr id="3" name="Content Placeholder 2"/>
          <p:cNvSpPr>
            <a:spLocks noGrp="1"/>
          </p:cNvSpPr>
          <p:nvPr>
            <p:ph idx="1"/>
          </p:nvPr>
        </p:nvSpPr>
        <p:spPr>
          <a:xfrm>
            <a:off x="609599" y="2160590"/>
            <a:ext cx="6347714" cy="4240210"/>
          </a:xfrm>
        </p:spPr>
        <p:txBody>
          <a:bodyPr>
            <a:normAutofit/>
          </a:bodyPr>
          <a:lstStyle/>
          <a:p>
            <a:r>
              <a:rPr lang="en-US" sz="2800" u="sng" dirty="0"/>
              <a:t>We</a:t>
            </a:r>
            <a:r>
              <a:rPr lang="en-US" sz="2800" dirty="0"/>
              <a:t> </a:t>
            </a:r>
            <a:r>
              <a:rPr lang="en-US" sz="2800" u="sng" dirty="0"/>
              <a:t>lived</a:t>
            </a:r>
            <a:r>
              <a:rPr lang="en-US" sz="2800" dirty="0"/>
              <a:t> in a </a:t>
            </a:r>
            <a:r>
              <a:rPr lang="en-US" sz="2800" u="sng" dirty="0"/>
              <a:t>three-floors house </a:t>
            </a:r>
            <a:r>
              <a:rPr lang="en-US" sz="2800" dirty="0"/>
              <a:t>with two other families</a:t>
            </a:r>
            <a:r>
              <a:rPr lang="en-US" sz="2800" u="sng" dirty="0"/>
              <a:t>, so </a:t>
            </a:r>
            <a:r>
              <a:rPr lang="en-US" sz="2800" dirty="0"/>
              <a:t>there was a kind of group there, too, of which I </a:t>
            </a:r>
            <a:r>
              <a:rPr lang="en-US" sz="2800" u="sng" dirty="0"/>
              <a:t>felt</a:t>
            </a:r>
            <a:r>
              <a:rPr lang="en-US" sz="2800" dirty="0"/>
              <a:t> a part. I don’t think people who </a:t>
            </a:r>
            <a:r>
              <a:rPr lang="en-US" sz="2800" u="sng" dirty="0"/>
              <a:t>live</a:t>
            </a:r>
            <a:r>
              <a:rPr lang="en-US" sz="2800" dirty="0"/>
              <a:t> in </a:t>
            </a:r>
            <a:r>
              <a:rPr lang="en-US" sz="2800" u="sng" dirty="0"/>
              <a:t>large </a:t>
            </a:r>
            <a:r>
              <a:rPr lang="en-US" sz="2800" u="sng" dirty="0" smtClean="0"/>
              <a:t>cities </a:t>
            </a:r>
            <a:r>
              <a:rPr lang="en-US" sz="2800" dirty="0"/>
              <a:t>full of </a:t>
            </a:r>
            <a:r>
              <a:rPr lang="en-US" sz="2800" u="sng" dirty="0"/>
              <a:t>smaller</a:t>
            </a:r>
            <a:r>
              <a:rPr lang="en-US" sz="2800" dirty="0"/>
              <a:t> neighbourhoods identify as having an “</a:t>
            </a:r>
            <a:r>
              <a:rPr lang="en-US" sz="2800" u="sng" dirty="0"/>
              <a:t>urban</a:t>
            </a:r>
            <a:r>
              <a:rPr lang="en-US" sz="2800" dirty="0"/>
              <a:t>” </a:t>
            </a:r>
            <a:r>
              <a:rPr lang="en-US" sz="2800" u="sng" dirty="0"/>
              <a:t>or</a:t>
            </a:r>
            <a:r>
              <a:rPr lang="en-US" sz="2800" dirty="0"/>
              <a:t> “</a:t>
            </a:r>
            <a:r>
              <a:rPr lang="en-US" sz="2800" u="sng" dirty="0"/>
              <a:t>big city</a:t>
            </a:r>
            <a:r>
              <a:rPr lang="en-US" sz="2800" dirty="0"/>
              <a:t>” life. I certain didn’t have a </a:t>
            </a:r>
            <a:r>
              <a:rPr lang="en-US" sz="2800" u="sng" dirty="0"/>
              <a:t>strong sense </a:t>
            </a:r>
            <a:r>
              <a:rPr lang="en-US" sz="2800" dirty="0"/>
              <a:t>of being part of a city group.</a:t>
            </a:r>
          </a:p>
        </p:txBody>
      </p:sp>
    </p:spTree>
    <p:extLst>
      <p:ext uri="{BB962C8B-B14F-4D97-AF65-F5344CB8AC3E}">
        <p14:creationId xmlns:p14="http://schemas.microsoft.com/office/powerpoint/2010/main" val="90086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helping and linking verbs</a:t>
            </a:r>
            <a:endParaRPr lang="en-US" dirty="0"/>
          </a:p>
        </p:txBody>
      </p:sp>
      <p:sp>
        <p:nvSpPr>
          <p:cNvPr id="3" name="Content Placeholder 2"/>
          <p:cNvSpPr>
            <a:spLocks noGrp="1"/>
          </p:cNvSpPr>
          <p:nvPr>
            <p:ph idx="1"/>
          </p:nvPr>
        </p:nvSpPr>
        <p:spPr/>
        <p:txBody>
          <a:bodyPr>
            <a:normAutofit/>
          </a:bodyPr>
          <a:lstStyle/>
          <a:p>
            <a:r>
              <a:rPr lang="en-US" b="1" dirty="0"/>
              <a:t>What is the difference between helping and linking verbs?</a:t>
            </a:r>
          </a:p>
          <a:p>
            <a:r>
              <a:rPr lang="en-US" dirty="0"/>
              <a:t>The linking verb works as the main verb in the sentence, whereas the helping verb </a:t>
            </a:r>
            <a:r>
              <a:rPr lang="en-US" b="1" dirty="0"/>
              <a:t>doesn’t work as the main verb in the sentence</a:t>
            </a:r>
            <a:r>
              <a:rPr lang="en-US" dirty="0"/>
              <a:t>. The linking verb sits after the subject while helping verb falls before the main verb</a:t>
            </a:r>
            <a:r>
              <a:rPr lang="en-US" dirty="0" smtClean="0"/>
              <a:t>. </a:t>
            </a:r>
            <a:r>
              <a:rPr lang="en-US" dirty="0" err="1" smtClean="0"/>
              <a:t>E.g</a:t>
            </a:r>
            <a:r>
              <a:rPr lang="en-US" dirty="0" smtClean="0"/>
              <a:t> </a:t>
            </a:r>
          </a:p>
          <a:p>
            <a:r>
              <a:rPr lang="en-US" dirty="0" smtClean="0"/>
              <a:t>He </a:t>
            </a:r>
            <a:r>
              <a:rPr lang="en-US" b="1" u="sng" dirty="0"/>
              <a:t>is</a:t>
            </a:r>
            <a:r>
              <a:rPr lang="en-US" dirty="0"/>
              <a:t> tall. </a:t>
            </a:r>
            <a:r>
              <a:rPr lang="en-US" dirty="0" smtClean="0"/>
              <a:t>		 	He </a:t>
            </a:r>
            <a:r>
              <a:rPr lang="en-US" b="1" u="sng" dirty="0" smtClean="0"/>
              <a:t>is</a:t>
            </a:r>
            <a:r>
              <a:rPr lang="en-US" dirty="0" smtClean="0"/>
              <a:t> getting taller day by day.	</a:t>
            </a:r>
            <a:endParaRPr lang="en-US" dirty="0"/>
          </a:p>
          <a:p>
            <a:r>
              <a:rPr lang="en-US" dirty="0" smtClean="0"/>
              <a:t>He </a:t>
            </a:r>
            <a:r>
              <a:rPr lang="en-US" b="1" u="sng" dirty="0"/>
              <a:t>became</a:t>
            </a:r>
            <a:r>
              <a:rPr lang="en-US" dirty="0"/>
              <a:t> thin</a:t>
            </a:r>
            <a:r>
              <a:rPr lang="en-US" dirty="0" smtClean="0"/>
              <a:t>.	      He </a:t>
            </a:r>
            <a:r>
              <a:rPr lang="en-US" b="1" u="sng" dirty="0" smtClean="0"/>
              <a:t>has</a:t>
            </a:r>
            <a:r>
              <a:rPr lang="en-US" dirty="0" smtClean="0"/>
              <a:t> become thin.</a:t>
            </a:r>
            <a:endParaRPr lang="en-US" dirty="0"/>
          </a:p>
          <a:p>
            <a:endParaRPr lang="en-US" dirty="0"/>
          </a:p>
        </p:txBody>
      </p:sp>
    </p:spTree>
    <p:extLst>
      <p:ext uri="{BB962C8B-B14F-4D97-AF65-F5344CB8AC3E}">
        <p14:creationId xmlns:p14="http://schemas.microsoft.com/office/powerpoint/2010/main" val="105905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Adverbs</a:t>
            </a:r>
          </a:p>
        </p:txBody>
      </p:sp>
      <p:sp>
        <p:nvSpPr>
          <p:cNvPr id="3" name="Content Placeholder 2"/>
          <p:cNvSpPr>
            <a:spLocks noGrp="1"/>
          </p:cNvSpPr>
          <p:nvPr>
            <p:ph idx="1"/>
          </p:nvPr>
        </p:nvSpPr>
        <p:spPr/>
        <p:txBody>
          <a:bodyPr>
            <a:normAutofit lnSpcReduction="10000"/>
          </a:bodyPr>
          <a:lstStyle/>
          <a:p>
            <a:r>
              <a:rPr lang="en-US" dirty="0"/>
              <a:t> </a:t>
            </a:r>
            <a:r>
              <a:rPr lang="en-US" sz="2400" dirty="0"/>
              <a:t>An  adverb  is a word that </a:t>
            </a:r>
            <a:r>
              <a:rPr lang="en-US" sz="2400" dirty="0" err="1"/>
              <a:t>modiﬁ</a:t>
            </a:r>
            <a:r>
              <a:rPr lang="en-US" sz="2400" dirty="0"/>
              <a:t> </a:t>
            </a:r>
            <a:r>
              <a:rPr lang="en-US" sz="2400" dirty="0" err="1"/>
              <a:t>es</a:t>
            </a:r>
            <a:r>
              <a:rPr lang="en-US" sz="2400" dirty="0"/>
              <a:t> (</a:t>
            </a:r>
            <a:r>
              <a:rPr lang="en-US" sz="2400" dirty="0" err="1"/>
              <a:t>qualiﬁ</a:t>
            </a:r>
            <a:r>
              <a:rPr lang="en-US" sz="2400" dirty="0"/>
              <a:t> </a:t>
            </a:r>
            <a:r>
              <a:rPr lang="en-US" sz="2400" dirty="0" err="1"/>
              <a:t>es</a:t>
            </a:r>
            <a:r>
              <a:rPr lang="en-US" sz="2400" dirty="0"/>
              <a:t> or limits) a verb, an adjective, or another adverb.     </a:t>
            </a:r>
          </a:p>
          <a:p>
            <a:r>
              <a:rPr lang="en-US" sz="2400" dirty="0" smtClean="0"/>
              <a:t> </a:t>
            </a:r>
            <a:r>
              <a:rPr lang="en-US" sz="2400" dirty="0"/>
              <a:t>Many adverbs end in - </a:t>
            </a:r>
            <a:r>
              <a:rPr lang="en-US" sz="2400" dirty="0" err="1"/>
              <a:t>ly</a:t>
            </a:r>
            <a:r>
              <a:rPr lang="en-US" sz="2400" dirty="0"/>
              <a:t> .     </a:t>
            </a:r>
            <a:endParaRPr lang="en-US" sz="2400" dirty="0" smtClean="0"/>
          </a:p>
          <a:p>
            <a:r>
              <a:rPr lang="en-US" sz="2400" dirty="0" smtClean="0"/>
              <a:t>Adverbs </a:t>
            </a:r>
            <a:r>
              <a:rPr lang="en-US" sz="2400" dirty="0"/>
              <a:t>answer any of these four questions: </a:t>
            </a:r>
            <a:endParaRPr lang="en-US" sz="2400" dirty="0" smtClean="0"/>
          </a:p>
          <a:p>
            <a:r>
              <a:rPr lang="en-US" sz="2400" dirty="0" smtClean="0"/>
              <a:t>Where</a:t>
            </a:r>
            <a:r>
              <a:rPr lang="en-US" sz="2400" dirty="0"/>
              <a:t>? When? How? To what extent?     </a:t>
            </a:r>
            <a:endParaRPr lang="en-US" sz="2400" dirty="0" smtClean="0"/>
          </a:p>
          <a:p>
            <a:r>
              <a:rPr lang="en-US" sz="2400" dirty="0" smtClean="0"/>
              <a:t>Adverbs </a:t>
            </a:r>
            <a:r>
              <a:rPr lang="en-US" sz="2400" dirty="0"/>
              <a:t>make writing more </a:t>
            </a:r>
            <a:r>
              <a:rPr lang="en-US" sz="2400" dirty="0" smtClean="0"/>
              <a:t>speciﬁc </a:t>
            </a:r>
            <a:r>
              <a:rPr lang="en-US" sz="2400" dirty="0"/>
              <a:t>and more exact</a:t>
            </a:r>
            <a:r>
              <a:rPr lang="en-US" dirty="0"/>
              <a:t>.     </a:t>
            </a:r>
          </a:p>
        </p:txBody>
      </p:sp>
    </p:spTree>
    <p:extLst>
      <p:ext uri="{BB962C8B-B14F-4D97-AF65-F5344CB8AC3E}">
        <p14:creationId xmlns:p14="http://schemas.microsoft.com/office/powerpoint/2010/main" val="2270908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Adverbs modify adjectives:   </a:t>
            </a:r>
            <a:br>
              <a:rPr lang="en-US" dirty="0"/>
            </a:br>
            <a:endParaRPr lang="en-US" dirty="0"/>
          </a:p>
        </p:txBody>
      </p:sp>
      <p:sp>
        <p:nvSpPr>
          <p:cNvPr id="3" name="Content Placeholder 2"/>
          <p:cNvSpPr>
            <a:spLocks noGrp="1"/>
          </p:cNvSpPr>
          <p:nvPr>
            <p:ph idx="1"/>
          </p:nvPr>
        </p:nvSpPr>
        <p:spPr/>
        <p:txBody>
          <a:bodyPr/>
          <a:lstStyle/>
          <a:p>
            <a:r>
              <a:rPr lang="en-US" sz="2400" dirty="0" smtClean="0"/>
              <a:t>Rex </a:t>
            </a:r>
            <a:r>
              <a:rPr lang="en-US" sz="2400" dirty="0"/>
              <a:t>is  </a:t>
            </a:r>
            <a:r>
              <a:rPr lang="en-US" sz="2400" b="1" u="sng" dirty="0"/>
              <a:t>very</a:t>
            </a:r>
            <a:r>
              <a:rPr lang="en-US" sz="2400" dirty="0"/>
              <a:t>  happy. ( Very  </a:t>
            </a:r>
            <a:r>
              <a:rPr lang="en-US" sz="2400" dirty="0" err="1"/>
              <a:t>modiﬁ</a:t>
            </a:r>
            <a:r>
              <a:rPr lang="en-US" sz="2400" dirty="0"/>
              <a:t> </a:t>
            </a:r>
            <a:r>
              <a:rPr lang="en-US" sz="2400" dirty="0" err="1"/>
              <a:t>es</a:t>
            </a:r>
            <a:r>
              <a:rPr lang="en-US" sz="2400" dirty="0"/>
              <a:t> the adjective happy and answers the question,  To what extent?)    </a:t>
            </a:r>
            <a:endParaRPr lang="en-US" sz="2400" dirty="0" smtClean="0"/>
          </a:p>
          <a:p>
            <a:r>
              <a:rPr lang="en-US" sz="2400" dirty="0" smtClean="0"/>
              <a:t> </a:t>
            </a:r>
            <a:r>
              <a:rPr lang="en-US" sz="2400" dirty="0"/>
              <a:t>The program was  </a:t>
            </a:r>
            <a:r>
              <a:rPr lang="en-US" sz="2400" b="1" u="sng" dirty="0"/>
              <a:t>too</a:t>
            </a:r>
            <a:r>
              <a:rPr lang="en-US" sz="2400" dirty="0"/>
              <a:t>  unrealistic. ( Too  </a:t>
            </a:r>
            <a:r>
              <a:rPr lang="en-US" sz="2400" dirty="0" smtClean="0"/>
              <a:t>modiﬁes </a:t>
            </a:r>
            <a:r>
              <a:rPr lang="en-US" sz="2400" dirty="0"/>
              <a:t>the adjective  unrealistic  and answers the question,  To what extent</a:t>
            </a:r>
            <a:r>
              <a:rPr lang="en-US" dirty="0"/>
              <a:t>?) </a:t>
            </a:r>
          </a:p>
        </p:txBody>
      </p:sp>
    </p:spTree>
    <p:extLst>
      <p:ext uri="{BB962C8B-B14F-4D97-AF65-F5344CB8AC3E}">
        <p14:creationId xmlns:p14="http://schemas.microsoft.com/office/powerpoint/2010/main" val="114110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Adverbs modify other adverbs:   </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Warren </a:t>
            </a:r>
            <a:r>
              <a:rPr lang="en-US" sz="2800" dirty="0"/>
              <a:t>walks  </a:t>
            </a:r>
            <a:r>
              <a:rPr lang="en-US" sz="2800" b="1" u="sng" dirty="0"/>
              <a:t>too  </a:t>
            </a:r>
            <a:r>
              <a:rPr lang="en-US" sz="2800" dirty="0"/>
              <a:t>quickly. ( Too  </a:t>
            </a:r>
            <a:r>
              <a:rPr lang="en-US" sz="2800" dirty="0" err="1"/>
              <a:t>modiﬁ</a:t>
            </a:r>
            <a:r>
              <a:rPr lang="en-US" sz="2800" dirty="0"/>
              <a:t> </a:t>
            </a:r>
            <a:r>
              <a:rPr lang="en-US" sz="2800" dirty="0" err="1"/>
              <a:t>es</a:t>
            </a:r>
            <a:r>
              <a:rPr lang="en-US" sz="2800" dirty="0"/>
              <a:t> the adverb  quickly  and answers the question,  How quickly</a:t>
            </a:r>
            <a:r>
              <a:rPr lang="en-US" sz="2800" dirty="0" smtClean="0"/>
              <a:t>?)</a:t>
            </a:r>
          </a:p>
          <a:p>
            <a:r>
              <a:rPr lang="en-US" sz="2800" dirty="0" smtClean="0"/>
              <a:t> </a:t>
            </a:r>
            <a:r>
              <a:rPr lang="en-US" sz="2800" dirty="0"/>
              <a:t>He moved  </a:t>
            </a:r>
            <a:r>
              <a:rPr lang="en-US" sz="2800" b="1" u="sng" dirty="0"/>
              <a:t>rather</a:t>
            </a:r>
            <a:r>
              <a:rPr lang="en-US" sz="2800" dirty="0"/>
              <a:t>  recently. ( Rather  </a:t>
            </a:r>
            <a:r>
              <a:rPr lang="en-US" sz="2800" dirty="0" err="1"/>
              <a:t>modiﬁ</a:t>
            </a:r>
            <a:r>
              <a:rPr lang="en-US" sz="2800" dirty="0"/>
              <a:t> </a:t>
            </a:r>
            <a:r>
              <a:rPr lang="en-US" sz="2800" dirty="0" err="1"/>
              <a:t>es</a:t>
            </a:r>
            <a:r>
              <a:rPr lang="en-US" sz="2800" dirty="0"/>
              <a:t> the adverb  recently  and answers the question,  How recently?)   </a:t>
            </a:r>
          </a:p>
        </p:txBody>
      </p:sp>
    </p:spTree>
    <p:extLst>
      <p:ext uri="{BB962C8B-B14F-4D97-AF65-F5344CB8AC3E}">
        <p14:creationId xmlns:p14="http://schemas.microsoft.com/office/powerpoint/2010/main" val="537745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Adverbs modify verbs:   </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John </a:t>
            </a:r>
            <a:r>
              <a:rPr lang="en-US" sz="2800" dirty="0"/>
              <a:t>ate  quickly . ( How  did he eat?)  </a:t>
            </a:r>
            <a:endParaRPr lang="en-US" sz="2800" dirty="0" smtClean="0"/>
          </a:p>
          <a:p>
            <a:r>
              <a:rPr lang="en-US" sz="2800" dirty="0" smtClean="0"/>
              <a:t>  </a:t>
            </a:r>
            <a:r>
              <a:rPr lang="en-US" sz="2800" dirty="0"/>
              <a:t>I walk  there . ( Where  did I walk?)   </a:t>
            </a:r>
            <a:endParaRPr lang="en-US" sz="2800" dirty="0" smtClean="0"/>
          </a:p>
          <a:p>
            <a:r>
              <a:rPr lang="en-US" sz="2800" dirty="0" smtClean="0"/>
              <a:t> </a:t>
            </a:r>
            <a:r>
              <a:rPr lang="en-US" sz="2800" dirty="0"/>
              <a:t>Ashleigh will eat  soon . ( When  will Ashleigh eat?) </a:t>
            </a:r>
          </a:p>
        </p:txBody>
      </p:sp>
    </p:spTree>
    <p:extLst>
      <p:ext uri="{BB962C8B-B14F-4D97-AF65-F5344CB8AC3E}">
        <p14:creationId xmlns:p14="http://schemas.microsoft.com/office/powerpoint/2010/main" val="842797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Adverbs without the use of LY</a:t>
            </a:r>
            <a:endParaRPr lang="en-US" dirty="0"/>
          </a:p>
        </p:txBody>
      </p:sp>
      <p:sp>
        <p:nvSpPr>
          <p:cNvPr id="3" name="Content Placeholder 2"/>
          <p:cNvSpPr>
            <a:spLocks noGrp="1"/>
          </p:cNvSpPr>
          <p:nvPr>
            <p:ph idx="1"/>
          </p:nvPr>
        </p:nvSpPr>
        <p:spPr/>
        <p:txBody>
          <a:bodyPr>
            <a:normAutofit/>
          </a:bodyPr>
          <a:lstStyle/>
          <a:p>
            <a:r>
              <a:rPr lang="en-US" dirty="0" smtClean="0"/>
              <a:t> </a:t>
            </a:r>
            <a:r>
              <a:rPr lang="en-US" sz="2000" dirty="0" smtClean="0"/>
              <a:t>again 		</a:t>
            </a:r>
            <a:r>
              <a:rPr lang="en-US" sz="2000" dirty="0"/>
              <a:t> here </a:t>
            </a:r>
            <a:r>
              <a:rPr lang="en-US" sz="2000" dirty="0" smtClean="0"/>
              <a:t>	</a:t>
            </a:r>
            <a:r>
              <a:rPr lang="en-US" sz="2000" dirty="0"/>
              <a:t> </a:t>
            </a:r>
            <a:r>
              <a:rPr lang="en-US" sz="2000" dirty="0" smtClean="0"/>
              <a:t>	somewhere 		so</a:t>
            </a:r>
          </a:p>
          <a:p>
            <a:r>
              <a:rPr lang="en-US" sz="2000" dirty="0" smtClean="0"/>
              <a:t> almost 		</a:t>
            </a:r>
            <a:r>
              <a:rPr lang="en-US" sz="2000" dirty="0"/>
              <a:t> just </a:t>
            </a:r>
            <a:r>
              <a:rPr lang="en-US" sz="2000" dirty="0" smtClean="0"/>
              <a:t>	</a:t>
            </a:r>
            <a:r>
              <a:rPr lang="en-US" sz="2000" dirty="0"/>
              <a:t> </a:t>
            </a:r>
            <a:r>
              <a:rPr lang="en-US" sz="2000" dirty="0" smtClean="0"/>
              <a:t>	soon			yet</a:t>
            </a:r>
          </a:p>
          <a:p>
            <a:r>
              <a:rPr lang="en-US" sz="2000" dirty="0" smtClean="0"/>
              <a:t>alone 		</a:t>
            </a:r>
            <a:r>
              <a:rPr lang="en-US" sz="2000" dirty="0"/>
              <a:t> </a:t>
            </a:r>
            <a:r>
              <a:rPr lang="en-US" sz="2000" dirty="0" smtClean="0"/>
              <a:t>later		</a:t>
            </a:r>
            <a:r>
              <a:rPr lang="en-US" sz="2000" dirty="0"/>
              <a:t> </a:t>
            </a:r>
            <a:r>
              <a:rPr lang="en-US" sz="2000" dirty="0" smtClean="0"/>
              <a:t>today			seldom</a:t>
            </a:r>
          </a:p>
          <a:p>
            <a:r>
              <a:rPr lang="en-US" sz="2000" dirty="0" smtClean="0"/>
              <a:t>already 		</a:t>
            </a:r>
            <a:r>
              <a:rPr lang="en-US" sz="2000" dirty="0"/>
              <a:t> </a:t>
            </a:r>
            <a:r>
              <a:rPr lang="en-US" sz="2000" dirty="0" smtClean="0"/>
              <a:t>never		</a:t>
            </a:r>
            <a:r>
              <a:rPr lang="en-US" sz="2000" dirty="0"/>
              <a:t> </a:t>
            </a:r>
            <a:r>
              <a:rPr lang="en-US" sz="2000" dirty="0" smtClean="0"/>
              <a:t>very			</a:t>
            </a:r>
            <a:r>
              <a:rPr lang="en-US" sz="2000" dirty="0"/>
              <a:t> even </a:t>
            </a:r>
            <a:endParaRPr lang="en-US" sz="2000" dirty="0" smtClean="0"/>
          </a:p>
          <a:p>
            <a:r>
              <a:rPr lang="en-US" sz="2000" dirty="0" smtClean="0"/>
              <a:t>also    		</a:t>
            </a:r>
            <a:r>
              <a:rPr lang="en-US" sz="2000" dirty="0"/>
              <a:t> </a:t>
            </a:r>
            <a:r>
              <a:rPr lang="en-US" sz="2000" dirty="0" smtClean="0"/>
              <a:t>nowhere	 yesterday		ever</a:t>
            </a:r>
          </a:p>
          <a:p>
            <a:r>
              <a:rPr lang="en-US" sz="2000" dirty="0" smtClean="0"/>
              <a:t>always 		 often 		away 		sometimes</a:t>
            </a:r>
            <a:endParaRPr lang="en-US" sz="2000" dirty="0"/>
          </a:p>
          <a:p>
            <a:r>
              <a:rPr lang="en-US" sz="2000" dirty="0" smtClean="0"/>
              <a:t>too</a:t>
            </a:r>
          </a:p>
        </p:txBody>
      </p:sp>
    </p:spTree>
    <p:extLst>
      <p:ext uri="{BB962C8B-B14F-4D97-AF65-F5344CB8AC3E}">
        <p14:creationId xmlns:p14="http://schemas.microsoft.com/office/powerpoint/2010/main" val="562988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Prepositions </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A  common preposition  is a word that shows the relationship between a noun or a pronoun and another word in the sentence. </a:t>
            </a:r>
            <a:r>
              <a:rPr lang="en-US" sz="2800" dirty="0" smtClean="0"/>
              <a:t>E. g,  </a:t>
            </a:r>
          </a:p>
          <a:p>
            <a:r>
              <a:rPr lang="en-US" sz="2800" dirty="0"/>
              <a:t> Here are the most commonly used prepositions: </a:t>
            </a:r>
            <a:endParaRPr lang="en-US" sz="2800" dirty="0" smtClean="0"/>
          </a:p>
          <a:p>
            <a:pPr marL="0" indent="0">
              <a:buNone/>
            </a:pPr>
            <a:r>
              <a:rPr lang="en-US" sz="2800" dirty="0" smtClean="0"/>
              <a:t>aboard   </a:t>
            </a:r>
            <a:r>
              <a:rPr lang="en-US" sz="2800" dirty="0"/>
              <a:t>about     above     across    after     against     </a:t>
            </a:r>
            <a:r>
              <a:rPr lang="en-US" sz="2800" dirty="0" smtClean="0"/>
              <a:t>  along     </a:t>
            </a:r>
            <a:r>
              <a:rPr lang="en-US" sz="2800" dirty="0"/>
              <a:t>among  around     as       at      before  behind   below   beneath   beside  besides between beyond   but       by concerning     despite </a:t>
            </a:r>
            <a:endParaRPr lang="en-US" sz="2800"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012815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6347713" cy="1320800"/>
          </a:xfrm>
        </p:spPr>
        <p:txBody>
          <a:bodyPr/>
          <a:lstStyle/>
          <a:p>
            <a:r>
              <a:rPr lang="en-US" dirty="0"/>
              <a:t>compound preposition</a:t>
            </a:r>
          </a:p>
        </p:txBody>
      </p:sp>
      <p:sp>
        <p:nvSpPr>
          <p:cNvPr id="3" name="Content Placeholder 2"/>
          <p:cNvSpPr>
            <a:spLocks noGrp="1"/>
          </p:cNvSpPr>
          <p:nvPr>
            <p:ph idx="1"/>
          </p:nvPr>
        </p:nvSpPr>
        <p:spPr/>
        <p:txBody>
          <a:bodyPr/>
          <a:lstStyle/>
          <a:p>
            <a:r>
              <a:rPr lang="en-US" dirty="0"/>
              <a:t>Another type of preposition is the  compound preposition.  It does the same as a common preposition but is composed of two or more </a:t>
            </a:r>
            <a:r>
              <a:rPr lang="en-US" dirty="0" smtClean="0"/>
              <a:t>words </a:t>
            </a:r>
            <a:r>
              <a:rPr lang="en-US" dirty="0" err="1" smtClean="0"/>
              <a:t>e.g</a:t>
            </a:r>
            <a:r>
              <a:rPr lang="en-US" dirty="0" smtClean="0"/>
              <a:t>, </a:t>
            </a:r>
          </a:p>
          <a:p>
            <a:r>
              <a:rPr lang="en-US" dirty="0"/>
              <a:t>according to   ahead of   apart from       as of      aside from because of by means of in addition to        in back of   in front of   in place of     in spite of      instead of     in view of     next to   on account of out of     prior to </a:t>
            </a:r>
          </a:p>
          <a:p>
            <a:endParaRPr lang="en-US" dirty="0"/>
          </a:p>
        </p:txBody>
      </p:sp>
    </p:spTree>
    <p:extLst>
      <p:ext uri="{BB962C8B-B14F-4D97-AF65-F5344CB8AC3E}">
        <p14:creationId xmlns:p14="http://schemas.microsoft.com/office/powerpoint/2010/main" val="2080935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Conjunctions </a:t>
            </a:r>
            <a:endParaRPr lang="en-US" dirty="0"/>
          </a:p>
        </p:txBody>
      </p:sp>
      <p:sp>
        <p:nvSpPr>
          <p:cNvPr id="3" name="Content Placeholder 2"/>
          <p:cNvSpPr>
            <a:spLocks noGrp="1"/>
          </p:cNvSpPr>
          <p:nvPr>
            <p:ph idx="1"/>
          </p:nvPr>
        </p:nvSpPr>
        <p:spPr/>
        <p:txBody>
          <a:bodyPr/>
          <a:lstStyle/>
          <a:p>
            <a:r>
              <a:rPr lang="en-US" dirty="0"/>
              <a:t>A conjunction  connects words or group of words .  There are three types of conjunctions: </a:t>
            </a:r>
            <a:endParaRPr lang="en-US" dirty="0" smtClean="0"/>
          </a:p>
          <a:p>
            <a:r>
              <a:rPr lang="en-US" dirty="0" smtClean="0"/>
              <a:t> </a:t>
            </a:r>
            <a:r>
              <a:rPr lang="en-US" dirty="0"/>
              <a:t>coordinating conjunctions ,  </a:t>
            </a:r>
            <a:endParaRPr lang="en-US" dirty="0" smtClean="0"/>
          </a:p>
          <a:p>
            <a:r>
              <a:rPr lang="en-US" dirty="0" smtClean="0"/>
              <a:t>correlative </a:t>
            </a:r>
            <a:r>
              <a:rPr lang="en-US" dirty="0"/>
              <a:t>conjunctions , </a:t>
            </a:r>
            <a:endParaRPr lang="en-US" dirty="0" smtClean="0"/>
          </a:p>
          <a:p>
            <a:r>
              <a:rPr lang="en-US" dirty="0" smtClean="0"/>
              <a:t>and  </a:t>
            </a:r>
            <a:r>
              <a:rPr lang="en-US" dirty="0"/>
              <a:t>subordinating conjunctions.  </a:t>
            </a:r>
          </a:p>
        </p:txBody>
      </p:sp>
    </p:spTree>
    <p:extLst>
      <p:ext uri="{BB962C8B-B14F-4D97-AF65-F5344CB8AC3E}">
        <p14:creationId xmlns:p14="http://schemas.microsoft.com/office/powerpoint/2010/main" val="2339098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coordinating conjunction</a:t>
            </a:r>
          </a:p>
        </p:txBody>
      </p:sp>
      <p:sp>
        <p:nvSpPr>
          <p:cNvPr id="3" name="Content Placeholder 2"/>
          <p:cNvSpPr>
            <a:spLocks noGrp="1"/>
          </p:cNvSpPr>
          <p:nvPr>
            <p:ph idx="1"/>
          </p:nvPr>
        </p:nvSpPr>
        <p:spPr/>
        <p:txBody>
          <a:bodyPr>
            <a:normAutofit lnSpcReduction="10000"/>
          </a:bodyPr>
          <a:lstStyle/>
          <a:p>
            <a:r>
              <a:rPr lang="en-US" dirty="0"/>
              <a:t>A  coordinating conjunction  is a single connecting word. These seven words are  for, and, nor, but,   or,   yet,  and  so. Remember the made-up word (FANBOYS)     </a:t>
            </a:r>
          </a:p>
          <a:p>
            <a:r>
              <a:rPr lang="en-US" dirty="0"/>
              <a:t>The boys  and  girls worked at the fair. ( And  joins the names  boys  and  girls. ) </a:t>
            </a:r>
            <a:endParaRPr lang="en-US" dirty="0" smtClean="0"/>
          </a:p>
          <a:p>
            <a:r>
              <a:rPr lang="en-US" dirty="0" smtClean="0"/>
              <a:t>   </a:t>
            </a:r>
            <a:r>
              <a:rPr lang="en-US" dirty="0"/>
              <a:t>Paula  or  Jeannine can go with you tonight. ( Or  joins the names  Paula  and  Jeannine. )   </a:t>
            </a:r>
            <a:endParaRPr lang="en-US" dirty="0" smtClean="0"/>
          </a:p>
          <a:p>
            <a:r>
              <a:rPr lang="en-US" dirty="0" smtClean="0"/>
              <a:t> </a:t>
            </a:r>
            <a:r>
              <a:rPr lang="en-US" dirty="0"/>
              <a:t>I would like to help you,  but  I will be busy tonight. ( But  joins two sentences or complete ideas.)  </a:t>
            </a:r>
            <a:endParaRPr lang="en-US" dirty="0" smtClean="0"/>
          </a:p>
          <a:p>
            <a:r>
              <a:rPr lang="en-US" dirty="0" smtClean="0"/>
              <a:t>  </a:t>
            </a:r>
            <a:r>
              <a:rPr lang="en-US" dirty="0"/>
              <a:t>We must leave early  so  we can get to the wedding reception on time. ( So  joins two sentences or two complete ideas.)  </a:t>
            </a:r>
          </a:p>
        </p:txBody>
      </p:sp>
    </p:spTree>
    <p:extLst>
      <p:ext uri="{BB962C8B-B14F-4D97-AF65-F5344CB8AC3E}">
        <p14:creationId xmlns:p14="http://schemas.microsoft.com/office/powerpoint/2010/main" val="301389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and Activities</a:t>
            </a:r>
          </a:p>
        </p:txBody>
      </p:sp>
      <p:sp>
        <p:nvSpPr>
          <p:cNvPr id="3" name="Content Placeholder 2"/>
          <p:cNvSpPr>
            <a:spLocks noGrp="1"/>
          </p:cNvSpPr>
          <p:nvPr>
            <p:ph idx="1"/>
          </p:nvPr>
        </p:nvSpPr>
        <p:spPr/>
        <p:txBody>
          <a:bodyPr/>
          <a:lstStyle/>
          <a:p>
            <a:r>
              <a:rPr lang="en-US" sz="2400" u="sng" dirty="0"/>
              <a:t>My</a:t>
            </a:r>
            <a:r>
              <a:rPr lang="en-US" sz="2400" dirty="0"/>
              <a:t> </a:t>
            </a:r>
            <a:r>
              <a:rPr lang="en-US" sz="2400" u="sng" dirty="0"/>
              <a:t>career</a:t>
            </a:r>
            <a:r>
              <a:rPr lang="en-US" sz="2400" dirty="0"/>
              <a:t> has been </a:t>
            </a:r>
            <a:r>
              <a:rPr lang="en-US" sz="2400" u="sng" dirty="0"/>
              <a:t>varied,</a:t>
            </a:r>
            <a:r>
              <a:rPr lang="en-US" sz="2400" dirty="0"/>
              <a:t> </a:t>
            </a:r>
            <a:r>
              <a:rPr lang="en-US" sz="2400" u="sng" dirty="0"/>
              <a:t>but</a:t>
            </a:r>
            <a:r>
              <a:rPr lang="en-US" sz="2400" dirty="0"/>
              <a:t> most of the time I’ve worked </a:t>
            </a:r>
            <a:r>
              <a:rPr lang="en-US" sz="2400" u="sng" dirty="0"/>
              <a:t>into</a:t>
            </a:r>
            <a:r>
              <a:rPr lang="en-US" sz="2400" dirty="0"/>
              <a:t> the graphic design industry. The people I work with at my job have </a:t>
            </a:r>
            <a:r>
              <a:rPr lang="en-US" sz="2400" u="sng" dirty="0"/>
              <a:t>really </a:t>
            </a:r>
            <a:r>
              <a:rPr lang="en-US" sz="2400" dirty="0"/>
              <a:t>different skills, from computer programming to illustration. But various projects have been worked on </a:t>
            </a:r>
            <a:r>
              <a:rPr lang="en-US" sz="2400" dirty="0" smtClean="0"/>
              <a:t>together by us, </a:t>
            </a:r>
            <a:r>
              <a:rPr lang="en-US" sz="2400" dirty="0"/>
              <a:t>and I definitely feel part of the group. </a:t>
            </a:r>
            <a:r>
              <a:rPr lang="en-US" sz="2400" dirty="0" smtClean="0"/>
              <a:t>There </a:t>
            </a:r>
            <a:r>
              <a:rPr lang="en-US" sz="2400" dirty="0"/>
              <a:t>is always </a:t>
            </a:r>
            <a:r>
              <a:rPr lang="en-US" sz="2400" u="sng" dirty="0"/>
              <a:t>someone</a:t>
            </a:r>
            <a:r>
              <a:rPr lang="en-US" sz="2400" dirty="0"/>
              <a:t> to go to for advise or to help me brainstorm</a:t>
            </a:r>
            <a:r>
              <a:rPr lang="en-US" dirty="0"/>
              <a:t>.</a:t>
            </a:r>
          </a:p>
        </p:txBody>
      </p:sp>
    </p:spTree>
    <p:extLst>
      <p:ext uri="{BB962C8B-B14F-4D97-AF65-F5344CB8AC3E}">
        <p14:creationId xmlns:p14="http://schemas.microsoft.com/office/powerpoint/2010/main" val="2027730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Correlative conjunctions</a:t>
            </a:r>
          </a:p>
        </p:txBody>
      </p:sp>
      <p:sp>
        <p:nvSpPr>
          <p:cNvPr id="3" name="Content Placeholder 2"/>
          <p:cNvSpPr>
            <a:spLocks noGrp="1"/>
          </p:cNvSpPr>
          <p:nvPr>
            <p:ph idx="1"/>
          </p:nvPr>
        </p:nvSpPr>
        <p:spPr/>
        <p:txBody>
          <a:bodyPr>
            <a:normAutofit/>
          </a:bodyPr>
          <a:lstStyle/>
          <a:p>
            <a:r>
              <a:rPr lang="en-US" dirty="0" smtClean="0"/>
              <a:t>are </a:t>
            </a:r>
            <a:r>
              <a:rPr lang="en-US" dirty="0"/>
              <a:t>pairs of connecting words. These </a:t>
            </a:r>
            <a:r>
              <a:rPr lang="en-US" dirty="0" smtClean="0"/>
              <a:t> five </a:t>
            </a:r>
            <a:r>
              <a:rPr lang="en-US" dirty="0"/>
              <a:t>pairs of words are  both/and,   either/or,   neither/nor,   not only/but also,  and  whether/or.       </a:t>
            </a:r>
          </a:p>
          <a:p>
            <a:r>
              <a:rPr lang="en-US" dirty="0" smtClean="0"/>
              <a:t>Not </a:t>
            </a:r>
            <a:r>
              <a:rPr lang="en-US" dirty="0"/>
              <a:t>only  will they leave now,  but  they will  also  not be here to help clean up. (The correlative conjunctions join two sentences or complete ideas.)   </a:t>
            </a:r>
            <a:endParaRPr lang="en-US" dirty="0" smtClean="0"/>
          </a:p>
          <a:p>
            <a:r>
              <a:rPr lang="en-US" dirty="0" smtClean="0"/>
              <a:t>  </a:t>
            </a:r>
            <a:r>
              <a:rPr lang="en-US" dirty="0"/>
              <a:t>Either  go with them  or  stay here and help. (The correlative conjunctions illustrate a choice</a:t>
            </a:r>
            <a:r>
              <a:rPr lang="en-US" dirty="0" smtClean="0"/>
              <a:t>.)</a:t>
            </a:r>
          </a:p>
          <a:p>
            <a:r>
              <a:rPr lang="en-US" dirty="0" smtClean="0"/>
              <a:t> He </a:t>
            </a:r>
            <a:r>
              <a:rPr lang="en-US" dirty="0"/>
              <a:t>went  neither  to the stadium  nor  to the concert hall during this vacation. (The correlative conjunctions join two prepositional phrases.) </a:t>
            </a:r>
          </a:p>
        </p:txBody>
      </p:sp>
    </p:spTree>
    <p:extLst>
      <p:ext uri="{BB962C8B-B14F-4D97-AF65-F5344CB8AC3E}">
        <p14:creationId xmlns:p14="http://schemas.microsoft.com/office/powerpoint/2010/main" val="1382504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Subordinating conjunctions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dirty="0">
                <a:hlinkClick r:id="rId2"/>
              </a:rPr>
              <a:t>conjunction</a:t>
            </a:r>
            <a:r>
              <a:rPr lang="en-US" dirty="0"/>
              <a:t> which adds an independent clause with a dependent clause is called a </a:t>
            </a:r>
            <a:r>
              <a:rPr lang="en-US" b="1" dirty="0"/>
              <a:t>subordinating </a:t>
            </a:r>
            <a:r>
              <a:rPr lang="en-US" b="1" dirty="0" smtClean="0"/>
              <a:t>conjunction</a:t>
            </a:r>
            <a:r>
              <a:rPr lang="en-US" dirty="0" smtClean="0"/>
              <a:t>. e.g.</a:t>
            </a:r>
          </a:p>
          <a:p>
            <a:r>
              <a:rPr lang="en-US" dirty="0" smtClean="0"/>
              <a:t> My </a:t>
            </a:r>
            <a:r>
              <a:rPr lang="en-US" dirty="0"/>
              <a:t>father believes </a:t>
            </a:r>
            <a:r>
              <a:rPr lang="en-US" b="1" u="sng" dirty="0"/>
              <a:t>that</a:t>
            </a:r>
            <a:r>
              <a:rPr lang="en-US" dirty="0"/>
              <a:t> I should be a writer.</a:t>
            </a:r>
          </a:p>
          <a:p>
            <a:r>
              <a:rPr lang="en-US" dirty="0"/>
              <a:t>He inspires me always </a:t>
            </a:r>
            <a:r>
              <a:rPr lang="en-US" b="1" u="sng" dirty="0"/>
              <a:t>because</a:t>
            </a:r>
            <a:r>
              <a:rPr lang="en-US" dirty="0"/>
              <a:t> he believes in me.</a:t>
            </a:r>
          </a:p>
          <a:p>
            <a:r>
              <a:rPr lang="en-US" dirty="0"/>
              <a:t>He works so hard </a:t>
            </a:r>
            <a:r>
              <a:rPr lang="en-US" b="1" u="sng" dirty="0"/>
              <a:t>that </a:t>
            </a:r>
            <a:r>
              <a:rPr lang="en-US" dirty="0"/>
              <a:t>he can provide everything we need.</a:t>
            </a:r>
          </a:p>
          <a:p>
            <a:r>
              <a:rPr lang="en-US" dirty="0"/>
              <a:t>I trust him </a:t>
            </a:r>
            <a:r>
              <a:rPr lang="en-US" b="1" u="sng" dirty="0"/>
              <a:t>because</a:t>
            </a:r>
            <a:r>
              <a:rPr lang="en-US" dirty="0"/>
              <a:t> he is a trustworthy person.</a:t>
            </a:r>
          </a:p>
          <a:p>
            <a:r>
              <a:rPr lang="en-US" dirty="0"/>
              <a:t>My life will be blessed </a:t>
            </a:r>
            <a:r>
              <a:rPr lang="en-US" b="1" u="sng" dirty="0"/>
              <a:t>if</a:t>
            </a:r>
            <a:r>
              <a:rPr lang="en-US" b="1" dirty="0"/>
              <a:t> </a:t>
            </a:r>
            <a:r>
              <a:rPr lang="en-US" dirty="0"/>
              <a:t>I fulfill his dreams.</a:t>
            </a:r>
          </a:p>
          <a:p>
            <a:r>
              <a:rPr lang="en-US" dirty="0"/>
              <a:t>He will always support me </a:t>
            </a:r>
            <a:r>
              <a:rPr lang="en-US" b="1" u="sng" dirty="0"/>
              <a:t>whether</a:t>
            </a:r>
            <a:r>
              <a:rPr lang="en-US" dirty="0"/>
              <a:t> I succeed or not.</a:t>
            </a:r>
          </a:p>
          <a:p>
            <a:r>
              <a:rPr lang="en-US" dirty="0"/>
              <a:t>I started writing </a:t>
            </a:r>
            <a:r>
              <a:rPr lang="en-US" b="1" u="sng" dirty="0"/>
              <a:t>when</a:t>
            </a:r>
            <a:r>
              <a:rPr lang="en-US" dirty="0"/>
              <a:t> I was eight.</a:t>
            </a:r>
          </a:p>
          <a:p>
            <a:endParaRPr lang="en-US" dirty="0"/>
          </a:p>
        </p:txBody>
      </p:sp>
    </p:spTree>
    <p:extLst>
      <p:ext uri="{BB962C8B-B14F-4D97-AF65-F5344CB8AC3E}">
        <p14:creationId xmlns:p14="http://schemas.microsoft.com/office/powerpoint/2010/main" val="3494428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Interjections</a:t>
            </a:r>
          </a:p>
        </p:txBody>
      </p:sp>
      <p:sp>
        <p:nvSpPr>
          <p:cNvPr id="3" name="Content Placeholder 2"/>
          <p:cNvSpPr>
            <a:spLocks noGrp="1"/>
          </p:cNvSpPr>
          <p:nvPr>
            <p:ph idx="1"/>
          </p:nvPr>
        </p:nvSpPr>
        <p:spPr/>
        <p:txBody>
          <a:bodyPr>
            <a:normAutofit/>
          </a:bodyPr>
          <a:lstStyle/>
          <a:p>
            <a:pPr marL="0" indent="0">
              <a:buNone/>
            </a:pPr>
            <a:r>
              <a:rPr lang="en-US" dirty="0"/>
              <a:t>An  interjection  is a word that expresses strong feeling or emotion:   </a:t>
            </a:r>
          </a:p>
          <a:p>
            <a:pPr marL="0" indent="0">
              <a:buNone/>
            </a:pPr>
            <a:r>
              <a:rPr lang="en-US" dirty="0"/>
              <a:t> </a:t>
            </a:r>
            <a:r>
              <a:rPr lang="en-US" dirty="0" smtClean="0"/>
              <a:t>An </a:t>
            </a:r>
            <a:r>
              <a:rPr lang="en-US" dirty="0"/>
              <a:t>interjection usually comes at the beginning of the sentence.     </a:t>
            </a:r>
            <a:endParaRPr lang="en-US" dirty="0" smtClean="0"/>
          </a:p>
          <a:p>
            <a:pPr marL="0" indent="0">
              <a:buNone/>
            </a:pPr>
            <a:r>
              <a:rPr lang="en-US" dirty="0" smtClean="0"/>
              <a:t> </a:t>
            </a:r>
            <a:r>
              <a:rPr lang="en-US" dirty="0"/>
              <a:t>An interjection is often followed by an exclamation point (!) when the emotion is strong </a:t>
            </a:r>
            <a:r>
              <a:rPr lang="en-US" dirty="0" smtClean="0"/>
              <a:t>.</a:t>
            </a:r>
          </a:p>
          <a:p>
            <a:pPr marL="0" indent="0">
              <a:buNone/>
            </a:pPr>
            <a:r>
              <a:rPr lang="en-US" dirty="0" smtClean="0"/>
              <a:t>Examples are </a:t>
            </a:r>
          </a:p>
          <a:p>
            <a:pPr marL="0" indent="0">
              <a:buNone/>
            </a:pPr>
            <a:r>
              <a:rPr lang="en-US" dirty="0" smtClean="0"/>
              <a:t>Aw,		 Bravo,      Goodness gracious,   Gosh, Hey      Horrors, Hurrah,    Really,   Ugh,        Well,     Whoa,     Whoops,   Wow,      Yea,     </a:t>
            </a:r>
            <a:r>
              <a:rPr lang="en-US" dirty="0" err="1" smtClean="0"/>
              <a:t>Yeh</a:t>
            </a:r>
            <a:r>
              <a:rPr lang="en-US" dirty="0" smtClean="0"/>
              <a:t>,   Yes</a:t>
            </a:r>
          </a:p>
        </p:txBody>
      </p:sp>
    </p:spTree>
    <p:extLst>
      <p:ext uri="{BB962C8B-B14F-4D97-AF65-F5344CB8AC3E}">
        <p14:creationId xmlns:p14="http://schemas.microsoft.com/office/powerpoint/2010/main" val="4043071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 Mitchell. S,   Baugh. L,  Kelly, J; (2016). Parts of Speech. British Colombia.</a:t>
            </a:r>
          </a:p>
          <a:p>
            <a:r>
              <a:rPr lang="en-US" dirty="0" smtClean="0"/>
              <a:t>Skipper. M, (2002  ) Advanced grammar and vocabulary. </a:t>
            </a:r>
            <a:r>
              <a:rPr lang="en-US" dirty="0"/>
              <a:t>Express publishing. Liberty House, </a:t>
            </a:r>
            <a:r>
              <a:rPr lang="en-US" dirty="0" err="1"/>
              <a:t>Greenham</a:t>
            </a:r>
            <a:r>
              <a:rPr lang="en-US" dirty="0"/>
              <a:t> Business Park, Newbury, </a:t>
            </a:r>
            <a:endParaRPr lang="en-US" dirty="0" smtClean="0"/>
          </a:p>
          <a:p>
            <a:r>
              <a:rPr lang="en-US" dirty="0" smtClean="0">
                <a:hlinkClick r:id="rId2"/>
              </a:rPr>
              <a:t>www.researchgate.com</a:t>
            </a:r>
            <a:endParaRPr lang="en-US" dirty="0" smtClean="0"/>
          </a:p>
          <a:p>
            <a:r>
              <a:rPr lang="en-US" dirty="0" smtClean="0">
                <a:hlinkClick r:id="rId3"/>
              </a:rPr>
              <a:t>www.academia.com</a:t>
            </a:r>
            <a:endParaRPr lang="en-US" dirty="0" smtClean="0"/>
          </a:p>
          <a:p>
            <a:r>
              <a:rPr lang="en-US" dirty="0" smtClean="0">
                <a:hlinkClick r:id="rId4"/>
              </a:rPr>
              <a:t>www.britishcouncil.com</a:t>
            </a:r>
            <a:r>
              <a:rPr lang="en-US" dirty="0" smtClean="0"/>
              <a:t> </a:t>
            </a:r>
            <a:endParaRPr lang="en-US" dirty="0"/>
          </a:p>
        </p:txBody>
      </p:sp>
    </p:spTree>
    <p:extLst>
      <p:ext uri="{BB962C8B-B14F-4D97-AF65-F5344CB8AC3E}">
        <p14:creationId xmlns:p14="http://schemas.microsoft.com/office/powerpoint/2010/main" val="405788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sz="2400" dirty="0"/>
              <a:t>Decide whether each underlined word is a noun (N), pronoun (PN), verb (V), adjective (ADJ), adverb (ADVB), conjunction (C), preposition (P), or interjection (I</a:t>
            </a:r>
            <a:r>
              <a:rPr lang="en-US" sz="2400" dirty="0" smtClean="0"/>
              <a:t>).</a:t>
            </a:r>
          </a:p>
          <a:p>
            <a:r>
              <a:rPr lang="en-US" sz="2400" dirty="0"/>
              <a:t> 1. </a:t>
            </a:r>
            <a:r>
              <a:rPr lang="en-US" sz="2400" u="sng" dirty="0"/>
              <a:t>I</a:t>
            </a:r>
            <a:r>
              <a:rPr lang="en-US" sz="2400" dirty="0"/>
              <a:t> am taking English </a:t>
            </a:r>
            <a:r>
              <a:rPr lang="en-US" sz="2400" u="sng" dirty="0"/>
              <a:t>next year</a:t>
            </a:r>
            <a:r>
              <a:rPr lang="en-US" sz="2400" dirty="0"/>
              <a:t>. .  </a:t>
            </a:r>
          </a:p>
          <a:p>
            <a:r>
              <a:rPr lang="en-US" sz="2400" dirty="0"/>
              <a:t> 2.    I would like to go</a:t>
            </a:r>
            <a:r>
              <a:rPr lang="en-US" sz="2400" u="sng" dirty="0"/>
              <a:t>,  but  </a:t>
            </a:r>
            <a:r>
              <a:rPr lang="en-US" sz="2400" dirty="0"/>
              <a:t>I have to help </a:t>
            </a:r>
            <a:r>
              <a:rPr lang="en-US" sz="2400" u="sng" dirty="0"/>
              <a:t>my</a:t>
            </a:r>
            <a:r>
              <a:rPr lang="en-US" sz="2400" dirty="0"/>
              <a:t> sister.  </a:t>
            </a:r>
          </a:p>
          <a:p>
            <a:r>
              <a:rPr lang="en-US" sz="2400" dirty="0"/>
              <a:t> 3.    </a:t>
            </a:r>
            <a:r>
              <a:rPr lang="en-US" sz="2400" u="sng" dirty="0"/>
              <a:t>Can</a:t>
            </a:r>
            <a:r>
              <a:rPr lang="en-US" sz="2400" dirty="0"/>
              <a:t> you please drive </a:t>
            </a:r>
            <a:r>
              <a:rPr lang="en-US" sz="2400" u="sng" dirty="0"/>
              <a:t>more </a:t>
            </a:r>
            <a:r>
              <a:rPr lang="en-US" sz="2400" dirty="0"/>
              <a:t> slowly ?      </a:t>
            </a:r>
          </a:p>
          <a:p>
            <a:r>
              <a:rPr lang="en-US" sz="2400" dirty="0"/>
              <a:t> 4.   He  is </a:t>
            </a:r>
            <a:r>
              <a:rPr lang="en-US" sz="2400" u="sng" dirty="0"/>
              <a:t>our </a:t>
            </a:r>
            <a:r>
              <a:rPr lang="en-US" sz="2400" dirty="0"/>
              <a:t>legislator.  </a:t>
            </a:r>
          </a:p>
          <a:p>
            <a:r>
              <a:rPr lang="en-US" sz="2400" dirty="0"/>
              <a:t> </a:t>
            </a:r>
          </a:p>
        </p:txBody>
      </p:sp>
    </p:spTree>
    <p:extLst>
      <p:ext uri="{BB962C8B-B14F-4D97-AF65-F5344CB8AC3E}">
        <p14:creationId xmlns:p14="http://schemas.microsoft.com/office/powerpoint/2010/main" val="4021435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p>
        </p:txBody>
      </p:sp>
      <p:sp>
        <p:nvSpPr>
          <p:cNvPr id="3" name="Content Placeholder 2"/>
          <p:cNvSpPr>
            <a:spLocks noGrp="1"/>
          </p:cNvSpPr>
          <p:nvPr>
            <p:ph idx="1"/>
          </p:nvPr>
        </p:nvSpPr>
        <p:spPr/>
        <p:txBody>
          <a:bodyPr>
            <a:noAutofit/>
          </a:bodyPr>
          <a:lstStyle/>
          <a:p>
            <a:r>
              <a:rPr lang="en-US" sz="2400" dirty="0"/>
              <a:t>5.    The captain looked for a </a:t>
            </a:r>
            <a:r>
              <a:rPr lang="en-US" sz="2400" u="sng" dirty="0"/>
              <a:t>better </a:t>
            </a:r>
            <a:r>
              <a:rPr lang="en-US" sz="2400" dirty="0"/>
              <a:t> route.   </a:t>
            </a:r>
          </a:p>
          <a:p>
            <a:r>
              <a:rPr lang="en-US" sz="2400" dirty="0"/>
              <a:t> 6.     </a:t>
            </a:r>
            <a:r>
              <a:rPr lang="en-US" sz="2400" u="sng" dirty="0"/>
              <a:t>Wow </a:t>
            </a:r>
            <a:r>
              <a:rPr lang="en-US" sz="2400" dirty="0"/>
              <a:t>! Are we there already?  </a:t>
            </a:r>
          </a:p>
          <a:p>
            <a:r>
              <a:rPr lang="en-US" sz="2400" dirty="0"/>
              <a:t> 7.    The pictures </a:t>
            </a:r>
            <a:r>
              <a:rPr lang="en-US" sz="2400" u="sng" dirty="0"/>
              <a:t>fell  </a:t>
            </a:r>
            <a:r>
              <a:rPr lang="en-US" sz="2400" dirty="0"/>
              <a:t>from  the table.  </a:t>
            </a:r>
          </a:p>
          <a:p>
            <a:r>
              <a:rPr lang="en-US" sz="2400" dirty="0"/>
              <a:t> 8.    I can </a:t>
            </a:r>
            <a:r>
              <a:rPr lang="en-US" sz="2400" u="sng" dirty="0"/>
              <a:t>certainly</a:t>
            </a:r>
            <a:r>
              <a:rPr lang="en-US" sz="2400" dirty="0"/>
              <a:t> use your help  during  the ordeal.      </a:t>
            </a:r>
          </a:p>
          <a:p>
            <a:r>
              <a:rPr lang="en-US" sz="2400" dirty="0"/>
              <a:t> 9.  This  </a:t>
            </a:r>
            <a:r>
              <a:rPr lang="en-US" sz="2400" u="sng" dirty="0"/>
              <a:t>extravagant</a:t>
            </a:r>
            <a:r>
              <a:rPr lang="en-US" sz="2400" dirty="0"/>
              <a:t>  home is overpriced even for today’s market.  </a:t>
            </a:r>
          </a:p>
          <a:p>
            <a:r>
              <a:rPr lang="en-US" sz="2400" dirty="0"/>
              <a:t> 10.    Mom  and  Dad </a:t>
            </a:r>
            <a:r>
              <a:rPr lang="en-US" sz="2400" u="sng" dirty="0"/>
              <a:t>just</a:t>
            </a:r>
            <a:r>
              <a:rPr lang="en-US" sz="2400" dirty="0"/>
              <a:t> returned </a:t>
            </a:r>
            <a:r>
              <a:rPr lang="en-US" sz="2400" u="sng" dirty="0"/>
              <a:t>from </a:t>
            </a:r>
            <a:r>
              <a:rPr lang="en-US" sz="2400" dirty="0"/>
              <a:t>Charlotte, North Carolina. </a:t>
            </a:r>
          </a:p>
        </p:txBody>
      </p:sp>
    </p:spTree>
    <p:extLst>
      <p:ext uri="{BB962C8B-B14F-4D97-AF65-F5344CB8AC3E}">
        <p14:creationId xmlns:p14="http://schemas.microsoft.com/office/powerpoint/2010/main" val="350654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p>
        </p:txBody>
      </p:sp>
      <p:sp>
        <p:nvSpPr>
          <p:cNvPr id="3" name="Content Placeholder 2"/>
          <p:cNvSpPr>
            <a:spLocks noGrp="1"/>
          </p:cNvSpPr>
          <p:nvPr>
            <p:ph idx="1"/>
          </p:nvPr>
        </p:nvSpPr>
        <p:spPr/>
        <p:txBody>
          <a:bodyPr>
            <a:normAutofit fontScale="92500" lnSpcReduction="10000"/>
          </a:bodyPr>
          <a:lstStyle/>
          <a:p>
            <a:r>
              <a:rPr lang="en-US" dirty="0"/>
              <a:t> </a:t>
            </a:r>
            <a:r>
              <a:rPr lang="en-US" sz="2400" dirty="0"/>
              <a:t>11.     </a:t>
            </a:r>
            <a:r>
              <a:rPr lang="en-US" sz="2400" u="sng" dirty="0"/>
              <a:t>Diplomacy</a:t>
            </a:r>
            <a:r>
              <a:rPr lang="en-US" sz="2400" dirty="0"/>
              <a:t>  is the best tactic.  </a:t>
            </a:r>
          </a:p>
          <a:p>
            <a:r>
              <a:rPr lang="en-US" sz="2400" dirty="0"/>
              <a:t> 12.    </a:t>
            </a:r>
            <a:r>
              <a:rPr lang="en-US" sz="2400" u="sng" dirty="0"/>
              <a:t>They</a:t>
            </a:r>
            <a:r>
              <a:rPr lang="en-US" sz="2400" dirty="0"/>
              <a:t> think </a:t>
            </a:r>
            <a:r>
              <a:rPr lang="en-US" sz="2400" u="sng" dirty="0"/>
              <a:t>that</a:t>
            </a:r>
            <a:r>
              <a:rPr lang="en-US" sz="2400" dirty="0"/>
              <a:t> </a:t>
            </a:r>
            <a:r>
              <a:rPr lang="en-US" sz="2400" u="sng" dirty="0"/>
              <a:t>their </a:t>
            </a:r>
            <a:r>
              <a:rPr lang="en-US" sz="2400" dirty="0"/>
              <a:t>dog will like  it.   </a:t>
            </a:r>
          </a:p>
          <a:p>
            <a:r>
              <a:rPr lang="en-US" sz="2400" dirty="0"/>
              <a:t> 13.    Some of </a:t>
            </a:r>
            <a:r>
              <a:rPr lang="en-US" sz="2400" u="sng" dirty="0"/>
              <a:t>these </a:t>
            </a:r>
            <a:r>
              <a:rPr lang="en-US" sz="2400" dirty="0"/>
              <a:t>stories are discussed  </a:t>
            </a:r>
            <a:r>
              <a:rPr lang="en-US" sz="2400" u="sng" dirty="0"/>
              <a:t>often</a:t>
            </a:r>
            <a:r>
              <a:rPr lang="en-US" sz="2400" dirty="0"/>
              <a:t>.   </a:t>
            </a:r>
          </a:p>
          <a:p>
            <a:r>
              <a:rPr lang="en-US" sz="2400" dirty="0"/>
              <a:t> 14.    </a:t>
            </a:r>
            <a:r>
              <a:rPr lang="en-US" sz="2400" u="sng" dirty="0"/>
              <a:t>Either</a:t>
            </a:r>
            <a:r>
              <a:rPr lang="en-US" sz="2400" dirty="0"/>
              <a:t> the giraffe  </a:t>
            </a:r>
            <a:r>
              <a:rPr lang="en-US" sz="2400" u="sng" dirty="0"/>
              <a:t>or  </a:t>
            </a:r>
            <a:r>
              <a:rPr lang="en-US" sz="2400" dirty="0"/>
              <a:t>the monkey will be fed now.  </a:t>
            </a:r>
          </a:p>
          <a:p>
            <a:r>
              <a:rPr lang="en-US" sz="2400" dirty="0"/>
              <a:t> 15.    We will probably  hinder  the process </a:t>
            </a:r>
            <a:r>
              <a:rPr lang="en-US" sz="2400" u="sng" dirty="0"/>
              <a:t>if</a:t>
            </a:r>
            <a:r>
              <a:rPr lang="en-US" sz="2400" dirty="0"/>
              <a:t> we try to help them.  </a:t>
            </a:r>
          </a:p>
          <a:p>
            <a:r>
              <a:rPr lang="en-US" sz="2400" dirty="0"/>
              <a:t> 16.    Helene  </a:t>
            </a:r>
            <a:r>
              <a:rPr lang="en-US" sz="2400" u="sng" dirty="0"/>
              <a:t>cautiously </a:t>
            </a:r>
            <a:r>
              <a:rPr lang="en-US" sz="2400" dirty="0"/>
              <a:t> approached the dog. </a:t>
            </a:r>
          </a:p>
        </p:txBody>
      </p:sp>
    </p:spTree>
    <p:extLst>
      <p:ext uri="{BB962C8B-B14F-4D97-AF65-F5344CB8AC3E}">
        <p14:creationId xmlns:p14="http://schemas.microsoft.com/office/powerpoint/2010/main" val="395278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Lessons and Activities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 </a:t>
            </a:r>
            <a:r>
              <a:rPr lang="en-US" sz="2400" dirty="0" smtClean="0"/>
              <a:t>Nouns</a:t>
            </a:r>
          </a:p>
          <a:p>
            <a:r>
              <a:rPr lang="en-US" sz="2400" b="1" u="sng" dirty="0"/>
              <a:t>People</a:t>
            </a:r>
            <a:r>
              <a:rPr lang="en-US" sz="2400" dirty="0"/>
              <a:t> </a:t>
            </a:r>
            <a:r>
              <a:rPr lang="en-US" sz="2400" dirty="0" smtClean="0"/>
              <a:t>: farmer</a:t>
            </a:r>
            <a:r>
              <a:rPr lang="en-US" sz="2400" dirty="0"/>
              <a:t>, mechanic, father, Professor Haskins, editors, Marcia </a:t>
            </a:r>
            <a:endParaRPr lang="en-US" sz="2400" dirty="0" smtClean="0"/>
          </a:p>
          <a:p>
            <a:r>
              <a:rPr lang="en-US" sz="2400" b="1" u="sng" dirty="0"/>
              <a:t>Places:</a:t>
            </a:r>
            <a:r>
              <a:rPr lang="en-US" sz="2400" dirty="0"/>
              <a:t>  ocean, Canada, porch, Spain, classroom </a:t>
            </a:r>
            <a:endParaRPr lang="en-US" sz="2400" dirty="0" smtClean="0"/>
          </a:p>
          <a:p>
            <a:r>
              <a:rPr lang="en-US" sz="2400" dirty="0" smtClean="0"/>
              <a:t> </a:t>
            </a:r>
            <a:r>
              <a:rPr lang="en-US" sz="2400" b="1" u="sng" dirty="0"/>
              <a:t>things</a:t>
            </a:r>
            <a:r>
              <a:rPr lang="en-US" sz="2400" dirty="0"/>
              <a:t> : scissors, </a:t>
            </a:r>
            <a:r>
              <a:rPr lang="en-US" sz="2400" dirty="0" smtClean="0"/>
              <a:t>pen</a:t>
            </a:r>
            <a:r>
              <a:rPr lang="en-US" sz="2400" dirty="0"/>
              <a:t>, </a:t>
            </a:r>
            <a:r>
              <a:rPr lang="en-US" sz="2400" dirty="0" smtClean="0"/>
              <a:t>braces</a:t>
            </a:r>
            <a:r>
              <a:rPr lang="en-US" sz="2400" dirty="0"/>
              <a:t>, drill </a:t>
            </a:r>
            <a:endParaRPr lang="en-US" sz="2400" dirty="0" smtClean="0"/>
          </a:p>
          <a:p>
            <a:r>
              <a:rPr lang="en-US" sz="2400" b="1" u="sng" dirty="0"/>
              <a:t>Ideas:   </a:t>
            </a:r>
            <a:r>
              <a:rPr lang="en-US" sz="2400" dirty="0"/>
              <a:t>love, inspiration, courage, anxiety, eagerness, happiness </a:t>
            </a:r>
          </a:p>
        </p:txBody>
      </p:sp>
    </p:spTree>
    <p:extLst>
      <p:ext uri="{BB962C8B-B14F-4D97-AF65-F5344CB8AC3E}">
        <p14:creationId xmlns:p14="http://schemas.microsoft.com/office/powerpoint/2010/main" val="2562658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and proper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7932263"/>
              </p:ext>
            </p:extLst>
          </p:nvPr>
        </p:nvGraphicFramePr>
        <p:xfrm>
          <a:off x="609600" y="2160588"/>
          <a:ext cx="6348412" cy="5158740"/>
        </p:xfrm>
        <a:graphic>
          <a:graphicData uri="http://schemas.openxmlformats.org/drawingml/2006/table">
            <a:tbl>
              <a:tblPr firstRow="1" bandRow="1">
                <a:tableStyleId>{5C22544A-7EE6-4342-B048-85BDC9FD1C3A}</a:tableStyleId>
              </a:tblPr>
              <a:tblGrid>
                <a:gridCol w="3174206">
                  <a:extLst>
                    <a:ext uri="{9D8B030D-6E8A-4147-A177-3AD203B41FA5}">
                      <a16:colId xmlns:a16="http://schemas.microsoft.com/office/drawing/2014/main" val="3853854179"/>
                    </a:ext>
                  </a:extLst>
                </a:gridCol>
                <a:gridCol w="3174206">
                  <a:extLst>
                    <a:ext uri="{9D8B030D-6E8A-4147-A177-3AD203B41FA5}">
                      <a16:colId xmlns:a16="http://schemas.microsoft.com/office/drawing/2014/main" val="2960180606"/>
                    </a:ext>
                  </a:extLst>
                </a:gridCol>
              </a:tblGrid>
              <a:tr h="774700">
                <a:tc>
                  <a:txBody>
                    <a:bodyPr/>
                    <a:lstStyle/>
                    <a:p>
                      <a:r>
                        <a:rPr lang="en-US" sz="2800" dirty="0" smtClean="0"/>
                        <a:t>Common nouns</a:t>
                      </a:r>
                      <a:endParaRPr lang="en-US" sz="2800" dirty="0"/>
                    </a:p>
                  </a:txBody>
                  <a:tcPr marL="70538" marR="70538"/>
                </a:tc>
                <a:tc>
                  <a:txBody>
                    <a:bodyPr/>
                    <a:lstStyle/>
                    <a:p>
                      <a:r>
                        <a:rPr lang="en-US" sz="2800" dirty="0" smtClean="0"/>
                        <a:t>Proper nouns </a:t>
                      </a:r>
                      <a:endParaRPr lang="en-US" sz="2800" dirty="0"/>
                    </a:p>
                  </a:txBody>
                  <a:tcPr marL="70538" marR="70538"/>
                </a:tc>
                <a:extLst>
                  <a:ext uri="{0D108BD9-81ED-4DB2-BD59-A6C34878D82A}">
                    <a16:rowId xmlns:a16="http://schemas.microsoft.com/office/drawing/2014/main" val="3770536646"/>
                  </a:ext>
                </a:extLst>
              </a:tr>
              <a:tr h="774700">
                <a:tc>
                  <a:txBody>
                    <a:bodyPr/>
                    <a:lstStyle/>
                    <a:p>
                      <a:r>
                        <a:rPr lang="en-US" sz="2800" dirty="0" smtClean="0"/>
                        <a:t>   hospital</a:t>
                      </a:r>
                      <a:endParaRPr lang="en-US" sz="2800" dirty="0"/>
                    </a:p>
                  </a:txBody>
                  <a:tcPr marL="70538" marR="70538"/>
                </a:tc>
                <a:tc>
                  <a:txBody>
                    <a:bodyPr/>
                    <a:lstStyle/>
                    <a:p>
                      <a:r>
                        <a:rPr lang="en-US" sz="2800" dirty="0" smtClean="0"/>
                        <a:t>Mercy General Hospital </a:t>
                      </a:r>
                      <a:endParaRPr lang="en-US" sz="2800" dirty="0"/>
                    </a:p>
                  </a:txBody>
                  <a:tcPr marL="70538" marR="70538"/>
                </a:tc>
                <a:extLst>
                  <a:ext uri="{0D108BD9-81ED-4DB2-BD59-A6C34878D82A}">
                    <a16:rowId xmlns:a16="http://schemas.microsoft.com/office/drawing/2014/main" val="448599306"/>
                  </a:ext>
                </a:extLst>
              </a:tr>
              <a:tr h="774700">
                <a:tc>
                  <a:txBody>
                    <a:bodyPr/>
                    <a:lstStyle/>
                    <a:p>
                      <a:r>
                        <a:rPr lang="en-US" sz="2800" smtClean="0"/>
                        <a:t>    woman     </a:t>
                      </a:r>
                      <a:endParaRPr lang="en-US" sz="2800" dirty="0"/>
                    </a:p>
                  </a:txBody>
                  <a:tcPr marL="70538" marR="70538"/>
                </a:tc>
                <a:tc>
                  <a:txBody>
                    <a:bodyPr/>
                    <a:lstStyle/>
                    <a:p>
                      <a:r>
                        <a:rPr lang="en-US" sz="2800" dirty="0" smtClean="0"/>
                        <a:t>Martha</a:t>
                      </a:r>
                      <a:r>
                        <a:rPr lang="en-US" sz="2800" baseline="0" dirty="0" smtClean="0"/>
                        <a:t> </a:t>
                      </a:r>
                      <a:endParaRPr lang="en-US" sz="2800" dirty="0"/>
                    </a:p>
                  </a:txBody>
                  <a:tcPr marL="70538" marR="70538"/>
                </a:tc>
                <a:extLst>
                  <a:ext uri="{0D108BD9-81ED-4DB2-BD59-A6C34878D82A}">
                    <a16:rowId xmlns:a16="http://schemas.microsoft.com/office/drawing/2014/main" val="1990929419"/>
                  </a:ext>
                </a:extLst>
              </a:tr>
              <a:tr h="774700">
                <a:tc>
                  <a:txBody>
                    <a:bodyPr/>
                    <a:lstStyle/>
                    <a:p>
                      <a:r>
                        <a:rPr lang="en-US" sz="2800" dirty="0" smtClean="0"/>
                        <a:t> school</a:t>
                      </a:r>
                      <a:endParaRPr lang="en-US" sz="2800" dirty="0"/>
                    </a:p>
                  </a:txBody>
                  <a:tcPr marL="70538" marR="70538"/>
                </a:tc>
                <a:tc>
                  <a:txBody>
                    <a:bodyPr/>
                    <a:lstStyle/>
                    <a:p>
                      <a:r>
                        <a:rPr lang="en-US" sz="2800" dirty="0" smtClean="0"/>
                        <a:t>Sayville Middle School </a:t>
                      </a:r>
                      <a:endParaRPr lang="en-US" sz="2800" dirty="0"/>
                    </a:p>
                  </a:txBody>
                  <a:tcPr marL="70538" marR="70538"/>
                </a:tc>
                <a:extLst>
                  <a:ext uri="{0D108BD9-81ED-4DB2-BD59-A6C34878D82A}">
                    <a16:rowId xmlns:a16="http://schemas.microsoft.com/office/drawing/2014/main" val="3727047170"/>
                  </a:ext>
                </a:extLst>
              </a:tr>
              <a:tr h="774700">
                <a:tc>
                  <a:txBody>
                    <a:bodyPr/>
                    <a:lstStyle/>
                    <a:p>
                      <a:r>
                        <a:rPr lang="en-US" sz="2800" dirty="0" smtClean="0"/>
                        <a:t> newspaper</a:t>
                      </a:r>
                      <a:endParaRPr lang="en-US" sz="2800" dirty="0"/>
                    </a:p>
                  </a:txBody>
                  <a:tcPr marL="70538" marR="70538"/>
                </a:tc>
                <a:tc>
                  <a:txBody>
                    <a:bodyPr/>
                    <a:lstStyle/>
                    <a:p>
                      <a:r>
                        <a:rPr lang="en-US" sz="2800" dirty="0" smtClean="0"/>
                        <a:t>The New York Times </a:t>
                      </a:r>
                      <a:endParaRPr lang="en-US" sz="2800" dirty="0"/>
                    </a:p>
                  </a:txBody>
                  <a:tcPr marL="70538" marR="70538"/>
                </a:tc>
                <a:extLst>
                  <a:ext uri="{0D108BD9-81ED-4DB2-BD59-A6C34878D82A}">
                    <a16:rowId xmlns:a16="http://schemas.microsoft.com/office/drawing/2014/main" val="3555859305"/>
                  </a:ext>
                </a:extLst>
              </a:tr>
              <a:tr h="774700">
                <a:tc>
                  <a:txBody>
                    <a:bodyPr/>
                    <a:lstStyle/>
                    <a:p>
                      <a:endParaRPr lang="en-US"/>
                    </a:p>
                  </a:txBody>
                  <a:tcPr marL="70538" marR="70538"/>
                </a:tc>
                <a:tc>
                  <a:txBody>
                    <a:bodyPr/>
                    <a:lstStyle/>
                    <a:p>
                      <a:endParaRPr lang="en-US" dirty="0"/>
                    </a:p>
                  </a:txBody>
                  <a:tcPr marL="70538" marR="70538"/>
                </a:tc>
                <a:extLst>
                  <a:ext uri="{0D108BD9-81ED-4DB2-BD59-A6C34878D82A}">
                    <a16:rowId xmlns:a16="http://schemas.microsoft.com/office/drawing/2014/main" val="3895857449"/>
                  </a:ext>
                </a:extLst>
              </a:tr>
            </a:tbl>
          </a:graphicData>
        </a:graphic>
      </p:graphicFrame>
    </p:spTree>
    <p:extLst>
      <p:ext uri="{BB962C8B-B14F-4D97-AF65-F5344CB8AC3E}">
        <p14:creationId xmlns:p14="http://schemas.microsoft.com/office/powerpoint/2010/main" val="1029607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1143</TotalTime>
  <Words>2421</Words>
  <Application>Microsoft Office PowerPoint</Application>
  <PresentationFormat>On-screen Show (4:3)</PresentationFormat>
  <Paragraphs>223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Trebuchet MS</vt:lpstr>
      <vt:lpstr>Wingdings 3</vt:lpstr>
      <vt:lpstr>Facet</vt:lpstr>
      <vt:lpstr>Recognition of Parts of speech in Text </vt:lpstr>
      <vt:lpstr>Lessons and Activities</vt:lpstr>
      <vt:lpstr>Lessons and Activities</vt:lpstr>
      <vt:lpstr>Lessons and Activities</vt:lpstr>
      <vt:lpstr>Activity </vt:lpstr>
      <vt:lpstr>Activity </vt:lpstr>
      <vt:lpstr>Activity </vt:lpstr>
      <vt:lpstr>Lessons and Activities </vt:lpstr>
      <vt:lpstr>Common and proper </vt:lpstr>
      <vt:lpstr>Collective and compound </vt:lpstr>
      <vt:lpstr>Non-count Nouns </vt:lpstr>
      <vt:lpstr>Abstract noun </vt:lpstr>
      <vt:lpstr>Pronouns </vt:lpstr>
      <vt:lpstr>Objective Pronouns </vt:lpstr>
      <vt:lpstr>Subjective Pronouns </vt:lpstr>
      <vt:lpstr>Kinds of pronouns </vt:lpstr>
      <vt:lpstr>An  interrogative pronoun</vt:lpstr>
      <vt:lpstr>Indefinite pronoun</vt:lpstr>
      <vt:lpstr>Possessive Pronouns </vt:lpstr>
      <vt:lpstr>Relative Pronouns </vt:lpstr>
      <vt:lpstr>RECIPROCAL PRONOUN </vt:lpstr>
      <vt:lpstr>Recognize the kinds of pronouns </vt:lpstr>
      <vt:lpstr>Adjectives</vt:lpstr>
      <vt:lpstr>Kinds of adjectives </vt:lpstr>
      <vt:lpstr>verbs </vt:lpstr>
      <vt:lpstr>The action verbs </vt:lpstr>
      <vt:lpstr>Helping verbs </vt:lpstr>
      <vt:lpstr>The linking verbs </vt:lpstr>
      <vt:lpstr>Examples of linking verbs </vt:lpstr>
      <vt:lpstr>Difference between helping and linking verbs</vt:lpstr>
      <vt:lpstr>Adverbs</vt:lpstr>
      <vt:lpstr>Adverbs modify adjectives:    </vt:lpstr>
      <vt:lpstr>Adverbs modify other adverbs:    </vt:lpstr>
      <vt:lpstr>Adverbs modify verbs:    </vt:lpstr>
      <vt:lpstr>Adverbs without the use of LY</vt:lpstr>
      <vt:lpstr>Prepositions </vt:lpstr>
      <vt:lpstr>compound preposition</vt:lpstr>
      <vt:lpstr>Conjunctions </vt:lpstr>
      <vt:lpstr>A  coordinating conjunction</vt:lpstr>
      <vt:lpstr>Correlative conjunctions</vt:lpstr>
      <vt:lpstr>Subordinating conjunctions </vt:lpstr>
      <vt:lpstr>Interjections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Recognition of Parts of speech in Text </dc:title>
  <dc:creator>noshaba ihtesham</dc:creator>
  <cp:lastModifiedBy>Haier</cp:lastModifiedBy>
  <cp:revision>35</cp:revision>
  <dcterms:created xsi:type="dcterms:W3CDTF">2006-08-16T00:00:00Z</dcterms:created>
  <dcterms:modified xsi:type="dcterms:W3CDTF">2020-12-13T16:15:41Z</dcterms:modified>
</cp:coreProperties>
</file>