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1" r:id="rId7"/>
    <p:sldId id="262" r:id="rId8"/>
    <p:sldId id="277" r:id="rId9"/>
    <p:sldId id="278" r:id="rId10"/>
    <p:sldId id="279" r:id="rId11"/>
    <p:sldId id="263" r:id="rId12"/>
    <p:sldId id="264" r:id="rId13"/>
    <p:sldId id="265" r:id="rId14"/>
    <p:sldId id="266" r:id="rId15"/>
    <p:sldId id="267" r:id="rId16"/>
    <p:sldId id="276" r:id="rId17"/>
    <p:sldId id="268" r:id="rId18"/>
    <p:sldId id="269" r:id="rId19"/>
    <p:sldId id="270" r:id="rId20"/>
    <p:sldId id="271" r:id="rId21"/>
    <p:sldId id="272" r:id="rId22"/>
    <p:sldId id="273" r:id="rId23"/>
    <p:sldId id="27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1D8BD707-D9CF-40AE-B4C6-C98DA3205C09}" type="datetimeFigureOut">
              <a:rPr lang="en-US" smtClean="0"/>
              <a:pPr/>
              <a:t>2/10/2021</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539268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635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1D8BD707-D9CF-40AE-B4C6-C98DA3205C09}" type="datetimeFigureOut">
              <a:rPr lang="en-US" smtClean="0"/>
              <a:pPr/>
              <a:t>2/10/2021</a:t>
            </a:fld>
            <a:endParaRPr lang="en-US"/>
          </a:p>
        </p:txBody>
      </p:sp>
      <p:sp>
        <p:nvSpPr>
          <p:cNvPr id="5" name="Footer Placeholder 4"/>
          <p:cNvSpPr>
            <a:spLocks noGrp="1"/>
          </p:cNvSpPr>
          <p:nvPr>
            <p:ph type="ftr" sz="quarter" idx="11"/>
          </p:nvPr>
        </p:nvSpPr>
        <p:spPr>
          <a:xfrm>
            <a:off x="640080" y="6227064"/>
            <a:ext cx="7854696" cy="320040"/>
          </a:xfrm>
        </p:spPr>
        <p:txBody>
          <a:body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17808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052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40080" y="320040"/>
            <a:ext cx="2743200" cy="320040"/>
          </a:xfrm>
        </p:spPr>
        <p:txBody>
          <a:bodyPr/>
          <a:lstStyle/>
          <a:p>
            <a:fld id="{1D8BD707-D9CF-40AE-B4C6-C98DA3205C09}" type="datetimeFigureOut">
              <a:rPr lang="en-US" smtClean="0"/>
              <a:pPr/>
              <a:t>2/10/2021</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90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1D8BD707-D9CF-40AE-B4C6-C98DA3205C09}" type="datetimeFigureOut">
              <a:rPr lang="en-US" smtClean="0"/>
              <a:pPr/>
              <a:t>2/10/2021</a:t>
            </a:fld>
            <a:endParaRPr lang="en-US"/>
          </a:p>
        </p:txBody>
      </p:sp>
      <p:sp>
        <p:nvSpPr>
          <p:cNvPr id="6" name="Footer Placeholder 5"/>
          <p:cNvSpPr>
            <a:spLocks noGrp="1"/>
          </p:cNvSpPr>
          <p:nvPr>
            <p:ph type="ftr" sz="quarter" idx="11"/>
          </p:nvPr>
        </p:nvSpPr>
        <p:spPr>
          <a:xfrm>
            <a:off x="640080" y="6227064"/>
            <a:ext cx="7854696" cy="320040"/>
          </a:xfrm>
        </p:spPr>
        <p:txBody>
          <a:bodyPr/>
          <a:lstStyle/>
          <a:p>
            <a:endParaRPr lang="en-US"/>
          </a:p>
        </p:txBody>
      </p:sp>
      <p:sp>
        <p:nvSpPr>
          <p:cNvPr id="7" name="Slide Number Placeholder 6"/>
          <p:cNvSpPr>
            <a:spLocks noGrp="1"/>
          </p:cNvSpPr>
          <p:nvPr>
            <p:ph type="sldNum" sz="quarter" idx="12"/>
          </p:nvPr>
        </p:nvSpPr>
        <p:spPr>
          <a:xfrm>
            <a:off x="7808976"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958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1D8BD707-D9CF-40AE-B4C6-C98DA3205C09}" type="datetimeFigureOut">
              <a:rPr lang="en-US" smtClean="0"/>
              <a:pPr/>
              <a:t>2/10/2021</a:t>
            </a:fld>
            <a:endParaRPr lang="en-US"/>
          </a:p>
        </p:txBody>
      </p:sp>
      <p:sp>
        <p:nvSpPr>
          <p:cNvPr id="8" name="Footer Placeholder 7"/>
          <p:cNvSpPr>
            <a:spLocks noGrp="1"/>
          </p:cNvSpPr>
          <p:nvPr>
            <p:ph type="ftr" sz="quarter" idx="11"/>
          </p:nvPr>
        </p:nvSpPr>
        <p:spPr>
          <a:xfrm>
            <a:off x="640080" y="6227064"/>
            <a:ext cx="7854696" cy="320040"/>
          </a:xfrm>
        </p:spPr>
        <p:txBody>
          <a:bodyPr/>
          <a:lstStyle/>
          <a:p>
            <a:endParaRPr lang="en-US"/>
          </a:p>
        </p:txBody>
      </p:sp>
      <p:sp>
        <p:nvSpPr>
          <p:cNvPr id="9" name="Slide Number Placeholder 8"/>
          <p:cNvSpPr>
            <a:spLocks noGrp="1"/>
          </p:cNvSpPr>
          <p:nvPr>
            <p:ph type="sldNum" sz="quarter" idx="12"/>
          </p:nvPr>
        </p:nvSpPr>
        <p:spPr>
          <a:xfrm>
            <a:off x="7808976"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267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2/10/2021</a:t>
            </a:fld>
            <a:endParaRPr lang="en-US"/>
          </a:p>
        </p:txBody>
      </p:sp>
      <p:sp>
        <p:nvSpPr>
          <p:cNvPr id="4" name="Footer Placeholder 3"/>
          <p:cNvSpPr>
            <a:spLocks noGrp="1"/>
          </p:cNvSpPr>
          <p:nvPr>
            <p:ph type="ftr" sz="quarter" idx="11"/>
          </p:nvPr>
        </p:nvSpPr>
        <p:spPr>
          <a:xfrm>
            <a:off x="640080" y="6227064"/>
            <a:ext cx="7854696" cy="320040"/>
          </a:xfr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895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1D8BD707-D9CF-40AE-B4C6-C98DA3205C09}" type="datetimeFigureOut">
              <a:rPr lang="en-US" smtClean="0"/>
              <a:pPr/>
              <a:t>2/10/2021</a:t>
            </a:fld>
            <a:endParaRPr lang="en-US"/>
          </a:p>
        </p:txBody>
      </p:sp>
      <p:sp>
        <p:nvSpPr>
          <p:cNvPr id="3" name="Footer Placeholder 2"/>
          <p:cNvSpPr>
            <a:spLocks noGrp="1"/>
          </p:cNvSpPr>
          <p:nvPr>
            <p:ph type="ftr" sz="quarter" idx="11"/>
          </p:nvPr>
        </p:nvSpPr>
        <p:spPr>
          <a:xfrm>
            <a:off x="640080" y="6227064"/>
            <a:ext cx="7854696" cy="320040"/>
          </a:xfrm>
        </p:spPr>
        <p:txBody>
          <a:bodyPr/>
          <a:lstStyle/>
          <a:p>
            <a:endParaRPr lang="en-US"/>
          </a:p>
        </p:txBody>
      </p:sp>
      <p:sp>
        <p:nvSpPr>
          <p:cNvPr id="4" name="Slide Number Placeholder 3"/>
          <p:cNvSpPr>
            <a:spLocks noGrp="1"/>
          </p:cNvSpPr>
          <p:nvPr>
            <p:ph type="sldNum" sz="quarter" idx="12"/>
          </p:nvPr>
        </p:nvSpPr>
        <p:spPr>
          <a:xfrm>
            <a:off x="7808976"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15801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2256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640080" y="320040"/>
            <a:ext cx="2743200" cy="320040"/>
          </a:xfrm>
        </p:spPr>
        <p:txBody>
          <a:bodyPr/>
          <a:lstStyle/>
          <a:p>
            <a:fld id="{1D8BD707-D9CF-40AE-B4C6-C98DA3205C09}" type="datetimeFigureOut">
              <a:rPr lang="en-US" smtClean="0"/>
              <a:pPr/>
              <a:t>2/10/2021</a:t>
            </a:fld>
            <a:endParaRPr lang="en-US"/>
          </a:p>
        </p:txBody>
      </p:sp>
      <p:sp>
        <p:nvSpPr>
          <p:cNvPr id="6" name="Footer Placeholder 5"/>
          <p:cNvSpPr>
            <a:spLocks noGrp="1"/>
          </p:cNvSpPr>
          <p:nvPr>
            <p:ph type="ftr" sz="quarter" idx="11"/>
          </p:nvPr>
        </p:nvSpPr>
        <p:spPr>
          <a:xfrm>
            <a:off x="640080" y="6227064"/>
            <a:ext cx="4358641" cy="320040"/>
          </a:xfrm>
        </p:spPr>
        <p:txBody>
          <a:bodyPr/>
          <a:lstStyle/>
          <a:p>
            <a:endParaRPr lang="en-US"/>
          </a:p>
        </p:txBody>
      </p:sp>
      <p:sp>
        <p:nvSpPr>
          <p:cNvPr id="7" name="Slide Number Placeholder 6"/>
          <p:cNvSpPr>
            <a:spLocks noGrp="1"/>
          </p:cNvSpPr>
          <p:nvPr>
            <p:ph type="sldNum" sz="quarter" idx="12"/>
          </p:nvPr>
        </p:nvSpPr>
        <p:spPr>
          <a:xfrm>
            <a:off x="4315463"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5067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D8BD707-D9CF-40AE-B4C6-C98DA3205C09}" type="datetimeFigureOut">
              <a:rPr lang="en-US" smtClean="0"/>
              <a:pPr/>
              <a:t>2/10/2021</a:t>
            </a:fld>
            <a:endParaRPr lang="en-US"/>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4585137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Skimming and </a:t>
            </a:r>
            <a:r>
              <a:rPr lang="en-US" dirty="0" smtClean="0"/>
              <a:t>Scanning/</a:t>
            </a:r>
            <a:br>
              <a:rPr lang="en-US" dirty="0" smtClean="0"/>
            </a:br>
            <a:r>
              <a:rPr lang="en-US" dirty="0" smtClean="0"/>
              <a:t>Giving pieces of advice </a:t>
            </a:r>
            <a:endParaRPr lang="en-US" dirty="0"/>
          </a:p>
        </p:txBody>
      </p:sp>
      <p:sp>
        <p:nvSpPr>
          <p:cNvPr id="3" name="Subtitle 2"/>
          <p:cNvSpPr>
            <a:spLocks noGrp="1"/>
          </p:cNvSpPr>
          <p:nvPr>
            <p:ph type="subTitle" idx="1"/>
          </p:nvPr>
        </p:nvSpPr>
        <p:spPr/>
        <p:txBody>
          <a:bodyPr/>
          <a:lstStyle/>
          <a:p>
            <a:r>
              <a:rPr lang="en-US" dirty="0" smtClean="0"/>
              <a:t>BS ENGLISH 1</a:t>
            </a:r>
            <a:endParaRPr lang="en-US" dirty="0"/>
          </a:p>
        </p:txBody>
      </p:sp>
    </p:spTree>
    <p:extLst>
      <p:ext uri="{BB962C8B-B14F-4D97-AF65-F5344CB8AC3E}">
        <p14:creationId xmlns:p14="http://schemas.microsoft.com/office/powerpoint/2010/main" val="3361445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Question </a:t>
            </a:r>
            <a:r>
              <a:rPr lang="en-US" dirty="0"/>
              <a:t>3: Scan the text and write how many writers do the writer of this piece mentions? </a:t>
            </a:r>
          </a:p>
        </p:txBody>
      </p:sp>
    </p:spTree>
    <p:extLst>
      <p:ext uri="{BB962C8B-B14F-4D97-AF65-F5344CB8AC3E}">
        <p14:creationId xmlns:p14="http://schemas.microsoft.com/office/powerpoint/2010/main" val="3774678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LISTENING </a:t>
            </a:r>
            <a:r>
              <a:rPr lang="en-US" dirty="0" smtClean="0"/>
              <a:t>(Giving advice)</a:t>
            </a:r>
            <a:endParaRPr lang="en-US" dirty="0"/>
          </a:p>
        </p:txBody>
      </p:sp>
      <p:sp>
        <p:nvSpPr>
          <p:cNvPr id="3" name="Content Placeholder 2"/>
          <p:cNvSpPr>
            <a:spLocks noGrp="1"/>
          </p:cNvSpPr>
          <p:nvPr>
            <p:ph idx="1"/>
          </p:nvPr>
        </p:nvSpPr>
        <p:spPr/>
        <p:txBody>
          <a:bodyPr>
            <a:normAutofit/>
          </a:bodyPr>
          <a:lstStyle/>
          <a:p>
            <a:r>
              <a:rPr lang="en-US" sz="2000" dirty="0"/>
              <a:t>All of us need advice at some point in our lives. When we are young and growing, our parents always advise us about certain important issues such as how to respect elders, how to behave, eat, talk and dress in public. When we are in school or college, our teachers and our seniors advise us about what subjects to choose, how to prepare for exams, and be academically disciplined </a:t>
            </a:r>
            <a:r>
              <a:rPr lang="en-US" sz="2000" dirty="0" err="1"/>
              <a:t>etc</a:t>
            </a:r>
            <a:endParaRPr lang="en-US" sz="2000" dirty="0"/>
          </a:p>
        </p:txBody>
      </p:sp>
    </p:spTree>
    <p:extLst>
      <p:ext uri="{BB962C8B-B14F-4D97-AF65-F5344CB8AC3E}">
        <p14:creationId xmlns:p14="http://schemas.microsoft.com/office/powerpoint/2010/main" val="843030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fontScale="85000" lnSpcReduction="10000"/>
          </a:bodyPr>
          <a:lstStyle/>
          <a:p>
            <a:r>
              <a:rPr lang="en-US" sz="2800" dirty="0"/>
              <a:t>All of us need advice and all of us need to learn how to advice people that can help them</a:t>
            </a:r>
            <a:r>
              <a:rPr lang="en-US" sz="2800" dirty="0" smtClean="0"/>
              <a:t>.</a:t>
            </a:r>
          </a:p>
          <a:p>
            <a:r>
              <a:rPr lang="en-US" sz="2800" dirty="0"/>
              <a:t>Here is a situation. </a:t>
            </a:r>
            <a:r>
              <a:rPr lang="en-US" sz="2800" dirty="0" err="1"/>
              <a:t>Dr</a:t>
            </a:r>
            <a:r>
              <a:rPr lang="en-US" sz="2800" dirty="0"/>
              <a:t> Hassan has a patient Saeed who is a chronic smoker. Let us listen to the conversation between the two and notice how </a:t>
            </a:r>
            <a:r>
              <a:rPr lang="en-US" sz="2800" dirty="0" err="1"/>
              <a:t>Dr</a:t>
            </a:r>
            <a:r>
              <a:rPr lang="en-US" sz="2800" dirty="0"/>
              <a:t> Hassan advises Saeed to quit smoking.</a:t>
            </a:r>
          </a:p>
        </p:txBody>
      </p:sp>
    </p:spTree>
    <p:extLst>
      <p:ext uri="{BB962C8B-B14F-4D97-AF65-F5344CB8AC3E}">
        <p14:creationId xmlns:p14="http://schemas.microsoft.com/office/powerpoint/2010/main" val="527632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CONVERSATION </a:t>
            </a:r>
            <a:endParaRPr lang="en-US" dirty="0"/>
          </a:p>
        </p:txBody>
      </p:sp>
      <p:sp>
        <p:nvSpPr>
          <p:cNvPr id="3" name="Content Placeholder 2"/>
          <p:cNvSpPr>
            <a:spLocks noGrp="1"/>
          </p:cNvSpPr>
          <p:nvPr>
            <p:ph idx="1"/>
          </p:nvPr>
        </p:nvSpPr>
        <p:spPr/>
        <p:txBody>
          <a:bodyPr>
            <a:noAutofit/>
          </a:bodyPr>
          <a:lstStyle/>
          <a:p>
            <a:r>
              <a:rPr lang="en-US" sz="2400" dirty="0" err="1"/>
              <a:t>Dr</a:t>
            </a:r>
            <a:r>
              <a:rPr lang="en-US" sz="2400" dirty="0"/>
              <a:t> Hassan: Now Saeed, I see that you smoke rather heavily</a:t>
            </a:r>
            <a:r>
              <a:rPr lang="en-US" sz="2400" dirty="0" smtClean="0"/>
              <a:t>.</a:t>
            </a:r>
          </a:p>
          <a:p>
            <a:r>
              <a:rPr lang="en-US" sz="2400" dirty="0" smtClean="0"/>
              <a:t> </a:t>
            </a:r>
            <a:r>
              <a:rPr lang="en-US" sz="2400" dirty="0"/>
              <a:t>Saeed: Yes, I'm afraid I do smoke too </a:t>
            </a:r>
            <a:r>
              <a:rPr lang="en-US" sz="2400" dirty="0" smtClean="0"/>
              <a:t>much.</a:t>
            </a:r>
          </a:p>
          <a:p>
            <a:r>
              <a:rPr lang="en-US" sz="2400" dirty="0" err="1" smtClean="0"/>
              <a:t>Dr</a:t>
            </a:r>
            <a:r>
              <a:rPr lang="en-US" sz="2400" dirty="0" smtClean="0"/>
              <a:t> </a:t>
            </a:r>
            <a:r>
              <a:rPr lang="en-US" sz="2400" dirty="0"/>
              <a:t>H: Well, my advice is stop smoking at </a:t>
            </a:r>
            <a:r>
              <a:rPr lang="en-US" sz="2400" dirty="0" smtClean="0"/>
              <a:t>once </a:t>
            </a:r>
            <a:r>
              <a:rPr lang="en-US" sz="2400" dirty="0"/>
              <a:t>or you will damage your lungs and might end up with a heart disease. Have you ever tried giving up</a:t>
            </a:r>
            <a:r>
              <a:rPr lang="en-US" sz="2400" dirty="0" smtClean="0"/>
              <a:t>?</a:t>
            </a:r>
          </a:p>
          <a:p>
            <a:r>
              <a:rPr lang="en-US" sz="2400" dirty="0" smtClean="0"/>
              <a:t> </a:t>
            </a:r>
            <a:r>
              <a:rPr lang="en-US" sz="2400" dirty="0"/>
              <a:t>S: Yes, several times but I just find it too difficult.</a:t>
            </a:r>
          </a:p>
        </p:txBody>
      </p:sp>
    </p:spTree>
    <p:extLst>
      <p:ext uri="{BB962C8B-B14F-4D97-AF65-F5344CB8AC3E}">
        <p14:creationId xmlns:p14="http://schemas.microsoft.com/office/powerpoint/2010/main" val="1607065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sz="1800" dirty="0" err="1"/>
              <a:t>Dr</a:t>
            </a:r>
            <a:r>
              <a:rPr lang="en-US" sz="1800" dirty="0"/>
              <a:t> H: In that case let me suggest a few things you can do. Firstly, if you smoke strong cigarettes, you should change to milder ones. </a:t>
            </a:r>
            <a:endParaRPr lang="en-US" sz="1800" dirty="0" smtClean="0"/>
          </a:p>
          <a:p>
            <a:r>
              <a:rPr lang="en-US" sz="1800" dirty="0" smtClean="0"/>
              <a:t>S</a:t>
            </a:r>
            <a:r>
              <a:rPr lang="en-US" sz="1800" dirty="0"/>
              <a:t>: Okay. </a:t>
            </a:r>
            <a:endParaRPr lang="en-US" sz="1800" dirty="0" smtClean="0"/>
          </a:p>
          <a:p>
            <a:r>
              <a:rPr lang="en-US" sz="1800" dirty="0" err="1" smtClean="0"/>
              <a:t>Dr</a:t>
            </a:r>
            <a:r>
              <a:rPr lang="en-US" sz="1800" dirty="0" smtClean="0"/>
              <a:t> </a:t>
            </a:r>
            <a:r>
              <a:rPr lang="en-US" sz="1800" dirty="0"/>
              <a:t>H: You should also consciously try and reduce the number of cigarettes you smoke each day. Don't smoke the </a:t>
            </a:r>
            <a:r>
              <a:rPr lang="en-US" sz="1800" dirty="0" smtClean="0"/>
              <a:t>whole </a:t>
            </a:r>
            <a:r>
              <a:rPr lang="en-US" sz="1800" dirty="0"/>
              <a:t>cigarette. Put out the cigarette after you have smoked half of it. Right? </a:t>
            </a:r>
            <a:endParaRPr lang="en-US" sz="1800" dirty="0" smtClean="0"/>
          </a:p>
          <a:p>
            <a:r>
              <a:rPr lang="en-US" sz="1800" dirty="0" smtClean="0"/>
              <a:t>S</a:t>
            </a:r>
            <a:r>
              <a:rPr lang="en-US" sz="1800" dirty="0"/>
              <a:t>: I'll try doctor, although it may be </a:t>
            </a:r>
            <a:r>
              <a:rPr lang="en-US" sz="1800" dirty="0" smtClean="0"/>
              <a:t>difficult.</a:t>
            </a:r>
          </a:p>
          <a:p>
            <a:r>
              <a:rPr lang="en-US" sz="1800" dirty="0" smtClean="0"/>
              <a:t> </a:t>
            </a:r>
            <a:r>
              <a:rPr lang="en-US" sz="1800" dirty="0" err="1"/>
              <a:t>Dr</a:t>
            </a:r>
            <a:r>
              <a:rPr lang="en-US" sz="1800" dirty="0"/>
              <a:t> H: Also get a nicotine gum from a medical store and whenever you feel an urge to smoke, just start chewing a gum</a:t>
            </a:r>
            <a:r>
              <a:rPr lang="en-US" dirty="0"/>
              <a:t>.</a:t>
            </a:r>
          </a:p>
        </p:txBody>
      </p:sp>
    </p:spTree>
    <p:extLst>
      <p:ext uri="{BB962C8B-B14F-4D97-AF65-F5344CB8AC3E}">
        <p14:creationId xmlns:p14="http://schemas.microsoft.com/office/powerpoint/2010/main" val="4279854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DOCTORS’ Pieces of Advice </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a:t>What did the doctor say? Here are the doctor's advices to Saeed. Each sentence is in indirect speech</a:t>
            </a:r>
            <a:r>
              <a:rPr lang="en-US" sz="2400" dirty="0" smtClean="0"/>
              <a:t>.</a:t>
            </a:r>
          </a:p>
          <a:p>
            <a:r>
              <a:rPr lang="en-US" sz="2400" dirty="0" smtClean="0"/>
              <a:t> </a:t>
            </a:r>
            <a:r>
              <a:rPr lang="en-US" sz="2400" dirty="0"/>
              <a:t>The doctor </a:t>
            </a:r>
            <a:r>
              <a:rPr lang="en-US" sz="2400" b="1" dirty="0"/>
              <a:t>advised</a:t>
            </a:r>
            <a:r>
              <a:rPr lang="en-US" sz="2400" dirty="0"/>
              <a:t> Saeed to give up smoking </a:t>
            </a:r>
          </a:p>
          <a:p>
            <a:r>
              <a:rPr lang="en-US" sz="2400" dirty="0" smtClean="0"/>
              <a:t>He </a:t>
            </a:r>
            <a:r>
              <a:rPr lang="en-US" sz="2400" b="1" dirty="0"/>
              <a:t>directed</a:t>
            </a:r>
            <a:r>
              <a:rPr lang="en-US" sz="2400" dirty="0"/>
              <a:t> Saeed to change to milder </a:t>
            </a:r>
            <a:r>
              <a:rPr lang="en-US" sz="2400" dirty="0" smtClean="0"/>
              <a:t>cigarette.</a:t>
            </a:r>
          </a:p>
          <a:p>
            <a:r>
              <a:rPr lang="en-US" sz="2400" dirty="0" smtClean="0"/>
              <a:t> </a:t>
            </a:r>
            <a:r>
              <a:rPr lang="en-US" sz="2400" dirty="0"/>
              <a:t>He </a:t>
            </a:r>
            <a:r>
              <a:rPr lang="en-US" sz="2400" b="1" dirty="0"/>
              <a:t>recommended</a:t>
            </a:r>
            <a:r>
              <a:rPr lang="en-US" sz="2400" dirty="0"/>
              <a:t> reducing the number of cigarettes </a:t>
            </a:r>
            <a:r>
              <a:rPr lang="en-US" sz="2400" dirty="0" smtClean="0"/>
              <a:t>.</a:t>
            </a:r>
          </a:p>
          <a:p>
            <a:r>
              <a:rPr lang="en-US" sz="2400" dirty="0" smtClean="0"/>
              <a:t>He </a:t>
            </a:r>
            <a:r>
              <a:rPr lang="en-US" sz="2400" b="1" dirty="0"/>
              <a:t>counseled</a:t>
            </a:r>
            <a:r>
              <a:rPr lang="en-US" sz="2400" dirty="0"/>
              <a:t> him not to smoke the whole cigarette</a:t>
            </a:r>
          </a:p>
        </p:txBody>
      </p:sp>
    </p:spTree>
    <p:extLst>
      <p:ext uri="{BB962C8B-B14F-4D97-AF65-F5344CB8AC3E}">
        <p14:creationId xmlns:p14="http://schemas.microsoft.com/office/powerpoint/2010/main" val="275343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Advise </a:t>
            </a:r>
            <a:endParaRPr lang="en-US" dirty="0"/>
          </a:p>
        </p:txBody>
      </p:sp>
      <p:sp>
        <p:nvSpPr>
          <p:cNvPr id="3" name="Content Placeholder 2"/>
          <p:cNvSpPr>
            <a:spLocks noGrp="1"/>
          </p:cNvSpPr>
          <p:nvPr>
            <p:ph idx="1"/>
          </p:nvPr>
        </p:nvSpPr>
        <p:spPr/>
        <p:txBody>
          <a:bodyPr>
            <a:noAutofit/>
          </a:bodyPr>
          <a:lstStyle/>
          <a:p>
            <a:r>
              <a:rPr lang="en-US" sz="2800" dirty="0" smtClean="0"/>
              <a:t>Here </a:t>
            </a:r>
            <a:r>
              <a:rPr lang="en-US" sz="2800" dirty="0"/>
              <a:t>are some of the most </a:t>
            </a:r>
            <a:r>
              <a:rPr lang="en-US" sz="2800" dirty="0" smtClean="0"/>
              <a:t>common expressions : </a:t>
            </a:r>
            <a:endParaRPr lang="en-US" sz="2800" dirty="0"/>
          </a:p>
          <a:p>
            <a:r>
              <a:rPr lang="en-US" sz="2800" dirty="0" smtClean="0"/>
              <a:t>You </a:t>
            </a:r>
            <a:r>
              <a:rPr lang="en-US" sz="2800" dirty="0"/>
              <a:t>should get some rest </a:t>
            </a:r>
            <a:endParaRPr lang="en-US" sz="2800" dirty="0" smtClean="0"/>
          </a:p>
          <a:p>
            <a:r>
              <a:rPr lang="en-US" sz="2800" dirty="0" smtClean="0"/>
              <a:t> </a:t>
            </a:r>
            <a:r>
              <a:rPr lang="en-US" sz="2800" dirty="0"/>
              <a:t>You must have a decent meal first </a:t>
            </a:r>
            <a:endParaRPr lang="en-US" sz="2800" dirty="0" smtClean="0"/>
          </a:p>
          <a:p>
            <a:r>
              <a:rPr lang="en-US" sz="2800" dirty="0" smtClean="0"/>
              <a:t> </a:t>
            </a:r>
            <a:r>
              <a:rPr lang="en-US" sz="2800" dirty="0"/>
              <a:t>You ought to have one right now </a:t>
            </a:r>
            <a:endParaRPr lang="en-US" sz="2800" dirty="0" smtClean="0"/>
          </a:p>
          <a:p>
            <a:r>
              <a:rPr lang="en-US" sz="2800" dirty="0" smtClean="0"/>
              <a:t> </a:t>
            </a:r>
            <a:r>
              <a:rPr lang="en-US" sz="2800" dirty="0"/>
              <a:t>I think you should start taking medicines </a:t>
            </a:r>
            <a:endParaRPr lang="en-US" sz="2800" dirty="0" smtClean="0"/>
          </a:p>
          <a:p>
            <a:r>
              <a:rPr lang="en-US" sz="2800" dirty="0" smtClean="0"/>
              <a:t> </a:t>
            </a:r>
            <a:r>
              <a:rPr lang="en-US" sz="2800" dirty="0"/>
              <a:t>You have to relax</a:t>
            </a:r>
          </a:p>
        </p:txBody>
      </p:sp>
    </p:spTree>
    <p:extLst>
      <p:ext uri="{BB962C8B-B14F-4D97-AF65-F5344CB8AC3E}">
        <p14:creationId xmlns:p14="http://schemas.microsoft.com/office/powerpoint/2010/main" val="2027717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3" name="Content Placeholder 2"/>
          <p:cNvSpPr>
            <a:spLocks noGrp="1"/>
          </p:cNvSpPr>
          <p:nvPr>
            <p:ph idx="1"/>
          </p:nvPr>
        </p:nvSpPr>
        <p:spPr/>
        <p:txBody>
          <a:bodyPr>
            <a:noAutofit/>
          </a:bodyPr>
          <a:lstStyle/>
          <a:p>
            <a:r>
              <a:rPr lang="en-US" sz="2800" dirty="0" smtClean="0"/>
              <a:t>Use </a:t>
            </a:r>
            <a:r>
              <a:rPr lang="en-US" sz="2800" dirty="0"/>
              <a:t>different words of </a:t>
            </a:r>
            <a:r>
              <a:rPr lang="en-US" sz="2800" dirty="0" smtClean="0"/>
              <a:t>advice as </a:t>
            </a:r>
            <a:r>
              <a:rPr lang="en-US" sz="2800" b="1" dirty="0" smtClean="0"/>
              <a:t>advised, recommended, counseled, directed</a:t>
            </a:r>
            <a:r>
              <a:rPr lang="en-US" sz="2800" dirty="0" smtClean="0"/>
              <a:t>.</a:t>
            </a:r>
          </a:p>
          <a:p>
            <a:r>
              <a:rPr lang="en-US" sz="2800" dirty="0" smtClean="0"/>
              <a:t> 1: </a:t>
            </a:r>
            <a:r>
              <a:rPr lang="en-US" sz="2800" dirty="0"/>
              <a:t>Stop eating too many sweets. </a:t>
            </a:r>
            <a:endParaRPr lang="en-US" sz="2800" dirty="0" smtClean="0"/>
          </a:p>
          <a:p>
            <a:r>
              <a:rPr lang="en-US" sz="2800" dirty="0" smtClean="0"/>
              <a:t>2: </a:t>
            </a:r>
            <a:r>
              <a:rPr lang="en-US" sz="2800" dirty="0"/>
              <a:t>Don’t drive fast. </a:t>
            </a:r>
            <a:endParaRPr lang="en-US" sz="2800" dirty="0" smtClean="0"/>
          </a:p>
          <a:p>
            <a:r>
              <a:rPr lang="en-US" sz="2800" dirty="0" smtClean="0"/>
              <a:t>3: </a:t>
            </a:r>
            <a:r>
              <a:rPr lang="en-US" sz="2800" dirty="0"/>
              <a:t>Concentrate on your studies. </a:t>
            </a:r>
            <a:endParaRPr lang="en-US" sz="2800" dirty="0" smtClean="0"/>
          </a:p>
          <a:p>
            <a:r>
              <a:rPr lang="en-US" sz="2800" dirty="0" smtClean="0"/>
              <a:t>4: </a:t>
            </a:r>
            <a:r>
              <a:rPr lang="en-US" sz="2800" dirty="0"/>
              <a:t>Don’t skip your breakfast</a:t>
            </a:r>
            <a:r>
              <a:rPr lang="en-US" sz="2800" dirty="0" smtClean="0"/>
              <a:t>.</a:t>
            </a:r>
          </a:p>
          <a:p>
            <a:r>
              <a:rPr lang="en-US" sz="2800" dirty="0" smtClean="0"/>
              <a:t> 5: </a:t>
            </a:r>
            <a:r>
              <a:rPr lang="en-US" sz="2800" dirty="0"/>
              <a:t>Take long walks. </a:t>
            </a:r>
          </a:p>
        </p:txBody>
      </p:sp>
    </p:spTree>
    <p:extLst>
      <p:ext uri="{BB962C8B-B14F-4D97-AF65-F5344CB8AC3E}">
        <p14:creationId xmlns:p14="http://schemas.microsoft.com/office/powerpoint/2010/main" val="2282985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letter of advice</a:t>
            </a:r>
          </a:p>
        </p:txBody>
      </p:sp>
      <p:sp>
        <p:nvSpPr>
          <p:cNvPr id="3" name="Content Placeholder 2"/>
          <p:cNvSpPr>
            <a:spLocks noGrp="1"/>
          </p:cNvSpPr>
          <p:nvPr>
            <p:ph idx="1"/>
          </p:nvPr>
        </p:nvSpPr>
        <p:spPr/>
        <p:txBody>
          <a:bodyPr>
            <a:normAutofit fontScale="92500" lnSpcReduction="20000"/>
          </a:bodyPr>
          <a:lstStyle/>
          <a:p>
            <a:r>
              <a:rPr lang="en-US" sz="2800" dirty="0"/>
              <a:t>A letter of advice can have a powerful effect. An advice written in a letter form becomes a valuable piece because the written word has a motivational power than casual comments or even serious verbal suggestions. Letters of advice can build goodwill and trust.</a:t>
            </a:r>
          </a:p>
        </p:txBody>
      </p:sp>
    </p:spTree>
    <p:extLst>
      <p:ext uri="{BB962C8B-B14F-4D97-AF65-F5344CB8AC3E}">
        <p14:creationId xmlns:p14="http://schemas.microsoft.com/office/powerpoint/2010/main" val="3465132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Writing Advice Letters:</a:t>
            </a:r>
          </a:p>
        </p:txBody>
      </p:sp>
      <p:sp>
        <p:nvSpPr>
          <p:cNvPr id="3" name="Content Placeholder 2"/>
          <p:cNvSpPr>
            <a:spLocks noGrp="1"/>
          </p:cNvSpPr>
          <p:nvPr>
            <p:ph idx="1"/>
          </p:nvPr>
        </p:nvSpPr>
        <p:spPr/>
        <p:txBody>
          <a:bodyPr>
            <a:noAutofit/>
          </a:bodyPr>
          <a:lstStyle/>
          <a:p>
            <a:r>
              <a:rPr lang="en-US" sz="2800" dirty="0"/>
              <a:t>Respond quickly to the request for </a:t>
            </a:r>
            <a:r>
              <a:rPr lang="en-US" sz="2800" dirty="0" smtClean="0"/>
              <a:t>advice</a:t>
            </a:r>
          </a:p>
          <a:p>
            <a:r>
              <a:rPr lang="en-US" sz="2800" dirty="0"/>
              <a:t>Be careful of appearing </a:t>
            </a:r>
            <a:r>
              <a:rPr lang="en-US" sz="2800" dirty="0" smtClean="0"/>
              <a:t>judgmental</a:t>
            </a:r>
          </a:p>
          <a:p>
            <a:r>
              <a:rPr lang="en-US" sz="2800" dirty="0"/>
              <a:t>If you cannot give advice, express your regret</a:t>
            </a:r>
            <a:r>
              <a:rPr lang="en-US" sz="2800" dirty="0" smtClean="0"/>
              <a:t>.</a:t>
            </a:r>
          </a:p>
          <a:p>
            <a:r>
              <a:rPr lang="en-US" sz="2800" dirty="0"/>
              <a:t>Avoid strong </a:t>
            </a:r>
            <a:r>
              <a:rPr lang="en-US" sz="2800" dirty="0" smtClean="0"/>
              <a:t>language</a:t>
            </a:r>
          </a:p>
          <a:p>
            <a:r>
              <a:rPr lang="en-US" sz="2800" dirty="0"/>
              <a:t>Keep your advice simple and to the </a:t>
            </a:r>
            <a:r>
              <a:rPr lang="en-US" sz="2800" dirty="0" smtClean="0"/>
              <a:t>point</a:t>
            </a:r>
          </a:p>
          <a:p>
            <a:endParaRPr lang="en-US" sz="2800" dirty="0"/>
          </a:p>
        </p:txBody>
      </p:sp>
    </p:spTree>
    <p:extLst>
      <p:ext uri="{BB962C8B-B14F-4D97-AF65-F5344CB8AC3E}">
        <p14:creationId xmlns:p14="http://schemas.microsoft.com/office/powerpoint/2010/main" val="2604667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PURPOSES</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a:t>We read differently in different situations. The technique we choose depends on the purpose for reading. For example, you might be reading for enjoyment, to get information, or to complete a course related task. You need to adjust your reading speed and technique depending on your purpose. </a:t>
            </a:r>
          </a:p>
        </p:txBody>
      </p:sp>
    </p:spTree>
    <p:extLst>
      <p:ext uri="{BB962C8B-B14F-4D97-AF65-F5344CB8AC3E}">
        <p14:creationId xmlns:p14="http://schemas.microsoft.com/office/powerpoint/2010/main" val="38800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letter of advice.</a:t>
            </a:r>
          </a:p>
        </p:txBody>
      </p:sp>
      <p:sp>
        <p:nvSpPr>
          <p:cNvPr id="3" name="Content Placeholder 2"/>
          <p:cNvSpPr>
            <a:spLocks noGrp="1"/>
          </p:cNvSpPr>
          <p:nvPr>
            <p:ph idx="1"/>
          </p:nvPr>
        </p:nvSpPr>
        <p:spPr/>
        <p:txBody>
          <a:bodyPr>
            <a:normAutofit/>
          </a:bodyPr>
          <a:lstStyle/>
          <a:p>
            <a:r>
              <a:rPr lang="en-US" dirty="0"/>
              <a:t>ALLAMA IQBAL OPEN UNIVERSITY Department of English Language &amp; Applied Linguistics </a:t>
            </a:r>
            <a:endParaRPr lang="en-US" dirty="0" smtClean="0"/>
          </a:p>
          <a:p>
            <a:r>
              <a:rPr lang="en-US" dirty="0" smtClean="0"/>
              <a:t>Dear </a:t>
            </a:r>
            <a:r>
              <a:rPr lang="en-US" dirty="0"/>
              <a:t>Students</a:t>
            </a:r>
            <a:r>
              <a:rPr lang="en-US" dirty="0" smtClean="0"/>
              <a:t>,</a:t>
            </a:r>
          </a:p>
          <a:p>
            <a:r>
              <a:rPr lang="en-US" dirty="0" smtClean="0"/>
              <a:t> </a:t>
            </a:r>
            <a:r>
              <a:rPr lang="en-US" dirty="0"/>
              <a:t>Hello and welcome to the spring semester of Functional English. As your tutor, I believe that I have a wealth of information to share with you and I hope that you may benefit from my knowledge and experience. Although being an AIOU student allows you a great deal of freedom, but with this freedom comes a great deal of responsibility. If you are a </a:t>
            </a:r>
            <a:r>
              <a:rPr lang="en-US" dirty="0" smtClean="0"/>
              <a:t>self-motivated </a:t>
            </a:r>
            <a:r>
              <a:rPr lang="en-US" dirty="0"/>
              <a:t>person, then this class is for you, and success will follow.</a:t>
            </a:r>
          </a:p>
        </p:txBody>
      </p:sp>
    </p:spTree>
    <p:extLst>
      <p:ext uri="{BB962C8B-B14F-4D97-AF65-F5344CB8AC3E}">
        <p14:creationId xmlns:p14="http://schemas.microsoft.com/office/powerpoint/2010/main" val="3158979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457200" y="685800"/>
            <a:ext cx="8153400" cy="5275716"/>
          </a:xfrm>
        </p:spPr>
        <p:txBody>
          <a:bodyPr>
            <a:noAutofit/>
          </a:bodyPr>
          <a:lstStyle/>
          <a:p>
            <a:pPr algn="just"/>
            <a:r>
              <a:rPr lang="en-US" sz="2000" dirty="0"/>
              <a:t>The most important aspect of this class is communication with your classmates and with the instructor or tutor in the tutorial meetings and via e-mail. I strongly suggest that you should attend the tutorials because if you have questions about an assignment, or a unit, you can ask your classmates and the tutor to help you. Keep in mind that being </a:t>
            </a:r>
            <a:r>
              <a:rPr lang="en-US" sz="2000" dirty="0" smtClean="0"/>
              <a:t>an </a:t>
            </a:r>
            <a:r>
              <a:rPr lang="en-US" sz="2000" dirty="0"/>
              <a:t>AIOU student, may be a new experience for you but I recommend that keep the communication open with every one in the tutorial sessions as it will help you to build a working relationship with everyone in the class.</a:t>
            </a:r>
          </a:p>
        </p:txBody>
      </p:sp>
    </p:spTree>
    <p:extLst>
      <p:ext uri="{BB962C8B-B14F-4D97-AF65-F5344CB8AC3E}">
        <p14:creationId xmlns:p14="http://schemas.microsoft.com/office/powerpoint/2010/main" val="139366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Autofit/>
          </a:bodyPr>
          <a:lstStyle/>
          <a:p>
            <a:r>
              <a:rPr lang="en-US" sz="2800" dirty="0"/>
              <a:t>In order to be successful in the Functional English course, you'll need to complete all your assignments to the best of your ability by the completion date. It is advisable to either personally hand in or mail each assignment to your tutor in order to get feedback on your work. </a:t>
            </a:r>
          </a:p>
        </p:txBody>
      </p:sp>
    </p:spTree>
    <p:extLst>
      <p:ext uri="{BB962C8B-B14F-4D97-AF65-F5344CB8AC3E}">
        <p14:creationId xmlns:p14="http://schemas.microsoft.com/office/powerpoint/2010/main" val="3636085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t>The following are a few suggestions on how to succeed in this course: Be prepared to devote a minimum of 10 hours each week Do not get behind on assignments; keep current Don’t be afraid to ask for </a:t>
            </a:r>
            <a:r>
              <a:rPr lang="en-US" sz="2800" dirty="0" smtClean="0"/>
              <a:t>help.</a:t>
            </a:r>
          </a:p>
          <a:p>
            <a:r>
              <a:rPr lang="en-US" sz="2800" dirty="0" smtClean="0"/>
              <a:t>Yours truly ,</a:t>
            </a:r>
          </a:p>
          <a:p>
            <a:r>
              <a:rPr lang="en-US" sz="2800" dirty="0" smtClean="0"/>
              <a:t>Name/signature/email</a:t>
            </a:r>
            <a:endParaRPr lang="en-US" sz="2800" dirty="0"/>
          </a:p>
        </p:txBody>
      </p:sp>
    </p:spTree>
    <p:extLst>
      <p:ext uri="{BB962C8B-B14F-4D97-AF65-F5344CB8AC3E}">
        <p14:creationId xmlns:p14="http://schemas.microsoft.com/office/powerpoint/2010/main" val="2689070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Skimming</a:t>
            </a:r>
          </a:p>
        </p:txBody>
      </p:sp>
      <p:sp>
        <p:nvSpPr>
          <p:cNvPr id="3" name="Content Placeholder 2"/>
          <p:cNvSpPr>
            <a:spLocks noGrp="1"/>
          </p:cNvSpPr>
          <p:nvPr>
            <p:ph idx="1"/>
          </p:nvPr>
        </p:nvSpPr>
        <p:spPr/>
        <p:txBody>
          <a:bodyPr>
            <a:normAutofit/>
          </a:bodyPr>
          <a:lstStyle/>
          <a:p>
            <a:r>
              <a:rPr lang="en-US" dirty="0"/>
              <a:t>Skimming is a fast reading technique that helps us to quickly identify the main ideas of a </a:t>
            </a:r>
            <a:r>
              <a:rPr lang="en-US" dirty="0" smtClean="0"/>
              <a:t>text.</a:t>
            </a:r>
          </a:p>
          <a:p>
            <a:r>
              <a:rPr lang="en-US" dirty="0" smtClean="0"/>
              <a:t> </a:t>
            </a:r>
            <a:r>
              <a:rPr lang="en-US" dirty="0"/>
              <a:t>Skimming is used to obtain the gist or the overall sense of a piece of text. For example, we skim to get the gist of a page of a </a:t>
            </a:r>
            <a:r>
              <a:rPr lang="en-US" dirty="0" smtClean="0"/>
              <a:t>textbook </a:t>
            </a:r>
            <a:r>
              <a:rPr lang="en-US" dirty="0"/>
              <a:t>to decide whether it is useful and should therefore be read more slowly and in more detail. </a:t>
            </a:r>
          </a:p>
        </p:txBody>
      </p:sp>
    </p:spTree>
    <p:extLst>
      <p:ext uri="{BB962C8B-B14F-4D97-AF65-F5344CB8AC3E}">
        <p14:creationId xmlns:p14="http://schemas.microsoft.com/office/powerpoint/2010/main" val="413365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a:t>Skimming is a reading technique that can help you to</a:t>
            </a:r>
            <a:r>
              <a:rPr lang="en-US" sz="2800" dirty="0" smtClean="0"/>
              <a:t>:</a:t>
            </a:r>
          </a:p>
          <a:p>
            <a:r>
              <a:rPr lang="en-US" sz="2800" dirty="0" smtClean="0"/>
              <a:t> </a:t>
            </a:r>
            <a:r>
              <a:rPr lang="en-US" sz="2800" dirty="0"/>
              <a:t>read more quickly to obtain the gist of a text i.e. to quickly identify the main ideas in the text </a:t>
            </a:r>
            <a:r>
              <a:rPr lang="en-US" sz="2800" dirty="0" smtClean="0"/>
              <a:t>.</a:t>
            </a:r>
          </a:p>
          <a:p>
            <a:r>
              <a:rPr lang="en-US" sz="2800" dirty="0" smtClean="0"/>
              <a:t>decide </a:t>
            </a:r>
            <a:r>
              <a:rPr lang="en-US" sz="2800" dirty="0"/>
              <a:t>if the text is interesting and whether you should read it in more </a:t>
            </a:r>
            <a:r>
              <a:rPr lang="en-US" sz="2800" dirty="0" smtClean="0"/>
              <a:t>detail.</a:t>
            </a:r>
            <a:endParaRPr lang="en-US" sz="2800" dirty="0"/>
          </a:p>
        </p:txBody>
      </p:sp>
    </p:spTree>
    <p:extLst>
      <p:ext uri="{BB962C8B-B14F-4D97-AF65-F5344CB8AC3E}">
        <p14:creationId xmlns:p14="http://schemas.microsoft.com/office/powerpoint/2010/main" val="21309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SKIMMING STRATEGIES </a:t>
            </a:r>
            <a:endParaRPr lang="en-US" dirty="0"/>
          </a:p>
        </p:txBody>
      </p:sp>
      <p:sp>
        <p:nvSpPr>
          <p:cNvPr id="3" name="Content Placeholder 2"/>
          <p:cNvSpPr>
            <a:spLocks noGrp="1"/>
          </p:cNvSpPr>
          <p:nvPr>
            <p:ph idx="1"/>
          </p:nvPr>
        </p:nvSpPr>
        <p:spPr/>
        <p:txBody>
          <a:bodyPr>
            <a:normAutofit fontScale="85000" lnSpcReduction="10000"/>
          </a:bodyPr>
          <a:lstStyle/>
          <a:p>
            <a:r>
              <a:rPr lang="en-US" sz="2800" dirty="0"/>
              <a:t>There are many strategies that can be used when skimming</a:t>
            </a:r>
            <a:r>
              <a:rPr lang="en-US" sz="2800" dirty="0" smtClean="0"/>
              <a:t>:</a:t>
            </a:r>
          </a:p>
          <a:p>
            <a:r>
              <a:rPr lang="en-US" sz="2800" dirty="0" smtClean="0"/>
              <a:t> </a:t>
            </a:r>
            <a:r>
              <a:rPr lang="en-US" sz="2800" dirty="0"/>
              <a:t>read the first and last </a:t>
            </a:r>
            <a:r>
              <a:rPr lang="en-US" sz="2800" dirty="0" smtClean="0"/>
              <a:t>paragraphs</a:t>
            </a:r>
          </a:p>
          <a:p>
            <a:r>
              <a:rPr lang="en-US" sz="2800" dirty="0" smtClean="0"/>
              <a:t> </a:t>
            </a:r>
            <a:r>
              <a:rPr lang="en-US" sz="2800" dirty="0"/>
              <a:t>read the headings subheadings, titles, subtitles</a:t>
            </a:r>
            <a:r>
              <a:rPr lang="en-US" sz="2800" dirty="0" smtClean="0"/>
              <a:t>, </a:t>
            </a:r>
            <a:r>
              <a:rPr lang="en-US" sz="2800" dirty="0"/>
              <a:t>and illustrations </a:t>
            </a:r>
          </a:p>
          <a:p>
            <a:r>
              <a:rPr lang="en-US" sz="2800" dirty="0" smtClean="0"/>
              <a:t>read </a:t>
            </a:r>
            <a:r>
              <a:rPr lang="en-US" sz="2800" dirty="0"/>
              <a:t>the dates, names, and places </a:t>
            </a:r>
          </a:p>
          <a:p>
            <a:r>
              <a:rPr lang="en-US" sz="2800" dirty="0" smtClean="0"/>
              <a:t>look </a:t>
            </a:r>
            <a:r>
              <a:rPr lang="en-US" sz="2800" dirty="0"/>
              <a:t>at the illustrations</a:t>
            </a:r>
          </a:p>
        </p:txBody>
      </p:sp>
    </p:spTree>
    <p:extLst>
      <p:ext uri="{BB962C8B-B14F-4D97-AF65-F5344CB8AC3E}">
        <p14:creationId xmlns:p14="http://schemas.microsoft.com/office/powerpoint/2010/main" val="20335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Scanning</a:t>
            </a:r>
          </a:p>
        </p:txBody>
      </p:sp>
      <p:sp>
        <p:nvSpPr>
          <p:cNvPr id="3" name="Content Placeholder 2"/>
          <p:cNvSpPr>
            <a:spLocks noGrp="1"/>
          </p:cNvSpPr>
          <p:nvPr>
            <p:ph idx="1"/>
          </p:nvPr>
        </p:nvSpPr>
        <p:spPr/>
        <p:txBody>
          <a:bodyPr>
            <a:normAutofit fontScale="85000" lnSpcReduction="10000"/>
          </a:bodyPr>
          <a:lstStyle/>
          <a:p>
            <a:r>
              <a:rPr lang="en-US" sz="2800" dirty="0"/>
              <a:t>Scanning involves moving your eyes quickly down the page seeking specific words and phrases which you actually need</a:t>
            </a:r>
            <a:r>
              <a:rPr lang="en-US" sz="2800" dirty="0" smtClean="0"/>
              <a:t>.</a:t>
            </a:r>
          </a:p>
          <a:p>
            <a:r>
              <a:rPr lang="en-US" sz="2800" dirty="0"/>
              <a:t>Scanning is a technique you often use when looking up a word in a </a:t>
            </a:r>
            <a:r>
              <a:rPr lang="en-US" sz="2800" dirty="0" smtClean="0"/>
              <a:t>dictionary.</a:t>
            </a:r>
          </a:p>
          <a:p>
            <a:r>
              <a:rPr lang="en-US" sz="2800" dirty="0"/>
              <a:t>Scanning means looking for a specific piece of information in a text.</a:t>
            </a:r>
          </a:p>
        </p:txBody>
      </p:sp>
    </p:spTree>
    <p:extLst>
      <p:ext uri="{BB962C8B-B14F-4D97-AF65-F5344CB8AC3E}">
        <p14:creationId xmlns:p14="http://schemas.microsoft.com/office/powerpoint/2010/main" val="2291451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SCANNING</a:t>
            </a:r>
            <a:endParaRPr lang="en-US" dirty="0"/>
          </a:p>
        </p:txBody>
      </p:sp>
      <p:sp>
        <p:nvSpPr>
          <p:cNvPr id="3" name="Content Placeholder 2"/>
          <p:cNvSpPr>
            <a:spLocks noGrp="1"/>
          </p:cNvSpPr>
          <p:nvPr>
            <p:ph idx="1"/>
          </p:nvPr>
        </p:nvSpPr>
        <p:spPr/>
        <p:txBody>
          <a:bodyPr>
            <a:noAutofit/>
          </a:bodyPr>
          <a:lstStyle/>
          <a:p>
            <a:r>
              <a:rPr lang="en-US" sz="2000" dirty="0"/>
              <a:t>In our daily life we often use the skill of scanning to find, for example, a particular word in a dictionary, a particular number in a telephone directory, the time of arrival or departure of a particular train or an airplane from a time-table, a particular date in a history book. To do this we don't have to read carefully the whole dictionary, telephone directory, time-table and history book each time. We scan the page or pages until our eye discovers the piece of information we are looking for.</a:t>
            </a:r>
          </a:p>
        </p:txBody>
      </p:sp>
    </p:spTree>
    <p:extLst>
      <p:ext uri="{BB962C8B-B14F-4D97-AF65-F5344CB8AC3E}">
        <p14:creationId xmlns:p14="http://schemas.microsoft.com/office/powerpoint/2010/main" val="942813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Now let us do skimming and scanning exercises</a:t>
            </a:r>
            <a:r>
              <a:rPr lang="en-US" dirty="0" smtClean="0"/>
              <a:t>:</a:t>
            </a:r>
          </a:p>
          <a:p>
            <a:r>
              <a:rPr lang="en-US" dirty="0" smtClean="0"/>
              <a:t> </a:t>
            </a:r>
            <a:r>
              <a:rPr lang="en-US" dirty="0"/>
              <a:t>Exercise :</a:t>
            </a:r>
            <a:r>
              <a:rPr lang="en-US" dirty="0" smtClean="0"/>
              <a:t> </a:t>
            </a:r>
            <a:r>
              <a:rPr lang="en-US" dirty="0"/>
              <a:t>Read the following text quickly and answer the questions. </a:t>
            </a:r>
          </a:p>
        </p:txBody>
      </p:sp>
    </p:spTree>
    <p:extLst>
      <p:ext uri="{BB962C8B-B14F-4D97-AF65-F5344CB8AC3E}">
        <p14:creationId xmlns:p14="http://schemas.microsoft.com/office/powerpoint/2010/main" val="20201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The eternal charm of reading </a:t>
            </a:r>
            <a:r>
              <a:rPr lang="en-US" dirty="0"/>
              <a:t>Question 1: What idea does the above title give you? What do you think the text will talk about? </a:t>
            </a:r>
            <a:endParaRPr lang="en-US" dirty="0" smtClean="0"/>
          </a:p>
          <a:p>
            <a:r>
              <a:rPr lang="en-US" dirty="0" smtClean="0"/>
              <a:t>I </a:t>
            </a:r>
            <a:r>
              <a:rPr lang="en-US" dirty="0"/>
              <a:t>treasured her pieces of writing above all; she helped me step into the world of gypsies, pixies, magic and fairies. She helped me formulate a world of my own which I could visualize clearly. Where I was a princess and my wishes were ought to be fulfilled. Where I was the prettiest and sweetheart of all, where pink ‗n‘ purple were my surroundings and surface of the earth was a red carpet… It was my world, made out of my choice of </a:t>
            </a:r>
            <a:r>
              <a:rPr lang="en-US" dirty="0" err="1"/>
              <a:t>colours</a:t>
            </a:r>
            <a:r>
              <a:rPr lang="en-US" dirty="0"/>
              <a:t>, my thoughts, my feelings. Such was the charm of Enid Blyton‘s writings</a:t>
            </a:r>
            <a:r>
              <a:rPr lang="en-US" dirty="0" smtClean="0"/>
              <a:t>. </a:t>
            </a:r>
            <a:endParaRPr lang="en-US" dirty="0"/>
          </a:p>
        </p:txBody>
      </p:sp>
    </p:spTree>
    <p:extLst>
      <p:ext uri="{BB962C8B-B14F-4D97-AF65-F5344CB8AC3E}">
        <p14:creationId xmlns:p14="http://schemas.microsoft.com/office/powerpoint/2010/main" val="301365479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55</TotalTime>
  <Words>1462</Words>
  <Application>Microsoft Office PowerPoint</Application>
  <PresentationFormat>On-screen Show (4:3)</PresentationFormat>
  <Paragraphs>85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 Light</vt:lpstr>
      <vt:lpstr>Rockwell</vt:lpstr>
      <vt:lpstr>Wingdings</vt:lpstr>
      <vt:lpstr>Atlas</vt:lpstr>
      <vt:lpstr>Skimming and Scanning/ Giving pieces of advice </vt:lpstr>
      <vt:lpstr>READING PURPOSES</vt:lpstr>
      <vt:lpstr>Skimming</vt:lpstr>
      <vt:lpstr>CONT…</vt:lpstr>
      <vt:lpstr>SKIMMING STRATEGIES </vt:lpstr>
      <vt:lpstr>Scanning</vt:lpstr>
      <vt:lpstr>EXAMPLES OF SCANNING</vt:lpstr>
      <vt:lpstr>PowerPoint Presentation</vt:lpstr>
      <vt:lpstr>PowerPoint Presentation</vt:lpstr>
      <vt:lpstr>PowerPoint Presentation</vt:lpstr>
      <vt:lpstr>LISTENING (Giving advice)</vt:lpstr>
      <vt:lpstr>CONT …</vt:lpstr>
      <vt:lpstr>CONVERSATION </vt:lpstr>
      <vt:lpstr>CONT…</vt:lpstr>
      <vt:lpstr>DOCTORS’ Pieces of Advice </vt:lpstr>
      <vt:lpstr>How to Advise </vt:lpstr>
      <vt:lpstr>Exercise </vt:lpstr>
      <vt:lpstr>A letter of advice</vt:lpstr>
      <vt:lpstr>Tips for Writing Advice Letters:</vt:lpstr>
      <vt:lpstr>letter of advice.</vt:lpstr>
      <vt:lpstr>Cont…</vt:lpstr>
      <vt:lpstr>Cont…</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Skimming and Scanning</dc:title>
  <dc:creator>noshaba ihtesham</dc:creator>
  <cp:lastModifiedBy>Haier</cp:lastModifiedBy>
  <cp:revision>9</cp:revision>
  <dcterms:created xsi:type="dcterms:W3CDTF">2006-08-16T00:00:00Z</dcterms:created>
  <dcterms:modified xsi:type="dcterms:W3CDTF">2021-02-10T05:07:41Z</dcterms:modified>
</cp:coreProperties>
</file>