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sldIdLst>
    <p:sldId id="256" r:id="rId5"/>
    <p:sldId id="264" r:id="rId6"/>
    <p:sldId id="260" r:id="rId7"/>
    <p:sldId id="257" r:id="rId8"/>
    <p:sldId id="258" r:id="rId9"/>
    <p:sldId id="259" r:id="rId10"/>
    <p:sldId id="261" r:id="rId11"/>
    <p:sldId id="262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0000"/>
    <a:srgbClr val="FF33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A9E765-95DA-4DD7-AFAC-8C31A1B3A9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6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CF4E9-41C3-496E-BE35-9AB241F98B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CF4E9-41C3-496E-BE35-9AB241F98B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0604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CF4E9-41C3-496E-BE35-9AB241F98B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3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CF4E9-41C3-496E-BE35-9AB241F98B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32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CF4E9-41C3-496E-BE35-9AB241F98B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9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60ECB-E173-472C-96C0-36AAA62ED3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9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1A9B89-7E04-4811-8857-957EB0F519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5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B9358-4D7E-486F-A995-058EC99EE9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A9827F-826D-4032-A71F-D6E5CDB350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75C78-6D43-4EF4-BF45-A46F826217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C43F-66D1-4880-98A9-021BC9B961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6D413-ACBF-4353-B016-415759717F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6EEFE-E04B-49CA-BE94-75966FF79F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51D4E-534B-49C9-B2D6-D582CCA04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0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F55C7-BDF6-4A9A-AC07-8A94AC50F5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71CF4E9-41C3-496E-BE35-9AB241F98B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4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Quoting, Paraphrasing, and Summarizing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343400"/>
            <a:ext cx="5826719" cy="109689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4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81000"/>
            <a:ext cx="8686800" cy="6324600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en-US" sz="3400" smtClean="0"/>
              <a:t>What is plagiarism?</a:t>
            </a:r>
          </a:p>
          <a:p>
            <a:pPr eaLnBrk="1" hangingPunct="1"/>
            <a:endParaRPr lang="en-US" sz="2500" smtClean="0"/>
          </a:p>
          <a:p>
            <a:pPr eaLnBrk="1" hangingPunct="1">
              <a:buFontTx/>
              <a:buNone/>
            </a:pPr>
            <a:r>
              <a:rPr lang="en-US" sz="2800" smtClean="0"/>
              <a:t>	Is copying just a sentence or two without crediting a source plagiarism? 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Is it OK to paraphrase what another has written without correctly citing the author? 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Is it OK to use information or ideas without crediting the source if the exact words are not used?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Can you use parts of a friend's paper as your own if he or she says it's OK?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900" smtClean="0"/>
              <a:t>Why do we use quotes, paraphrases, and summaries?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991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To provide support for claims or add credibility to your writing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To refer to work that leads up to the work you are now doing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To give examples of several points of view on a subject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To highlight a particularly striking phrase, sentence, or passage by quoting the original</a:t>
            </a:r>
          </a:p>
          <a:p>
            <a:pPr eaLnBrk="1" hangingPunct="1">
              <a:lnSpc>
                <a:spcPct val="90000"/>
              </a:lnSpc>
            </a:pPr>
            <a:endParaRPr 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To expand the breadth or depth of your writing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QUOTING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Quotations must…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Be identical to the original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Use a narrow segment of the source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Match the source document word for word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Be attributed to the original author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PARAPHRASING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Involves putting a passage from source material into your own words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Paraphrased material must also be attributed to the source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A paraphrase is usually shorter than the original passage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SUMMARIZING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Involves putting the main idea(s) into your own words, including only the main points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Summaries must also be attributed to the source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Summaries are significantly shorter than the original and give a broad overview of the source material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Six Steps to Effective Paraphrasing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5181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en-US" sz="2400" dirty="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Reread </a:t>
            </a:r>
            <a:r>
              <a:rPr lang="en-US" sz="2400" dirty="0" smtClean="0"/>
              <a:t>the original passage until you understand its full meaning.  You can’t paraphrase what you don’t understand.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endParaRPr lang="en-US" sz="2400" dirty="0" smtClean="0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2. Set the original aside, and write your paraphrase on a note card.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3. Jot down a few words below your paraphrase to remind you later how you envision using this material.  At the top of the note card, write a key word or phrase to indicate the subject of your paraphrase.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Six Steps to Effective Paraphrasing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9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dirty="0" smtClean="0"/>
              <a:t>4</a:t>
            </a:r>
            <a:r>
              <a:rPr lang="en-US" sz="2900" dirty="0" smtClean="0"/>
              <a:t>. </a:t>
            </a:r>
            <a:r>
              <a:rPr lang="en-US" sz="2900" dirty="0" smtClean="0"/>
              <a:t>Check </a:t>
            </a:r>
            <a:r>
              <a:rPr lang="en-US" sz="2900" dirty="0" smtClean="0"/>
              <a:t>your version with the original to make sure that your version accurately expresses all the essential information in a new form.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9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dirty="0" smtClean="0"/>
              <a:t>5. Use quotation marks to identify any unique term or phraseology you have borrowed exactly from the source.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9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900" dirty="0" smtClean="0"/>
              <a:t>6. Record the source (including the page) on your note card so that you can credit it easily if you decide to incorporate the material into your paper.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8763000" cy="2362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Original Passage: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Students frequently overuse direct quotation in taking notes, and as a result they overuse quotations in the final [research] paper. Probably only about 10% of your final manuscript should appear as directly quoted matter. Therefore, you should strive to limit the amount of exact transcribing of source material while taking notes.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Lester, James D. </a:t>
            </a:r>
            <a:r>
              <a:rPr lang="en-US" sz="2000" i="1" dirty="0" smtClean="0"/>
              <a:t>Writing Research Papers</a:t>
            </a:r>
            <a:r>
              <a:rPr lang="en-US" sz="2000" dirty="0" smtClean="0"/>
              <a:t>. 2nd ed. (1976): 4647.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2362200"/>
            <a:ext cx="4191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A Legitimate Paraphrase: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</a:rPr>
              <a:t>In research papers students often quote excessively, failing to keep quoted material down to a desirable level. Since the problem usually originates during note taking, it is essential to minimize the material recorded verbatim (Lester 4647).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28600" y="4800600"/>
            <a:ext cx="8915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2000" b="1">
                <a:solidFill>
                  <a:srgbClr val="800000"/>
                </a:solidFill>
              </a:rPr>
              <a:t>A Plagiarized Version: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800000"/>
                </a:solidFill>
              </a:rPr>
              <a:t>Students often use too many direct quotations when they take notes, resulting in too many of them in the final research paper. In fact, probably only about 10% of the final copy should consist of directly quoted material. So it is important to limit the amount of source material copied while taking notes.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4419600" y="2362200"/>
            <a:ext cx="47244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hlink"/>
                </a:solidFill>
              </a:rPr>
              <a:t>An Acceptable Summary:</a:t>
            </a:r>
          </a:p>
          <a:p>
            <a:r>
              <a:rPr lang="en-US" sz="2000">
                <a:solidFill>
                  <a:schemeClr val="hlink"/>
                </a:solidFill>
              </a:rPr>
              <a:t>Students should take just a few notes in direct quotation from sources to help minimize the amount of quoted material in a research paper (Lester 4647).</a:t>
            </a:r>
          </a:p>
          <a:p>
            <a:pPr>
              <a:spcBef>
                <a:spcPct val="50000"/>
              </a:spcBef>
            </a:pPr>
            <a:endParaRPr lang="en-US" sz="20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697DA67B4D4D4AA9926BB5271BE8B4" ma:contentTypeVersion="0" ma:contentTypeDescription="Create a new document." ma:contentTypeScope="" ma:versionID="d182e7d7517c86a27a9810a68697b9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2C204B8-E429-4FE3-B366-BEB6B7C5BB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49E003-6126-447D-ABF5-0A17616FB284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A2F066B-874E-42F1-98AD-D874392CE4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566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Quoting, Paraphrasing, and Summarizing</vt:lpstr>
      <vt:lpstr>PowerPoint Presentation</vt:lpstr>
      <vt:lpstr>Why do we use quotes, paraphrases, and summaries?</vt:lpstr>
      <vt:lpstr>QUOTING</vt:lpstr>
      <vt:lpstr>PARAPHRASING</vt:lpstr>
      <vt:lpstr>SUMMARIZING</vt:lpstr>
      <vt:lpstr>Six Steps to Effective Paraphrasing</vt:lpstr>
      <vt:lpstr>Six Steps to Effective Paraphrasing</vt:lpstr>
      <vt:lpstr>PowerPoint Presentation</vt:lpstr>
      <vt:lpstr>Activity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Quoting, Paraphrasing, and Summarizing</dc:title>
  <dc:creator>Stephanie Bennett</dc:creator>
  <cp:lastModifiedBy>Haier</cp:lastModifiedBy>
  <cp:revision>17</cp:revision>
  <dcterms:created xsi:type="dcterms:W3CDTF">2010-12-31T19:58:15Z</dcterms:created>
  <dcterms:modified xsi:type="dcterms:W3CDTF">2021-10-19T18:01:33Z</dcterms:modified>
</cp:coreProperties>
</file>