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20.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2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Arimo"/>
      <p:regular r:id="rId45"/>
      <p:bold r:id="rId46"/>
      <p:italic r:id="rId47"/>
      <p:boldItalic r:id="rId48"/>
    </p:embeddedFont>
    <p:embeddedFont>
      <p:font typeface="Garamond"/>
      <p:regular r:id="rId49"/>
      <p:bold r:id="rId50"/>
      <p:italic r:id="rId51"/>
      <p:boldItalic r:id="rId52"/>
    </p:embeddedFont>
    <p:embeddedFont>
      <p:font typeface="Arial Narrow"/>
      <p:regular r:id="rId53"/>
      <p:bold r:id="rId54"/>
      <p:italic r:id="rId55"/>
      <p:boldItalic r:id="rId56"/>
    </p:embeddedFont>
    <p:embeddedFont>
      <p:font typeface="Tahoma"/>
      <p:regular r:id="rId57"/>
      <p:bold r:id="rId58"/>
    </p:embeddedFont>
    <p:embeddedFont>
      <p:font typeface="Open Sans Medium"/>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g47JlCSmsnnSTbZ9QnNZyPzCE/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rimo-bold.fntdata"/><Relationship Id="rId45"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rimo-boldItalic.fntdata"/><Relationship Id="rId47" Type="http://schemas.openxmlformats.org/officeDocument/2006/relationships/font" Target="fonts/Arimo-italic.fntdata"/><Relationship Id="rId49" Type="http://schemas.openxmlformats.org/officeDocument/2006/relationships/font" Target="fonts/Garamo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Medium-boldItalic.fntdata"/><Relationship Id="rId61" Type="http://schemas.openxmlformats.org/officeDocument/2006/relationships/font" Target="fonts/OpenSansMedium-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Garamond-italic.fntdata"/><Relationship Id="rId50" Type="http://schemas.openxmlformats.org/officeDocument/2006/relationships/font" Target="fonts/Garamond-bold.fntdata"/><Relationship Id="rId53" Type="http://schemas.openxmlformats.org/officeDocument/2006/relationships/font" Target="fonts/ArialNarrow-regular.fntdata"/><Relationship Id="rId52" Type="http://schemas.openxmlformats.org/officeDocument/2006/relationships/font" Target="fonts/Garamond-boldItalic.fntdata"/><Relationship Id="rId11" Type="http://schemas.openxmlformats.org/officeDocument/2006/relationships/slide" Target="slides/slide5.xml"/><Relationship Id="rId55" Type="http://schemas.openxmlformats.org/officeDocument/2006/relationships/font" Target="fonts/ArialNarrow-italic.fntdata"/><Relationship Id="rId10" Type="http://schemas.openxmlformats.org/officeDocument/2006/relationships/slide" Target="slides/slide4.xml"/><Relationship Id="rId54" Type="http://schemas.openxmlformats.org/officeDocument/2006/relationships/font" Target="fonts/ArialNarrow-bold.fntdata"/><Relationship Id="rId13" Type="http://schemas.openxmlformats.org/officeDocument/2006/relationships/slide" Target="slides/slide7.xml"/><Relationship Id="rId57" Type="http://schemas.openxmlformats.org/officeDocument/2006/relationships/font" Target="fonts/Tahoma-regular.fntdata"/><Relationship Id="rId12" Type="http://schemas.openxmlformats.org/officeDocument/2006/relationships/slide" Target="slides/slide6.xml"/><Relationship Id="rId56" Type="http://schemas.openxmlformats.org/officeDocument/2006/relationships/font" Target="fonts/ArialNarrow-boldItalic.fntdata"/><Relationship Id="rId15" Type="http://schemas.openxmlformats.org/officeDocument/2006/relationships/slide" Target="slides/slide9.xml"/><Relationship Id="rId59" Type="http://schemas.openxmlformats.org/officeDocument/2006/relationships/font" Target="fonts/OpenSansMedium-regular.fntdata"/><Relationship Id="rId14" Type="http://schemas.openxmlformats.org/officeDocument/2006/relationships/slide" Target="slides/slide8.xml"/><Relationship Id="rId58"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Taq polymerase</a:t>
            </a:r>
            <a:r>
              <a:rPr b="0" i="0" lang="en-US" sz="1200">
                <a:solidFill>
                  <a:schemeClr val="dk1"/>
                </a:solidFill>
                <a:latin typeface="Calibri"/>
                <a:ea typeface="Calibri"/>
                <a:cs typeface="Calibri"/>
                <a:sym typeface="Calibri"/>
              </a:rPr>
              <a:t> is an enzyme that copies DNA. It is isolated from a heat-loving bacterium that is naturally found in hot springs, so the enzyme doesn't break down at the high temperatures necessary for copying DNA using a </a:t>
            </a:r>
            <a:r>
              <a:rPr b="1" i="0" lang="en-US" sz="1200">
                <a:solidFill>
                  <a:schemeClr val="dk1"/>
                </a:solidFill>
                <a:latin typeface="Calibri"/>
                <a:ea typeface="Calibri"/>
                <a:cs typeface="Calibri"/>
                <a:sym typeface="Calibri"/>
              </a:rPr>
              <a:t>polymerase</a:t>
            </a:r>
            <a:r>
              <a:rPr b="0" i="0" lang="en-US" sz="1200">
                <a:solidFill>
                  <a:schemeClr val="dk1"/>
                </a:solidFill>
                <a:latin typeface="Calibri"/>
                <a:ea typeface="Calibri"/>
                <a:cs typeface="Calibri"/>
                <a:sym typeface="Calibri"/>
              </a:rPr>
              <a:t> chain reaction</a:t>
            </a:r>
            <a:endParaRPr/>
          </a:p>
        </p:txBody>
      </p:sp>
      <p:sp>
        <p:nvSpPr>
          <p:cNvPr id="348" name="Google Shape;34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67" name="Google Shape;2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Probing means Examining </a:t>
            </a:r>
            <a:endParaRPr/>
          </a:p>
        </p:txBody>
      </p:sp>
      <p:sp>
        <p:nvSpPr>
          <p:cNvPr id="557" name="Google Shape;55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Angstrom: </a:t>
            </a:r>
            <a:r>
              <a:rPr lang="en-US"/>
              <a:t>A metric unit of length equal to one ten billionth of a meter (or 0.0001 micron); used to specify wavelengths of electromagnetic radiation</a:t>
            </a:r>
            <a:endParaRPr/>
          </a:p>
        </p:txBody>
      </p:sp>
      <p:sp>
        <p:nvSpPr>
          <p:cNvPr id="289" name="Google Shape;28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42"/>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0" name="Shape 100"/>
        <p:cNvGrpSpPr/>
        <p:nvPr/>
      </p:nvGrpSpPr>
      <p:grpSpPr>
        <a:xfrm>
          <a:off x="0" y="0"/>
          <a:ext cx="0" cy="0"/>
          <a:chOff x="0" y="0"/>
          <a:chExt cx="0" cy="0"/>
        </a:xfrm>
      </p:grpSpPr>
      <p:sp>
        <p:nvSpPr>
          <p:cNvPr id="101" name="Google Shape;101;p4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3"/>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7" name="Shape 107"/>
        <p:cNvGrpSpPr/>
        <p:nvPr/>
      </p:nvGrpSpPr>
      <p:grpSpPr>
        <a:xfrm>
          <a:off x="0" y="0"/>
          <a:ext cx="0" cy="0"/>
          <a:chOff x="0" y="0"/>
          <a:chExt cx="0" cy="0"/>
        </a:xfrm>
      </p:grpSpPr>
      <p:sp>
        <p:nvSpPr>
          <p:cNvPr id="108" name="Google Shape;108;p4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4"/>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Arial"/>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0" name="Google Shape;110;p4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4"/>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44"/>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14" name="Google Shape;114;p44"/>
          <p:cNvCxnSpPr/>
          <p:nvPr/>
        </p:nvCxnSpPr>
        <p:spPr>
          <a:xfrm>
            <a:off x="1981200" y="3962400"/>
            <a:ext cx="6511925" cy="0"/>
          </a:xfrm>
          <a:prstGeom prst="straightConnector1">
            <a:avLst/>
          </a:prstGeom>
          <a:noFill/>
          <a:ln cap="flat" cmpd="sng" w="19050">
            <a:solidFill>
              <a:schemeClr val="accent1"/>
            </a:solidFill>
            <a:prstDash val="solid"/>
            <a:round/>
            <a:headEnd len="med" w="med" type="none"/>
            <a:tailEnd len="med" w="med" type="none"/>
          </a:ln>
        </p:spPr>
      </p:cxnSp>
      <p:sp>
        <p:nvSpPr>
          <p:cNvPr id="115" name="Google Shape;115;p44"/>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www.bioalgorithms.info</a:t>
            </a:r>
            <a:endParaRPr/>
          </a:p>
        </p:txBody>
      </p:sp>
      <p:sp>
        <p:nvSpPr>
          <p:cNvPr id="116" name="Google Shape;116;p44"/>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An Introduction to Bioinformatics Algorithms</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17" name="Shape 117"/>
        <p:cNvGrpSpPr/>
        <p:nvPr/>
      </p:nvGrpSpPr>
      <p:grpSpPr>
        <a:xfrm>
          <a:off x="0" y="0"/>
          <a:ext cx="0" cy="0"/>
          <a:chOff x="0" y="0"/>
          <a:chExt cx="0" cy="0"/>
        </a:xfrm>
      </p:grpSpPr>
      <p:sp>
        <p:nvSpPr>
          <p:cNvPr id="118" name="Google Shape;118;p45"/>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5"/>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45"/>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46"/>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6"/>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46"/>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2" name="Shape 132"/>
        <p:cNvGrpSpPr/>
        <p:nvPr/>
      </p:nvGrpSpPr>
      <p:grpSpPr>
        <a:xfrm>
          <a:off x="0" y="0"/>
          <a:ext cx="0" cy="0"/>
          <a:chOff x="0" y="0"/>
          <a:chExt cx="0" cy="0"/>
        </a:xfrm>
      </p:grpSpPr>
      <p:sp>
        <p:nvSpPr>
          <p:cNvPr id="133" name="Google Shape;133;p47"/>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47"/>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47"/>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4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140" name="Shape 140"/>
        <p:cNvGrpSpPr/>
        <p:nvPr/>
      </p:nvGrpSpPr>
      <p:grpSpPr>
        <a:xfrm>
          <a:off x="0" y="0"/>
          <a:ext cx="0" cy="0"/>
          <a:chOff x="0" y="0"/>
          <a:chExt cx="0" cy="0"/>
        </a:xfrm>
      </p:grpSpPr>
      <p:sp>
        <p:nvSpPr>
          <p:cNvPr id="141" name="Google Shape;141;p48"/>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48"/>
          <p:cNvSpPr/>
          <p:nvPr>
            <p:ph idx="2" type="chart"/>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3000"/>
              <a:buFont typeface="Arial"/>
              <a:buChar char="•"/>
              <a:defRPr b="0" i="0" sz="3000" u="none" cap="none" strike="noStrike">
                <a:solidFill>
                  <a:schemeClr val="dk1"/>
                </a:solidFill>
                <a:latin typeface="Arial"/>
                <a:ea typeface="Arial"/>
                <a:cs typeface="Arial"/>
                <a:sym typeface="Arial"/>
              </a:defRPr>
            </a:lvl1pPr>
            <a:lvl2pPr lvl="1" marR="0" rtl="0" algn="l">
              <a:spcBef>
                <a:spcPts val="520"/>
              </a:spcBef>
              <a:spcAft>
                <a:spcPts val="0"/>
              </a:spcAft>
              <a:buClr>
                <a:schemeClr val="accent2"/>
              </a:buClr>
              <a:buSzPts val="2600"/>
              <a:buFont typeface="Arial"/>
              <a:buChar char="•"/>
              <a:defRPr b="0" i="0" sz="2600" u="none" cap="none" strike="noStrike">
                <a:solidFill>
                  <a:schemeClr val="dk1"/>
                </a:solidFill>
                <a:latin typeface="Arial"/>
                <a:ea typeface="Arial"/>
                <a:cs typeface="Arial"/>
                <a:sym typeface="Arial"/>
              </a:defRPr>
            </a:lvl2pPr>
            <a:lvl3pPr lvl="2" marR="0" rtl="0" algn="l">
              <a:spcBef>
                <a:spcPts val="440"/>
              </a:spcBef>
              <a:spcAft>
                <a:spcPts val="0"/>
              </a:spcAft>
              <a:buClr>
                <a:schemeClr val="accent1"/>
              </a:buClr>
              <a:buSzPts val="2200"/>
              <a:buFont typeface="Arial"/>
              <a:buChar char="•"/>
              <a:defRPr b="0" i="0" sz="22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4" name="Google Shape;144;p48"/>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49"/>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2" name="Shape 152"/>
        <p:cNvGrpSpPr/>
        <p:nvPr/>
      </p:nvGrpSpPr>
      <p:grpSpPr>
        <a:xfrm>
          <a:off x="0" y="0"/>
          <a:ext cx="0" cy="0"/>
          <a:chOff x="0" y="0"/>
          <a:chExt cx="0" cy="0"/>
        </a:xfrm>
      </p:grpSpPr>
      <p:sp>
        <p:nvSpPr>
          <p:cNvPr id="153" name="Google Shape;153;p6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6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Font typeface="Arial"/>
              <a:buNone/>
              <a:defRPr sz="2400"/>
            </a:lvl1pPr>
            <a:lvl2pPr indent="-228600" lvl="1" marL="914400" algn="l">
              <a:spcBef>
                <a:spcPts val="400"/>
              </a:spcBef>
              <a:spcAft>
                <a:spcPts val="0"/>
              </a:spcAft>
              <a:buSzPts val="2000"/>
              <a:buFont typeface="Arial"/>
              <a:buNone/>
              <a:defRPr sz="2000"/>
            </a:lvl2pPr>
            <a:lvl3pPr indent="-228600" lvl="2" marL="1371600" algn="l">
              <a:spcBef>
                <a:spcPts val="360"/>
              </a:spcBef>
              <a:spcAft>
                <a:spcPts val="0"/>
              </a:spcAft>
              <a:buSzPts val="1800"/>
              <a:buFont typeface="Arial"/>
              <a:buNone/>
              <a:defRPr sz="1800"/>
            </a:lvl3pPr>
            <a:lvl4pPr indent="-228600" lvl="3" marL="1828800" algn="l">
              <a:spcBef>
                <a:spcPts val="320"/>
              </a:spcBef>
              <a:spcAft>
                <a:spcPts val="0"/>
              </a:spcAft>
              <a:buSzPts val="1600"/>
              <a:buFont typeface="Arial"/>
              <a:buNone/>
              <a:defRPr sz="1600"/>
            </a:lvl4pPr>
            <a:lvl5pPr indent="-228600" lvl="4" marL="2286000" algn="l">
              <a:spcBef>
                <a:spcPts val="320"/>
              </a:spcBef>
              <a:spcAft>
                <a:spcPts val="0"/>
              </a:spcAft>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55" name="Google Shape;155;p6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6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8" name="Shape 158"/>
        <p:cNvGrpSpPr/>
        <p:nvPr/>
      </p:nvGrpSpPr>
      <p:grpSpPr>
        <a:xfrm>
          <a:off x="0" y="0"/>
          <a:ext cx="0" cy="0"/>
          <a:chOff x="0" y="0"/>
          <a:chExt cx="0" cy="0"/>
        </a:xfrm>
      </p:grpSpPr>
      <p:sp>
        <p:nvSpPr>
          <p:cNvPr id="159" name="Google Shape;159;p61"/>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1" name="Google Shape;161;p6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6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1600"/>
              <a:buFont typeface="Arial"/>
              <a:buNone/>
              <a:defRPr b="1" sz="1600"/>
            </a:lvl4pPr>
            <a:lvl5pPr indent="-228600" lvl="4" marL="2286000" algn="l">
              <a:spcBef>
                <a:spcPts val="320"/>
              </a:spcBef>
              <a:spcAft>
                <a:spcPts val="0"/>
              </a:spcAft>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6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6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6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6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6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1" name="Shape 171"/>
        <p:cNvGrpSpPr/>
        <p:nvPr/>
      </p:nvGrpSpPr>
      <p:grpSpPr>
        <a:xfrm>
          <a:off x="0" y="0"/>
          <a:ext cx="0" cy="0"/>
          <a:chOff x="0" y="0"/>
          <a:chExt cx="0" cy="0"/>
        </a:xfrm>
      </p:grpSpPr>
      <p:sp>
        <p:nvSpPr>
          <p:cNvPr id="172" name="Google Shape;172;p6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63"/>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Font typeface="Arial"/>
              <a:buChar char="•"/>
              <a:defRPr sz="2400"/>
            </a:lvl3pPr>
            <a:lvl4pPr indent="-355600" lvl="3" marL="1828800" algn="l">
              <a:spcBef>
                <a:spcPts val="400"/>
              </a:spcBef>
              <a:spcAft>
                <a:spcPts val="0"/>
              </a:spcAft>
              <a:buSzPts val="2000"/>
              <a:buFont typeface="Arial"/>
              <a:buChar char="•"/>
              <a:defRPr sz="2000"/>
            </a:lvl4pPr>
            <a:lvl5pPr indent="-355600" lvl="4" marL="2286000" algn="l">
              <a:spcBef>
                <a:spcPts val="400"/>
              </a:spcBef>
              <a:spcAft>
                <a:spcPts val="0"/>
              </a:spcAft>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4" name="Google Shape;174;p63"/>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Font typeface="Arial"/>
              <a:buNone/>
              <a:defRPr sz="1600"/>
            </a:lvl1pPr>
            <a:lvl2pPr indent="-228600" lvl="1" marL="914400" algn="l">
              <a:spcBef>
                <a:spcPts val="280"/>
              </a:spcBef>
              <a:spcAft>
                <a:spcPts val="0"/>
              </a:spcAft>
              <a:buSzPts val="1400"/>
              <a:buFont typeface="Arial"/>
              <a:buNone/>
              <a:defRPr sz="1400"/>
            </a:lvl2pPr>
            <a:lvl3pPr indent="-228600" lvl="2" marL="1371600" algn="l">
              <a:spcBef>
                <a:spcPts val="240"/>
              </a:spcBef>
              <a:spcAft>
                <a:spcPts val="0"/>
              </a:spcAft>
              <a:buSzPts val="1200"/>
              <a:buFont typeface="Arial"/>
              <a:buNone/>
              <a:defRPr sz="1200"/>
            </a:lvl3pPr>
            <a:lvl4pPr indent="-228600" lvl="3" marL="1828800" algn="l">
              <a:spcBef>
                <a:spcPts val="200"/>
              </a:spcBef>
              <a:spcAft>
                <a:spcPts val="0"/>
              </a:spcAft>
              <a:buSzPts val="1000"/>
              <a:buFont typeface="Arial"/>
              <a:buNone/>
              <a:defRPr sz="1000"/>
            </a:lvl4pPr>
            <a:lvl5pPr indent="-228600" lvl="4" marL="2286000" algn="l">
              <a:spcBef>
                <a:spcPts val="200"/>
              </a:spcBef>
              <a:spcAft>
                <a:spcPts val="0"/>
              </a:spcAft>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5" name="Google Shape;175;p6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8" name="Shape 178"/>
        <p:cNvGrpSpPr/>
        <p:nvPr/>
      </p:nvGrpSpPr>
      <p:grpSpPr>
        <a:xfrm>
          <a:off x="0" y="0"/>
          <a:ext cx="0" cy="0"/>
          <a:chOff x="0" y="0"/>
          <a:chExt cx="0" cy="0"/>
        </a:xfrm>
      </p:grpSpPr>
      <p:sp>
        <p:nvSpPr>
          <p:cNvPr id="179" name="Google Shape;179;p6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64"/>
          <p:cNvSpPr/>
          <p:nvPr>
            <p:ph idx="2" type="pic"/>
          </p:nvPr>
        </p:nvSpPr>
        <p:spPr>
          <a:xfrm>
            <a:off x="3887788" y="987425"/>
            <a:ext cx="4629150" cy="4873625"/>
          </a:xfrm>
          <a:prstGeom prst="rect">
            <a:avLst/>
          </a:prstGeom>
          <a:noFill/>
          <a:ln>
            <a:noFill/>
          </a:ln>
        </p:spPr>
      </p:sp>
      <p:sp>
        <p:nvSpPr>
          <p:cNvPr id="181" name="Google Shape;181;p64"/>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Font typeface="Arial"/>
              <a:buNone/>
              <a:defRPr sz="1600"/>
            </a:lvl1pPr>
            <a:lvl2pPr indent="-228600" lvl="1" marL="914400" algn="l">
              <a:spcBef>
                <a:spcPts val="280"/>
              </a:spcBef>
              <a:spcAft>
                <a:spcPts val="0"/>
              </a:spcAft>
              <a:buSzPts val="1400"/>
              <a:buFont typeface="Arial"/>
              <a:buNone/>
              <a:defRPr sz="1400"/>
            </a:lvl2pPr>
            <a:lvl3pPr indent="-228600" lvl="2" marL="1371600" algn="l">
              <a:spcBef>
                <a:spcPts val="240"/>
              </a:spcBef>
              <a:spcAft>
                <a:spcPts val="0"/>
              </a:spcAft>
              <a:buSzPts val="1200"/>
              <a:buFont typeface="Arial"/>
              <a:buNone/>
              <a:defRPr sz="1200"/>
            </a:lvl3pPr>
            <a:lvl4pPr indent="-228600" lvl="3" marL="1828800" algn="l">
              <a:spcBef>
                <a:spcPts val="200"/>
              </a:spcBef>
              <a:spcAft>
                <a:spcPts val="0"/>
              </a:spcAft>
              <a:buSzPts val="1000"/>
              <a:buFont typeface="Arial"/>
              <a:buNone/>
              <a:defRPr sz="1000"/>
            </a:lvl4pPr>
            <a:lvl5pPr indent="-228600" lvl="4" marL="2286000" algn="l">
              <a:spcBef>
                <a:spcPts val="200"/>
              </a:spcBef>
              <a:spcAft>
                <a:spcPts val="0"/>
              </a:spcAft>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82" name="Google Shape;182;p6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5" name="Shape 185"/>
        <p:cNvGrpSpPr/>
        <p:nvPr/>
      </p:nvGrpSpPr>
      <p:grpSpPr>
        <a:xfrm>
          <a:off x="0" y="0"/>
          <a:ext cx="0" cy="0"/>
          <a:chOff x="0" y="0"/>
          <a:chExt cx="0" cy="0"/>
        </a:xfrm>
      </p:grpSpPr>
      <p:sp>
        <p:nvSpPr>
          <p:cNvPr id="186" name="Google Shape;186;p65"/>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65"/>
          <p:cNvSpPr txBox="1"/>
          <p:nvPr>
            <p:ph idx="1" type="body"/>
          </p:nvPr>
        </p:nvSpPr>
        <p:spPr>
          <a:xfrm rot="5400000">
            <a:off x="2306637" y="-249238"/>
            <a:ext cx="45307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6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6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6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1" name="Shape 191"/>
        <p:cNvGrpSpPr/>
        <p:nvPr/>
      </p:nvGrpSpPr>
      <p:grpSpPr>
        <a:xfrm>
          <a:off x="0" y="0"/>
          <a:ext cx="0" cy="0"/>
          <a:chOff x="0" y="0"/>
          <a:chExt cx="0" cy="0"/>
        </a:xfrm>
      </p:grpSpPr>
      <p:sp>
        <p:nvSpPr>
          <p:cNvPr id="192" name="Google Shape;192;p66"/>
          <p:cNvSpPr txBox="1"/>
          <p:nvPr>
            <p:ph type="title"/>
          </p:nvPr>
        </p:nvSpPr>
        <p:spPr>
          <a:xfrm rot="5400000">
            <a:off x="4859338" y="2303462"/>
            <a:ext cx="5597525"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6"/>
          <p:cNvSpPr txBox="1"/>
          <p:nvPr>
            <p:ph idx="1" type="body"/>
          </p:nvPr>
        </p:nvSpPr>
        <p:spPr>
          <a:xfrm rot="5400000">
            <a:off x="668338" y="322263"/>
            <a:ext cx="5597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6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6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6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97" name="Shape 197"/>
        <p:cNvGrpSpPr/>
        <p:nvPr/>
      </p:nvGrpSpPr>
      <p:grpSpPr>
        <a:xfrm>
          <a:off x="0" y="0"/>
          <a:ext cx="0" cy="0"/>
          <a:chOff x="0" y="0"/>
          <a:chExt cx="0" cy="0"/>
        </a:xfrm>
      </p:grpSpPr>
      <p:sp>
        <p:nvSpPr>
          <p:cNvPr id="198" name="Google Shape;198;p67"/>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6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67"/>
          <p:cNvSpPr/>
          <p:nvPr>
            <p:ph idx="2" type="clipArt"/>
          </p:nvPr>
        </p:nvSpPr>
        <p:spPr>
          <a:xfrm>
            <a:off x="4648200" y="1600200"/>
            <a:ext cx="4038600" cy="4530725"/>
          </a:xfrm>
          <a:prstGeom prst="rect">
            <a:avLst/>
          </a:prstGeom>
          <a:noFill/>
          <a:ln>
            <a:noFill/>
          </a:ln>
        </p:spPr>
      </p:sp>
      <p:sp>
        <p:nvSpPr>
          <p:cNvPr id="201" name="Google Shape;201;p6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6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6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04" name="Shape 204"/>
        <p:cNvGrpSpPr/>
        <p:nvPr/>
      </p:nvGrpSpPr>
      <p:grpSpPr>
        <a:xfrm>
          <a:off x="0" y="0"/>
          <a:ext cx="0" cy="0"/>
          <a:chOff x="0" y="0"/>
          <a:chExt cx="0" cy="0"/>
        </a:xfrm>
      </p:grpSpPr>
      <p:sp>
        <p:nvSpPr>
          <p:cNvPr id="205" name="Google Shape;205;p68"/>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8"/>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6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6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209" name="Shape 209"/>
        <p:cNvGrpSpPr/>
        <p:nvPr/>
      </p:nvGrpSpPr>
      <p:grpSpPr>
        <a:xfrm>
          <a:off x="0" y="0"/>
          <a:ext cx="0" cy="0"/>
          <a:chOff x="0" y="0"/>
          <a:chExt cx="0" cy="0"/>
        </a:xfrm>
      </p:grpSpPr>
      <p:sp>
        <p:nvSpPr>
          <p:cNvPr id="210" name="Google Shape;210;p69"/>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9"/>
          <p:cNvSpPr txBox="1"/>
          <p:nvPr>
            <p:ph idx="1" type="body"/>
          </p:nvPr>
        </p:nvSpPr>
        <p:spPr>
          <a:xfrm>
            <a:off x="457200" y="1600200"/>
            <a:ext cx="8229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69"/>
          <p:cNvSpPr txBox="1"/>
          <p:nvPr>
            <p:ph idx="2" type="body"/>
          </p:nvPr>
        </p:nvSpPr>
        <p:spPr>
          <a:xfrm>
            <a:off x="457200" y="3941763"/>
            <a:ext cx="8229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6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6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6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216" name="Shape 216"/>
        <p:cNvGrpSpPr/>
        <p:nvPr/>
      </p:nvGrpSpPr>
      <p:grpSpPr>
        <a:xfrm>
          <a:off x="0" y="0"/>
          <a:ext cx="0" cy="0"/>
          <a:chOff x="0" y="0"/>
          <a:chExt cx="0" cy="0"/>
        </a:xfrm>
      </p:grpSpPr>
      <p:sp>
        <p:nvSpPr>
          <p:cNvPr id="217" name="Google Shape;217;p70"/>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70"/>
          <p:cNvSpPr txBox="1"/>
          <p:nvPr>
            <p:ph idx="1" type="body"/>
          </p:nvPr>
        </p:nvSpPr>
        <p:spPr>
          <a:xfrm>
            <a:off x="457200" y="1600200"/>
            <a:ext cx="4038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70"/>
          <p:cNvSpPr txBox="1"/>
          <p:nvPr>
            <p:ph idx="2" type="body"/>
          </p:nvPr>
        </p:nvSpPr>
        <p:spPr>
          <a:xfrm>
            <a:off x="457200" y="3941763"/>
            <a:ext cx="4038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70"/>
          <p:cNvSpPr txBox="1"/>
          <p:nvPr>
            <p:ph idx="3"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7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7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7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224" name="Shape 224"/>
        <p:cNvGrpSpPr/>
        <p:nvPr/>
      </p:nvGrpSpPr>
      <p:grpSpPr>
        <a:xfrm>
          <a:off x="0" y="0"/>
          <a:ext cx="0" cy="0"/>
          <a:chOff x="0" y="0"/>
          <a:chExt cx="0" cy="0"/>
        </a:xfrm>
      </p:grpSpPr>
      <p:sp>
        <p:nvSpPr>
          <p:cNvPr id="225" name="Google Shape;225;p71"/>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71"/>
          <p:cNvSpPr txBox="1"/>
          <p:nvPr>
            <p:ph idx="1" type="body"/>
          </p:nvPr>
        </p:nvSpPr>
        <p:spPr>
          <a:xfrm>
            <a:off x="457200" y="1600200"/>
            <a:ext cx="4038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71"/>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71"/>
          <p:cNvSpPr txBox="1"/>
          <p:nvPr>
            <p:ph idx="3" type="body"/>
          </p:nvPr>
        </p:nvSpPr>
        <p:spPr>
          <a:xfrm>
            <a:off x="457200" y="3941763"/>
            <a:ext cx="4038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71"/>
          <p:cNvSpPr txBox="1"/>
          <p:nvPr>
            <p:ph idx="4"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7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7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7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233" name="Shape 233"/>
        <p:cNvGrpSpPr/>
        <p:nvPr/>
      </p:nvGrpSpPr>
      <p:grpSpPr>
        <a:xfrm>
          <a:off x="0" y="0"/>
          <a:ext cx="0" cy="0"/>
          <a:chOff x="0" y="0"/>
          <a:chExt cx="0" cy="0"/>
        </a:xfrm>
      </p:grpSpPr>
      <p:sp>
        <p:nvSpPr>
          <p:cNvPr id="234" name="Google Shape;234;p72"/>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72"/>
          <p:cNvSpPr/>
          <p:nvPr>
            <p:ph idx="2" type="clipArt"/>
          </p:nvPr>
        </p:nvSpPr>
        <p:spPr>
          <a:xfrm>
            <a:off x="457200" y="1600200"/>
            <a:ext cx="4038600" cy="4530725"/>
          </a:xfrm>
          <a:prstGeom prst="rect">
            <a:avLst/>
          </a:prstGeom>
          <a:noFill/>
          <a:ln>
            <a:noFill/>
          </a:ln>
        </p:spPr>
      </p:sp>
      <p:sp>
        <p:nvSpPr>
          <p:cNvPr id="236" name="Google Shape;236;p72"/>
          <p:cNvSpPr txBox="1"/>
          <p:nvPr>
            <p:ph idx="1"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7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7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7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240" name="Shape 240"/>
        <p:cNvGrpSpPr/>
        <p:nvPr/>
      </p:nvGrpSpPr>
      <p:grpSpPr>
        <a:xfrm>
          <a:off x="0" y="0"/>
          <a:ext cx="0" cy="0"/>
          <a:chOff x="0" y="0"/>
          <a:chExt cx="0" cy="0"/>
        </a:xfrm>
      </p:grpSpPr>
      <p:sp>
        <p:nvSpPr>
          <p:cNvPr id="241" name="Google Shape;241;p7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7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73"/>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7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7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7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247" name="Shape 247"/>
        <p:cNvGrpSpPr/>
        <p:nvPr/>
      </p:nvGrpSpPr>
      <p:grpSpPr>
        <a:xfrm>
          <a:off x="0" y="0"/>
          <a:ext cx="0" cy="0"/>
          <a:chOff x="0" y="0"/>
          <a:chExt cx="0" cy="0"/>
        </a:xfrm>
      </p:grpSpPr>
      <p:sp>
        <p:nvSpPr>
          <p:cNvPr id="248" name="Google Shape;248;p74"/>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74"/>
          <p:cNvSpPr txBox="1"/>
          <p:nvPr>
            <p:ph idx="1" type="body"/>
          </p:nvPr>
        </p:nvSpPr>
        <p:spPr>
          <a:xfrm>
            <a:off x="457200" y="1600200"/>
            <a:ext cx="8229600" cy="21891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74"/>
          <p:cNvSpPr txBox="1"/>
          <p:nvPr>
            <p:ph idx="2" type="body"/>
          </p:nvPr>
        </p:nvSpPr>
        <p:spPr>
          <a:xfrm>
            <a:off x="457200" y="3941763"/>
            <a:ext cx="8229600" cy="21891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7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7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7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54" name="Shape 254"/>
        <p:cNvGrpSpPr/>
        <p:nvPr/>
      </p:nvGrpSpPr>
      <p:grpSpPr>
        <a:xfrm>
          <a:off x="0" y="0"/>
          <a:ext cx="0" cy="0"/>
          <a:chOff x="0" y="0"/>
          <a:chExt cx="0" cy="0"/>
        </a:xfrm>
      </p:grpSpPr>
      <p:sp>
        <p:nvSpPr>
          <p:cNvPr id="255" name="Google Shape;255;p75"/>
          <p:cNvSpPr txBox="1"/>
          <p:nvPr>
            <p:ph idx="1" type="body"/>
          </p:nvPr>
        </p:nvSpPr>
        <p:spPr>
          <a:xfrm>
            <a:off x="457200" y="533400"/>
            <a:ext cx="8229600" cy="55975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7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7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7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200">
                <a:solidFill>
                  <a:schemeClr val="dk1"/>
                </a:solidFill>
                <a:latin typeface="Garamond"/>
                <a:ea typeface="Garamond"/>
                <a:cs typeface="Garamond"/>
                <a:sym typeface="Garamond"/>
              </a:defRPr>
            </a:lvl1pPr>
            <a:lvl2pPr indent="0" lvl="1" marL="0" algn="r">
              <a:spcBef>
                <a:spcPts val="0"/>
              </a:spcBef>
              <a:buNone/>
              <a:defRPr b="0" sz="1200">
                <a:solidFill>
                  <a:schemeClr val="dk1"/>
                </a:solidFill>
                <a:latin typeface="Garamond"/>
                <a:ea typeface="Garamond"/>
                <a:cs typeface="Garamond"/>
                <a:sym typeface="Garamond"/>
              </a:defRPr>
            </a:lvl2pPr>
            <a:lvl3pPr indent="0" lvl="2" marL="0" algn="r">
              <a:spcBef>
                <a:spcPts val="0"/>
              </a:spcBef>
              <a:buNone/>
              <a:defRPr b="0" sz="1200">
                <a:solidFill>
                  <a:schemeClr val="dk1"/>
                </a:solidFill>
                <a:latin typeface="Garamond"/>
                <a:ea typeface="Garamond"/>
                <a:cs typeface="Garamond"/>
                <a:sym typeface="Garamond"/>
              </a:defRPr>
            </a:lvl3pPr>
            <a:lvl4pPr indent="0" lvl="3" marL="0" algn="r">
              <a:spcBef>
                <a:spcPts val="0"/>
              </a:spcBef>
              <a:buNone/>
              <a:defRPr b="0" sz="1200">
                <a:solidFill>
                  <a:schemeClr val="dk1"/>
                </a:solidFill>
                <a:latin typeface="Garamond"/>
                <a:ea typeface="Garamond"/>
                <a:cs typeface="Garamond"/>
                <a:sym typeface="Garamond"/>
              </a:defRPr>
            </a:lvl4pPr>
            <a:lvl5pPr indent="0" lvl="4" marL="0" algn="r">
              <a:spcBef>
                <a:spcPts val="0"/>
              </a:spcBef>
              <a:buNone/>
              <a:defRPr b="0" sz="1200">
                <a:solidFill>
                  <a:schemeClr val="dk1"/>
                </a:solidFill>
                <a:latin typeface="Garamond"/>
                <a:ea typeface="Garamond"/>
                <a:cs typeface="Garamond"/>
                <a:sym typeface="Garamond"/>
              </a:defRPr>
            </a:lvl5pPr>
            <a:lvl6pPr indent="0" lvl="5" marL="0" algn="r">
              <a:spcBef>
                <a:spcPts val="0"/>
              </a:spcBef>
              <a:buNone/>
              <a:defRPr b="0" sz="1200">
                <a:solidFill>
                  <a:schemeClr val="dk1"/>
                </a:solidFill>
                <a:latin typeface="Garamond"/>
                <a:ea typeface="Garamond"/>
                <a:cs typeface="Garamond"/>
                <a:sym typeface="Garamond"/>
              </a:defRPr>
            </a:lvl6pPr>
            <a:lvl7pPr indent="0" lvl="6" marL="0" algn="r">
              <a:spcBef>
                <a:spcPts val="0"/>
              </a:spcBef>
              <a:buNone/>
              <a:defRPr b="0" sz="1200">
                <a:solidFill>
                  <a:schemeClr val="dk1"/>
                </a:solidFill>
                <a:latin typeface="Garamond"/>
                <a:ea typeface="Garamond"/>
                <a:cs typeface="Garamond"/>
                <a:sym typeface="Garamond"/>
              </a:defRPr>
            </a:lvl7pPr>
            <a:lvl8pPr indent="0" lvl="7" marL="0" algn="r">
              <a:spcBef>
                <a:spcPts val="0"/>
              </a:spcBef>
              <a:buNone/>
              <a:defRPr b="0" sz="1200">
                <a:solidFill>
                  <a:schemeClr val="dk1"/>
                </a:solidFill>
                <a:latin typeface="Garamond"/>
                <a:ea typeface="Garamond"/>
                <a:cs typeface="Garamond"/>
                <a:sym typeface="Garamond"/>
              </a:defRPr>
            </a:lvl8pPr>
            <a:lvl9pPr indent="0" lvl="8" marL="0" algn="r">
              <a:spcBef>
                <a:spcPts val="0"/>
              </a:spcBef>
              <a:buNone/>
              <a:defRPr b="0" sz="12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7"/>
          <p:cNvSpPr/>
          <p:nvPr>
            <p:ph idx="2" type="pic"/>
          </p:nvPr>
        </p:nvSpPr>
        <p:spPr>
          <a:xfrm>
            <a:off x="1792288" y="612775"/>
            <a:ext cx="5486400" cy="4114800"/>
          </a:xfrm>
          <a:prstGeom prst="rect">
            <a:avLst/>
          </a:prstGeom>
          <a:noFill/>
          <a:ln>
            <a:noFill/>
          </a:ln>
        </p:spPr>
      </p:sp>
      <p:sp>
        <p:nvSpPr>
          <p:cNvPr id="68" name="Google Shape;68;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5"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41"/>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mo"/>
                <a:ea typeface="Arimo"/>
                <a:cs typeface="Arimo"/>
                <a:sym typeface="Arimo"/>
              </a:defRPr>
            </a:lvl1pPr>
            <a:lvl2pPr lvl="1" marR="0" rtl="0" algn="l">
              <a:spcBef>
                <a:spcPts val="0"/>
              </a:spcBef>
              <a:spcAft>
                <a:spcPts val="0"/>
              </a:spcAft>
              <a:buSzPts val="1400"/>
              <a:buNone/>
              <a:defRPr b="0" i="0" sz="4200" u="none" cap="none" strike="noStrike">
                <a:solidFill>
                  <a:schemeClr val="dk2"/>
                </a:solidFill>
                <a:latin typeface="Arimo"/>
                <a:ea typeface="Arimo"/>
                <a:cs typeface="Arimo"/>
                <a:sym typeface="Arimo"/>
              </a:defRPr>
            </a:lvl2pPr>
            <a:lvl3pPr lvl="2" marR="0" rtl="0" algn="l">
              <a:spcBef>
                <a:spcPts val="0"/>
              </a:spcBef>
              <a:spcAft>
                <a:spcPts val="0"/>
              </a:spcAft>
              <a:buSzPts val="1400"/>
              <a:buNone/>
              <a:defRPr b="0" i="0" sz="4200" u="none" cap="none" strike="noStrike">
                <a:solidFill>
                  <a:schemeClr val="dk2"/>
                </a:solidFill>
                <a:latin typeface="Arimo"/>
                <a:ea typeface="Arimo"/>
                <a:cs typeface="Arimo"/>
                <a:sym typeface="Arimo"/>
              </a:defRPr>
            </a:lvl3pPr>
            <a:lvl4pPr lvl="3" marR="0" rtl="0" algn="l">
              <a:spcBef>
                <a:spcPts val="0"/>
              </a:spcBef>
              <a:spcAft>
                <a:spcPts val="0"/>
              </a:spcAft>
              <a:buSzPts val="1400"/>
              <a:buNone/>
              <a:defRPr b="0" i="0" sz="4200" u="none" cap="none" strike="noStrike">
                <a:solidFill>
                  <a:schemeClr val="dk2"/>
                </a:solidFill>
                <a:latin typeface="Arimo"/>
                <a:ea typeface="Arimo"/>
                <a:cs typeface="Arimo"/>
                <a:sym typeface="Arimo"/>
              </a:defRPr>
            </a:lvl4pPr>
            <a:lvl5pPr lvl="4" marR="0" rtl="0" algn="l">
              <a:spcBef>
                <a:spcPts val="0"/>
              </a:spcBef>
              <a:spcAft>
                <a:spcPts val="0"/>
              </a:spcAft>
              <a:buSzPts val="1400"/>
              <a:buNone/>
              <a:defRPr b="0" i="0" sz="4200" u="none" cap="none" strike="noStrike">
                <a:solidFill>
                  <a:schemeClr val="dk2"/>
                </a:solidFill>
                <a:latin typeface="Arimo"/>
                <a:ea typeface="Arimo"/>
                <a:cs typeface="Arimo"/>
                <a:sym typeface="Arimo"/>
              </a:defRPr>
            </a:lvl5pPr>
            <a:lvl6pPr lvl="5" marR="0" rtl="0" algn="l">
              <a:spcBef>
                <a:spcPts val="0"/>
              </a:spcBef>
              <a:spcAft>
                <a:spcPts val="0"/>
              </a:spcAft>
              <a:buSzPts val="1400"/>
              <a:buNone/>
              <a:defRPr b="0" i="0" sz="4200" u="none" cap="none" strike="noStrike">
                <a:solidFill>
                  <a:schemeClr val="dk2"/>
                </a:solidFill>
                <a:latin typeface="Arimo"/>
                <a:ea typeface="Arimo"/>
                <a:cs typeface="Arimo"/>
                <a:sym typeface="Arimo"/>
              </a:defRPr>
            </a:lvl6pPr>
            <a:lvl7pPr lvl="6" marR="0" rtl="0" algn="l">
              <a:spcBef>
                <a:spcPts val="0"/>
              </a:spcBef>
              <a:spcAft>
                <a:spcPts val="0"/>
              </a:spcAft>
              <a:buSzPts val="1400"/>
              <a:buNone/>
              <a:defRPr b="0" i="0" sz="4200" u="none" cap="none" strike="noStrike">
                <a:solidFill>
                  <a:schemeClr val="dk2"/>
                </a:solidFill>
                <a:latin typeface="Arimo"/>
                <a:ea typeface="Arimo"/>
                <a:cs typeface="Arimo"/>
                <a:sym typeface="Arimo"/>
              </a:defRPr>
            </a:lvl7pPr>
            <a:lvl8pPr lvl="7" marR="0" rtl="0" algn="l">
              <a:spcBef>
                <a:spcPts val="0"/>
              </a:spcBef>
              <a:spcAft>
                <a:spcPts val="0"/>
              </a:spcAft>
              <a:buSzPts val="1400"/>
              <a:buNone/>
              <a:defRPr b="0" i="0" sz="4200" u="none" cap="none" strike="noStrike">
                <a:solidFill>
                  <a:schemeClr val="dk2"/>
                </a:solidFill>
                <a:latin typeface="Arimo"/>
                <a:ea typeface="Arimo"/>
                <a:cs typeface="Arimo"/>
                <a:sym typeface="Arimo"/>
              </a:defRPr>
            </a:lvl8pPr>
            <a:lvl9pPr lvl="8" marR="0" rtl="0" algn="l">
              <a:spcBef>
                <a:spcPts val="0"/>
              </a:spcBef>
              <a:spcAft>
                <a:spcPts val="0"/>
              </a:spcAft>
              <a:buSzPts val="1400"/>
              <a:buNone/>
              <a:defRPr b="0" i="0" sz="4200" u="none" cap="none" strike="noStrike">
                <a:solidFill>
                  <a:schemeClr val="dk2"/>
                </a:solidFill>
                <a:latin typeface="Arimo"/>
                <a:ea typeface="Arimo"/>
                <a:cs typeface="Arimo"/>
                <a:sym typeface="Arimo"/>
              </a:defRPr>
            </a:lvl9pPr>
          </a:lstStyle>
          <a:p/>
        </p:txBody>
      </p:sp>
      <p:sp>
        <p:nvSpPr>
          <p:cNvPr id="86" name="Google Shape;86;p4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1"/>
              </a:buClr>
              <a:buSzPts val="3000"/>
              <a:buFont typeface="Arial"/>
              <a:buChar char="•"/>
              <a:defRPr b="0" i="0" sz="3000" u="none" cap="none" strike="noStrike">
                <a:solidFill>
                  <a:schemeClr val="dk1"/>
                </a:solidFill>
                <a:latin typeface="Arial"/>
                <a:ea typeface="Arial"/>
                <a:cs typeface="Arial"/>
                <a:sym typeface="Arial"/>
              </a:defRPr>
            </a:lvl1pPr>
            <a:lvl2pPr indent="-393700" lvl="1" marL="914400" marR="0" rtl="0" algn="l">
              <a:spcBef>
                <a:spcPts val="520"/>
              </a:spcBef>
              <a:spcAft>
                <a:spcPts val="0"/>
              </a:spcAft>
              <a:buClr>
                <a:schemeClr val="accent2"/>
              </a:buClr>
              <a:buSzPts val="2600"/>
              <a:buFont typeface="Arial"/>
              <a:buChar char="•"/>
              <a:defRPr b="0" i="0" sz="2600" u="none" cap="none" strike="noStrike">
                <a:solidFill>
                  <a:schemeClr val="dk1"/>
                </a:solidFill>
                <a:latin typeface="Arial"/>
                <a:ea typeface="Arial"/>
                <a:cs typeface="Arial"/>
                <a:sym typeface="Arial"/>
              </a:defRPr>
            </a:lvl2pPr>
            <a:lvl3pPr indent="-368300" lvl="2" marL="1371600" marR="0" rtl="0" algn="l">
              <a:spcBef>
                <a:spcPts val="440"/>
              </a:spcBef>
              <a:spcAft>
                <a:spcPts val="0"/>
              </a:spcAft>
              <a:buClr>
                <a:schemeClr val="accent1"/>
              </a:buClr>
              <a:buSzPts val="2200"/>
              <a:buFont typeface="Arial"/>
              <a:buChar char="•"/>
              <a:defRPr b="0" i="0" sz="22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4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4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Garamond"/>
                <a:ea typeface="Garamond"/>
                <a:cs typeface="Garamond"/>
                <a:sym typeface="Garamond"/>
              </a:defRPr>
            </a:lvl1pPr>
            <a:lvl2pPr indent="0" lvl="1" marL="0" marR="0" rtl="0" algn="r">
              <a:spcBef>
                <a:spcPts val="0"/>
              </a:spcBef>
              <a:buNone/>
              <a:defRPr b="0" i="0" sz="1200" u="none" cap="none" strike="noStrike">
                <a:solidFill>
                  <a:schemeClr val="dk1"/>
                </a:solidFill>
                <a:latin typeface="Garamond"/>
                <a:ea typeface="Garamond"/>
                <a:cs typeface="Garamond"/>
                <a:sym typeface="Garamond"/>
              </a:defRPr>
            </a:lvl2pPr>
            <a:lvl3pPr indent="0" lvl="2" marL="0" marR="0" rtl="0" algn="r">
              <a:spcBef>
                <a:spcPts val="0"/>
              </a:spcBef>
              <a:buNone/>
              <a:defRPr b="0" i="0" sz="1200" u="none" cap="none" strike="noStrike">
                <a:solidFill>
                  <a:schemeClr val="dk1"/>
                </a:solidFill>
                <a:latin typeface="Garamond"/>
                <a:ea typeface="Garamond"/>
                <a:cs typeface="Garamond"/>
                <a:sym typeface="Garamond"/>
              </a:defRPr>
            </a:lvl3pPr>
            <a:lvl4pPr indent="0" lvl="3" marL="0" marR="0" rtl="0" algn="r">
              <a:spcBef>
                <a:spcPts val="0"/>
              </a:spcBef>
              <a:buNone/>
              <a:defRPr b="0" i="0" sz="1200" u="none" cap="none" strike="noStrike">
                <a:solidFill>
                  <a:schemeClr val="dk1"/>
                </a:solidFill>
                <a:latin typeface="Garamond"/>
                <a:ea typeface="Garamond"/>
                <a:cs typeface="Garamond"/>
                <a:sym typeface="Garamond"/>
              </a:defRPr>
            </a:lvl4pPr>
            <a:lvl5pPr indent="0" lvl="4" marL="0" marR="0" rtl="0" algn="r">
              <a:spcBef>
                <a:spcPts val="0"/>
              </a:spcBef>
              <a:buNone/>
              <a:defRPr b="0" i="0" sz="1200" u="none" cap="none" strike="noStrike">
                <a:solidFill>
                  <a:schemeClr val="dk1"/>
                </a:solidFill>
                <a:latin typeface="Garamond"/>
                <a:ea typeface="Garamond"/>
                <a:cs typeface="Garamond"/>
                <a:sym typeface="Garamond"/>
              </a:defRPr>
            </a:lvl5pPr>
            <a:lvl6pPr indent="0" lvl="5" marL="0" marR="0" rtl="0" algn="r">
              <a:spcBef>
                <a:spcPts val="0"/>
              </a:spcBef>
              <a:buNone/>
              <a:defRPr b="0" i="0" sz="1200" u="none" cap="none" strike="noStrike">
                <a:solidFill>
                  <a:schemeClr val="dk1"/>
                </a:solidFill>
                <a:latin typeface="Garamond"/>
                <a:ea typeface="Garamond"/>
                <a:cs typeface="Garamond"/>
                <a:sym typeface="Garamond"/>
              </a:defRPr>
            </a:lvl6pPr>
            <a:lvl7pPr indent="0" lvl="6" marL="0" marR="0" rtl="0" algn="r">
              <a:spcBef>
                <a:spcPts val="0"/>
              </a:spcBef>
              <a:buNone/>
              <a:defRPr b="0" i="0" sz="1200" u="none" cap="none" strike="noStrike">
                <a:solidFill>
                  <a:schemeClr val="dk1"/>
                </a:solidFill>
                <a:latin typeface="Garamond"/>
                <a:ea typeface="Garamond"/>
                <a:cs typeface="Garamond"/>
                <a:sym typeface="Garamond"/>
              </a:defRPr>
            </a:lvl7pPr>
            <a:lvl8pPr indent="0" lvl="7" marL="0" marR="0" rtl="0" algn="r">
              <a:spcBef>
                <a:spcPts val="0"/>
              </a:spcBef>
              <a:buNone/>
              <a:defRPr b="0" i="0" sz="1200" u="none" cap="none" strike="noStrike">
                <a:solidFill>
                  <a:schemeClr val="dk1"/>
                </a:solidFill>
                <a:latin typeface="Garamond"/>
                <a:ea typeface="Garamond"/>
                <a:cs typeface="Garamond"/>
                <a:sym typeface="Garamond"/>
              </a:defRPr>
            </a:lvl8pPr>
            <a:lvl9pPr indent="0" lvl="8" marL="0" marR="0" rtl="0" algn="r">
              <a:spcBef>
                <a:spcPts val="0"/>
              </a:spcBef>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r>
              <a:rPr lang="en-US"/>
              <a:t>15</a:t>
            </a:r>
            <a:endParaRPr sz="1400">
              <a:solidFill>
                <a:srgbClr val="000000"/>
              </a:solidFill>
              <a:latin typeface="Arial"/>
              <a:ea typeface="Arial"/>
              <a:cs typeface="Arial"/>
              <a:sym typeface="Arial"/>
            </a:endParaRPr>
          </a:p>
        </p:txBody>
      </p:sp>
      <p:sp>
        <p:nvSpPr>
          <p:cNvPr id="90" name="Google Shape;90;p41"/>
          <p:cNvSpPr/>
          <p:nvPr/>
        </p:nvSpPr>
        <p:spPr>
          <a:xfrm>
            <a:off x="457200" y="5334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91" name="Google Shape;91;p41"/>
          <p:cNvCxnSpPr/>
          <p:nvPr/>
        </p:nvCxnSpPr>
        <p:spPr>
          <a:xfrm>
            <a:off x="457200" y="6172200"/>
            <a:ext cx="8229600" cy="0"/>
          </a:xfrm>
          <a:prstGeom prst="straightConnector1">
            <a:avLst/>
          </a:prstGeom>
          <a:noFill/>
          <a:ln cap="flat" cmpd="sng" w="19050">
            <a:solidFill>
              <a:schemeClr val="accent1"/>
            </a:solidFill>
            <a:prstDash val="solid"/>
            <a:round/>
            <a:headEnd len="med" w="med" type="none"/>
            <a:tailEnd len="med" w="med" type="none"/>
          </a:ln>
        </p:spPr>
      </p:cxnSp>
      <p:sp>
        <p:nvSpPr>
          <p:cNvPr id="92" name="Google Shape;92;p41"/>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An Introduction to Bioinformatics Algorithms</a:t>
            </a:r>
            <a:endParaRPr/>
          </a:p>
        </p:txBody>
      </p:sp>
      <p:sp>
        <p:nvSpPr>
          <p:cNvPr id="93" name="Google Shape;93;p41"/>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www.bioalgorithms.info</a:t>
            </a:r>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vmlDrawing" Target="../drawings/vmlDrawing3.vml"/><Relationship Id="rId4" Type="http://schemas.openxmlformats.org/officeDocument/2006/relationships/oleObject" Target="../embeddings/oleObject5.bin"/><Relationship Id="rId9" Type="http://schemas.openxmlformats.org/officeDocument/2006/relationships/image" Target="../media/image5.png"/><Relationship Id="rId5" Type="http://schemas.openxmlformats.org/officeDocument/2006/relationships/oleObject" Target="../embeddings/oleObject5.bin"/><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oleObject" Target="../embeddings/oleObject6.bin"/><Relationship Id="rId11" Type="http://schemas.openxmlformats.org/officeDocument/2006/relationships/oleObject" Target="../embeddings/oleObject7.bin"/><Relationship Id="rId10" Type="http://schemas.openxmlformats.org/officeDocument/2006/relationships/oleObject" Target="../embeddings/oleObject7.bin"/><Relationship Id="rId13" Type="http://schemas.openxmlformats.org/officeDocument/2006/relationships/oleObject" Target="../embeddings/oleObject8.bin"/><Relationship Id="rId12" Type="http://schemas.openxmlformats.org/officeDocument/2006/relationships/image" Target="../media/image8.png"/><Relationship Id="rId15" Type="http://schemas.openxmlformats.org/officeDocument/2006/relationships/image" Target="../media/image12.png"/><Relationship Id="rId1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vmlDrawing" Target="../drawings/vmlDrawing4.vml"/><Relationship Id="rId4" Type="http://schemas.openxmlformats.org/officeDocument/2006/relationships/oleObject" Target="../embeddings/oleObject9.bin"/><Relationship Id="rId9" Type="http://schemas.openxmlformats.org/officeDocument/2006/relationships/image" Target="../media/image4.png"/><Relationship Id="rId5" Type="http://schemas.openxmlformats.org/officeDocument/2006/relationships/oleObject" Target="../embeddings/oleObject9.bin"/><Relationship Id="rId6" Type="http://schemas.openxmlformats.org/officeDocument/2006/relationships/image" Target="../media/image13.png"/><Relationship Id="rId7" Type="http://schemas.openxmlformats.org/officeDocument/2006/relationships/oleObject" Target="../embeddings/oleObject10.bin"/><Relationship Id="rId8"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vmlDrawing" Target="../drawings/vmlDrawing5.vml"/><Relationship Id="rId4" Type="http://schemas.openxmlformats.org/officeDocument/2006/relationships/oleObject" Target="../embeddings/oleObject11.bin"/><Relationship Id="rId9" Type="http://schemas.openxmlformats.org/officeDocument/2006/relationships/image" Target="../media/image2.png"/><Relationship Id="rId5" Type="http://schemas.openxmlformats.org/officeDocument/2006/relationships/oleObject" Target="../embeddings/oleObject11.bin"/><Relationship Id="rId6" Type="http://schemas.openxmlformats.org/officeDocument/2006/relationships/image" Target="../media/image14.png"/><Relationship Id="rId7" Type="http://schemas.openxmlformats.org/officeDocument/2006/relationships/oleObject" Target="../embeddings/oleObject12.bin"/><Relationship Id="rId8"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vmlDrawing" Target="../drawings/vmlDrawing6.vml"/><Relationship Id="rId4" Type="http://schemas.openxmlformats.org/officeDocument/2006/relationships/oleObject" Target="../embeddings/oleObject13.bin"/><Relationship Id="rId9" Type="http://schemas.openxmlformats.org/officeDocument/2006/relationships/image" Target="../media/image6.png"/><Relationship Id="rId5" Type="http://schemas.openxmlformats.org/officeDocument/2006/relationships/oleObject" Target="../embeddings/oleObject13.bin"/><Relationship Id="rId6" Type="http://schemas.openxmlformats.org/officeDocument/2006/relationships/image" Target="../media/image14.png"/><Relationship Id="rId7" Type="http://schemas.openxmlformats.org/officeDocument/2006/relationships/oleObject" Target="../embeddings/oleObject14.bin"/><Relationship Id="rId8" Type="http://schemas.openxmlformats.org/officeDocument/2006/relationships/oleObject" Target="../embeddings/oleObject14.bin"/><Relationship Id="rId10"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vmlDrawing" Target="../drawings/vmlDrawing7.vml"/><Relationship Id="rId4" Type="http://schemas.openxmlformats.org/officeDocument/2006/relationships/oleObject" Target="../embeddings/oleObject15.bin"/><Relationship Id="rId9" Type="http://schemas.openxmlformats.org/officeDocument/2006/relationships/oleObject" Target="../embeddings/oleObject16.bin"/><Relationship Id="rId5" Type="http://schemas.openxmlformats.org/officeDocument/2006/relationships/oleObject" Target="../embeddings/oleObject15.bin"/><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oleObject" Target="../embeddings/oleObject16.bin"/><Relationship Id="rId11" Type="http://schemas.openxmlformats.org/officeDocument/2006/relationships/oleObject" Target="../embeddings/oleObject17.bin"/><Relationship Id="rId10" Type="http://schemas.openxmlformats.org/officeDocument/2006/relationships/image" Target="../media/image11.png"/><Relationship Id="rId13" Type="http://schemas.openxmlformats.org/officeDocument/2006/relationships/image" Target="../media/image19.png"/><Relationship Id="rId12" Type="http://schemas.openxmlformats.org/officeDocument/2006/relationships/oleObject" Target="../embeddings/oleObject17.bin"/><Relationship Id="rId15" Type="http://schemas.openxmlformats.org/officeDocument/2006/relationships/oleObject" Target="../embeddings/oleObject18.bin"/><Relationship Id="rId14" Type="http://schemas.openxmlformats.org/officeDocument/2006/relationships/oleObject" Target="../embeddings/oleObject18.bin"/><Relationship Id="rId17" Type="http://schemas.openxmlformats.org/officeDocument/2006/relationships/oleObject" Target="../embeddings/oleObject19.bin"/><Relationship Id="rId16" Type="http://schemas.openxmlformats.org/officeDocument/2006/relationships/image" Target="../media/image24.png"/><Relationship Id="rId19" Type="http://schemas.openxmlformats.org/officeDocument/2006/relationships/image" Target="../media/image23.png"/><Relationship Id="rId18"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vmlDrawing" Target="../drawings/vmlDrawing8.vml"/><Relationship Id="rId4" Type="http://schemas.openxmlformats.org/officeDocument/2006/relationships/oleObject" Target="../embeddings/oleObject20.bin"/><Relationship Id="rId9" Type="http://schemas.openxmlformats.org/officeDocument/2006/relationships/image" Target="../media/image22.png"/><Relationship Id="rId5" Type="http://schemas.openxmlformats.org/officeDocument/2006/relationships/oleObject" Target="../embeddings/oleObject20.bin"/><Relationship Id="rId6" Type="http://schemas.openxmlformats.org/officeDocument/2006/relationships/image" Target="../media/image25.png"/><Relationship Id="rId7" Type="http://schemas.openxmlformats.org/officeDocument/2006/relationships/oleObject" Target="../embeddings/oleObject21.bin"/><Relationship Id="rId8"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hyperlink" Target="https://www.takarabio.com/products/cloning/restriction-enzymes" TargetMode="External"/><Relationship Id="rId6" Type="http://schemas.openxmlformats.org/officeDocument/2006/relationships/hyperlink" Target="https://www.takarabio.com/products/cloning/restriction-enzy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hyperlink" Target="http://www.biology.washington.edu/fingerprint/homology.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5.jpg"/><Relationship Id="rId4" Type="http://schemas.openxmlformats.org/officeDocument/2006/relationships/image" Target="../media/image28.jpg"/><Relationship Id="rId5" Type="http://schemas.openxmlformats.org/officeDocument/2006/relationships/image" Target="../media/image3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31.jp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42.png"/><Relationship Id="rId4" Type="http://schemas.openxmlformats.org/officeDocument/2006/relationships/image" Target="../media/image4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7.png"/><Relationship Id="rId5" Type="http://schemas.openxmlformats.org/officeDocument/2006/relationships/oleObject" Target="../embeddings/oleObject1.bin"/><Relationship Id="rId6" Type="http://schemas.openxmlformats.org/officeDocument/2006/relationships/image" Target="../media/image16.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vmlDrawing" Target="../drawings/vmlDrawing2.vml"/><Relationship Id="rId4" Type="http://schemas.openxmlformats.org/officeDocument/2006/relationships/oleObject" Target="../embeddings/oleObject3.bin"/><Relationship Id="rId9" Type="http://schemas.openxmlformats.org/officeDocument/2006/relationships/image" Target="../media/image10.png"/><Relationship Id="rId5" Type="http://schemas.openxmlformats.org/officeDocument/2006/relationships/oleObject" Target="../embeddings/oleObject3.bin"/><Relationship Id="rId6" Type="http://schemas.openxmlformats.org/officeDocument/2006/relationships/image" Target="../media/image1.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
          <p:cNvSpPr txBox="1"/>
          <p:nvPr>
            <p:ph type="title"/>
          </p:nvPr>
        </p:nvSpPr>
        <p:spPr>
          <a:xfrm>
            <a:off x="457200" y="11430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DNA Operations</a:t>
            </a:r>
            <a:endParaRPr/>
          </a:p>
        </p:txBody>
      </p:sp>
      <p:sp>
        <p:nvSpPr>
          <p:cNvPr id="264" name="Google Shape;264;p1"/>
          <p:cNvSpPr/>
          <p:nvPr/>
        </p:nvSpPr>
        <p:spPr>
          <a:xfrm>
            <a:off x="1333500" y="3494088"/>
            <a:ext cx="6477000" cy="10779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Dr. Muhammad Tahir</a:t>
            </a:r>
            <a:endParaRPr/>
          </a:p>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Assistant Professor</a:t>
            </a:r>
            <a:endParaRPr/>
          </a:p>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COMSATS University Islamabad,</a:t>
            </a:r>
            <a:endParaRPr/>
          </a:p>
          <a:p>
            <a:pPr indent="0" lvl="0" marL="0" marR="0" rtl="0" algn="ctr">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Attock Campus</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Annealing</a:t>
            </a:r>
            <a:endParaRPr/>
          </a:p>
        </p:txBody>
      </p:sp>
      <p:sp>
        <p:nvSpPr>
          <p:cNvPr id="332" name="Google Shape;332;p10"/>
          <p:cNvSpPr txBox="1"/>
          <p:nvPr>
            <p:ph idx="1" type="body"/>
          </p:nvPr>
        </p:nvSpPr>
        <p:spPr>
          <a:xfrm>
            <a:off x="457200" y="1600200"/>
            <a:ext cx="55626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Font typeface="Arial"/>
              <a:buChar char="•"/>
            </a:pPr>
            <a:r>
              <a:rPr lang="en-US" sz="2600"/>
              <a:t>Anneal primers at 50-65</a:t>
            </a:r>
            <a:r>
              <a:rPr baseline="30000" lang="en-US" sz="2600"/>
              <a:t>o</a:t>
            </a:r>
            <a:r>
              <a:rPr lang="en-US" sz="2600"/>
              <a:t>C</a:t>
            </a:r>
            <a:endParaRPr/>
          </a:p>
        </p:txBody>
      </p:sp>
      <p:graphicFrame>
        <p:nvGraphicFramePr>
          <p:cNvPr id="333" name="Google Shape;333;p10"/>
          <p:cNvGraphicFramePr/>
          <p:nvPr/>
        </p:nvGraphicFramePr>
        <p:xfrm>
          <a:off x="762000" y="5638800"/>
          <a:ext cx="838200" cy="341313"/>
        </p:xfrm>
        <a:graphic>
          <a:graphicData uri="http://schemas.openxmlformats.org/presentationml/2006/ole">
            <mc:AlternateContent>
              <mc:Choice Requires="v">
                <p:oleObj r:id="rId4" imgH="341313" imgW="838200" progId="Paint.Picture" spid="_x0000_s1">
                  <p:embed/>
                </p:oleObj>
              </mc:Choice>
              <mc:Fallback>
                <p:oleObj r:id="rId5" imgH="341313" imgW="838200" progId="Paint.Picture">
                  <p:embed/>
                  <p:pic>
                    <p:nvPicPr>
                      <p:cNvPr id="333" name="Google Shape;333;p10"/>
                      <p:cNvPicPr preferRelativeResize="0"/>
                      <p:nvPr/>
                    </p:nvPicPr>
                    <p:blipFill rotWithShape="1">
                      <a:blip r:embed="rId6">
                        <a:alphaModFix/>
                      </a:blip>
                      <a:srcRect b="0" l="0" r="0" t="0"/>
                      <a:stretch/>
                    </p:blipFill>
                    <p:spPr>
                      <a:xfrm>
                        <a:off x="762000" y="5638800"/>
                        <a:ext cx="838200" cy="341313"/>
                      </a:xfrm>
                      <a:prstGeom prst="rect">
                        <a:avLst/>
                      </a:prstGeom>
                      <a:noFill/>
                      <a:ln>
                        <a:noFill/>
                      </a:ln>
                    </p:spPr>
                  </p:pic>
                </p:oleObj>
              </mc:Fallback>
            </mc:AlternateContent>
          </a:graphicData>
        </a:graphic>
      </p:graphicFrame>
      <p:graphicFrame>
        <p:nvGraphicFramePr>
          <p:cNvPr id="334" name="Google Shape;334;p10"/>
          <p:cNvGraphicFramePr/>
          <p:nvPr/>
        </p:nvGraphicFramePr>
        <p:xfrm>
          <a:off x="457200" y="3352800"/>
          <a:ext cx="8001000" cy="404813"/>
        </p:xfrm>
        <a:graphic>
          <a:graphicData uri="http://schemas.openxmlformats.org/presentationml/2006/ole">
            <mc:AlternateContent>
              <mc:Choice Requires="v">
                <p:oleObj r:id="rId7" imgH="404813" imgW="8001000" progId="Paint.Picture" spid="_x0000_s2">
                  <p:embed/>
                </p:oleObj>
              </mc:Choice>
              <mc:Fallback>
                <p:oleObj r:id="rId8" imgH="404813" imgW="8001000" progId="Paint.Picture">
                  <p:embed/>
                  <p:pic>
                    <p:nvPicPr>
                      <p:cNvPr id="334" name="Google Shape;334;p10"/>
                      <p:cNvPicPr preferRelativeResize="0"/>
                      <p:nvPr/>
                    </p:nvPicPr>
                    <p:blipFill rotWithShape="1">
                      <a:blip r:embed="rId9">
                        <a:alphaModFix/>
                      </a:blip>
                      <a:srcRect b="0" l="0" r="0" t="0"/>
                      <a:stretch/>
                    </p:blipFill>
                    <p:spPr>
                      <a:xfrm>
                        <a:off x="457200" y="3352800"/>
                        <a:ext cx="8001000" cy="404813"/>
                      </a:xfrm>
                      <a:prstGeom prst="rect">
                        <a:avLst/>
                      </a:prstGeom>
                      <a:noFill/>
                      <a:ln>
                        <a:noFill/>
                      </a:ln>
                    </p:spPr>
                  </p:pic>
                </p:oleObj>
              </mc:Fallback>
            </mc:AlternateContent>
          </a:graphicData>
        </a:graphic>
      </p:graphicFrame>
      <p:graphicFrame>
        <p:nvGraphicFramePr>
          <p:cNvPr id="335" name="Google Shape;335;p10"/>
          <p:cNvGraphicFramePr/>
          <p:nvPr/>
        </p:nvGraphicFramePr>
        <p:xfrm>
          <a:off x="457200" y="4343400"/>
          <a:ext cx="8001000" cy="338138"/>
        </p:xfrm>
        <a:graphic>
          <a:graphicData uri="http://schemas.openxmlformats.org/presentationml/2006/ole">
            <mc:AlternateContent>
              <mc:Choice Requires="v">
                <p:oleObj r:id="rId10" imgH="338138" imgW="8001000" progId="Paint.Picture" spid="_x0000_s3">
                  <p:embed/>
                </p:oleObj>
              </mc:Choice>
              <mc:Fallback>
                <p:oleObj r:id="rId11" imgH="338138" imgW="8001000" progId="Paint.Picture">
                  <p:embed/>
                  <p:pic>
                    <p:nvPicPr>
                      <p:cNvPr id="335" name="Google Shape;335;p10"/>
                      <p:cNvPicPr preferRelativeResize="0"/>
                      <p:nvPr/>
                    </p:nvPicPr>
                    <p:blipFill rotWithShape="1">
                      <a:blip r:embed="rId12">
                        <a:alphaModFix/>
                      </a:blip>
                      <a:srcRect b="0" l="0" r="0" t="0"/>
                      <a:stretch/>
                    </p:blipFill>
                    <p:spPr>
                      <a:xfrm>
                        <a:off x="457200" y="4343400"/>
                        <a:ext cx="8001000" cy="338138"/>
                      </a:xfrm>
                      <a:prstGeom prst="rect">
                        <a:avLst/>
                      </a:prstGeom>
                      <a:noFill/>
                      <a:ln>
                        <a:noFill/>
                      </a:ln>
                    </p:spPr>
                  </p:pic>
                </p:oleObj>
              </mc:Fallback>
            </mc:AlternateContent>
          </a:graphicData>
        </a:graphic>
      </p:graphicFrame>
      <p:graphicFrame>
        <p:nvGraphicFramePr>
          <p:cNvPr id="336" name="Google Shape;336;p10"/>
          <p:cNvGraphicFramePr/>
          <p:nvPr/>
        </p:nvGraphicFramePr>
        <p:xfrm>
          <a:off x="7086600" y="1981200"/>
          <a:ext cx="809625" cy="347663"/>
        </p:xfrm>
        <a:graphic>
          <a:graphicData uri="http://schemas.openxmlformats.org/presentationml/2006/ole">
            <mc:AlternateContent>
              <mc:Choice Requires="v">
                <p:oleObj r:id="rId13" imgH="347663" imgW="809625" progId="Paint.Picture" spid="_x0000_s4">
                  <p:embed/>
                </p:oleObj>
              </mc:Choice>
              <mc:Fallback>
                <p:oleObj r:id="rId14" imgH="347663" imgW="809625" progId="Paint.Picture">
                  <p:embed/>
                  <p:pic>
                    <p:nvPicPr>
                      <p:cNvPr id="336" name="Google Shape;336;p10"/>
                      <p:cNvPicPr preferRelativeResize="0"/>
                      <p:nvPr/>
                    </p:nvPicPr>
                    <p:blipFill rotWithShape="1">
                      <a:blip r:embed="rId15">
                        <a:alphaModFix/>
                      </a:blip>
                      <a:srcRect b="0" l="0" r="0" t="0"/>
                      <a:stretch/>
                    </p:blipFill>
                    <p:spPr>
                      <a:xfrm>
                        <a:off x="7086600" y="1981200"/>
                        <a:ext cx="809625" cy="347663"/>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1"/>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Annealing</a:t>
            </a:r>
            <a:endParaRPr/>
          </a:p>
        </p:txBody>
      </p:sp>
      <p:graphicFrame>
        <p:nvGraphicFramePr>
          <p:cNvPr id="342" name="Google Shape;342;p11"/>
          <p:cNvGraphicFramePr/>
          <p:nvPr/>
        </p:nvGraphicFramePr>
        <p:xfrm>
          <a:off x="304800" y="4038600"/>
          <a:ext cx="8305800" cy="1155700"/>
        </p:xfrm>
        <a:graphic>
          <a:graphicData uri="http://schemas.openxmlformats.org/presentationml/2006/ole">
            <mc:AlternateContent>
              <mc:Choice Requires="v">
                <p:oleObj r:id="rId4" imgH="1155700" imgW="8305800" progId="Paint.Picture" spid="_x0000_s1">
                  <p:embed/>
                </p:oleObj>
              </mc:Choice>
              <mc:Fallback>
                <p:oleObj r:id="rId5" imgH="1155700" imgW="8305800" progId="Paint.Picture">
                  <p:embed/>
                  <p:pic>
                    <p:nvPicPr>
                      <p:cNvPr id="342" name="Google Shape;342;p11"/>
                      <p:cNvPicPr preferRelativeResize="0"/>
                      <p:nvPr/>
                    </p:nvPicPr>
                    <p:blipFill rotWithShape="1">
                      <a:blip r:embed="rId6">
                        <a:alphaModFix/>
                      </a:blip>
                      <a:srcRect b="0" l="0" r="0" t="0"/>
                      <a:stretch/>
                    </p:blipFill>
                    <p:spPr>
                      <a:xfrm>
                        <a:off x="304800" y="4038600"/>
                        <a:ext cx="8305800" cy="1155700"/>
                      </a:xfrm>
                      <a:prstGeom prst="rect">
                        <a:avLst/>
                      </a:prstGeom>
                      <a:noFill/>
                      <a:ln>
                        <a:noFill/>
                      </a:ln>
                    </p:spPr>
                  </p:pic>
                </p:oleObj>
              </mc:Fallback>
            </mc:AlternateContent>
          </a:graphicData>
        </a:graphic>
      </p:graphicFrame>
      <p:graphicFrame>
        <p:nvGraphicFramePr>
          <p:cNvPr id="343" name="Google Shape;343;p11"/>
          <p:cNvGraphicFramePr/>
          <p:nvPr/>
        </p:nvGraphicFramePr>
        <p:xfrm>
          <a:off x="381000" y="3200400"/>
          <a:ext cx="8153400" cy="798513"/>
        </p:xfrm>
        <a:graphic>
          <a:graphicData uri="http://schemas.openxmlformats.org/presentationml/2006/ole">
            <mc:AlternateContent>
              <mc:Choice Requires="v">
                <p:oleObj r:id="rId7" imgH="798513" imgW="8153400" progId="Paint.Picture" spid="_x0000_s2">
                  <p:embed/>
                </p:oleObj>
              </mc:Choice>
              <mc:Fallback>
                <p:oleObj r:id="rId8" imgH="798513" imgW="8153400" progId="Paint.Picture">
                  <p:embed/>
                  <p:pic>
                    <p:nvPicPr>
                      <p:cNvPr id="343" name="Google Shape;343;p11"/>
                      <p:cNvPicPr preferRelativeResize="0"/>
                      <p:nvPr/>
                    </p:nvPicPr>
                    <p:blipFill rotWithShape="1">
                      <a:blip r:embed="rId9">
                        <a:alphaModFix/>
                      </a:blip>
                      <a:srcRect b="0" l="0" r="0" t="0"/>
                      <a:stretch/>
                    </p:blipFill>
                    <p:spPr>
                      <a:xfrm>
                        <a:off x="381000" y="3200400"/>
                        <a:ext cx="8153400" cy="798513"/>
                      </a:xfrm>
                      <a:prstGeom prst="rect">
                        <a:avLst/>
                      </a:prstGeom>
                      <a:noFill/>
                      <a:ln>
                        <a:noFill/>
                      </a:ln>
                    </p:spPr>
                  </p:pic>
                </p:oleObj>
              </mc:Fallback>
            </mc:AlternateContent>
          </a:graphicData>
        </a:graphic>
      </p:graphicFrame>
      <p:sp>
        <p:nvSpPr>
          <p:cNvPr id="344" name="Google Shape;344;p11"/>
          <p:cNvSpPr/>
          <p:nvPr/>
        </p:nvSpPr>
        <p:spPr>
          <a:xfrm>
            <a:off x="457200" y="1600200"/>
            <a:ext cx="5562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9900"/>
              </a:buClr>
              <a:buSzPts val="2600"/>
              <a:buFont typeface="Arial"/>
              <a:buChar char="•"/>
            </a:pPr>
            <a:r>
              <a:rPr b="0" i="0" lang="en-US" sz="2600" u="none" cap="none" strike="noStrike">
                <a:solidFill>
                  <a:srgbClr val="000000"/>
                </a:solidFill>
                <a:latin typeface="Arial"/>
                <a:ea typeface="Arial"/>
                <a:cs typeface="Arial"/>
                <a:sym typeface="Arial"/>
              </a:rPr>
              <a:t>Anneal primers at 50-65</a:t>
            </a:r>
            <a:r>
              <a:rPr b="0" baseline="30000" i="0" lang="en-US" sz="2600" u="none" cap="none" strike="noStrike">
                <a:solidFill>
                  <a:srgbClr val="000000"/>
                </a:solidFill>
                <a:latin typeface="Arial"/>
                <a:ea typeface="Arial"/>
                <a:cs typeface="Arial"/>
                <a:sym typeface="Arial"/>
              </a:rPr>
              <a:t>o</a:t>
            </a:r>
            <a:r>
              <a:rPr b="0" i="0" lang="en-US" sz="2600" u="none" cap="none" strike="noStrike">
                <a:solidFill>
                  <a:srgbClr val="000000"/>
                </a:solidFill>
                <a:latin typeface="Arial"/>
                <a:ea typeface="Arial"/>
                <a:cs typeface="Arial"/>
                <a:sym typeface="Arial"/>
              </a:rPr>
              <a: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Extension</a:t>
            </a:r>
            <a:endParaRPr/>
          </a:p>
        </p:txBody>
      </p:sp>
      <p:graphicFrame>
        <p:nvGraphicFramePr>
          <p:cNvPr id="351" name="Google Shape;351;p12"/>
          <p:cNvGraphicFramePr/>
          <p:nvPr/>
        </p:nvGraphicFramePr>
        <p:xfrm>
          <a:off x="304800" y="4046538"/>
          <a:ext cx="8305800" cy="1155700"/>
        </p:xfrm>
        <a:graphic>
          <a:graphicData uri="http://schemas.openxmlformats.org/presentationml/2006/ole">
            <mc:AlternateContent>
              <mc:Choice Requires="v">
                <p:oleObj r:id="rId4" imgH="1155700" imgW="8305800" progId="Paint.Picture" spid="_x0000_s1">
                  <p:embed/>
                </p:oleObj>
              </mc:Choice>
              <mc:Fallback>
                <p:oleObj r:id="rId5" imgH="1155700" imgW="8305800" progId="Paint.Picture">
                  <p:embed/>
                  <p:pic>
                    <p:nvPicPr>
                      <p:cNvPr id="351" name="Google Shape;351;p12"/>
                      <p:cNvPicPr preferRelativeResize="0"/>
                      <p:nvPr/>
                    </p:nvPicPr>
                    <p:blipFill rotWithShape="1">
                      <a:blip r:embed="rId6">
                        <a:alphaModFix/>
                      </a:blip>
                      <a:srcRect b="0" l="0" r="0" t="0"/>
                      <a:stretch/>
                    </p:blipFill>
                    <p:spPr>
                      <a:xfrm>
                        <a:off x="304800" y="4046538"/>
                        <a:ext cx="8305800" cy="1155700"/>
                      </a:xfrm>
                      <a:prstGeom prst="rect">
                        <a:avLst/>
                      </a:prstGeom>
                      <a:noFill/>
                      <a:ln>
                        <a:noFill/>
                      </a:ln>
                    </p:spPr>
                  </p:pic>
                </p:oleObj>
              </mc:Fallback>
            </mc:AlternateContent>
          </a:graphicData>
        </a:graphic>
      </p:graphicFrame>
      <p:graphicFrame>
        <p:nvGraphicFramePr>
          <p:cNvPr id="352" name="Google Shape;352;p12"/>
          <p:cNvGraphicFramePr/>
          <p:nvPr/>
        </p:nvGraphicFramePr>
        <p:xfrm>
          <a:off x="381000" y="3230563"/>
          <a:ext cx="8153400" cy="798512"/>
        </p:xfrm>
        <a:graphic>
          <a:graphicData uri="http://schemas.openxmlformats.org/presentationml/2006/ole">
            <mc:AlternateContent>
              <mc:Choice Requires="v">
                <p:oleObj r:id="rId7" imgH="798512" imgW="8153400" progId="Paint.Picture" spid="_x0000_s2">
                  <p:embed/>
                </p:oleObj>
              </mc:Choice>
              <mc:Fallback>
                <p:oleObj r:id="rId8" imgH="798512" imgW="8153400" progId="Paint.Picture">
                  <p:embed/>
                  <p:pic>
                    <p:nvPicPr>
                      <p:cNvPr id="352" name="Google Shape;352;p12"/>
                      <p:cNvPicPr preferRelativeResize="0"/>
                      <p:nvPr/>
                    </p:nvPicPr>
                    <p:blipFill rotWithShape="1">
                      <a:blip r:embed="rId9">
                        <a:alphaModFix/>
                      </a:blip>
                      <a:srcRect b="0" l="0" r="0" t="0"/>
                      <a:stretch/>
                    </p:blipFill>
                    <p:spPr>
                      <a:xfrm>
                        <a:off x="381000" y="3230563"/>
                        <a:ext cx="8153400" cy="798512"/>
                      </a:xfrm>
                      <a:prstGeom prst="rect">
                        <a:avLst/>
                      </a:prstGeom>
                      <a:noFill/>
                      <a:ln>
                        <a:noFill/>
                      </a:ln>
                    </p:spPr>
                  </p:pic>
                </p:oleObj>
              </mc:Fallback>
            </mc:AlternateContent>
          </a:graphicData>
        </a:graphic>
      </p:graphicFrame>
      <p:sp>
        <p:nvSpPr>
          <p:cNvPr id="353" name="Google Shape;353;p12"/>
          <p:cNvSpPr/>
          <p:nvPr/>
        </p:nvSpPr>
        <p:spPr>
          <a:xfrm>
            <a:off x="1066800" y="53340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54" name="Google Shape;354;p12"/>
          <p:cNvSpPr/>
          <p:nvPr/>
        </p:nvSpPr>
        <p:spPr>
          <a:xfrm>
            <a:off x="7162800" y="54864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55" name="Google Shape;355;p12"/>
          <p:cNvSpPr txBox="1"/>
          <p:nvPr/>
        </p:nvSpPr>
        <p:spPr>
          <a:xfrm>
            <a:off x="381000" y="1219200"/>
            <a:ext cx="8153400" cy="137318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CC9900"/>
              </a:buClr>
              <a:buSzPts val="2800"/>
              <a:buFont typeface="Arial"/>
              <a:buChar char="•"/>
            </a:pPr>
            <a:r>
              <a:rPr b="0" i="0" lang="en-US" sz="2800" u="none" cap="none" strike="noStrike">
                <a:solidFill>
                  <a:srgbClr val="000000"/>
                </a:solidFill>
                <a:latin typeface="Arial"/>
                <a:ea typeface="Arial"/>
                <a:cs typeface="Arial"/>
                <a:sym typeface="Arial"/>
              </a:rPr>
              <a:t>Extend primers: raise temp to 72</a:t>
            </a:r>
            <a:r>
              <a:rPr b="0" baseline="30000" i="0" lang="en-US" sz="2800" u="none" cap="none" strike="noStrike">
                <a:solidFill>
                  <a:srgbClr val="000000"/>
                </a:solidFill>
                <a:latin typeface="Arial"/>
                <a:ea typeface="Arial"/>
                <a:cs typeface="Arial"/>
                <a:sym typeface="Arial"/>
              </a:rPr>
              <a:t>o</a:t>
            </a:r>
            <a:r>
              <a:rPr b="0" i="0" lang="en-US" sz="2800" u="none" cap="none" strike="noStrike">
                <a:solidFill>
                  <a:srgbClr val="000000"/>
                </a:solidFill>
                <a:latin typeface="Arial"/>
                <a:ea typeface="Arial"/>
                <a:cs typeface="Arial"/>
                <a:sym typeface="Arial"/>
              </a:rPr>
              <a:t>C, allowing Taq</a:t>
            </a:r>
            <a:r>
              <a:rPr lang="en-US" sz="2800">
                <a:solidFill>
                  <a:srgbClr val="000000"/>
                </a:solidFill>
                <a:latin typeface="Arial"/>
                <a:ea typeface="Arial"/>
                <a:cs typeface="Arial"/>
                <a:sym typeface="Arial"/>
              </a:rPr>
              <a:t> </a:t>
            </a:r>
            <a:r>
              <a:rPr b="0" i="0" lang="en-US" sz="2800" u="none" cap="none" strike="noStrike">
                <a:solidFill>
                  <a:srgbClr val="000000"/>
                </a:solidFill>
                <a:latin typeface="Arial"/>
                <a:ea typeface="Arial"/>
                <a:cs typeface="Arial"/>
                <a:sym typeface="Arial"/>
              </a:rPr>
              <a:t>polymerase to attach at each priming site and extend 	a new DNA strand</a:t>
            </a:r>
            <a:endParaRPr/>
          </a:p>
        </p:txBody>
      </p:sp>
      <p:sp>
        <p:nvSpPr>
          <p:cNvPr id="356" name="Google Shape;356;p12"/>
          <p:cNvSpPr txBox="1"/>
          <p:nvPr/>
        </p:nvSpPr>
        <p:spPr>
          <a:xfrm>
            <a:off x="381000" y="6238557"/>
            <a:ext cx="8382000"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000">
                <a:solidFill>
                  <a:schemeClr val="dk1"/>
                </a:solidFill>
                <a:latin typeface="Arial"/>
                <a:ea typeface="Arial"/>
                <a:cs typeface="Arial"/>
                <a:sym typeface="Arial"/>
              </a:rPr>
              <a:t>Taq polymerase</a:t>
            </a:r>
            <a:r>
              <a:rPr b="0" i="0" lang="en-US" sz="1000">
                <a:solidFill>
                  <a:schemeClr val="dk1"/>
                </a:solidFill>
                <a:latin typeface="Arial"/>
                <a:ea typeface="Arial"/>
                <a:cs typeface="Arial"/>
                <a:sym typeface="Arial"/>
              </a:rPr>
              <a:t> is an enzyme that copies DNA. It is isolated from a heat-loving bacterium that is naturally found in hot springs, so the enzyme doesn't break down at the high temperatures necessary for copying DNA using a </a:t>
            </a:r>
            <a:r>
              <a:rPr b="1" i="0" lang="en-US" sz="1000">
                <a:solidFill>
                  <a:schemeClr val="dk1"/>
                </a:solidFill>
                <a:latin typeface="Arial"/>
                <a:ea typeface="Arial"/>
                <a:cs typeface="Arial"/>
                <a:sym typeface="Arial"/>
              </a:rPr>
              <a:t>polymerase</a:t>
            </a:r>
            <a:r>
              <a:rPr b="0" i="0" lang="en-US" sz="1000">
                <a:solidFill>
                  <a:schemeClr val="dk1"/>
                </a:solidFill>
                <a:latin typeface="Arial"/>
                <a:ea typeface="Arial"/>
                <a:cs typeface="Arial"/>
                <a:sym typeface="Arial"/>
              </a:rPr>
              <a:t> chain reaction</a:t>
            </a:r>
            <a:endParaRPr sz="10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2000"/>
                                        <p:tgtEl>
                                          <p:spTgt spid="3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2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Extension</a:t>
            </a:r>
            <a:endParaRPr/>
          </a:p>
        </p:txBody>
      </p:sp>
      <p:graphicFrame>
        <p:nvGraphicFramePr>
          <p:cNvPr id="362" name="Google Shape;362;p13"/>
          <p:cNvGraphicFramePr/>
          <p:nvPr/>
        </p:nvGraphicFramePr>
        <p:xfrm>
          <a:off x="304800" y="4038600"/>
          <a:ext cx="8382000" cy="1166813"/>
        </p:xfrm>
        <a:graphic>
          <a:graphicData uri="http://schemas.openxmlformats.org/presentationml/2006/ole">
            <mc:AlternateContent>
              <mc:Choice Requires="v">
                <p:oleObj r:id="rId4" imgH="1166813" imgW="8382000" progId="Paint.Picture" spid="_x0000_s1">
                  <p:embed/>
                </p:oleObj>
              </mc:Choice>
              <mc:Fallback>
                <p:oleObj r:id="rId5" imgH="1166813" imgW="8382000" progId="Paint.Picture">
                  <p:embed/>
                  <p:pic>
                    <p:nvPicPr>
                      <p:cNvPr id="362" name="Google Shape;362;p13"/>
                      <p:cNvPicPr preferRelativeResize="0"/>
                      <p:nvPr/>
                    </p:nvPicPr>
                    <p:blipFill rotWithShape="1">
                      <a:blip r:embed="rId6">
                        <a:alphaModFix/>
                      </a:blip>
                      <a:srcRect b="0" l="0" r="0" t="0"/>
                      <a:stretch/>
                    </p:blipFill>
                    <p:spPr>
                      <a:xfrm>
                        <a:off x="304800" y="4038600"/>
                        <a:ext cx="8382000" cy="1166813"/>
                      </a:xfrm>
                      <a:prstGeom prst="rect">
                        <a:avLst/>
                      </a:prstGeom>
                      <a:noFill/>
                      <a:ln>
                        <a:noFill/>
                      </a:ln>
                    </p:spPr>
                  </p:pic>
                </p:oleObj>
              </mc:Fallback>
            </mc:AlternateContent>
          </a:graphicData>
        </a:graphic>
      </p:graphicFrame>
      <p:graphicFrame>
        <p:nvGraphicFramePr>
          <p:cNvPr id="363" name="Google Shape;363;p13"/>
          <p:cNvGraphicFramePr/>
          <p:nvPr/>
        </p:nvGraphicFramePr>
        <p:xfrm>
          <a:off x="381000" y="3200400"/>
          <a:ext cx="8229600" cy="804863"/>
        </p:xfrm>
        <a:graphic>
          <a:graphicData uri="http://schemas.openxmlformats.org/presentationml/2006/ole">
            <mc:AlternateContent>
              <mc:Choice Requires="v">
                <p:oleObj r:id="rId7" imgH="804863" imgW="8229600" progId="Paint.Picture" spid="_x0000_s2">
                  <p:embed/>
                </p:oleObj>
              </mc:Choice>
              <mc:Fallback>
                <p:oleObj r:id="rId8" imgH="804863" imgW="8229600" progId="Paint.Picture">
                  <p:embed/>
                  <p:pic>
                    <p:nvPicPr>
                      <p:cNvPr id="363" name="Google Shape;363;p13"/>
                      <p:cNvPicPr preferRelativeResize="0"/>
                      <p:nvPr/>
                    </p:nvPicPr>
                    <p:blipFill rotWithShape="1">
                      <a:blip r:embed="rId9">
                        <a:alphaModFix/>
                      </a:blip>
                      <a:srcRect b="0" l="0" r="0" t="0"/>
                      <a:stretch/>
                    </p:blipFill>
                    <p:spPr>
                      <a:xfrm>
                        <a:off x="381000" y="3200400"/>
                        <a:ext cx="8229600" cy="804863"/>
                      </a:xfrm>
                      <a:prstGeom prst="rect">
                        <a:avLst/>
                      </a:prstGeom>
                      <a:noFill/>
                      <a:ln>
                        <a:noFill/>
                      </a:ln>
                    </p:spPr>
                  </p:pic>
                </p:oleObj>
              </mc:Fallback>
            </mc:AlternateContent>
          </a:graphicData>
        </a:graphic>
      </p:graphicFrame>
      <p:sp>
        <p:nvSpPr>
          <p:cNvPr id="364" name="Google Shape;364;p13"/>
          <p:cNvSpPr/>
          <p:nvPr/>
        </p:nvSpPr>
        <p:spPr>
          <a:xfrm>
            <a:off x="2819400" y="42672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65" name="Google Shape;365;p13"/>
          <p:cNvSpPr/>
          <p:nvPr/>
        </p:nvSpPr>
        <p:spPr>
          <a:xfrm>
            <a:off x="5257800" y="34290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66" name="Google Shape;366;p13"/>
          <p:cNvSpPr txBox="1"/>
          <p:nvPr/>
        </p:nvSpPr>
        <p:spPr>
          <a:xfrm>
            <a:off x="381000" y="1219200"/>
            <a:ext cx="8153400" cy="137318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CC9900"/>
              </a:buClr>
              <a:buSzPts val="2800"/>
              <a:buFont typeface="Arial"/>
              <a:buChar char="•"/>
            </a:pPr>
            <a:r>
              <a:rPr b="0" i="0" lang="en-US" sz="2800" u="none" cap="none" strike="noStrike">
                <a:solidFill>
                  <a:srgbClr val="000000"/>
                </a:solidFill>
                <a:latin typeface="Arial"/>
                <a:ea typeface="Arial"/>
                <a:cs typeface="Arial"/>
                <a:sym typeface="Arial"/>
              </a:rPr>
              <a:t>Extend primers: raise temp to 72</a:t>
            </a:r>
            <a:r>
              <a:rPr b="0" baseline="30000" i="0" lang="en-US" sz="2800" u="none" cap="none" strike="noStrike">
                <a:solidFill>
                  <a:srgbClr val="000000"/>
                </a:solidFill>
                <a:latin typeface="Arial"/>
                <a:ea typeface="Arial"/>
                <a:cs typeface="Arial"/>
                <a:sym typeface="Arial"/>
              </a:rPr>
              <a:t>o</a:t>
            </a:r>
            <a:r>
              <a:rPr b="0" i="0" lang="en-US" sz="2800" u="none" cap="none" strike="noStrike">
                <a:solidFill>
                  <a:srgbClr val="000000"/>
                </a:solidFill>
                <a:latin typeface="Arial"/>
                <a:ea typeface="Arial"/>
                <a:cs typeface="Arial"/>
                <a:sym typeface="Arial"/>
              </a:rPr>
              <a:t>C, allowing Taq pol to attach at each priming site and extend a new DNA strand</a:t>
            </a:r>
            <a:endParaRPr/>
          </a:p>
        </p:txBody>
      </p:sp>
      <p:pic>
        <p:nvPicPr>
          <p:cNvPr id="367" name="Google Shape;367;p13"/>
          <p:cNvPicPr preferRelativeResize="0"/>
          <p:nvPr>
            <p:ph idx="3" type="body"/>
          </p:nvPr>
        </p:nvPicPr>
        <p:blipFill rotWithShape="1">
          <a:blip r:embed="rId10">
            <a:alphaModFix/>
          </a:blip>
          <a:srcRect b="0" l="0" r="0" t="0"/>
          <a:stretch/>
        </p:blipFill>
        <p:spPr>
          <a:xfrm>
            <a:off x="457200" y="3429000"/>
            <a:ext cx="8001000" cy="1547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2500"/>
                                  </p:stCondLst>
                                  <p:childTnLst>
                                    <p:animEffect filter="fade" transition="out">
                                      <p:cBhvr>
                                        <p:cTn dur="2000"/>
                                        <p:tgtEl>
                                          <p:spTgt spid="365"/>
                                        </p:tgtEl>
                                      </p:cBhvr>
                                    </p:animEffect>
                                    <p:set>
                                      <p:cBhvr>
                                        <p:cTn dur="1" fill="hold">
                                          <p:stCondLst>
                                            <p:cond delay="2000"/>
                                          </p:stCondLst>
                                        </p:cTn>
                                        <p:tgtEl>
                                          <p:spTgt spid="365"/>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2000"/>
                                        <p:tgtEl>
                                          <p:spTgt spid="364"/>
                                        </p:tgtEl>
                                      </p:cBhvr>
                                    </p:animEffect>
                                    <p:set>
                                      <p:cBhvr>
                                        <p:cTn dur="1" fill="hold">
                                          <p:stCondLst>
                                            <p:cond delay="2000"/>
                                          </p:stCondLst>
                                        </p:cTn>
                                        <p:tgtEl>
                                          <p:spTgt spid="364"/>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367"/>
                                        </p:tgtEl>
                                        <p:attrNameLst>
                                          <p:attrName>style.visibility</p:attrName>
                                        </p:attrNameLst>
                                      </p:cBhvr>
                                      <p:to>
                                        <p:strVal val="visible"/>
                                      </p:to>
                                    </p:set>
                                    <p:animEffect filter="fade" transition="in">
                                      <p:cBhvr>
                                        <p:cTn dur="2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4"/>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Repeat</a:t>
            </a:r>
            <a:endParaRPr/>
          </a:p>
        </p:txBody>
      </p:sp>
      <p:sp>
        <p:nvSpPr>
          <p:cNvPr id="373" name="Google Shape;373;p14"/>
          <p:cNvSpPr txBox="1"/>
          <p:nvPr>
            <p:ph idx="1" type="body"/>
          </p:nvPr>
        </p:nvSpPr>
        <p:spPr>
          <a:xfrm>
            <a:off x="457200" y="1600200"/>
            <a:ext cx="7696200" cy="762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sz="2800"/>
              <a:t>Repeat the </a:t>
            </a:r>
            <a:r>
              <a:rPr lang="en-US" sz="2800">
                <a:highlight>
                  <a:srgbClr val="FFFF00"/>
                </a:highlight>
              </a:rPr>
              <a:t>Denature, Anneal, Extension </a:t>
            </a:r>
            <a:r>
              <a:rPr lang="en-US" sz="2800"/>
              <a:t>steps at their respective temperatures…</a:t>
            </a:r>
            <a:endParaRPr/>
          </a:p>
        </p:txBody>
      </p:sp>
      <p:graphicFrame>
        <p:nvGraphicFramePr>
          <p:cNvPr id="374" name="Google Shape;374;p14"/>
          <p:cNvGraphicFramePr/>
          <p:nvPr/>
        </p:nvGraphicFramePr>
        <p:xfrm>
          <a:off x="533400" y="2514600"/>
          <a:ext cx="7924800" cy="2906713"/>
        </p:xfrm>
        <a:graphic>
          <a:graphicData uri="http://schemas.openxmlformats.org/presentationml/2006/ole">
            <mc:AlternateContent>
              <mc:Choice Requires="v">
                <p:oleObj r:id="rId4" imgH="2906713" imgW="7924800" progId="Paint.Picture" spid="_x0000_s1">
                  <p:embed/>
                </p:oleObj>
              </mc:Choice>
              <mc:Fallback>
                <p:oleObj r:id="rId5" imgH="2906713" imgW="7924800" progId="Paint.Picture">
                  <p:embed/>
                  <p:pic>
                    <p:nvPicPr>
                      <p:cNvPr id="374" name="Google Shape;374;p14"/>
                      <p:cNvPicPr preferRelativeResize="0"/>
                      <p:nvPr/>
                    </p:nvPicPr>
                    <p:blipFill rotWithShape="1">
                      <a:blip r:embed="rId6">
                        <a:alphaModFix/>
                      </a:blip>
                      <a:srcRect b="0" l="0" r="0" t="0"/>
                      <a:stretch/>
                    </p:blipFill>
                    <p:spPr>
                      <a:xfrm>
                        <a:off x="533400" y="2514600"/>
                        <a:ext cx="7924800" cy="2906713"/>
                      </a:xfrm>
                      <a:prstGeom prst="rect">
                        <a:avLst/>
                      </a:prstGeom>
                      <a:noFill/>
                      <a:ln>
                        <a:noFill/>
                      </a:ln>
                    </p:spPr>
                  </p:pic>
                </p:oleObj>
              </mc:Fallback>
            </mc:AlternateContent>
          </a:graphicData>
        </a:graphic>
      </p:graphicFrame>
      <p:pic>
        <p:nvPicPr>
          <p:cNvPr id="375" name="Google Shape;375;p14"/>
          <p:cNvPicPr preferRelativeResize="0"/>
          <p:nvPr>
            <p:ph idx="3" type="body"/>
          </p:nvPr>
        </p:nvPicPr>
        <p:blipFill rotWithShape="1">
          <a:blip r:embed="rId7">
            <a:alphaModFix/>
          </a:blip>
          <a:srcRect b="0" l="0" r="0" t="0"/>
          <a:stretch/>
        </p:blipFill>
        <p:spPr>
          <a:xfrm>
            <a:off x="457200" y="3200400"/>
            <a:ext cx="8001000" cy="1547813"/>
          </a:xfrm>
          <a:prstGeom prst="rect">
            <a:avLst/>
          </a:prstGeom>
          <a:noFill/>
          <a:ln>
            <a:noFill/>
          </a:ln>
        </p:spPr>
      </p:pic>
      <p:graphicFrame>
        <p:nvGraphicFramePr>
          <p:cNvPr id="376" name="Google Shape;376;p14"/>
          <p:cNvGraphicFramePr/>
          <p:nvPr/>
        </p:nvGraphicFramePr>
        <p:xfrm>
          <a:off x="3200400" y="5791200"/>
          <a:ext cx="609600" cy="228600"/>
        </p:xfrm>
        <a:graphic>
          <a:graphicData uri="http://schemas.openxmlformats.org/presentationml/2006/ole">
            <mc:AlternateContent>
              <mc:Choice Requires="v">
                <p:oleObj r:id="rId8" imgH="228600" imgW="609600" progId="Paint.Picture" spid="_x0000_s2">
                  <p:embed/>
                </p:oleObj>
              </mc:Choice>
              <mc:Fallback>
                <p:oleObj r:id="rId9" imgH="228600" imgW="609600" progId="Paint.Picture">
                  <p:embed/>
                  <p:pic>
                    <p:nvPicPr>
                      <p:cNvPr id="376" name="Google Shape;376;p14"/>
                      <p:cNvPicPr preferRelativeResize="0"/>
                      <p:nvPr/>
                    </p:nvPicPr>
                    <p:blipFill rotWithShape="1">
                      <a:blip r:embed="rId10">
                        <a:alphaModFix/>
                      </a:blip>
                      <a:srcRect b="0" l="0" r="0" t="0"/>
                      <a:stretch/>
                    </p:blipFill>
                    <p:spPr>
                      <a:xfrm>
                        <a:off x="3200400" y="5791200"/>
                        <a:ext cx="609600" cy="228600"/>
                      </a:xfrm>
                      <a:prstGeom prst="rect">
                        <a:avLst/>
                      </a:prstGeom>
                      <a:noFill/>
                      <a:ln>
                        <a:noFill/>
                      </a:ln>
                    </p:spPr>
                  </p:pic>
                </p:oleObj>
              </mc:Fallback>
            </mc:AlternateContent>
          </a:graphicData>
        </a:graphic>
      </p:graphicFrame>
      <p:graphicFrame>
        <p:nvGraphicFramePr>
          <p:cNvPr id="377" name="Google Shape;377;p14"/>
          <p:cNvGraphicFramePr/>
          <p:nvPr/>
        </p:nvGraphicFramePr>
        <p:xfrm>
          <a:off x="2438400" y="5791200"/>
          <a:ext cx="609600" cy="239713"/>
        </p:xfrm>
        <a:graphic>
          <a:graphicData uri="http://schemas.openxmlformats.org/presentationml/2006/ole">
            <mc:AlternateContent>
              <mc:Choice Requires="v">
                <p:oleObj r:id="rId11" imgH="239713" imgW="609600" progId="Paint.Picture" spid="_x0000_s3">
                  <p:embed/>
                </p:oleObj>
              </mc:Choice>
              <mc:Fallback>
                <p:oleObj r:id="rId12" imgH="239713" imgW="609600" progId="Paint.Picture">
                  <p:embed/>
                  <p:pic>
                    <p:nvPicPr>
                      <p:cNvPr id="377" name="Google Shape;377;p14"/>
                      <p:cNvPicPr preferRelativeResize="0"/>
                      <p:nvPr/>
                    </p:nvPicPr>
                    <p:blipFill rotWithShape="1">
                      <a:blip r:embed="rId13">
                        <a:alphaModFix/>
                      </a:blip>
                      <a:srcRect b="0" l="0" r="0" t="0"/>
                      <a:stretch/>
                    </p:blipFill>
                    <p:spPr>
                      <a:xfrm>
                        <a:off x="2438400" y="5791200"/>
                        <a:ext cx="609600" cy="239713"/>
                      </a:xfrm>
                      <a:prstGeom prst="rect">
                        <a:avLst/>
                      </a:prstGeom>
                      <a:noFill/>
                      <a:ln>
                        <a:noFill/>
                      </a:ln>
                    </p:spPr>
                  </p:pic>
                </p:oleObj>
              </mc:Fallback>
            </mc:AlternateContent>
          </a:graphicData>
        </a:graphic>
      </p:graphicFrame>
      <p:graphicFrame>
        <p:nvGraphicFramePr>
          <p:cNvPr id="378" name="Google Shape;378;p14"/>
          <p:cNvGraphicFramePr/>
          <p:nvPr/>
        </p:nvGraphicFramePr>
        <p:xfrm>
          <a:off x="762000" y="5867400"/>
          <a:ext cx="609600" cy="195263"/>
        </p:xfrm>
        <a:graphic>
          <a:graphicData uri="http://schemas.openxmlformats.org/presentationml/2006/ole">
            <mc:AlternateContent>
              <mc:Choice Requires="v">
                <p:oleObj r:id="rId14" imgH="195263" imgW="609600" progId="Paint.Picture" spid="_x0000_s4">
                  <p:embed/>
                </p:oleObj>
              </mc:Choice>
              <mc:Fallback>
                <p:oleObj r:id="rId15" imgH="195263" imgW="609600" progId="Paint.Picture">
                  <p:embed/>
                  <p:pic>
                    <p:nvPicPr>
                      <p:cNvPr id="378" name="Google Shape;378;p14"/>
                      <p:cNvPicPr preferRelativeResize="0"/>
                      <p:nvPr/>
                    </p:nvPicPr>
                    <p:blipFill rotWithShape="1">
                      <a:blip r:embed="rId16">
                        <a:alphaModFix/>
                      </a:blip>
                      <a:srcRect b="0" l="0" r="0" t="0"/>
                      <a:stretch/>
                    </p:blipFill>
                    <p:spPr>
                      <a:xfrm>
                        <a:off x="762000" y="5867400"/>
                        <a:ext cx="609600" cy="195263"/>
                      </a:xfrm>
                      <a:prstGeom prst="rect">
                        <a:avLst/>
                      </a:prstGeom>
                      <a:noFill/>
                      <a:ln>
                        <a:noFill/>
                      </a:ln>
                    </p:spPr>
                  </p:pic>
                </p:oleObj>
              </mc:Fallback>
            </mc:AlternateContent>
          </a:graphicData>
        </a:graphic>
      </p:graphicFrame>
      <p:graphicFrame>
        <p:nvGraphicFramePr>
          <p:cNvPr id="379" name="Google Shape;379;p14"/>
          <p:cNvGraphicFramePr/>
          <p:nvPr/>
        </p:nvGraphicFramePr>
        <p:xfrm>
          <a:off x="1447800" y="5867400"/>
          <a:ext cx="609600" cy="195263"/>
        </p:xfrm>
        <a:graphic>
          <a:graphicData uri="http://schemas.openxmlformats.org/presentationml/2006/ole">
            <mc:AlternateContent>
              <mc:Choice Requires="v">
                <p:oleObj r:id="rId17" imgH="195263" imgW="609600" progId="Paint.Picture" spid="_x0000_s5">
                  <p:embed/>
                </p:oleObj>
              </mc:Choice>
              <mc:Fallback>
                <p:oleObj r:id="rId18" imgH="195263" imgW="609600" progId="Paint.Picture">
                  <p:embed/>
                  <p:pic>
                    <p:nvPicPr>
                      <p:cNvPr id="379" name="Google Shape;379;p14"/>
                      <p:cNvPicPr preferRelativeResize="0"/>
                      <p:nvPr/>
                    </p:nvPicPr>
                    <p:blipFill rotWithShape="1">
                      <a:blip r:embed="rId19">
                        <a:alphaModFix/>
                      </a:blip>
                      <a:srcRect b="0" l="0" r="0" t="0"/>
                      <a:stretch/>
                    </p:blipFill>
                    <p:spPr>
                      <a:xfrm>
                        <a:off x="1447800" y="5867400"/>
                        <a:ext cx="609600" cy="195263"/>
                      </a:xfrm>
                      <a:prstGeom prst="rect">
                        <a:avLst/>
                      </a:prstGeom>
                      <a:noFill/>
                      <a:ln>
                        <a:noFill/>
                      </a:ln>
                    </p:spPr>
                  </p:pic>
                </p:oleObj>
              </mc:Fallback>
            </mc:AlternateContent>
          </a:graphicData>
        </a:graphic>
      </p:graphicFrame>
      <p:sp>
        <p:nvSpPr>
          <p:cNvPr id="380" name="Google Shape;380;p14"/>
          <p:cNvSpPr/>
          <p:nvPr/>
        </p:nvSpPr>
        <p:spPr>
          <a:xfrm>
            <a:off x="5638800" y="56388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81" name="Google Shape;381;p14"/>
          <p:cNvSpPr/>
          <p:nvPr/>
        </p:nvSpPr>
        <p:spPr>
          <a:xfrm>
            <a:off x="7467600" y="56388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82" name="Google Shape;382;p14"/>
          <p:cNvSpPr/>
          <p:nvPr/>
        </p:nvSpPr>
        <p:spPr>
          <a:xfrm>
            <a:off x="6477000" y="57150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83" name="Google Shape;383;p14"/>
          <p:cNvSpPr/>
          <p:nvPr/>
        </p:nvSpPr>
        <p:spPr>
          <a:xfrm>
            <a:off x="4800600" y="56388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0"/>
                                        <p:tgtEl>
                                          <p:spTgt spid="375"/>
                                        </p:tgtEl>
                                      </p:cBhvr>
                                    </p:animEffect>
                                    <p:set>
                                      <p:cBhvr>
                                        <p:cTn dur="1" fill="hold">
                                          <p:stCondLst>
                                            <p:cond delay="3000"/>
                                          </p:stCondLst>
                                        </p:cTn>
                                        <p:tgtEl>
                                          <p:spTgt spid="3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5"/>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Polymerase Chain Reaction</a:t>
            </a:r>
            <a:endParaRPr/>
          </a:p>
        </p:txBody>
      </p:sp>
      <p:graphicFrame>
        <p:nvGraphicFramePr>
          <p:cNvPr id="389" name="Google Shape;389;p15"/>
          <p:cNvGraphicFramePr/>
          <p:nvPr/>
        </p:nvGraphicFramePr>
        <p:xfrm>
          <a:off x="609600" y="2057400"/>
          <a:ext cx="7848600" cy="2828925"/>
        </p:xfrm>
        <a:graphic>
          <a:graphicData uri="http://schemas.openxmlformats.org/presentationml/2006/ole">
            <mc:AlternateContent>
              <mc:Choice Requires="v">
                <p:oleObj r:id="rId4" imgH="2828925" imgW="7848600" progId="Paint.Picture" spid="_x0000_s1">
                  <p:embed/>
                </p:oleObj>
              </mc:Choice>
              <mc:Fallback>
                <p:oleObj r:id="rId5" imgH="2828925" imgW="7848600" progId="Paint.Picture">
                  <p:embed/>
                  <p:pic>
                    <p:nvPicPr>
                      <p:cNvPr id="389" name="Google Shape;389;p15"/>
                      <p:cNvPicPr preferRelativeResize="0"/>
                      <p:nvPr/>
                    </p:nvPicPr>
                    <p:blipFill rotWithShape="1">
                      <a:blip r:embed="rId6">
                        <a:alphaModFix/>
                      </a:blip>
                      <a:srcRect b="0" l="0" r="0" t="0"/>
                      <a:stretch/>
                    </p:blipFill>
                    <p:spPr>
                      <a:xfrm>
                        <a:off x="609600" y="2057400"/>
                        <a:ext cx="7848600" cy="2828925"/>
                      </a:xfrm>
                      <a:prstGeom prst="rect">
                        <a:avLst/>
                      </a:prstGeom>
                      <a:noFill/>
                      <a:ln>
                        <a:noFill/>
                      </a:ln>
                    </p:spPr>
                  </p:pic>
                </p:oleObj>
              </mc:Fallback>
            </mc:AlternateContent>
          </a:graphicData>
        </a:graphic>
      </p:graphicFrame>
      <p:sp>
        <p:nvSpPr>
          <p:cNvPr id="390" name="Google Shape;390;p15"/>
          <p:cNvSpPr/>
          <p:nvPr/>
        </p:nvSpPr>
        <p:spPr>
          <a:xfrm>
            <a:off x="2971800" y="44958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91" name="Google Shape;391;p15"/>
          <p:cNvSpPr/>
          <p:nvPr/>
        </p:nvSpPr>
        <p:spPr>
          <a:xfrm>
            <a:off x="5410200" y="37338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92" name="Google Shape;392;p15"/>
          <p:cNvSpPr/>
          <p:nvPr/>
        </p:nvSpPr>
        <p:spPr>
          <a:xfrm>
            <a:off x="2895600" y="28194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93" name="Google Shape;393;p15"/>
          <p:cNvSpPr/>
          <p:nvPr/>
        </p:nvSpPr>
        <p:spPr>
          <a:xfrm>
            <a:off x="5334000" y="2133600"/>
            <a:ext cx="609600" cy="381000"/>
          </a:xfrm>
          <a:prstGeom prst="ellipse">
            <a:avLst/>
          </a:prstGeom>
          <a:solidFill>
            <a:schemeClr val="dk1">
              <a:alpha val="39607"/>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graphicFrame>
        <p:nvGraphicFramePr>
          <p:cNvPr id="394" name="Google Shape;394;p15"/>
          <p:cNvGraphicFramePr/>
          <p:nvPr/>
        </p:nvGraphicFramePr>
        <p:xfrm>
          <a:off x="609600" y="2057400"/>
          <a:ext cx="7772400" cy="2800350"/>
        </p:xfrm>
        <a:graphic>
          <a:graphicData uri="http://schemas.openxmlformats.org/presentationml/2006/ole">
            <mc:AlternateContent>
              <mc:Choice Requires="v">
                <p:oleObj r:id="rId7" imgH="2800350" imgW="7772400" progId="Paint.Picture" spid="_x0000_s2">
                  <p:embed/>
                </p:oleObj>
              </mc:Choice>
              <mc:Fallback>
                <p:oleObj r:id="rId8" imgH="2800350" imgW="7772400" progId="Paint.Picture">
                  <p:embed/>
                  <p:pic>
                    <p:nvPicPr>
                      <p:cNvPr id="394" name="Google Shape;394;p15"/>
                      <p:cNvPicPr preferRelativeResize="0"/>
                      <p:nvPr/>
                    </p:nvPicPr>
                    <p:blipFill rotWithShape="1">
                      <a:blip r:embed="rId9">
                        <a:alphaModFix/>
                      </a:blip>
                      <a:srcRect b="0" l="0" r="0" t="0"/>
                      <a:stretch/>
                    </p:blipFill>
                    <p:spPr>
                      <a:xfrm>
                        <a:off x="609600" y="2057400"/>
                        <a:ext cx="7772400" cy="2800350"/>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2000"/>
                                        <p:tgtEl>
                                          <p:spTgt spid="392"/>
                                        </p:tgtEl>
                                      </p:cBhvr>
                                    </p:animEffect>
                                    <p:set>
                                      <p:cBhvr>
                                        <p:cTn dur="1" fill="hold">
                                          <p:stCondLst>
                                            <p:cond delay="2000"/>
                                          </p:stCondLst>
                                        </p:cTn>
                                        <p:tgtEl>
                                          <p:spTgt spid="3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3"/>
                                        </p:tgtEl>
                                      </p:cBhvr>
                                    </p:animEffect>
                                    <p:set>
                                      <p:cBhvr>
                                        <p:cTn dur="1" fill="hold">
                                          <p:stCondLst>
                                            <p:cond delay="2000"/>
                                          </p:stCondLst>
                                        </p:cTn>
                                        <p:tgtEl>
                                          <p:spTgt spid="3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1"/>
                                        </p:tgtEl>
                                      </p:cBhvr>
                                    </p:animEffect>
                                    <p:set>
                                      <p:cBhvr>
                                        <p:cTn dur="1" fill="hold">
                                          <p:stCondLst>
                                            <p:cond delay="2000"/>
                                          </p:stCondLst>
                                        </p:cTn>
                                        <p:tgtEl>
                                          <p:spTgt spid="3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2000"/>
                                        <p:tgtEl>
                                          <p:spTgt spid="390"/>
                                        </p:tgtEl>
                                      </p:cBhvr>
                                    </p:animEffect>
                                    <p:set>
                                      <p:cBhvr>
                                        <p:cTn dur="1" fill="hold">
                                          <p:stCondLst>
                                            <p:cond delay="2000"/>
                                          </p:stCondLst>
                                        </p:cTn>
                                        <p:tgtEl>
                                          <p:spTgt spid="3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6"/>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Cloning DNA</a:t>
            </a:r>
            <a:endParaRPr/>
          </a:p>
        </p:txBody>
      </p:sp>
      <p:sp>
        <p:nvSpPr>
          <p:cNvPr id="400" name="Google Shape;400;p16"/>
          <p:cNvSpPr txBox="1"/>
          <p:nvPr>
            <p:ph idx="1" type="body"/>
          </p:nvPr>
        </p:nvSpPr>
        <p:spPr>
          <a:xfrm>
            <a:off x="457200" y="1219200"/>
            <a:ext cx="4859338" cy="139858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Font typeface="Arial"/>
              <a:buChar char="•"/>
            </a:pPr>
            <a:r>
              <a:rPr lang="en-US" sz="2000"/>
              <a:t>DNA Cloning</a:t>
            </a:r>
            <a:endParaRPr/>
          </a:p>
          <a:p>
            <a:pPr indent="-285750" lvl="1" marL="742950" rtl="0" algn="l">
              <a:lnSpc>
                <a:spcPct val="80000"/>
              </a:lnSpc>
              <a:spcBef>
                <a:spcPts val="360"/>
              </a:spcBef>
              <a:spcAft>
                <a:spcPts val="0"/>
              </a:spcAft>
              <a:buSzPts val="1800"/>
              <a:buFont typeface="Arial"/>
              <a:buChar char="•"/>
            </a:pPr>
            <a:r>
              <a:rPr lang="en-US" sz="1800"/>
              <a:t>Insert the fragment into the genome of a living organism and watch it multiply.</a:t>
            </a:r>
            <a:endParaRPr/>
          </a:p>
          <a:p>
            <a:pPr indent="-285750" lvl="1" marL="742950" rtl="0" algn="l">
              <a:lnSpc>
                <a:spcPct val="80000"/>
              </a:lnSpc>
              <a:spcBef>
                <a:spcPts val="360"/>
              </a:spcBef>
              <a:spcAft>
                <a:spcPts val="0"/>
              </a:spcAft>
              <a:buSzPts val="1800"/>
              <a:buFont typeface="Arial"/>
              <a:buChar char="•"/>
            </a:pPr>
            <a:r>
              <a:rPr lang="en-US" sz="1800"/>
              <a:t>Once you have enough, remove the organism, keep the DNA.</a:t>
            </a:r>
            <a:endParaRPr/>
          </a:p>
          <a:p>
            <a:pPr indent="-342900" lvl="0" marL="342900" rtl="0" algn="l">
              <a:lnSpc>
                <a:spcPct val="80000"/>
              </a:lnSpc>
              <a:spcBef>
                <a:spcPts val="400"/>
              </a:spcBef>
              <a:spcAft>
                <a:spcPts val="0"/>
              </a:spcAft>
              <a:buSzPts val="2000"/>
              <a:buFont typeface="Arial"/>
              <a:buChar char="•"/>
            </a:pPr>
            <a:r>
              <a:rPr lang="en-US" sz="2000"/>
              <a:t>Use Polymerase Chain Reaction (PCR)</a:t>
            </a:r>
            <a:endParaRPr/>
          </a:p>
        </p:txBody>
      </p:sp>
      <p:pic>
        <p:nvPicPr>
          <p:cNvPr descr="plasmids" id="401" name="Google Shape;401;p16"/>
          <p:cNvPicPr preferRelativeResize="0"/>
          <p:nvPr/>
        </p:nvPicPr>
        <p:blipFill rotWithShape="1">
          <a:blip r:embed="rId3">
            <a:alphaModFix/>
          </a:blip>
          <a:srcRect b="0" l="0" r="0" t="0"/>
          <a:stretch/>
        </p:blipFill>
        <p:spPr>
          <a:xfrm>
            <a:off x="5791200" y="1219200"/>
            <a:ext cx="3070225" cy="5181600"/>
          </a:xfrm>
          <a:prstGeom prst="rect">
            <a:avLst/>
          </a:prstGeom>
          <a:noFill/>
          <a:ln>
            <a:noFill/>
          </a:ln>
        </p:spPr>
      </p:pic>
      <p:sp>
        <p:nvSpPr>
          <p:cNvPr id="402" name="Google Shape;402;p16"/>
          <p:cNvSpPr/>
          <p:nvPr/>
        </p:nvSpPr>
        <p:spPr>
          <a:xfrm>
            <a:off x="5715000" y="1219200"/>
            <a:ext cx="1066800" cy="10668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403" name="Google Shape;403;p16"/>
          <p:cNvSpPr/>
          <p:nvPr/>
        </p:nvSpPr>
        <p:spPr>
          <a:xfrm>
            <a:off x="4648200" y="2286000"/>
            <a:ext cx="2133600" cy="4267200"/>
          </a:xfrm>
          <a:custGeom>
            <a:rect b="b" l="l" r="r" t="t"/>
            <a:pathLst>
              <a:path extrusionOk="0" h="2736" w="816">
                <a:moveTo>
                  <a:pt x="816" y="0"/>
                </a:moveTo>
                <a:cubicBezTo>
                  <a:pt x="620" y="36"/>
                  <a:pt x="424" y="72"/>
                  <a:pt x="288" y="528"/>
                </a:cubicBezTo>
                <a:cubicBezTo>
                  <a:pt x="152" y="984"/>
                  <a:pt x="32" y="2368"/>
                  <a:pt x="0" y="2736"/>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grpSp>
        <p:nvGrpSpPr>
          <p:cNvPr id="404" name="Google Shape;404;p16"/>
          <p:cNvGrpSpPr/>
          <p:nvPr/>
        </p:nvGrpSpPr>
        <p:grpSpPr>
          <a:xfrm>
            <a:off x="457200" y="3124200"/>
            <a:ext cx="4191000" cy="3470275"/>
            <a:chOff x="816" y="2016"/>
            <a:chExt cx="2640" cy="2186"/>
          </a:xfrm>
        </p:grpSpPr>
        <p:pic>
          <p:nvPicPr>
            <p:cNvPr id="405" name="Google Shape;405;p16"/>
            <p:cNvPicPr preferRelativeResize="0"/>
            <p:nvPr/>
          </p:nvPicPr>
          <p:blipFill rotWithShape="1">
            <a:blip r:embed="rId4">
              <a:alphaModFix/>
            </a:blip>
            <a:srcRect b="0" l="0" r="0" t="0"/>
            <a:stretch/>
          </p:blipFill>
          <p:spPr>
            <a:xfrm>
              <a:off x="816" y="2064"/>
              <a:ext cx="2594" cy="2138"/>
            </a:xfrm>
            <a:prstGeom prst="rect">
              <a:avLst/>
            </a:prstGeom>
            <a:noFill/>
            <a:ln>
              <a:noFill/>
            </a:ln>
          </p:spPr>
        </p:pic>
        <p:sp>
          <p:nvSpPr>
            <p:cNvPr id="406" name="Google Shape;406;p16"/>
            <p:cNvSpPr/>
            <p:nvPr/>
          </p:nvSpPr>
          <p:spPr>
            <a:xfrm>
              <a:off x="864" y="2016"/>
              <a:ext cx="2592" cy="216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407" name="Google Shape;407;p16"/>
            <p:cNvSpPr txBox="1"/>
            <p:nvPr/>
          </p:nvSpPr>
          <p:spPr>
            <a:xfrm>
              <a:off x="864" y="2016"/>
              <a:ext cx="7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1" i="0" lang="en-US" sz="1400" u="none" cap="none" strike="noStrike">
                  <a:solidFill>
                    <a:srgbClr val="000000"/>
                  </a:solidFill>
                  <a:latin typeface="Times New Roman"/>
                  <a:ea typeface="Times New Roman"/>
                  <a:cs typeface="Times New Roman"/>
                  <a:sym typeface="Times New Roman"/>
                </a:rPr>
                <a:t>Vector DNA</a:t>
              </a:r>
              <a:endParaRPr/>
            </a:p>
          </p:txBody>
        </p:sp>
      </p:grpSp>
      <p:sp>
        <p:nvSpPr>
          <p:cNvPr id="408" name="Google Shape;408;p16"/>
          <p:cNvSpPr/>
          <p:nvPr/>
        </p:nvSpPr>
        <p:spPr>
          <a:xfrm>
            <a:off x="533400" y="1219200"/>
            <a:ext cx="5181600" cy="1917700"/>
          </a:xfrm>
          <a:custGeom>
            <a:rect b="b" l="l" r="r" t="t"/>
            <a:pathLst>
              <a:path extrusionOk="0" h="1208" w="3264">
                <a:moveTo>
                  <a:pt x="3264" y="0"/>
                </a:moveTo>
                <a:cubicBezTo>
                  <a:pt x="3200" y="404"/>
                  <a:pt x="3136" y="808"/>
                  <a:pt x="2592" y="1008"/>
                </a:cubicBezTo>
                <a:cubicBezTo>
                  <a:pt x="2048" y="1208"/>
                  <a:pt x="448" y="1144"/>
                  <a:pt x="0" y="120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7"/>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t>2. Cutting and Pasting DNA</a:t>
            </a:r>
            <a:endParaRPr/>
          </a:p>
        </p:txBody>
      </p:sp>
      <p:sp>
        <p:nvSpPr>
          <p:cNvPr id="414" name="Google Shape;414;p17"/>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415" name="Google Shape;415;p17"/>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416" name="Google Shape;416;p17"/>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8"/>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Restriction Enzymes</a:t>
            </a:r>
            <a:endParaRPr/>
          </a:p>
        </p:txBody>
      </p:sp>
      <p:sp>
        <p:nvSpPr>
          <p:cNvPr id="422" name="Google Shape;422;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200"/>
              <a:buFont typeface="Arial"/>
              <a:buChar char="•"/>
            </a:pPr>
            <a:r>
              <a:rPr lang="en-US" sz="2200"/>
              <a:t>Discovered in the early 1970’s</a:t>
            </a:r>
            <a:endParaRPr/>
          </a:p>
          <a:p>
            <a:pPr indent="-285750" lvl="1" marL="742950" rtl="0" algn="l">
              <a:spcBef>
                <a:spcPts val="440"/>
              </a:spcBef>
              <a:spcAft>
                <a:spcPts val="0"/>
              </a:spcAft>
              <a:buSzPts val="2200"/>
              <a:buFont typeface="Arial"/>
              <a:buChar char="•"/>
            </a:pPr>
            <a:r>
              <a:rPr lang="en-US" sz="2200"/>
              <a:t>Used as a defense mechanism by bacteria to break down the DNA of attacking viruses.</a:t>
            </a:r>
            <a:endParaRPr/>
          </a:p>
          <a:p>
            <a:pPr indent="-285750" lvl="1" marL="742950" rtl="0" algn="l">
              <a:spcBef>
                <a:spcPts val="440"/>
              </a:spcBef>
              <a:spcAft>
                <a:spcPts val="0"/>
              </a:spcAft>
              <a:buSzPts val="2200"/>
              <a:buFont typeface="Arial"/>
              <a:buChar char="•"/>
            </a:pPr>
            <a:r>
              <a:rPr lang="en-US" sz="2200"/>
              <a:t>They cut the DNA into small fragments.</a:t>
            </a:r>
            <a:endParaRPr/>
          </a:p>
          <a:p>
            <a:pPr indent="-342900" lvl="0" marL="342900" rtl="0" algn="l">
              <a:spcBef>
                <a:spcPts val="440"/>
              </a:spcBef>
              <a:spcAft>
                <a:spcPts val="0"/>
              </a:spcAft>
              <a:buSzPts val="2200"/>
              <a:buFont typeface="Arial"/>
              <a:buChar char="•"/>
            </a:pPr>
            <a:r>
              <a:rPr lang="en-US" sz="2200"/>
              <a:t>Can also be used to cut the DNA of organisms.</a:t>
            </a:r>
            <a:endParaRPr/>
          </a:p>
          <a:p>
            <a:pPr indent="-285750" lvl="1" marL="742950" rtl="0" algn="l">
              <a:spcBef>
                <a:spcPts val="440"/>
              </a:spcBef>
              <a:spcAft>
                <a:spcPts val="0"/>
              </a:spcAft>
              <a:buSzPts val="2200"/>
              <a:buFont typeface="Arial"/>
              <a:buChar char="•"/>
            </a:pPr>
            <a:r>
              <a:rPr lang="en-US" sz="2200"/>
              <a:t>This allows the DNA sequence to be in a more manageable bite-size pieces.</a:t>
            </a:r>
            <a:endParaRPr/>
          </a:p>
          <a:p>
            <a:pPr indent="-342900" lvl="0" marL="342900" rtl="0" algn="l">
              <a:spcBef>
                <a:spcPts val="440"/>
              </a:spcBef>
              <a:spcAft>
                <a:spcPts val="0"/>
              </a:spcAft>
              <a:buSzPts val="2200"/>
              <a:buFont typeface="Arial"/>
              <a:buChar char="•"/>
            </a:pPr>
            <a:r>
              <a:rPr lang="en-US" sz="2200"/>
              <a:t>It is then possible using standard purification techniques to single out certain fragments and duplicate them to macroscopic quantities.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9"/>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Cutting DNA</a:t>
            </a:r>
            <a:endParaRPr/>
          </a:p>
        </p:txBody>
      </p:sp>
      <p:sp>
        <p:nvSpPr>
          <p:cNvPr id="428" name="Google Shape;428;p19"/>
          <p:cNvSpPr txBox="1"/>
          <p:nvPr>
            <p:ph idx="1" type="body"/>
          </p:nvPr>
        </p:nvSpPr>
        <p:spPr>
          <a:xfrm>
            <a:off x="457200" y="1600200"/>
            <a:ext cx="50165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Font typeface="Arial"/>
              <a:buChar char="•"/>
            </a:pPr>
            <a:r>
              <a:rPr lang="en-US" sz="2600"/>
              <a:t>Restriction Enzymes cut DNA</a:t>
            </a:r>
            <a:endParaRPr/>
          </a:p>
          <a:p>
            <a:pPr indent="-285750" lvl="1" marL="742950" rtl="0" algn="l">
              <a:spcBef>
                <a:spcPts val="440"/>
              </a:spcBef>
              <a:spcAft>
                <a:spcPts val="0"/>
              </a:spcAft>
              <a:buSzPts val="2200"/>
              <a:buFont typeface="Arial"/>
              <a:buChar char="•"/>
            </a:pPr>
            <a:r>
              <a:rPr lang="en-US" sz="2200"/>
              <a:t>Only cut at special sequences</a:t>
            </a:r>
            <a:endParaRPr/>
          </a:p>
          <a:p>
            <a:pPr indent="-342900" lvl="0" marL="342900" rtl="0" algn="l">
              <a:spcBef>
                <a:spcPts val="520"/>
              </a:spcBef>
              <a:spcAft>
                <a:spcPts val="0"/>
              </a:spcAft>
              <a:buSzPts val="2600"/>
              <a:buFont typeface="Arial"/>
              <a:buChar char="•"/>
            </a:pPr>
            <a:r>
              <a:rPr lang="en-US" sz="2600"/>
              <a:t>DNA contains thousands of these sites.</a:t>
            </a:r>
            <a:endParaRPr/>
          </a:p>
          <a:p>
            <a:pPr indent="-342900" lvl="0" marL="342900" rtl="0" algn="l">
              <a:spcBef>
                <a:spcPts val="520"/>
              </a:spcBef>
              <a:spcAft>
                <a:spcPts val="0"/>
              </a:spcAft>
              <a:buSzPts val="2600"/>
              <a:buFont typeface="Arial"/>
              <a:buChar char="•"/>
            </a:pPr>
            <a:r>
              <a:rPr lang="en-US" sz="2600"/>
              <a:t>Applying different Restriction Enzymes creates fragments of varying size.</a:t>
            </a:r>
            <a:endParaRPr/>
          </a:p>
        </p:txBody>
      </p:sp>
      <p:pic>
        <p:nvPicPr>
          <p:cNvPr id="429" name="Google Shape;429;p19"/>
          <p:cNvPicPr preferRelativeResize="0"/>
          <p:nvPr>
            <p:ph idx="2" type="body"/>
          </p:nvPr>
        </p:nvPicPr>
        <p:blipFill rotWithShape="1">
          <a:blip r:embed="rId3">
            <a:alphaModFix/>
          </a:blip>
          <a:srcRect b="0" l="0" r="0" t="0"/>
          <a:stretch/>
        </p:blipFill>
        <p:spPr>
          <a:xfrm>
            <a:off x="3048000" y="4149725"/>
            <a:ext cx="5905500" cy="2168525"/>
          </a:xfrm>
          <a:prstGeom prst="rect">
            <a:avLst/>
          </a:prstGeom>
          <a:noFill/>
          <a:ln>
            <a:noFill/>
          </a:ln>
        </p:spPr>
      </p:pic>
      <p:sp>
        <p:nvSpPr>
          <p:cNvPr id="430" name="Google Shape;430;p19"/>
          <p:cNvSpPr txBox="1"/>
          <p:nvPr/>
        </p:nvSpPr>
        <p:spPr>
          <a:xfrm>
            <a:off x="1066800" y="4191000"/>
            <a:ext cx="990600"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pic>
        <p:nvPicPr>
          <p:cNvPr id="431" name="Google Shape;431;p19"/>
          <p:cNvPicPr preferRelativeResize="0"/>
          <p:nvPr>
            <p:ph idx="3" type="body"/>
          </p:nvPr>
        </p:nvPicPr>
        <p:blipFill rotWithShape="1">
          <a:blip r:embed="rId4">
            <a:alphaModFix/>
          </a:blip>
          <a:srcRect b="0" l="0" r="0" t="0"/>
          <a:stretch/>
        </p:blipFill>
        <p:spPr>
          <a:xfrm>
            <a:off x="533400" y="4648200"/>
            <a:ext cx="2276475" cy="1562100"/>
          </a:xfrm>
          <a:prstGeom prst="rect">
            <a:avLst/>
          </a:prstGeom>
          <a:noFill/>
          <a:ln>
            <a:noFill/>
          </a:ln>
        </p:spPr>
      </p:pic>
      <p:grpSp>
        <p:nvGrpSpPr>
          <p:cNvPr id="432" name="Google Shape;432;p19"/>
          <p:cNvGrpSpPr/>
          <p:nvPr/>
        </p:nvGrpSpPr>
        <p:grpSpPr>
          <a:xfrm>
            <a:off x="5486400" y="1905000"/>
            <a:ext cx="3429000" cy="381000"/>
            <a:chOff x="3456" y="768"/>
            <a:chExt cx="2160" cy="240"/>
          </a:xfrm>
        </p:grpSpPr>
        <p:sp>
          <p:nvSpPr>
            <p:cNvPr id="433" name="Google Shape;433;p19"/>
            <p:cNvSpPr/>
            <p:nvPr/>
          </p:nvSpPr>
          <p:spPr>
            <a:xfrm>
              <a:off x="3504" y="912"/>
              <a:ext cx="2112" cy="9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CC9900"/>
                </a:solidFill>
                <a:latin typeface="Times New Roman"/>
                <a:ea typeface="Times New Roman"/>
                <a:cs typeface="Times New Roman"/>
                <a:sym typeface="Times New Roman"/>
              </a:endParaRPr>
            </a:p>
          </p:txBody>
        </p:sp>
        <p:grpSp>
          <p:nvGrpSpPr>
            <p:cNvPr id="434" name="Google Shape;434;p19"/>
            <p:cNvGrpSpPr/>
            <p:nvPr/>
          </p:nvGrpSpPr>
          <p:grpSpPr>
            <a:xfrm>
              <a:off x="3648" y="912"/>
              <a:ext cx="1633" cy="96"/>
              <a:chOff x="3624" y="912"/>
              <a:chExt cx="1633" cy="96"/>
            </a:xfrm>
          </p:grpSpPr>
          <p:grpSp>
            <p:nvGrpSpPr>
              <p:cNvPr id="435" name="Google Shape;435;p19"/>
              <p:cNvGrpSpPr/>
              <p:nvPr/>
            </p:nvGrpSpPr>
            <p:grpSpPr>
              <a:xfrm>
                <a:off x="3624" y="912"/>
                <a:ext cx="39" cy="96"/>
                <a:chOff x="3024" y="192"/>
                <a:chExt cx="48" cy="96"/>
              </a:xfrm>
            </p:grpSpPr>
            <p:cxnSp>
              <p:nvCxnSpPr>
                <p:cNvPr id="436" name="Google Shape;436;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37" name="Google Shape;437;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38" name="Google Shape;438;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39" name="Google Shape;439;p19"/>
              <p:cNvGrpSpPr/>
              <p:nvPr/>
            </p:nvGrpSpPr>
            <p:grpSpPr>
              <a:xfrm>
                <a:off x="4181" y="912"/>
                <a:ext cx="40" cy="96"/>
                <a:chOff x="3024" y="192"/>
                <a:chExt cx="48" cy="96"/>
              </a:xfrm>
            </p:grpSpPr>
            <p:cxnSp>
              <p:nvCxnSpPr>
                <p:cNvPr id="440" name="Google Shape;440;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41" name="Google Shape;441;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42" name="Google Shape;442;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43" name="Google Shape;443;p19"/>
              <p:cNvGrpSpPr/>
              <p:nvPr/>
            </p:nvGrpSpPr>
            <p:grpSpPr>
              <a:xfrm>
                <a:off x="5218" y="912"/>
                <a:ext cx="39" cy="96"/>
                <a:chOff x="3024" y="192"/>
                <a:chExt cx="48" cy="96"/>
              </a:xfrm>
            </p:grpSpPr>
            <p:cxnSp>
              <p:nvCxnSpPr>
                <p:cNvPr id="444" name="Google Shape;444;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45" name="Google Shape;445;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46" name="Google Shape;446;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47" name="Google Shape;447;p19"/>
              <p:cNvGrpSpPr/>
              <p:nvPr/>
            </p:nvGrpSpPr>
            <p:grpSpPr>
              <a:xfrm>
                <a:off x="4978" y="912"/>
                <a:ext cx="40" cy="96"/>
                <a:chOff x="3024" y="192"/>
                <a:chExt cx="48" cy="96"/>
              </a:xfrm>
            </p:grpSpPr>
            <p:cxnSp>
              <p:nvCxnSpPr>
                <p:cNvPr id="448" name="Google Shape;448;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49" name="Google Shape;449;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50" name="Google Shape;450;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sp>
          <p:nvSpPr>
            <p:cNvPr id="451" name="Google Shape;451;p19"/>
            <p:cNvSpPr txBox="1"/>
            <p:nvPr/>
          </p:nvSpPr>
          <p:spPr>
            <a:xfrm>
              <a:off x="3456" y="768"/>
              <a:ext cx="1411"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Restriction Enzyme “A” Cutting Sites</a:t>
              </a:r>
              <a:endParaRPr/>
            </a:p>
          </p:txBody>
        </p:sp>
      </p:grpSp>
      <p:grpSp>
        <p:nvGrpSpPr>
          <p:cNvPr id="452" name="Google Shape;452;p19"/>
          <p:cNvGrpSpPr/>
          <p:nvPr/>
        </p:nvGrpSpPr>
        <p:grpSpPr>
          <a:xfrm>
            <a:off x="5419725" y="3200400"/>
            <a:ext cx="3724275" cy="381000"/>
            <a:chOff x="3414" y="2064"/>
            <a:chExt cx="2346" cy="240"/>
          </a:xfrm>
        </p:grpSpPr>
        <p:sp>
          <p:nvSpPr>
            <p:cNvPr id="453" name="Google Shape;453;p19"/>
            <p:cNvSpPr/>
            <p:nvPr/>
          </p:nvSpPr>
          <p:spPr>
            <a:xfrm>
              <a:off x="3504" y="2208"/>
              <a:ext cx="2112" cy="9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CC9900"/>
                </a:solidFill>
                <a:latin typeface="Times New Roman"/>
                <a:ea typeface="Times New Roman"/>
                <a:cs typeface="Times New Roman"/>
                <a:sym typeface="Times New Roman"/>
              </a:endParaRPr>
            </a:p>
          </p:txBody>
        </p:sp>
        <p:sp>
          <p:nvSpPr>
            <p:cNvPr id="454" name="Google Shape;454;p19"/>
            <p:cNvSpPr txBox="1"/>
            <p:nvPr/>
          </p:nvSpPr>
          <p:spPr>
            <a:xfrm>
              <a:off x="3414" y="2064"/>
              <a:ext cx="2346"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Restriction Enzyme “A” &amp; Restriction Enzyme “B” Cutting Sites</a:t>
              </a:r>
              <a:endParaRPr/>
            </a:p>
          </p:txBody>
        </p:sp>
        <p:grpSp>
          <p:nvGrpSpPr>
            <p:cNvPr id="455" name="Google Shape;455;p19"/>
            <p:cNvGrpSpPr/>
            <p:nvPr/>
          </p:nvGrpSpPr>
          <p:grpSpPr>
            <a:xfrm>
              <a:off x="3648" y="2208"/>
              <a:ext cx="1633" cy="96"/>
              <a:chOff x="3624" y="912"/>
              <a:chExt cx="1633" cy="96"/>
            </a:xfrm>
          </p:grpSpPr>
          <p:grpSp>
            <p:nvGrpSpPr>
              <p:cNvPr id="456" name="Google Shape;456;p19"/>
              <p:cNvGrpSpPr/>
              <p:nvPr/>
            </p:nvGrpSpPr>
            <p:grpSpPr>
              <a:xfrm>
                <a:off x="3624" y="912"/>
                <a:ext cx="39" cy="96"/>
                <a:chOff x="3024" y="192"/>
                <a:chExt cx="48" cy="96"/>
              </a:xfrm>
            </p:grpSpPr>
            <p:cxnSp>
              <p:nvCxnSpPr>
                <p:cNvPr id="457" name="Google Shape;457;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58" name="Google Shape;458;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59" name="Google Shape;459;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60" name="Google Shape;460;p19"/>
              <p:cNvGrpSpPr/>
              <p:nvPr/>
            </p:nvGrpSpPr>
            <p:grpSpPr>
              <a:xfrm>
                <a:off x="4181" y="912"/>
                <a:ext cx="40" cy="96"/>
                <a:chOff x="3024" y="192"/>
                <a:chExt cx="48" cy="96"/>
              </a:xfrm>
            </p:grpSpPr>
            <p:cxnSp>
              <p:nvCxnSpPr>
                <p:cNvPr id="461" name="Google Shape;461;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62" name="Google Shape;462;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63" name="Google Shape;463;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64" name="Google Shape;464;p19"/>
              <p:cNvGrpSpPr/>
              <p:nvPr/>
            </p:nvGrpSpPr>
            <p:grpSpPr>
              <a:xfrm>
                <a:off x="5218" y="912"/>
                <a:ext cx="39" cy="96"/>
                <a:chOff x="3024" y="192"/>
                <a:chExt cx="48" cy="96"/>
              </a:xfrm>
            </p:grpSpPr>
            <p:cxnSp>
              <p:nvCxnSpPr>
                <p:cNvPr id="465" name="Google Shape;465;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66" name="Google Shape;466;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67" name="Google Shape;467;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nvGrpSpPr>
              <p:cNvPr id="468" name="Google Shape;468;p19"/>
              <p:cNvGrpSpPr/>
              <p:nvPr/>
            </p:nvGrpSpPr>
            <p:grpSpPr>
              <a:xfrm>
                <a:off x="4978" y="912"/>
                <a:ext cx="40" cy="96"/>
                <a:chOff x="3024" y="192"/>
                <a:chExt cx="48" cy="96"/>
              </a:xfrm>
            </p:grpSpPr>
            <p:cxnSp>
              <p:nvCxnSpPr>
                <p:cNvPr id="469" name="Google Shape;469;p19"/>
                <p:cNvCxnSpPr/>
                <p:nvPr/>
              </p:nvCxnSpPr>
              <p:spPr>
                <a:xfrm rot="10800000">
                  <a:off x="3024" y="240"/>
                  <a:ext cx="0" cy="48"/>
                </a:xfrm>
                <a:prstGeom prst="straightConnector1">
                  <a:avLst/>
                </a:prstGeom>
                <a:noFill/>
                <a:ln cap="flat" cmpd="sng" w="28575">
                  <a:solidFill>
                    <a:srgbClr val="FF0000"/>
                  </a:solidFill>
                  <a:prstDash val="solid"/>
                  <a:round/>
                  <a:headEnd len="med" w="med" type="none"/>
                  <a:tailEnd len="med" w="med" type="none"/>
                </a:ln>
              </p:spPr>
            </p:cxnSp>
            <p:cxnSp>
              <p:nvCxnSpPr>
                <p:cNvPr id="470" name="Google Shape;470;p19"/>
                <p:cNvCxnSpPr/>
                <p:nvPr/>
              </p:nvCxnSpPr>
              <p:spPr>
                <a:xfrm>
                  <a:off x="3024" y="240"/>
                  <a:ext cx="48" cy="0"/>
                </a:xfrm>
                <a:prstGeom prst="straightConnector1">
                  <a:avLst/>
                </a:prstGeom>
                <a:noFill/>
                <a:ln cap="flat" cmpd="sng" w="28575">
                  <a:solidFill>
                    <a:srgbClr val="FF0000"/>
                  </a:solidFill>
                  <a:prstDash val="solid"/>
                  <a:round/>
                  <a:headEnd len="med" w="med" type="none"/>
                  <a:tailEnd len="med" w="med" type="none"/>
                </a:ln>
              </p:spPr>
            </p:cxnSp>
            <p:cxnSp>
              <p:nvCxnSpPr>
                <p:cNvPr id="471" name="Google Shape;471;p19"/>
                <p:cNvCxnSpPr/>
                <p:nvPr/>
              </p:nvCxnSpPr>
              <p:spPr>
                <a:xfrm rot="10800000">
                  <a:off x="3072" y="192"/>
                  <a:ext cx="0" cy="48"/>
                </a:xfrm>
                <a:prstGeom prst="straightConnector1">
                  <a:avLst/>
                </a:prstGeom>
                <a:noFill/>
                <a:ln cap="flat" cmpd="sng" w="28575">
                  <a:solidFill>
                    <a:srgbClr val="FF0000"/>
                  </a:solidFill>
                  <a:prstDash val="solid"/>
                  <a:round/>
                  <a:headEnd len="med" w="med" type="none"/>
                  <a:tailEnd len="med" w="med" type="none"/>
                </a:ln>
              </p:spPr>
            </p:cxnSp>
          </p:grpSp>
        </p:grpSp>
        <p:grpSp>
          <p:nvGrpSpPr>
            <p:cNvPr id="472" name="Google Shape;472;p19"/>
            <p:cNvGrpSpPr/>
            <p:nvPr/>
          </p:nvGrpSpPr>
          <p:grpSpPr>
            <a:xfrm>
              <a:off x="3936" y="2208"/>
              <a:ext cx="1515" cy="96"/>
              <a:chOff x="3902" y="1536"/>
              <a:chExt cx="1515" cy="96"/>
            </a:xfrm>
          </p:grpSpPr>
          <p:grpSp>
            <p:nvGrpSpPr>
              <p:cNvPr id="473" name="Google Shape;473;p19"/>
              <p:cNvGrpSpPr/>
              <p:nvPr/>
            </p:nvGrpSpPr>
            <p:grpSpPr>
              <a:xfrm>
                <a:off x="3902" y="1536"/>
                <a:ext cx="40" cy="96"/>
                <a:chOff x="3024" y="192"/>
                <a:chExt cx="48" cy="96"/>
              </a:xfrm>
            </p:grpSpPr>
            <p:cxnSp>
              <p:nvCxnSpPr>
                <p:cNvPr id="474" name="Google Shape;474;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75" name="Google Shape;475;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476" name="Google Shape;476;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477" name="Google Shape;477;p19"/>
              <p:cNvGrpSpPr/>
              <p:nvPr/>
            </p:nvGrpSpPr>
            <p:grpSpPr>
              <a:xfrm>
                <a:off x="4261" y="1536"/>
                <a:ext cx="40" cy="96"/>
                <a:chOff x="3024" y="192"/>
                <a:chExt cx="48" cy="96"/>
              </a:xfrm>
            </p:grpSpPr>
            <p:cxnSp>
              <p:nvCxnSpPr>
                <p:cNvPr id="478" name="Google Shape;478;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79" name="Google Shape;479;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480" name="Google Shape;480;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481" name="Google Shape;481;p19"/>
              <p:cNvGrpSpPr/>
              <p:nvPr/>
            </p:nvGrpSpPr>
            <p:grpSpPr>
              <a:xfrm>
                <a:off x="5098" y="1536"/>
                <a:ext cx="40" cy="96"/>
                <a:chOff x="3024" y="192"/>
                <a:chExt cx="48" cy="96"/>
              </a:xfrm>
            </p:grpSpPr>
            <p:cxnSp>
              <p:nvCxnSpPr>
                <p:cNvPr id="482" name="Google Shape;482;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83" name="Google Shape;483;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484" name="Google Shape;484;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485" name="Google Shape;485;p19"/>
              <p:cNvGrpSpPr/>
              <p:nvPr/>
            </p:nvGrpSpPr>
            <p:grpSpPr>
              <a:xfrm>
                <a:off x="5377" y="1536"/>
                <a:ext cx="40" cy="96"/>
                <a:chOff x="3024" y="192"/>
                <a:chExt cx="48" cy="96"/>
              </a:xfrm>
            </p:grpSpPr>
            <p:cxnSp>
              <p:nvCxnSpPr>
                <p:cNvPr id="486" name="Google Shape;486;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87" name="Google Shape;487;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488" name="Google Shape;488;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grpSp>
      <p:grpSp>
        <p:nvGrpSpPr>
          <p:cNvPr id="489" name="Google Shape;489;p19"/>
          <p:cNvGrpSpPr/>
          <p:nvPr/>
        </p:nvGrpSpPr>
        <p:grpSpPr>
          <a:xfrm>
            <a:off x="5486400" y="2362200"/>
            <a:ext cx="3429000" cy="381000"/>
            <a:chOff x="3456" y="1392"/>
            <a:chExt cx="2160" cy="240"/>
          </a:xfrm>
        </p:grpSpPr>
        <p:sp>
          <p:nvSpPr>
            <p:cNvPr id="490" name="Google Shape;490;p19"/>
            <p:cNvSpPr/>
            <p:nvPr/>
          </p:nvSpPr>
          <p:spPr>
            <a:xfrm>
              <a:off x="3504" y="1536"/>
              <a:ext cx="2112" cy="9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1" i="0" sz="1200" u="none" cap="none" strike="noStrike">
                <a:solidFill>
                  <a:srgbClr val="CC9900"/>
                </a:solidFill>
                <a:latin typeface="Times New Roman"/>
                <a:ea typeface="Times New Roman"/>
                <a:cs typeface="Times New Roman"/>
                <a:sym typeface="Times New Roman"/>
              </a:endParaRPr>
            </a:p>
          </p:txBody>
        </p:sp>
        <p:sp>
          <p:nvSpPr>
            <p:cNvPr id="491" name="Google Shape;491;p19"/>
            <p:cNvSpPr txBox="1"/>
            <p:nvPr/>
          </p:nvSpPr>
          <p:spPr>
            <a:xfrm>
              <a:off x="3456" y="1392"/>
              <a:ext cx="1406"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cap="none" strike="noStrike">
                  <a:solidFill>
                    <a:srgbClr val="000000"/>
                  </a:solidFill>
                  <a:latin typeface="Times New Roman"/>
                  <a:ea typeface="Times New Roman"/>
                  <a:cs typeface="Times New Roman"/>
                  <a:sym typeface="Times New Roman"/>
                </a:rPr>
                <a:t>Restriction Enzyme “B” Cutting Sites</a:t>
              </a:r>
              <a:endParaRPr/>
            </a:p>
          </p:txBody>
        </p:sp>
        <p:grpSp>
          <p:nvGrpSpPr>
            <p:cNvPr id="492" name="Google Shape;492;p19"/>
            <p:cNvGrpSpPr/>
            <p:nvPr/>
          </p:nvGrpSpPr>
          <p:grpSpPr>
            <a:xfrm>
              <a:off x="3936" y="1536"/>
              <a:ext cx="1515" cy="96"/>
              <a:chOff x="3902" y="1536"/>
              <a:chExt cx="1515" cy="96"/>
            </a:xfrm>
          </p:grpSpPr>
          <p:grpSp>
            <p:nvGrpSpPr>
              <p:cNvPr id="493" name="Google Shape;493;p19"/>
              <p:cNvGrpSpPr/>
              <p:nvPr/>
            </p:nvGrpSpPr>
            <p:grpSpPr>
              <a:xfrm>
                <a:off x="3902" y="1536"/>
                <a:ext cx="40" cy="96"/>
                <a:chOff x="3024" y="192"/>
                <a:chExt cx="48" cy="96"/>
              </a:xfrm>
            </p:grpSpPr>
            <p:cxnSp>
              <p:nvCxnSpPr>
                <p:cNvPr id="494" name="Google Shape;494;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95" name="Google Shape;495;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496" name="Google Shape;496;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497" name="Google Shape;497;p19"/>
              <p:cNvGrpSpPr/>
              <p:nvPr/>
            </p:nvGrpSpPr>
            <p:grpSpPr>
              <a:xfrm>
                <a:off x="4261" y="1536"/>
                <a:ext cx="40" cy="96"/>
                <a:chOff x="3024" y="192"/>
                <a:chExt cx="48" cy="96"/>
              </a:xfrm>
            </p:grpSpPr>
            <p:cxnSp>
              <p:nvCxnSpPr>
                <p:cNvPr id="498" name="Google Shape;498;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499" name="Google Shape;499;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500" name="Google Shape;500;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501" name="Google Shape;501;p19"/>
              <p:cNvGrpSpPr/>
              <p:nvPr/>
            </p:nvGrpSpPr>
            <p:grpSpPr>
              <a:xfrm>
                <a:off x="5098" y="1536"/>
                <a:ext cx="40" cy="96"/>
                <a:chOff x="3024" y="192"/>
                <a:chExt cx="48" cy="96"/>
              </a:xfrm>
            </p:grpSpPr>
            <p:cxnSp>
              <p:nvCxnSpPr>
                <p:cNvPr id="502" name="Google Shape;502;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503" name="Google Shape;503;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504" name="Google Shape;504;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nvGrpSpPr>
              <p:cNvPr id="505" name="Google Shape;505;p19"/>
              <p:cNvGrpSpPr/>
              <p:nvPr/>
            </p:nvGrpSpPr>
            <p:grpSpPr>
              <a:xfrm>
                <a:off x="5377" y="1536"/>
                <a:ext cx="40" cy="96"/>
                <a:chOff x="3024" y="192"/>
                <a:chExt cx="48" cy="96"/>
              </a:xfrm>
            </p:grpSpPr>
            <p:cxnSp>
              <p:nvCxnSpPr>
                <p:cNvPr id="506" name="Google Shape;506;p19"/>
                <p:cNvCxnSpPr/>
                <p:nvPr/>
              </p:nvCxnSpPr>
              <p:spPr>
                <a:xfrm rot="10800000">
                  <a:off x="3024" y="240"/>
                  <a:ext cx="0" cy="48"/>
                </a:xfrm>
                <a:prstGeom prst="straightConnector1">
                  <a:avLst/>
                </a:prstGeom>
                <a:noFill/>
                <a:ln cap="flat" cmpd="sng" w="28575">
                  <a:solidFill>
                    <a:srgbClr val="0000FF"/>
                  </a:solidFill>
                  <a:prstDash val="solid"/>
                  <a:round/>
                  <a:headEnd len="med" w="med" type="none"/>
                  <a:tailEnd len="med" w="med" type="none"/>
                </a:ln>
              </p:spPr>
            </p:cxnSp>
            <p:cxnSp>
              <p:nvCxnSpPr>
                <p:cNvPr id="507" name="Google Shape;507;p19"/>
                <p:cNvCxnSpPr/>
                <p:nvPr/>
              </p:nvCxnSpPr>
              <p:spPr>
                <a:xfrm>
                  <a:off x="3024" y="240"/>
                  <a:ext cx="48" cy="0"/>
                </a:xfrm>
                <a:prstGeom prst="straightConnector1">
                  <a:avLst/>
                </a:prstGeom>
                <a:noFill/>
                <a:ln cap="flat" cmpd="sng" w="28575">
                  <a:solidFill>
                    <a:srgbClr val="0000FF"/>
                  </a:solidFill>
                  <a:prstDash val="solid"/>
                  <a:round/>
                  <a:headEnd len="med" w="med" type="none"/>
                  <a:tailEnd len="med" w="med" type="none"/>
                </a:ln>
              </p:spPr>
            </p:cxnSp>
            <p:cxnSp>
              <p:nvCxnSpPr>
                <p:cNvPr id="508" name="Google Shape;508;p19"/>
                <p:cNvCxnSpPr/>
                <p:nvPr/>
              </p:nvCxnSpPr>
              <p:spPr>
                <a:xfrm rot="10800000">
                  <a:off x="3072" y="192"/>
                  <a:ext cx="0" cy="48"/>
                </a:xfrm>
                <a:prstGeom prst="straightConnector1">
                  <a:avLst/>
                </a:prstGeom>
                <a:noFill/>
                <a:ln cap="flat" cmpd="sng" w="28575">
                  <a:solidFill>
                    <a:srgbClr val="0000FF"/>
                  </a:solidFill>
                  <a:prstDash val="solid"/>
                  <a:round/>
                  <a:headEnd len="med" w="med" type="none"/>
                  <a:tailEnd len="med" w="med" type="none"/>
                </a:ln>
              </p:spPr>
            </p:cxnSp>
          </p:grpSp>
        </p:grpSp>
      </p:grpSp>
      <p:sp>
        <p:nvSpPr>
          <p:cNvPr id="509" name="Google Shape;509;p19"/>
          <p:cNvSpPr txBox="1"/>
          <p:nvPr/>
        </p:nvSpPr>
        <p:spPr>
          <a:xfrm>
            <a:off x="6172200" y="2743200"/>
            <a:ext cx="224948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“A” and “B” fragments overlap</a:t>
            </a:r>
            <a:endParaRPr/>
          </a:p>
        </p:txBody>
      </p:sp>
      <p:sp>
        <p:nvSpPr>
          <p:cNvPr id="510" name="Google Shape;510;p19"/>
          <p:cNvSpPr/>
          <p:nvPr/>
        </p:nvSpPr>
        <p:spPr>
          <a:xfrm>
            <a:off x="1363663" y="6433621"/>
            <a:ext cx="7258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rial"/>
                <a:ea typeface="Arial"/>
                <a:cs typeface="Arial"/>
                <a:sym typeface="Arial"/>
                <a:hlinkClick r:id="rId5">
                  <a:extLst>
                    <a:ext uri="{A12FA001-AC4F-418D-AE19-62706E023703}">
                      <ahyp:hlinkClr val="tx"/>
                    </a:ext>
                  </a:extLst>
                </a:hlinkClick>
              </a:rPr>
              <a:t>Visit: </a:t>
            </a:r>
            <a:r>
              <a:rPr lang="en-US" sz="1800" u="sng">
                <a:solidFill>
                  <a:schemeClr val="dk1"/>
                </a:solidFill>
                <a:latin typeface="Arial"/>
                <a:ea typeface="Arial"/>
                <a:cs typeface="Arial"/>
                <a:sym typeface="Arial"/>
                <a:hlinkClick r:id="rId6">
                  <a:extLst>
                    <a:ext uri="{A12FA001-AC4F-418D-AE19-62706E023703}">
                      <ahyp:hlinkClr val="tx"/>
                    </a:ext>
                  </a:extLst>
                </a:hlinkClick>
              </a:rPr>
              <a:t>https://www.takarabio.com/products/cloning/restriction-enzymes</a:t>
            </a:r>
            <a:r>
              <a:rPr lang="en-US" sz="1800">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
          <p:cNvSpPr txBox="1"/>
          <p:nvPr>
            <p:ph type="title"/>
          </p:nvPr>
        </p:nvSpPr>
        <p:spPr>
          <a:xfrm>
            <a:off x="457200" y="533400"/>
            <a:ext cx="8229600" cy="650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3000">
                <a:latin typeface="Open Sans Medium"/>
                <a:ea typeface="Open Sans Medium"/>
                <a:cs typeface="Open Sans Medium"/>
                <a:sym typeface="Open Sans Medium"/>
              </a:rPr>
              <a:t>Outline</a:t>
            </a:r>
            <a:endParaRPr/>
          </a:p>
        </p:txBody>
      </p:sp>
      <p:sp>
        <p:nvSpPr>
          <p:cNvPr id="271" name="Google Shape;271;p2"/>
          <p:cNvSpPr txBox="1"/>
          <p:nvPr>
            <p:ph idx="1" type="body"/>
          </p:nvPr>
        </p:nvSpPr>
        <p:spPr>
          <a:xfrm>
            <a:off x="457200" y="1143000"/>
            <a:ext cx="8229600" cy="4530725"/>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600"/>
              <a:buFont typeface="Arimo"/>
              <a:buAutoNum type="arabicPeriod"/>
            </a:pPr>
            <a:r>
              <a:rPr b="1" i="1" lang="en-US" sz="2600">
                <a:solidFill>
                  <a:schemeClr val="hlink"/>
                </a:solidFill>
                <a:latin typeface="Arial Narrow"/>
                <a:ea typeface="Arial Narrow"/>
                <a:cs typeface="Arial Narrow"/>
                <a:sym typeface="Arial Narrow"/>
              </a:rPr>
              <a:t>Copying DNA</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Polymerase Chain Reaction</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Cloning</a:t>
            </a:r>
            <a:endParaRPr/>
          </a:p>
          <a:p>
            <a:pPr indent="-514350" lvl="0" marL="514350" rtl="0" algn="l">
              <a:lnSpc>
                <a:spcPct val="90000"/>
              </a:lnSpc>
              <a:spcBef>
                <a:spcPts val="520"/>
              </a:spcBef>
              <a:spcAft>
                <a:spcPts val="0"/>
              </a:spcAft>
              <a:buClr>
                <a:schemeClr val="dk1"/>
              </a:buClr>
              <a:buSzPts val="2600"/>
              <a:buFont typeface="Arimo"/>
              <a:buAutoNum type="arabicPeriod"/>
            </a:pPr>
            <a:r>
              <a:rPr b="1" i="1" lang="en-US" sz="2600">
                <a:solidFill>
                  <a:schemeClr val="hlink"/>
                </a:solidFill>
                <a:latin typeface="Arial Narrow"/>
                <a:ea typeface="Arial Narrow"/>
                <a:cs typeface="Arial Narrow"/>
                <a:sym typeface="Arial Narrow"/>
              </a:rPr>
              <a:t>Cutting and Pasting DNA</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Restriction Enzymes</a:t>
            </a:r>
            <a:endParaRPr sz="2200">
              <a:latin typeface="Arial Narrow"/>
              <a:ea typeface="Arial Narrow"/>
              <a:cs typeface="Arial Narrow"/>
              <a:sym typeface="Arial Narrow"/>
            </a:endParaRPr>
          </a:p>
          <a:p>
            <a:pPr indent="-514350" lvl="0" marL="514350" rtl="0" algn="l">
              <a:lnSpc>
                <a:spcPct val="90000"/>
              </a:lnSpc>
              <a:spcBef>
                <a:spcPts val="520"/>
              </a:spcBef>
              <a:spcAft>
                <a:spcPts val="0"/>
              </a:spcAft>
              <a:buClr>
                <a:schemeClr val="dk1"/>
              </a:buClr>
              <a:buSzPts val="2600"/>
              <a:buFont typeface="Arimo"/>
              <a:buAutoNum type="arabicPeriod"/>
            </a:pPr>
            <a:r>
              <a:rPr b="1" i="1" lang="en-US" sz="2600">
                <a:solidFill>
                  <a:schemeClr val="hlink"/>
                </a:solidFill>
                <a:latin typeface="Arial Narrow"/>
                <a:ea typeface="Arial Narrow"/>
                <a:cs typeface="Arial Narrow"/>
                <a:sym typeface="Arial Narrow"/>
              </a:rPr>
              <a:t>Measuring DNA Length</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Electrophoresis</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DNA sequencing</a:t>
            </a:r>
            <a:endParaRPr/>
          </a:p>
          <a:p>
            <a:pPr indent="-514350" lvl="0" marL="514350" rtl="0" algn="l">
              <a:lnSpc>
                <a:spcPct val="90000"/>
              </a:lnSpc>
              <a:spcBef>
                <a:spcPts val="520"/>
              </a:spcBef>
              <a:spcAft>
                <a:spcPts val="0"/>
              </a:spcAft>
              <a:buClr>
                <a:schemeClr val="dk1"/>
              </a:buClr>
              <a:buSzPts val="2600"/>
              <a:buFont typeface="Arimo"/>
              <a:buAutoNum type="arabicPeriod"/>
            </a:pPr>
            <a:r>
              <a:rPr b="1" i="1" lang="en-US" sz="2600">
                <a:solidFill>
                  <a:schemeClr val="hlink"/>
                </a:solidFill>
                <a:latin typeface="Arial Narrow"/>
                <a:ea typeface="Arial Narrow"/>
                <a:cs typeface="Arial Narrow"/>
                <a:sym typeface="Arial Narrow"/>
              </a:rPr>
              <a:t>Probing DNA</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DNA probes</a:t>
            </a:r>
            <a:endParaRPr/>
          </a:p>
          <a:p>
            <a:pPr indent="-285750" lvl="1" marL="742950" rtl="0" algn="l">
              <a:lnSpc>
                <a:spcPct val="90000"/>
              </a:lnSpc>
              <a:spcBef>
                <a:spcPts val="440"/>
              </a:spcBef>
              <a:spcAft>
                <a:spcPts val="0"/>
              </a:spcAft>
              <a:buClr>
                <a:schemeClr val="dk1"/>
              </a:buClr>
              <a:buSzPts val="2200"/>
              <a:buFont typeface="Arial Narrow"/>
              <a:buChar char="•"/>
            </a:pPr>
            <a:r>
              <a:rPr b="1" i="1" lang="en-US" sz="2200">
                <a:solidFill>
                  <a:schemeClr val="hlink"/>
                </a:solidFill>
                <a:latin typeface="Arial Narrow"/>
                <a:ea typeface="Arial Narrow"/>
                <a:cs typeface="Arial Narrow"/>
                <a:sym typeface="Arial Narrow"/>
              </a:rPr>
              <a:t>DNA arrays</a:t>
            </a:r>
            <a:endParaRPr/>
          </a:p>
          <a:p>
            <a:pPr indent="-285750" lvl="1" marL="742950" rtl="0" algn="l">
              <a:lnSpc>
                <a:spcPct val="90000"/>
              </a:lnSpc>
              <a:spcBef>
                <a:spcPts val="380"/>
              </a:spcBef>
              <a:spcAft>
                <a:spcPts val="0"/>
              </a:spcAft>
              <a:buClr>
                <a:schemeClr val="dk1"/>
              </a:buClr>
              <a:buSzPts val="1900"/>
              <a:buFont typeface="Arial"/>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0"/>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Pasting DNA</a:t>
            </a:r>
            <a:endParaRPr/>
          </a:p>
        </p:txBody>
      </p:sp>
      <p:sp>
        <p:nvSpPr>
          <p:cNvPr id="516" name="Google Shape;516;p20"/>
          <p:cNvSpPr txBox="1"/>
          <p:nvPr>
            <p:ph idx="1" type="body"/>
          </p:nvPr>
        </p:nvSpPr>
        <p:spPr>
          <a:xfrm>
            <a:off x="152400" y="1676400"/>
            <a:ext cx="44958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Font typeface="Arial"/>
              <a:buChar char="•"/>
            </a:pPr>
            <a:r>
              <a:rPr lang="en-US" sz="2600"/>
              <a:t>Two pieces of DNA can be fused together by adding chemical bonds</a:t>
            </a:r>
            <a:endParaRPr/>
          </a:p>
          <a:p>
            <a:pPr indent="-285750" lvl="1" marL="742950" rtl="0" algn="l">
              <a:spcBef>
                <a:spcPts val="440"/>
              </a:spcBef>
              <a:spcAft>
                <a:spcPts val="0"/>
              </a:spcAft>
              <a:buSzPts val="2200"/>
              <a:buFont typeface="Arial"/>
              <a:buChar char="•"/>
            </a:pPr>
            <a:r>
              <a:rPr b="1" lang="en-US" sz="2200"/>
              <a:t>Hybridization –</a:t>
            </a:r>
            <a:r>
              <a:rPr lang="en-US" sz="2200"/>
              <a:t> complementary base-pairing</a:t>
            </a:r>
            <a:endParaRPr/>
          </a:p>
          <a:p>
            <a:pPr indent="-285750" lvl="1" marL="742950" rtl="0" algn="l">
              <a:spcBef>
                <a:spcPts val="440"/>
              </a:spcBef>
              <a:spcAft>
                <a:spcPts val="0"/>
              </a:spcAft>
              <a:buSzPts val="2200"/>
              <a:buFont typeface="Arial"/>
              <a:buChar char="•"/>
            </a:pPr>
            <a:r>
              <a:rPr b="1" lang="en-US" sz="2200"/>
              <a:t>Ligation –</a:t>
            </a:r>
            <a:r>
              <a:rPr lang="en-US" sz="2200"/>
              <a:t> fixing bonds with single strands</a:t>
            </a:r>
            <a:endParaRPr/>
          </a:p>
        </p:txBody>
      </p:sp>
      <p:sp>
        <p:nvSpPr>
          <p:cNvPr id="517" name="Google Shape;517;p20"/>
          <p:cNvSpPr txBox="1"/>
          <p:nvPr/>
        </p:nvSpPr>
        <p:spPr>
          <a:xfrm>
            <a:off x="1066800" y="4191000"/>
            <a:ext cx="990600"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pic>
        <p:nvPicPr>
          <p:cNvPr id="518" name="Google Shape;518;p20"/>
          <p:cNvPicPr preferRelativeResize="0"/>
          <p:nvPr>
            <p:ph idx="2" type="body"/>
          </p:nvPr>
        </p:nvPicPr>
        <p:blipFill rotWithShape="1">
          <a:blip r:embed="rId3">
            <a:alphaModFix/>
          </a:blip>
          <a:srcRect b="0" l="0" r="0" t="0"/>
          <a:stretch/>
        </p:blipFill>
        <p:spPr>
          <a:xfrm>
            <a:off x="4648200" y="1752600"/>
            <a:ext cx="4129088" cy="32781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1"/>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t>   3. Measuring DNA Length</a:t>
            </a:r>
            <a:endParaRPr/>
          </a:p>
        </p:txBody>
      </p:sp>
      <p:sp>
        <p:nvSpPr>
          <p:cNvPr id="524" name="Google Shape;524;p21"/>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525" name="Google Shape;525;p21"/>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526" name="Google Shape;526;p21"/>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2"/>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Electrophoresis</a:t>
            </a:r>
            <a:endParaRPr/>
          </a:p>
        </p:txBody>
      </p:sp>
      <p:pic>
        <p:nvPicPr>
          <p:cNvPr descr="elecrophoresis" id="532" name="Google Shape;532;p22"/>
          <p:cNvPicPr preferRelativeResize="0"/>
          <p:nvPr>
            <p:ph idx="2" type="body"/>
          </p:nvPr>
        </p:nvPicPr>
        <p:blipFill rotWithShape="1">
          <a:blip r:embed="rId3">
            <a:alphaModFix/>
          </a:blip>
          <a:srcRect b="0" l="0" r="0" t="0"/>
          <a:stretch/>
        </p:blipFill>
        <p:spPr>
          <a:xfrm>
            <a:off x="6173788" y="1524000"/>
            <a:ext cx="2665412" cy="3609975"/>
          </a:xfrm>
          <a:prstGeom prst="rect">
            <a:avLst/>
          </a:prstGeom>
          <a:noFill/>
          <a:ln>
            <a:noFill/>
          </a:ln>
        </p:spPr>
      </p:pic>
      <p:sp>
        <p:nvSpPr>
          <p:cNvPr id="533" name="Google Shape;533;p22"/>
          <p:cNvSpPr txBox="1"/>
          <p:nvPr>
            <p:ph idx="1" type="body"/>
          </p:nvPr>
        </p:nvSpPr>
        <p:spPr>
          <a:xfrm>
            <a:off x="533400" y="1219200"/>
            <a:ext cx="5564188" cy="453072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200"/>
              <a:buFont typeface="Arial"/>
              <a:buChar char="•"/>
            </a:pPr>
            <a:r>
              <a:rPr lang="en-US" sz="2200"/>
              <a:t>A co-polymer of mannose and galactose, agaraose, when melted and re-cooled, forms a gel with pores sizes dependent upon the concentration of agarose</a:t>
            </a:r>
            <a:endParaRPr/>
          </a:p>
          <a:p>
            <a:pPr indent="-203200" lvl="0" marL="342900" rtl="0" algn="l">
              <a:spcBef>
                <a:spcPts val="440"/>
              </a:spcBef>
              <a:spcAft>
                <a:spcPts val="0"/>
              </a:spcAft>
              <a:buSzPts val="2200"/>
              <a:buFont typeface="Arial"/>
              <a:buNone/>
            </a:pPr>
            <a:r>
              <a:t/>
            </a:r>
            <a:endParaRPr sz="2200"/>
          </a:p>
          <a:p>
            <a:pPr indent="-342900" lvl="0" marL="342900" rtl="0" algn="just">
              <a:spcBef>
                <a:spcPts val="440"/>
              </a:spcBef>
              <a:spcAft>
                <a:spcPts val="0"/>
              </a:spcAft>
              <a:buSzPts val="2200"/>
              <a:buFont typeface="Arial"/>
              <a:buChar char="•"/>
            </a:pPr>
            <a:r>
              <a:rPr lang="en-US" sz="2200"/>
              <a:t>The phosphate backbone of DNA is highly negatively charged, therefore DNA will migrate in an electric field</a:t>
            </a:r>
            <a:endParaRPr sz="2400"/>
          </a:p>
          <a:p>
            <a:pPr indent="-285750" lvl="1" marL="742950" rtl="0" algn="just">
              <a:spcBef>
                <a:spcPts val="440"/>
              </a:spcBef>
              <a:spcAft>
                <a:spcPts val="0"/>
              </a:spcAft>
              <a:buSzPts val="2200"/>
              <a:buFont typeface="Arial"/>
              <a:buChar char="•"/>
            </a:pPr>
            <a:r>
              <a:rPr lang="en-US" sz="2200"/>
              <a:t>The size of DNA fragments can then be determined by comparing their migration in the gel to known size standards.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Reading DNA</a:t>
            </a:r>
            <a:endParaRPr/>
          </a:p>
        </p:txBody>
      </p:sp>
      <p:sp>
        <p:nvSpPr>
          <p:cNvPr id="539" name="Google Shape;539;p23"/>
          <p:cNvSpPr txBox="1"/>
          <p:nvPr>
            <p:ph idx="1" type="body"/>
          </p:nvPr>
        </p:nvSpPr>
        <p:spPr>
          <a:xfrm>
            <a:off x="381000" y="1066800"/>
            <a:ext cx="65055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sz="2000"/>
              <a:t>Electrophoresis</a:t>
            </a:r>
            <a:endParaRPr/>
          </a:p>
          <a:p>
            <a:pPr indent="-285750" lvl="1" marL="742950" rtl="0" algn="just">
              <a:lnSpc>
                <a:spcPct val="90000"/>
              </a:lnSpc>
              <a:spcBef>
                <a:spcPts val="400"/>
              </a:spcBef>
              <a:spcAft>
                <a:spcPts val="0"/>
              </a:spcAft>
              <a:buSzPts val="2000"/>
              <a:buFont typeface="Arial"/>
              <a:buChar char="•"/>
            </a:pPr>
            <a:r>
              <a:rPr lang="en-US" sz="2000"/>
              <a:t>Reading is done mostly by using this technique. This is based on separation of molecules by their size (and in 2D gel by size and charge). </a:t>
            </a:r>
            <a:endParaRPr/>
          </a:p>
          <a:p>
            <a:pPr indent="-285750" lvl="1" marL="742950" rtl="0" algn="just">
              <a:lnSpc>
                <a:spcPct val="90000"/>
              </a:lnSpc>
              <a:spcBef>
                <a:spcPts val="400"/>
              </a:spcBef>
              <a:spcAft>
                <a:spcPts val="0"/>
              </a:spcAft>
              <a:buSzPts val="2000"/>
              <a:buFont typeface="Arial"/>
              <a:buChar char="•"/>
            </a:pPr>
            <a:r>
              <a:rPr lang="en-US" sz="2000"/>
              <a:t>DNA or RNA molecules are charged in aqueous solution and move to a definite direction by the action of an electric field. </a:t>
            </a:r>
            <a:endParaRPr/>
          </a:p>
          <a:p>
            <a:pPr indent="-285750" lvl="1" marL="742950" rtl="0" algn="just">
              <a:lnSpc>
                <a:spcPct val="90000"/>
              </a:lnSpc>
              <a:spcBef>
                <a:spcPts val="400"/>
              </a:spcBef>
              <a:spcAft>
                <a:spcPts val="0"/>
              </a:spcAft>
              <a:buSzPts val="2000"/>
              <a:buFont typeface="Arial"/>
              <a:buChar char="•"/>
            </a:pPr>
            <a:r>
              <a:rPr lang="en-US" sz="2000"/>
              <a:t>The DNA molecules are either labeled with radioisotopes or tagged with fluorescent dyes. In the latter, a laser beam can trace the dyes and send information to a computer. </a:t>
            </a:r>
            <a:endParaRPr/>
          </a:p>
          <a:p>
            <a:pPr indent="-285750" lvl="1" marL="742950" rtl="0" algn="just">
              <a:lnSpc>
                <a:spcPct val="90000"/>
              </a:lnSpc>
              <a:spcBef>
                <a:spcPts val="400"/>
              </a:spcBef>
              <a:spcAft>
                <a:spcPts val="0"/>
              </a:spcAft>
              <a:buSzPts val="2000"/>
              <a:buFont typeface="Arial"/>
              <a:buChar char="•"/>
            </a:pPr>
            <a:r>
              <a:rPr lang="en-US" sz="2000"/>
              <a:t>Given a DNA molecule it is then possible to obtain all fragments from it that end in either A, or T, or G, or C and these can be sorted in a gel experiment. </a:t>
            </a:r>
            <a:endParaRPr/>
          </a:p>
          <a:p>
            <a:pPr indent="-342900" lvl="0" marL="342900" rtl="0" algn="l">
              <a:lnSpc>
                <a:spcPct val="90000"/>
              </a:lnSpc>
              <a:spcBef>
                <a:spcPts val="400"/>
              </a:spcBef>
              <a:spcAft>
                <a:spcPts val="0"/>
              </a:spcAft>
              <a:buSzPts val="2000"/>
              <a:buFont typeface="Arial"/>
              <a:buChar char="•"/>
            </a:pPr>
            <a:r>
              <a:rPr lang="en-US" sz="2000"/>
              <a:t>Another route to sequencing is direct sequencing using gene chips.</a:t>
            </a:r>
            <a:endParaRPr/>
          </a:p>
          <a:p>
            <a:pPr indent="-215900" lvl="0" marL="342900" rtl="0" algn="l">
              <a:lnSpc>
                <a:spcPct val="90000"/>
              </a:lnSpc>
              <a:spcBef>
                <a:spcPts val="400"/>
              </a:spcBef>
              <a:spcAft>
                <a:spcPts val="0"/>
              </a:spcAft>
              <a:buSzPts val="2000"/>
              <a:buFont typeface="Arial"/>
              <a:buNone/>
            </a:pPr>
            <a:r>
              <a:t/>
            </a:r>
            <a:endParaRPr sz="2000"/>
          </a:p>
        </p:txBody>
      </p:sp>
      <p:pic>
        <p:nvPicPr>
          <p:cNvPr descr="gel" id="540" name="Google Shape;540;p23"/>
          <p:cNvPicPr preferRelativeResize="0"/>
          <p:nvPr>
            <p:ph idx="3" type="body"/>
          </p:nvPr>
        </p:nvPicPr>
        <p:blipFill rotWithShape="1">
          <a:blip r:embed="rId3">
            <a:alphaModFix/>
          </a:blip>
          <a:srcRect b="0" l="0" r="0" t="0"/>
          <a:stretch/>
        </p:blipFill>
        <p:spPr>
          <a:xfrm>
            <a:off x="7162800" y="914400"/>
            <a:ext cx="1600200" cy="518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4"/>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Assembling Genomes</a:t>
            </a:r>
            <a:endParaRPr/>
          </a:p>
        </p:txBody>
      </p:sp>
      <p:pic>
        <p:nvPicPr>
          <p:cNvPr descr="clone" id="546" name="Google Shape;546;p24"/>
          <p:cNvPicPr preferRelativeResize="0"/>
          <p:nvPr>
            <p:ph idx="2" type="body"/>
          </p:nvPr>
        </p:nvPicPr>
        <p:blipFill rotWithShape="1">
          <a:blip r:embed="rId3">
            <a:alphaModFix/>
          </a:blip>
          <a:srcRect b="0" l="0" r="0" t="0"/>
          <a:stretch/>
        </p:blipFill>
        <p:spPr>
          <a:xfrm>
            <a:off x="4953000" y="1600200"/>
            <a:ext cx="3924300" cy="4491038"/>
          </a:xfrm>
          <a:prstGeom prst="rect">
            <a:avLst/>
          </a:prstGeom>
          <a:noFill/>
          <a:ln>
            <a:noFill/>
          </a:ln>
        </p:spPr>
      </p:pic>
      <p:sp>
        <p:nvSpPr>
          <p:cNvPr id="547" name="Google Shape;547;p24"/>
          <p:cNvSpPr txBox="1"/>
          <p:nvPr>
            <p:ph idx="1" type="body"/>
          </p:nvPr>
        </p:nvSpPr>
        <p:spPr>
          <a:xfrm>
            <a:off x="457200" y="1219200"/>
            <a:ext cx="4419600" cy="487203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600"/>
              <a:buFont typeface="Arial"/>
              <a:buChar char="•"/>
            </a:pPr>
            <a:r>
              <a:rPr lang="en-US" sz="2600"/>
              <a:t>Must take the fragments and put them back together</a:t>
            </a:r>
            <a:endParaRPr/>
          </a:p>
          <a:p>
            <a:pPr indent="-285750" lvl="1" marL="742950" rtl="0" algn="l">
              <a:spcBef>
                <a:spcPts val="440"/>
              </a:spcBef>
              <a:spcAft>
                <a:spcPts val="0"/>
              </a:spcAft>
              <a:buSzPts val="2200"/>
              <a:buFont typeface="Arial"/>
              <a:buChar char="•"/>
            </a:pPr>
            <a:r>
              <a:rPr lang="en-US" sz="2200"/>
              <a:t>Not as easy as it sounds.</a:t>
            </a:r>
            <a:endParaRPr/>
          </a:p>
          <a:p>
            <a:pPr indent="-342900" lvl="0" marL="342900" rtl="0" algn="l">
              <a:spcBef>
                <a:spcPts val="520"/>
              </a:spcBef>
              <a:spcAft>
                <a:spcPts val="0"/>
              </a:spcAft>
              <a:buSzPts val="2600"/>
              <a:buFont typeface="Arial"/>
              <a:buChar char="•"/>
            </a:pPr>
            <a:r>
              <a:rPr lang="en-US" sz="2600"/>
              <a:t>SCS Problem (Shortest Common Superstring)</a:t>
            </a:r>
            <a:endParaRPr/>
          </a:p>
          <a:p>
            <a:pPr indent="-285750" lvl="1" marL="742950" rtl="0" algn="l">
              <a:spcBef>
                <a:spcPts val="440"/>
              </a:spcBef>
              <a:spcAft>
                <a:spcPts val="0"/>
              </a:spcAft>
              <a:buSzPts val="2200"/>
              <a:buFont typeface="Arial"/>
              <a:buChar char="•"/>
            </a:pPr>
            <a:r>
              <a:rPr lang="en-US" sz="2200"/>
              <a:t>Some of the fragments will overlap</a:t>
            </a:r>
            <a:endParaRPr/>
          </a:p>
          <a:p>
            <a:pPr indent="-228600" lvl="2" marL="1143000" rtl="0" algn="l">
              <a:spcBef>
                <a:spcPts val="400"/>
              </a:spcBef>
              <a:spcAft>
                <a:spcPts val="0"/>
              </a:spcAft>
              <a:buSzPts val="2000"/>
              <a:buFont typeface="Arial"/>
              <a:buChar char="•"/>
            </a:pPr>
            <a:r>
              <a:rPr lang="en-US" sz="2000"/>
              <a:t>Fit overlapping sequences together to get the shortest possible sequence that includes all fragment sequences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5"/>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Assembling Genomes</a:t>
            </a:r>
            <a:endParaRPr/>
          </a:p>
        </p:txBody>
      </p:sp>
      <p:sp>
        <p:nvSpPr>
          <p:cNvPr id="553" name="Google Shape;553;p25"/>
          <p:cNvSpPr txBox="1"/>
          <p:nvPr>
            <p:ph idx="1" type="body"/>
          </p:nvPr>
        </p:nvSpPr>
        <p:spPr>
          <a:xfrm>
            <a:off x="457200" y="1143000"/>
            <a:ext cx="79946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Font typeface="Arial"/>
              <a:buChar char="•"/>
            </a:pPr>
            <a:r>
              <a:rPr lang="en-US" sz="2600"/>
              <a:t>DNA fragments contain sequencing errors</a:t>
            </a:r>
            <a:endParaRPr/>
          </a:p>
          <a:p>
            <a:pPr indent="-342900" lvl="0" marL="342900" rtl="0" algn="l">
              <a:spcBef>
                <a:spcPts val="520"/>
              </a:spcBef>
              <a:spcAft>
                <a:spcPts val="0"/>
              </a:spcAft>
              <a:buSzPts val="2600"/>
              <a:buFont typeface="Arial"/>
              <a:buChar char="•"/>
            </a:pPr>
            <a:r>
              <a:rPr lang="en-US" sz="2600"/>
              <a:t>Two complements of DNA</a:t>
            </a:r>
            <a:endParaRPr/>
          </a:p>
          <a:p>
            <a:pPr indent="-285750" lvl="1" marL="742950" rtl="0" algn="l">
              <a:spcBef>
                <a:spcPts val="440"/>
              </a:spcBef>
              <a:spcAft>
                <a:spcPts val="0"/>
              </a:spcAft>
              <a:buSzPts val="2200"/>
              <a:buFont typeface="Arial"/>
              <a:buChar char="•"/>
            </a:pPr>
            <a:r>
              <a:rPr lang="en-US" sz="2200"/>
              <a:t>Need to take into account both directions of DNA</a:t>
            </a:r>
            <a:endParaRPr/>
          </a:p>
          <a:p>
            <a:pPr indent="-342900" lvl="0" marL="342900" rtl="0" algn="l">
              <a:spcBef>
                <a:spcPts val="520"/>
              </a:spcBef>
              <a:spcAft>
                <a:spcPts val="0"/>
              </a:spcAft>
              <a:buSzPts val="2600"/>
              <a:buFont typeface="Arial"/>
              <a:buChar char="•"/>
            </a:pPr>
            <a:r>
              <a:rPr lang="en-US" sz="2600"/>
              <a:t>Repeat problem</a:t>
            </a:r>
            <a:endParaRPr/>
          </a:p>
          <a:p>
            <a:pPr indent="-285750" lvl="1" marL="742950" rtl="0" algn="l">
              <a:spcBef>
                <a:spcPts val="440"/>
              </a:spcBef>
              <a:spcAft>
                <a:spcPts val="0"/>
              </a:spcAft>
              <a:buSzPts val="2200"/>
              <a:buFont typeface="Arial"/>
              <a:buChar char="•"/>
            </a:pPr>
            <a:r>
              <a:rPr lang="en-US" sz="2200"/>
              <a:t>50% of human DNA is just repeats</a:t>
            </a:r>
            <a:endParaRPr/>
          </a:p>
          <a:p>
            <a:pPr indent="-285750" lvl="1" marL="742950" rtl="0" algn="l">
              <a:spcBef>
                <a:spcPts val="440"/>
              </a:spcBef>
              <a:spcAft>
                <a:spcPts val="0"/>
              </a:spcAft>
              <a:buSzPts val="2200"/>
              <a:buFont typeface="Arial"/>
              <a:buChar char="•"/>
            </a:pPr>
            <a:r>
              <a:rPr lang="en-US" sz="2200"/>
              <a:t>If you have repeating DNA, how do you know where it goes?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6"/>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600"/>
              <a:t>   4. Probing DNA</a:t>
            </a:r>
            <a:endParaRPr/>
          </a:p>
        </p:txBody>
      </p:sp>
      <p:sp>
        <p:nvSpPr>
          <p:cNvPr id="560" name="Google Shape;560;p26"/>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561" name="Google Shape;561;p26"/>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562" name="Google Shape;562;p26"/>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563" name="Google Shape;563;p26"/>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7"/>
          <p:cNvSpPr txBox="1"/>
          <p:nvPr>
            <p:ph type="title"/>
          </p:nvPr>
        </p:nvSpPr>
        <p:spPr>
          <a:xfrm>
            <a:off x="457200" y="533400"/>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4400"/>
              <a:t>DNA probes</a:t>
            </a:r>
            <a:endParaRPr/>
          </a:p>
        </p:txBody>
      </p:sp>
      <p:sp>
        <p:nvSpPr>
          <p:cNvPr id="569" name="Google Shape;569;p27"/>
          <p:cNvSpPr txBox="1"/>
          <p:nvPr>
            <p:ph idx="1" type="body"/>
          </p:nvPr>
        </p:nvSpPr>
        <p:spPr>
          <a:xfrm>
            <a:off x="457200" y="2057400"/>
            <a:ext cx="8497888" cy="4343400"/>
          </a:xfrm>
          <a:prstGeom prst="rect">
            <a:avLst/>
          </a:prstGeom>
          <a:noFill/>
          <a:ln>
            <a:noFill/>
          </a:ln>
        </p:spPr>
        <p:txBody>
          <a:bodyPr anchorCtr="0" anchor="t" bIns="45700" lIns="91425" spcFirstLastPara="1" rIns="91425" wrap="square" tIns="45700">
            <a:noAutofit/>
          </a:bodyPr>
          <a:lstStyle/>
          <a:p>
            <a:pPr indent="-215900" lvl="0" marL="342900" rtl="0" algn="l">
              <a:lnSpc>
                <a:spcPct val="90000"/>
              </a:lnSpc>
              <a:spcBef>
                <a:spcPts val="0"/>
              </a:spcBef>
              <a:spcAft>
                <a:spcPts val="0"/>
              </a:spcAft>
              <a:buSzPts val="2000"/>
              <a:buFont typeface="Arial"/>
              <a:buNone/>
            </a:pPr>
            <a:r>
              <a:t/>
            </a:r>
            <a:endParaRPr sz="2000">
              <a:solidFill>
                <a:srgbClr val="000000"/>
              </a:solidFill>
            </a:endParaRPr>
          </a:p>
          <a:p>
            <a:pPr indent="-342900" lvl="0" marL="342900" rtl="0" algn="l">
              <a:lnSpc>
                <a:spcPct val="90000"/>
              </a:lnSpc>
              <a:spcBef>
                <a:spcPts val="400"/>
              </a:spcBef>
              <a:spcAft>
                <a:spcPts val="0"/>
              </a:spcAft>
              <a:buSzPts val="2000"/>
              <a:buFont typeface="Arial"/>
              <a:buChar char="•"/>
            </a:pPr>
            <a:r>
              <a:rPr lang="en-US" sz="2000">
                <a:solidFill>
                  <a:srgbClr val="000000"/>
                </a:solidFill>
              </a:rPr>
              <a:t>Oligonucleotides: single-stranded DNA 20-30 nucleotides long </a:t>
            </a:r>
            <a:endParaRPr/>
          </a:p>
          <a:p>
            <a:pPr indent="-215900" lvl="0" marL="342900" rtl="0" algn="l">
              <a:lnSpc>
                <a:spcPct val="90000"/>
              </a:lnSpc>
              <a:spcBef>
                <a:spcPts val="400"/>
              </a:spcBef>
              <a:spcAft>
                <a:spcPts val="0"/>
              </a:spcAft>
              <a:buSzPts val="2000"/>
              <a:buFont typeface="Arial"/>
              <a:buNone/>
            </a:pPr>
            <a:r>
              <a:t/>
            </a:r>
            <a:endParaRPr sz="2000">
              <a:solidFill>
                <a:srgbClr val="000000"/>
              </a:solidFill>
            </a:endParaRPr>
          </a:p>
          <a:p>
            <a:pPr indent="-342900" lvl="0" marL="342900" rtl="0" algn="l">
              <a:lnSpc>
                <a:spcPct val="90000"/>
              </a:lnSpc>
              <a:spcBef>
                <a:spcPts val="400"/>
              </a:spcBef>
              <a:spcAft>
                <a:spcPts val="0"/>
              </a:spcAft>
              <a:buSzPts val="2000"/>
              <a:buFont typeface="Arial"/>
              <a:buChar char="•"/>
            </a:pPr>
            <a:r>
              <a:rPr lang="en-US" sz="2000">
                <a:solidFill>
                  <a:srgbClr val="000000"/>
                </a:solidFill>
              </a:rPr>
              <a:t>Oligonucleotides used to find complementary</a:t>
            </a:r>
            <a:r>
              <a:rPr lang="en-US" sz="2000"/>
              <a:t> </a:t>
            </a:r>
            <a:r>
              <a:rPr lang="en-US" sz="2000">
                <a:solidFill>
                  <a:srgbClr val="000000"/>
                </a:solidFill>
              </a:rPr>
              <a:t>DNA segments.</a:t>
            </a:r>
            <a:endParaRPr/>
          </a:p>
          <a:p>
            <a:pPr indent="-342900" lvl="0" marL="342900" rtl="0" algn="l">
              <a:lnSpc>
                <a:spcPct val="90000"/>
              </a:lnSpc>
              <a:spcBef>
                <a:spcPts val="400"/>
              </a:spcBef>
              <a:spcAft>
                <a:spcPts val="0"/>
              </a:spcAft>
              <a:buSzPts val="2000"/>
              <a:buFont typeface="Arial"/>
              <a:buNone/>
            </a:pPr>
            <a:r>
              <a:t/>
            </a:r>
            <a:endParaRPr sz="2000">
              <a:solidFill>
                <a:srgbClr val="000000"/>
              </a:solidFill>
            </a:endParaRPr>
          </a:p>
          <a:p>
            <a:pPr indent="-342900" lvl="0" marL="342900" rtl="0" algn="l">
              <a:lnSpc>
                <a:spcPct val="90000"/>
              </a:lnSpc>
              <a:spcBef>
                <a:spcPts val="400"/>
              </a:spcBef>
              <a:spcAft>
                <a:spcPts val="0"/>
              </a:spcAft>
              <a:buSzPts val="2000"/>
              <a:buFont typeface="Arial"/>
              <a:buChar char="•"/>
            </a:pPr>
            <a:r>
              <a:rPr lang="en-US" sz="2000">
                <a:solidFill>
                  <a:srgbClr val="000000"/>
                </a:solidFill>
              </a:rPr>
              <a:t>Made by working backwards---AA sequence----mRNA---cDNA.</a:t>
            </a:r>
            <a:r>
              <a:rPr lang="en-US" sz="2000"/>
              <a:t> </a:t>
            </a:r>
            <a:endParaRPr/>
          </a:p>
          <a:p>
            <a:pPr indent="-215900" lvl="0" marL="342900" rtl="0" algn="l">
              <a:lnSpc>
                <a:spcPct val="90000"/>
              </a:lnSpc>
              <a:spcBef>
                <a:spcPts val="400"/>
              </a:spcBef>
              <a:spcAft>
                <a:spcPts val="0"/>
              </a:spcAft>
              <a:buSzPts val="2000"/>
              <a:buFont typeface="Arial"/>
              <a:buNone/>
            </a:pPr>
            <a:r>
              <a:t/>
            </a:r>
            <a:endParaRPr sz="2000"/>
          </a:p>
          <a:p>
            <a:pPr indent="-342900" lvl="0" marL="342900" rtl="0" algn="l">
              <a:lnSpc>
                <a:spcPct val="90000"/>
              </a:lnSpc>
              <a:spcBef>
                <a:spcPts val="600"/>
              </a:spcBef>
              <a:spcAft>
                <a:spcPts val="0"/>
              </a:spcAft>
              <a:buSzPts val="2000"/>
              <a:buFont typeface="Arial"/>
              <a:buChar char="•"/>
            </a:pPr>
            <a:r>
              <a:rPr lang="en-US" sz="2000">
                <a:solidFill>
                  <a:srgbClr val="000000"/>
                </a:solidFill>
              </a:rPr>
              <a:t>Made with automated DNA synthesizers and tagged with a radioactive isotope.</a:t>
            </a:r>
            <a:r>
              <a:rPr lang="en-US"/>
              <a:t> </a:t>
            </a:r>
            <a:br>
              <a:rPr lang="en-US"/>
            </a:br>
            <a:endParaRPr/>
          </a:p>
          <a:p>
            <a:pPr indent="-152400" lvl="0" marL="342900" rtl="0" algn="l">
              <a:lnSpc>
                <a:spcPct val="90000"/>
              </a:lnSpc>
              <a:spcBef>
                <a:spcPts val="600"/>
              </a:spcBef>
              <a:spcAft>
                <a:spcPts val="0"/>
              </a:spcAft>
              <a:buSzPts val="3000"/>
              <a:buFont typeface="Arial"/>
              <a:buNone/>
            </a:pPr>
            <a:r>
              <a:t/>
            </a:r>
            <a:endParaRPr/>
          </a:p>
        </p:txBody>
      </p:sp>
      <p:sp>
        <p:nvSpPr>
          <p:cNvPr id="570" name="Google Shape;570;p27"/>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571" name="Google Shape;571;p27"/>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572" name="Google Shape;572;p27"/>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573" name="Google Shape;573;p27"/>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8"/>
          <p:cNvSpPr txBox="1"/>
          <p:nvPr>
            <p:ph type="title"/>
          </p:nvPr>
        </p:nvSpPr>
        <p:spPr>
          <a:xfrm>
            <a:off x="457200" y="609600"/>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4400"/>
              <a:t>DNA Hybridization</a:t>
            </a:r>
            <a:endParaRPr/>
          </a:p>
        </p:txBody>
      </p:sp>
      <p:sp>
        <p:nvSpPr>
          <p:cNvPr id="579" name="Google Shape;579;p28"/>
          <p:cNvSpPr txBox="1"/>
          <p:nvPr>
            <p:ph idx="1" type="body"/>
          </p:nvPr>
        </p:nvSpPr>
        <p:spPr>
          <a:xfrm>
            <a:off x="381000" y="2362200"/>
            <a:ext cx="8574088" cy="4495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Arial"/>
              <a:buChar char="•"/>
            </a:pPr>
            <a:r>
              <a:rPr lang="en-US" sz="1800"/>
              <a:t>Single-stranded DNA will naturally bind to complementary strands. </a:t>
            </a:r>
            <a:endParaRPr/>
          </a:p>
          <a:p>
            <a:pPr indent="-228600" lvl="0" marL="342900" rtl="0" algn="l">
              <a:spcBef>
                <a:spcPts val="360"/>
              </a:spcBef>
              <a:spcAft>
                <a:spcPts val="0"/>
              </a:spcAft>
              <a:buSzPts val="1800"/>
              <a:buFont typeface="Arial"/>
              <a:buNone/>
            </a:pPr>
            <a:r>
              <a:t/>
            </a:r>
            <a:endParaRPr sz="1800"/>
          </a:p>
          <a:p>
            <a:pPr indent="-228600" lvl="0" marL="342900" rtl="0" algn="l">
              <a:spcBef>
                <a:spcPts val="360"/>
              </a:spcBef>
              <a:spcAft>
                <a:spcPts val="0"/>
              </a:spcAft>
              <a:buSzPts val="1800"/>
              <a:buFont typeface="Arial"/>
              <a:buNone/>
            </a:pPr>
            <a:r>
              <a:t/>
            </a:r>
            <a:endParaRPr sz="1800"/>
          </a:p>
          <a:p>
            <a:pPr indent="-342900" lvl="0" marL="342900" rtl="0" algn="l">
              <a:spcBef>
                <a:spcPts val="360"/>
              </a:spcBef>
              <a:spcAft>
                <a:spcPts val="0"/>
              </a:spcAft>
              <a:buSzPts val="1800"/>
              <a:buFont typeface="Arial"/>
              <a:buChar char="•"/>
            </a:pPr>
            <a:r>
              <a:rPr lang="en-US" sz="1800"/>
              <a:t>Hybridization is used to locate genes, regulate gene expression, and determine the degree of similarity between DNA from different sources. </a:t>
            </a:r>
            <a:endParaRPr/>
          </a:p>
          <a:p>
            <a:pPr indent="-228600" lvl="0" marL="342900" rtl="0" algn="l">
              <a:spcBef>
                <a:spcPts val="360"/>
              </a:spcBef>
              <a:spcAft>
                <a:spcPts val="0"/>
              </a:spcAft>
              <a:buSzPts val="1800"/>
              <a:buFont typeface="Arial"/>
              <a:buNone/>
            </a:pPr>
            <a:r>
              <a:t/>
            </a:r>
            <a:endParaRPr sz="1800"/>
          </a:p>
          <a:p>
            <a:pPr indent="-228600" lvl="0" marL="342900" rtl="0" algn="l">
              <a:spcBef>
                <a:spcPts val="360"/>
              </a:spcBef>
              <a:spcAft>
                <a:spcPts val="0"/>
              </a:spcAft>
              <a:buSzPts val="1800"/>
              <a:buFont typeface="Arial"/>
              <a:buNone/>
            </a:pPr>
            <a:r>
              <a:t/>
            </a:r>
            <a:endParaRPr sz="1800"/>
          </a:p>
          <a:p>
            <a:pPr indent="-342900" lvl="0" marL="342900" rtl="0" algn="l">
              <a:spcBef>
                <a:spcPts val="360"/>
              </a:spcBef>
              <a:spcAft>
                <a:spcPts val="0"/>
              </a:spcAft>
              <a:buSzPts val="1800"/>
              <a:buFont typeface="Arial"/>
              <a:buChar char="•"/>
            </a:pPr>
            <a:r>
              <a:rPr lang="en-US" sz="1800"/>
              <a:t>Hybridization is also referred to as annealing or renaturation.</a:t>
            </a:r>
            <a:endParaRPr/>
          </a:p>
          <a:p>
            <a:pPr indent="-342900" lvl="0" marL="342900" rtl="0" algn="l">
              <a:spcBef>
                <a:spcPts val="420"/>
              </a:spcBef>
              <a:spcAft>
                <a:spcPts val="0"/>
              </a:spcAft>
              <a:buSzPts val="2100"/>
              <a:buFont typeface="Arial"/>
              <a:buNone/>
            </a:pPr>
            <a:r>
              <a:t/>
            </a:r>
            <a:endParaRPr sz="2100"/>
          </a:p>
        </p:txBody>
      </p:sp>
      <p:sp>
        <p:nvSpPr>
          <p:cNvPr id="580" name="Google Shape;580;p28"/>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581" name="Google Shape;581;p28"/>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582" name="Google Shape;582;p28"/>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583" name="Google Shape;583;p28"/>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29"/>
          <p:cNvSpPr txBox="1"/>
          <p:nvPr>
            <p:ph type="title"/>
          </p:nvPr>
        </p:nvSpPr>
        <p:spPr>
          <a:xfrm>
            <a:off x="457200" y="533400"/>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4400"/>
              <a:t>Create a Hybridization Reaction</a:t>
            </a:r>
            <a:endParaRPr/>
          </a:p>
        </p:txBody>
      </p:sp>
      <p:sp>
        <p:nvSpPr>
          <p:cNvPr id="589" name="Google Shape;589;p29"/>
          <p:cNvSpPr txBox="1"/>
          <p:nvPr>
            <p:ph idx="1" type="body"/>
          </p:nvPr>
        </p:nvSpPr>
        <p:spPr>
          <a:xfrm>
            <a:off x="457200" y="2057400"/>
            <a:ext cx="4648200" cy="3694113"/>
          </a:xfrm>
          <a:prstGeom prst="rect">
            <a:avLst/>
          </a:prstGeom>
          <a:noFill/>
          <a:ln>
            <a:noFill/>
          </a:ln>
        </p:spPr>
        <p:txBody>
          <a:bodyPr anchorCtr="0" anchor="t" bIns="45700" lIns="91425" spcFirstLastPara="1" rIns="91425" wrap="square" tIns="45700">
            <a:noAutofit/>
          </a:bodyPr>
          <a:lstStyle/>
          <a:p>
            <a:pPr indent="-533400" lvl="0" marL="533400" rtl="0" algn="l">
              <a:spcBef>
                <a:spcPts val="0"/>
              </a:spcBef>
              <a:spcAft>
                <a:spcPts val="0"/>
              </a:spcAft>
              <a:buSzPts val="2000"/>
              <a:buFont typeface="Arial"/>
              <a:buNone/>
            </a:pPr>
            <a:r>
              <a:rPr lang="en-US" sz="2000"/>
              <a:t> </a:t>
            </a:r>
            <a:r>
              <a:rPr lang="en-US" sz="1800"/>
              <a:t>1.</a:t>
            </a:r>
            <a:r>
              <a:rPr lang="en-US" sz="2000"/>
              <a:t>    </a:t>
            </a:r>
            <a:r>
              <a:rPr lang="en-US" sz="1800"/>
              <a:t>Hybridization is binding two genetic sequences. The binding occurs because of the hydrogen bonds [pink] between base pairs.</a:t>
            </a:r>
            <a:endParaRPr/>
          </a:p>
          <a:p>
            <a:pPr indent="-533400" lvl="0" marL="533400" rtl="0" algn="l">
              <a:spcBef>
                <a:spcPts val="360"/>
              </a:spcBef>
              <a:spcAft>
                <a:spcPts val="0"/>
              </a:spcAft>
              <a:buSzPts val="1800"/>
              <a:buFont typeface="Arial"/>
              <a:buNone/>
            </a:pPr>
            <a:r>
              <a:t/>
            </a:r>
            <a:endParaRPr sz="1800"/>
          </a:p>
          <a:p>
            <a:pPr indent="-533400" lvl="0" marL="533400" rtl="0" algn="l">
              <a:spcBef>
                <a:spcPts val="480"/>
              </a:spcBef>
              <a:spcAft>
                <a:spcPts val="0"/>
              </a:spcAft>
              <a:buSzPts val="2400"/>
              <a:buFont typeface="Arial"/>
              <a:buNone/>
            </a:pPr>
            <a:r>
              <a:t/>
            </a:r>
            <a:endParaRPr sz="2400"/>
          </a:p>
          <a:p>
            <a:pPr indent="-533400" lvl="0" marL="533400" rtl="0" algn="l">
              <a:spcBef>
                <a:spcPts val="360"/>
              </a:spcBef>
              <a:spcAft>
                <a:spcPts val="0"/>
              </a:spcAft>
              <a:buSzPts val="1800"/>
              <a:buFont typeface="Arial"/>
              <a:buNone/>
            </a:pPr>
            <a:r>
              <a:rPr lang="en-US" sz="1800"/>
              <a:t> 2.    When using hybridization, DNA must         first be denatured, usually by using use heat or chemical.</a:t>
            </a:r>
            <a:endParaRPr sz="2400"/>
          </a:p>
          <a:p>
            <a:pPr indent="-533400" lvl="0" marL="533400" rtl="0" algn="l">
              <a:spcBef>
                <a:spcPts val="480"/>
              </a:spcBef>
              <a:spcAft>
                <a:spcPts val="0"/>
              </a:spcAft>
              <a:buSzPts val="2400"/>
              <a:buFont typeface="Arial"/>
              <a:buNone/>
            </a:pPr>
            <a:r>
              <a:t/>
            </a:r>
            <a:endParaRPr sz="2400"/>
          </a:p>
          <a:p>
            <a:pPr indent="-533400" lvl="0" marL="533400" rtl="0" algn="l">
              <a:spcBef>
                <a:spcPts val="480"/>
              </a:spcBef>
              <a:spcAft>
                <a:spcPts val="0"/>
              </a:spcAft>
              <a:buSzPts val="2400"/>
              <a:buFont typeface="Arial"/>
              <a:buNone/>
            </a:pPr>
            <a:r>
              <a:t/>
            </a:r>
            <a:endParaRPr sz="2400"/>
          </a:p>
        </p:txBody>
      </p:sp>
      <p:sp>
        <p:nvSpPr>
          <p:cNvPr id="590" name="Google Shape;590;p29"/>
          <p:cNvSpPr/>
          <p:nvPr/>
        </p:nvSpPr>
        <p:spPr>
          <a:xfrm>
            <a:off x="3630613" y="21717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591" name="Google Shape;591;p29"/>
          <p:cNvSpPr/>
          <p:nvPr/>
        </p:nvSpPr>
        <p:spPr>
          <a:xfrm flipH="1">
            <a:off x="304800" y="2209800"/>
            <a:ext cx="441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592" name="Google Shape;592;p29"/>
          <p:cNvSpPr/>
          <p:nvPr/>
        </p:nvSpPr>
        <p:spPr>
          <a:xfrm>
            <a:off x="3630613" y="21717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593" name="Google Shape;593;p29"/>
          <p:cNvSpPr/>
          <p:nvPr/>
        </p:nvSpPr>
        <p:spPr>
          <a:xfrm>
            <a:off x="2514600" y="6248400"/>
            <a:ext cx="45720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Garamond"/>
              <a:buNone/>
            </a:pPr>
            <a:r>
              <a:rPr b="0" i="0" lang="en-US" sz="1200" u="none" cap="none" strike="noStrike">
                <a:solidFill>
                  <a:srgbClr val="000000"/>
                </a:solidFill>
                <a:latin typeface="Garamond"/>
                <a:ea typeface="Garamond"/>
                <a:cs typeface="Garamond"/>
                <a:sym typeface="Garamond"/>
              </a:rPr>
              <a:t>http://www.biology.washington.edu/fingerprint/radi.html</a:t>
            </a:r>
            <a:endParaRPr/>
          </a:p>
        </p:txBody>
      </p:sp>
      <p:sp>
        <p:nvSpPr>
          <p:cNvPr id="594" name="Google Shape;594;p29"/>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595" name="Google Shape;595;p29"/>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596" name="Google Shape;596;p29"/>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
        <p:nvSpPr>
          <p:cNvPr id="597" name="Google Shape;597;p29"/>
          <p:cNvSpPr txBox="1"/>
          <p:nvPr/>
        </p:nvSpPr>
        <p:spPr>
          <a:xfrm>
            <a:off x="5737225" y="2430463"/>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a:t>
            </a:r>
            <a:endParaRPr/>
          </a:p>
        </p:txBody>
      </p:sp>
      <p:sp>
        <p:nvSpPr>
          <p:cNvPr id="598" name="Google Shape;598;p29"/>
          <p:cNvSpPr txBox="1"/>
          <p:nvPr/>
        </p:nvSpPr>
        <p:spPr>
          <a:xfrm>
            <a:off x="6003925" y="1944688"/>
            <a:ext cx="36988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FF"/>
              </a:buClr>
              <a:buSzPts val="2400"/>
              <a:buFont typeface="Arial"/>
              <a:buNone/>
            </a:pPr>
            <a:r>
              <a:rPr b="1" i="0" lang="en-US" sz="2400" u="none" cap="none" strike="noStrike">
                <a:solidFill>
                  <a:srgbClr val="00FFFF"/>
                </a:solidFill>
                <a:latin typeface="Arial"/>
                <a:ea typeface="Arial"/>
                <a:cs typeface="Arial"/>
                <a:sym typeface="Arial"/>
              </a:rPr>
              <a:t>T</a:t>
            </a:r>
            <a:endParaRPr/>
          </a:p>
        </p:txBody>
      </p:sp>
      <p:sp>
        <p:nvSpPr>
          <p:cNvPr id="599" name="Google Shape;599;p29"/>
          <p:cNvSpPr txBox="1"/>
          <p:nvPr/>
        </p:nvSpPr>
        <p:spPr>
          <a:xfrm>
            <a:off x="7146925" y="1944688"/>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cap="none" strike="noStrike">
                <a:solidFill>
                  <a:srgbClr val="0000FF"/>
                </a:solidFill>
                <a:latin typeface="Arial"/>
                <a:ea typeface="Arial"/>
                <a:cs typeface="Arial"/>
                <a:sym typeface="Arial"/>
              </a:rPr>
              <a:t>C</a:t>
            </a:r>
            <a:endParaRPr/>
          </a:p>
        </p:txBody>
      </p:sp>
      <p:sp>
        <p:nvSpPr>
          <p:cNvPr id="600" name="Google Shape;600;p29"/>
          <p:cNvSpPr txBox="1"/>
          <p:nvPr/>
        </p:nvSpPr>
        <p:spPr>
          <a:xfrm>
            <a:off x="6003925" y="2935288"/>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A</a:t>
            </a:r>
            <a:endParaRPr/>
          </a:p>
        </p:txBody>
      </p:sp>
      <p:sp>
        <p:nvSpPr>
          <p:cNvPr id="601" name="Google Shape;601;p29"/>
          <p:cNvSpPr txBox="1"/>
          <p:nvPr/>
        </p:nvSpPr>
        <p:spPr>
          <a:xfrm>
            <a:off x="7162800" y="2971800"/>
            <a:ext cx="361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00"/>
              </a:buClr>
              <a:buSzPts val="2400"/>
              <a:buFont typeface="Arial"/>
              <a:buNone/>
            </a:pPr>
            <a:r>
              <a:rPr b="1" i="0" lang="en-US" sz="2400" u="none" cap="none" strike="noStrike">
                <a:solidFill>
                  <a:srgbClr val="00FF00"/>
                </a:solidFill>
                <a:latin typeface="Arial"/>
                <a:ea typeface="Arial"/>
                <a:cs typeface="Arial"/>
                <a:sym typeface="Arial"/>
              </a:rPr>
              <a:t>G</a:t>
            </a:r>
            <a:endParaRPr/>
          </a:p>
        </p:txBody>
      </p:sp>
      <p:cxnSp>
        <p:nvCxnSpPr>
          <p:cNvPr id="602" name="Google Shape;602;p29"/>
          <p:cNvCxnSpPr/>
          <p:nvPr/>
        </p:nvCxnSpPr>
        <p:spPr>
          <a:xfrm>
            <a:off x="6400800" y="2209800"/>
            <a:ext cx="762000" cy="0"/>
          </a:xfrm>
          <a:prstGeom prst="straightConnector1">
            <a:avLst/>
          </a:prstGeom>
          <a:noFill/>
          <a:ln cap="flat" cmpd="sng" w="38100">
            <a:solidFill>
              <a:schemeClr val="dk1"/>
            </a:solidFill>
            <a:prstDash val="solid"/>
            <a:miter lim="800000"/>
            <a:headEnd len="med" w="med" type="none"/>
            <a:tailEnd len="med" w="med" type="none"/>
          </a:ln>
        </p:spPr>
      </p:cxnSp>
      <p:cxnSp>
        <p:nvCxnSpPr>
          <p:cNvPr id="603" name="Google Shape;603;p29"/>
          <p:cNvCxnSpPr/>
          <p:nvPr/>
        </p:nvCxnSpPr>
        <p:spPr>
          <a:xfrm>
            <a:off x="6400800" y="3200400"/>
            <a:ext cx="762000" cy="0"/>
          </a:xfrm>
          <a:prstGeom prst="straightConnector1">
            <a:avLst/>
          </a:prstGeom>
          <a:noFill/>
          <a:ln cap="flat" cmpd="sng" w="38100">
            <a:solidFill>
              <a:schemeClr val="dk1"/>
            </a:solidFill>
            <a:prstDash val="solid"/>
            <a:miter lim="800000"/>
            <a:headEnd len="med" w="med" type="none"/>
            <a:tailEnd len="med" w="med" type="none"/>
          </a:ln>
        </p:spPr>
      </p:cxnSp>
      <p:cxnSp>
        <p:nvCxnSpPr>
          <p:cNvPr id="604" name="Google Shape;604;p29"/>
          <p:cNvCxnSpPr/>
          <p:nvPr/>
        </p:nvCxnSpPr>
        <p:spPr>
          <a:xfrm>
            <a:off x="6096000" y="2438400"/>
            <a:ext cx="0" cy="457200"/>
          </a:xfrm>
          <a:prstGeom prst="straightConnector1">
            <a:avLst/>
          </a:prstGeom>
          <a:noFill/>
          <a:ln cap="flat" cmpd="sng" w="9525">
            <a:solidFill>
              <a:srgbClr val="FF00FF"/>
            </a:solidFill>
            <a:prstDash val="solid"/>
            <a:miter lim="800000"/>
            <a:headEnd len="med" w="med" type="none"/>
            <a:tailEnd len="lg" w="lg" type="triangle"/>
          </a:ln>
        </p:spPr>
      </p:cxnSp>
      <p:cxnSp>
        <p:nvCxnSpPr>
          <p:cNvPr id="605" name="Google Shape;605;p29"/>
          <p:cNvCxnSpPr/>
          <p:nvPr/>
        </p:nvCxnSpPr>
        <p:spPr>
          <a:xfrm>
            <a:off x="6248400" y="2438400"/>
            <a:ext cx="0" cy="457200"/>
          </a:xfrm>
          <a:prstGeom prst="straightConnector1">
            <a:avLst/>
          </a:prstGeom>
          <a:noFill/>
          <a:ln cap="flat" cmpd="sng" w="9525">
            <a:solidFill>
              <a:srgbClr val="FF00FF"/>
            </a:solidFill>
            <a:prstDash val="solid"/>
            <a:miter lim="800000"/>
            <a:headEnd len="med" w="med" type="none"/>
            <a:tailEnd len="lg" w="lg" type="triangle"/>
          </a:ln>
        </p:spPr>
      </p:cxnSp>
      <p:cxnSp>
        <p:nvCxnSpPr>
          <p:cNvPr id="606" name="Google Shape;606;p29"/>
          <p:cNvCxnSpPr/>
          <p:nvPr/>
        </p:nvCxnSpPr>
        <p:spPr>
          <a:xfrm>
            <a:off x="7239000" y="2438400"/>
            <a:ext cx="0" cy="457200"/>
          </a:xfrm>
          <a:prstGeom prst="straightConnector1">
            <a:avLst/>
          </a:prstGeom>
          <a:noFill/>
          <a:ln cap="flat" cmpd="sng" w="9525">
            <a:solidFill>
              <a:srgbClr val="FF00FF"/>
            </a:solidFill>
            <a:prstDash val="solid"/>
            <a:miter lim="800000"/>
            <a:headEnd len="med" w="med" type="none"/>
            <a:tailEnd len="lg" w="lg" type="triangle"/>
          </a:ln>
        </p:spPr>
      </p:cxnSp>
      <p:cxnSp>
        <p:nvCxnSpPr>
          <p:cNvPr id="607" name="Google Shape;607;p29"/>
          <p:cNvCxnSpPr/>
          <p:nvPr/>
        </p:nvCxnSpPr>
        <p:spPr>
          <a:xfrm>
            <a:off x="7391400" y="2438400"/>
            <a:ext cx="0" cy="457200"/>
          </a:xfrm>
          <a:prstGeom prst="straightConnector1">
            <a:avLst/>
          </a:prstGeom>
          <a:noFill/>
          <a:ln cap="flat" cmpd="sng" w="9525">
            <a:solidFill>
              <a:srgbClr val="FF00FF"/>
            </a:solidFill>
            <a:prstDash val="solid"/>
            <a:miter lim="800000"/>
            <a:headEnd len="med" w="med" type="none"/>
            <a:tailEnd len="lg" w="lg" type="triangle"/>
          </a:ln>
        </p:spPr>
      </p:cxnSp>
      <p:cxnSp>
        <p:nvCxnSpPr>
          <p:cNvPr id="608" name="Google Shape;608;p29"/>
          <p:cNvCxnSpPr/>
          <p:nvPr/>
        </p:nvCxnSpPr>
        <p:spPr>
          <a:xfrm>
            <a:off x="7543800" y="2438400"/>
            <a:ext cx="0" cy="457200"/>
          </a:xfrm>
          <a:prstGeom prst="straightConnector1">
            <a:avLst/>
          </a:prstGeom>
          <a:noFill/>
          <a:ln cap="flat" cmpd="sng" w="9525">
            <a:solidFill>
              <a:srgbClr val="FF00FF"/>
            </a:solidFill>
            <a:prstDash val="solid"/>
            <a:miter lim="800000"/>
            <a:headEnd len="med" w="med" type="none"/>
            <a:tailEnd len="lg" w="lg" type="triangle"/>
          </a:ln>
        </p:spPr>
      </p:cxnSp>
      <p:sp>
        <p:nvSpPr>
          <p:cNvPr id="609" name="Google Shape;609;p29"/>
          <p:cNvSpPr txBox="1"/>
          <p:nvPr/>
        </p:nvSpPr>
        <p:spPr>
          <a:xfrm>
            <a:off x="5410200" y="4953000"/>
            <a:ext cx="3276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ATCCGACAATGACGCC</a:t>
            </a:r>
            <a:endParaRPr/>
          </a:p>
        </p:txBody>
      </p:sp>
      <p:sp>
        <p:nvSpPr>
          <p:cNvPr id="610" name="Google Shape;610;p29"/>
          <p:cNvSpPr txBox="1"/>
          <p:nvPr/>
        </p:nvSpPr>
        <p:spPr>
          <a:xfrm>
            <a:off x="5318125" y="4608513"/>
            <a:ext cx="1073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TAGGC</a:t>
            </a:r>
            <a:endParaRPr/>
          </a:p>
        </p:txBody>
      </p:sp>
      <p:sp>
        <p:nvSpPr>
          <p:cNvPr id="611" name="Google Shape;611;p29"/>
          <p:cNvSpPr txBox="1"/>
          <p:nvPr/>
        </p:nvSpPr>
        <p:spPr>
          <a:xfrm>
            <a:off x="6248400" y="4572000"/>
            <a:ext cx="3238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a:t>
            </a:r>
            <a:endParaRPr/>
          </a:p>
        </p:txBody>
      </p:sp>
      <p:sp>
        <p:nvSpPr>
          <p:cNvPr id="612" name="Google Shape;612;p29"/>
          <p:cNvSpPr txBox="1"/>
          <p:nvPr/>
        </p:nvSpPr>
        <p:spPr>
          <a:xfrm>
            <a:off x="6400800" y="4495800"/>
            <a:ext cx="3619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a:t>
            </a:r>
            <a:endParaRPr/>
          </a:p>
        </p:txBody>
      </p:sp>
      <p:sp>
        <p:nvSpPr>
          <p:cNvPr id="613" name="Google Shape;613;p29"/>
          <p:cNvSpPr txBox="1"/>
          <p:nvPr/>
        </p:nvSpPr>
        <p:spPr>
          <a:xfrm>
            <a:off x="6613525" y="4456113"/>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a:t>
            </a:r>
            <a:endParaRPr/>
          </a:p>
        </p:txBody>
      </p:sp>
      <p:sp>
        <p:nvSpPr>
          <p:cNvPr id="614" name="Google Shape;614;p29"/>
          <p:cNvSpPr txBox="1"/>
          <p:nvPr/>
        </p:nvSpPr>
        <p:spPr>
          <a:xfrm>
            <a:off x="6765925" y="4379913"/>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a:t>
            </a:r>
            <a:endParaRPr/>
          </a:p>
        </p:txBody>
      </p:sp>
      <p:sp>
        <p:nvSpPr>
          <p:cNvPr id="615" name="Google Shape;615;p29"/>
          <p:cNvSpPr txBox="1"/>
          <p:nvPr/>
        </p:nvSpPr>
        <p:spPr>
          <a:xfrm>
            <a:off x="6918325" y="4303713"/>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a:t>
            </a:r>
            <a:endParaRPr/>
          </a:p>
        </p:txBody>
      </p:sp>
      <p:sp>
        <p:nvSpPr>
          <p:cNvPr id="616" name="Google Shape;616;p29"/>
          <p:cNvSpPr txBox="1"/>
          <p:nvPr/>
        </p:nvSpPr>
        <p:spPr>
          <a:xfrm>
            <a:off x="7070725" y="4227513"/>
            <a:ext cx="349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a:t>
            </a:r>
            <a:endParaRPr/>
          </a:p>
        </p:txBody>
      </p:sp>
      <p:sp>
        <p:nvSpPr>
          <p:cNvPr id="617" name="Google Shape;617;p29"/>
          <p:cNvSpPr txBox="1"/>
          <p:nvPr/>
        </p:nvSpPr>
        <p:spPr>
          <a:xfrm>
            <a:off x="7223125" y="4151313"/>
            <a:ext cx="323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a:t>
            </a:r>
            <a:endParaRPr/>
          </a:p>
        </p:txBody>
      </p:sp>
      <p:sp>
        <p:nvSpPr>
          <p:cNvPr id="618" name="Google Shape;618;p29"/>
          <p:cNvSpPr txBox="1"/>
          <p:nvPr/>
        </p:nvSpPr>
        <p:spPr>
          <a:xfrm>
            <a:off x="7375525" y="4075113"/>
            <a:ext cx="36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G</a:t>
            </a:r>
            <a:endParaRPr/>
          </a:p>
        </p:txBody>
      </p:sp>
      <p:sp>
        <p:nvSpPr>
          <p:cNvPr id="619" name="Google Shape;619;p29"/>
          <p:cNvSpPr txBox="1"/>
          <p:nvPr/>
        </p:nvSpPr>
        <p:spPr>
          <a:xfrm>
            <a:off x="7543800" y="3962400"/>
            <a:ext cx="3492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t>Analyzing a Genome</a:t>
            </a:r>
            <a:endParaRPr/>
          </a:p>
        </p:txBody>
      </p:sp>
      <p:sp>
        <p:nvSpPr>
          <p:cNvPr id="277" name="Google Shape;277;p3"/>
          <p:cNvSpPr txBox="1"/>
          <p:nvPr>
            <p:ph idx="1" type="body"/>
          </p:nvPr>
        </p:nvSpPr>
        <p:spPr>
          <a:xfrm>
            <a:off x="457200" y="1066800"/>
            <a:ext cx="8305800" cy="5562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Font typeface="Arial"/>
              <a:buChar char="•"/>
            </a:pPr>
            <a:r>
              <a:rPr lang="en-US" sz="2600"/>
              <a:t>To analyze a genome in four easy steps.</a:t>
            </a:r>
            <a:endParaRPr/>
          </a:p>
          <a:p>
            <a:pPr indent="-285750" lvl="1" marL="742950" rtl="0" algn="l">
              <a:spcBef>
                <a:spcPts val="440"/>
              </a:spcBef>
              <a:spcAft>
                <a:spcPts val="0"/>
              </a:spcAft>
              <a:buSzPts val="2200"/>
              <a:buFont typeface="Arial"/>
              <a:buChar char="•"/>
            </a:pPr>
            <a:r>
              <a:rPr lang="en-US" sz="2200"/>
              <a:t>Cut it</a:t>
            </a:r>
            <a:endParaRPr/>
          </a:p>
          <a:p>
            <a:pPr indent="-228600" lvl="2" marL="1143000" rtl="0" algn="l">
              <a:spcBef>
                <a:spcPts val="400"/>
              </a:spcBef>
              <a:spcAft>
                <a:spcPts val="0"/>
              </a:spcAft>
              <a:buSzPts val="2000"/>
              <a:buFont typeface="Arial"/>
              <a:buChar char="•"/>
            </a:pPr>
            <a:r>
              <a:rPr lang="en-US" sz="2000"/>
              <a:t>Use enzymes to cut the DNA into small fragments.</a:t>
            </a:r>
            <a:endParaRPr/>
          </a:p>
          <a:p>
            <a:pPr indent="-285750" lvl="1" marL="742950" rtl="0" algn="l">
              <a:spcBef>
                <a:spcPts val="440"/>
              </a:spcBef>
              <a:spcAft>
                <a:spcPts val="0"/>
              </a:spcAft>
              <a:buSzPts val="2200"/>
              <a:buFont typeface="Arial"/>
              <a:buChar char="•"/>
            </a:pPr>
            <a:r>
              <a:rPr lang="en-US" sz="2200"/>
              <a:t>Copy it</a:t>
            </a:r>
            <a:endParaRPr/>
          </a:p>
          <a:p>
            <a:pPr indent="-228600" lvl="2" marL="1143000" rtl="0" algn="l">
              <a:spcBef>
                <a:spcPts val="400"/>
              </a:spcBef>
              <a:spcAft>
                <a:spcPts val="0"/>
              </a:spcAft>
              <a:buSzPts val="2000"/>
              <a:buFont typeface="Arial"/>
              <a:buChar char="•"/>
            </a:pPr>
            <a:r>
              <a:rPr lang="en-US" sz="2000"/>
              <a:t>Copy it many times to make it easier to see and detect.</a:t>
            </a:r>
            <a:endParaRPr/>
          </a:p>
          <a:p>
            <a:pPr indent="-285750" lvl="1" marL="742950" rtl="0" algn="l">
              <a:spcBef>
                <a:spcPts val="440"/>
              </a:spcBef>
              <a:spcAft>
                <a:spcPts val="0"/>
              </a:spcAft>
              <a:buSzPts val="2200"/>
              <a:buFont typeface="Arial"/>
              <a:buChar char="•"/>
            </a:pPr>
            <a:r>
              <a:rPr lang="en-US" sz="2200"/>
              <a:t>Read it</a:t>
            </a:r>
            <a:endParaRPr/>
          </a:p>
          <a:p>
            <a:pPr indent="-228600" lvl="2" marL="1143000" rtl="0" algn="l">
              <a:spcBef>
                <a:spcPts val="400"/>
              </a:spcBef>
              <a:spcAft>
                <a:spcPts val="0"/>
              </a:spcAft>
              <a:buSzPts val="2000"/>
              <a:buFont typeface="Arial"/>
              <a:buChar char="•"/>
            </a:pPr>
            <a:r>
              <a:rPr lang="en-US" sz="2000"/>
              <a:t>Use special chemical techniques to read the small fragments.</a:t>
            </a:r>
            <a:endParaRPr/>
          </a:p>
          <a:p>
            <a:pPr indent="-285750" lvl="1" marL="742950" rtl="0" algn="l">
              <a:spcBef>
                <a:spcPts val="440"/>
              </a:spcBef>
              <a:spcAft>
                <a:spcPts val="0"/>
              </a:spcAft>
              <a:buSzPts val="2200"/>
              <a:buFont typeface="Arial"/>
              <a:buChar char="•"/>
            </a:pPr>
            <a:r>
              <a:rPr lang="en-US" sz="2200"/>
              <a:t>Assemble it</a:t>
            </a:r>
            <a:endParaRPr/>
          </a:p>
          <a:p>
            <a:pPr indent="-228600" lvl="2" marL="1143000" rtl="0" algn="l">
              <a:spcBef>
                <a:spcPts val="400"/>
              </a:spcBef>
              <a:spcAft>
                <a:spcPts val="0"/>
              </a:spcAft>
              <a:buSzPts val="2000"/>
              <a:buFont typeface="Arial"/>
              <a:buChar char="•"/>
            </a:pPr>
            <a:r>
              <a:rPr lang="en-US" sz="2000"/>
              <a:t>Take all the fragments and put them back together. This is hard!!!</a:t>
            </a:r>
            <a:endParaRPr/>
          </a:p>
          <a:p>
            <a:pPr indent="-342900" lvl="0" marL="342900" rtl="0" algn="l">
              <a:spcBef>
                <a:spcPts val="520"/>
              </a:spcBef>
              <a:spcAft>
                <a:spcPts val="0"/>
              </a:spcAft>
              <a:buSzPts val="2600"/>
              <a:buFont typeface="Arial"/>
              <a:buChar char="•"/>
            </a:pPr>
            <a:r>
              <a:rPr lang="en-US" sz="2600"/>
              <a:t>Bioinformatics takes over</a:t>
            </a:r>
            <a:endParaRPr/>
          </a:p>
          <a:p>
            <a:pPr indent="-285750" lvl="1" marL="742950" rtl="0" algn="l">
              <a:spcBef>
                <a:spcPts val="440"/>
              </a:spcBef>
              <a:spcAft>
                <a:spcPts val="0"/>
              </a:spcAft>
              <a:buSzPts val="2200"/>
              <a:buFont typeface="Arial"/>
              <a:buChar char="•"/>
            </a:pPr>
            <a:r>
              <a:rPr lang="en-US" sz="2200"/>
              <a:t>What can we learn from the sequenced DNA.</a:t>
            </a:r>
            <a:endParaRPr/>
          </a:p>
          <a:p>
            <a:pPr indent="-285750" lvl="1" marL="742950" rtl="0" algn="l">
              <a:spcBef>
                <a:spcPts val="440"/>
              </a:spcBef>
              <a:spcAft>
                <a:spcPts val="0"/>
              </a:spcAft>
              <a:buSzPts val="2200"/>
              <a:buFont typeface="Arial"/>
              <a:buChar char="•"/>
            </a:pPr>
            <a:r>
              <a:rPr lang="en-US" sz="2200"/>
              <a:t>Compare interspecies and intraspecies.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0"/>
          <p:cNvSpPr txBox="1"/>
          <p:nvPr>
            <p:ph type="title"/>
          </p:nvPr>
        </p:nvSpPr>
        <p:spPr>
          <a:xfrm>
            <a:off x="457200" y="533400"/>
            <a:ext cx="8229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t> Create a Hybridization Reaction Cont.</a:t>
            </a:r>
            <a:endParaRPr/>
          </a:p>
        </p:txBody>
      </p:sp>
      <p:sp>
        <p:nvSpPr>
          <p:cNvPr id="625" name="Google Shape;625;p30"/>
          <p:cNvSpPr txBox="1"/>
          <p:nvPr>
            <p:ph idx="1" type="body"/>
          </p:nvPr>
        </p:nvSpPr>
        <p:spPr>
          <a:xfrm>
            <a:off x="381000" y="1447800"/>
            <a:ext cx="4724400" cy="46482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1700"/>
              <a:buFont typeface="Arial"/>
              <a:buNone/>
            </a:pPr>
            <a:r>
              <a:rPr lang="en-US" sz="1700"/>
              <a:t> </a:t>
            </a:r>
            <a:endParaRPr/>
          </a:p>
          <a:p>
            <a:pPr indent="-533400" lvl="0" marL="533400" rtl="0" algn="l">
              <a:lnSpc>
                <a:spcPct val="90000"/>
              </a:lnSpc>
              <a:spcBef>
                <a:spcPts val="340"/>
              </a:spcBef>
              <a:spcAft>
                <a:spcPts val="0"/>
              </a:spcAft>
              <a:buSzPts val="1700"/>
              <a:buFont typeface="Arial"/>
              <a:buNone/>
            </a:pPr>
            <a:r>
              <a:rPr lang="en-US" sz="1700"/>
              <a:t>3.     Once DNA has been denatured, a single-stranded radioactive probe [light blue] can be used to see if the denatured DNA contains a sequence complementary to probe. </a:t>
            </a:r>
            <a:endParaRPr/>
          </a:p>
          <a:p>
            <a:pPr indent="-425450" lvl="0" marL="533400" rtl="0" algn="l">
              <a:lnSpc>
                <a:spcPct val="90000"/>
              </a:lnSpc>
              <a:spcBef>
                <a:spcPts val="340"/>
              </a:spcBef>
              <a:spcAft>
                <a:spcPts val="0"/>
              </a:spcAft>
              <a:buSzPts val="1700"/>
              <a:buFont typeface="Arial"/>
              <a:buNone/>
            </a:pPr>
            <a:r>
              <a:t/>
            </a:r>
            <a:endParaRPr sz="1700"/>
          </a:p>
          <a:p>
            <a:pPr indent="-533400" lvl="0" marL="533400" rtl="0" algn="l">
              <a:lnSpc>
                <a:spcPct val="90000"/>
              </a:lnSpc>
              <a:spcBef>
                <a:spcPts val="340"/>
              </a:spcBef>
              <a:spcAft>
                <a:spcPts val="0"/>
              </a:spcAft>
              <a:buSzPts val="1700"/>
              <a:buFont typeface="Arial"/>
              <a:buNone/>
            </a:pPr>
            <a:r>
              <a:t/>
            </a:r>
            <a:endParaRPr sz="1700"/>
          </a:p>
          <a:p>
            <a:pPr indent="-533400" lvl="0" marL="533400" rtl="0" algn="l">
              <a:lnSpc>
                <a:spcPct val="90000"/>
              </a:lnSpc>
              <a:spcBef>
                <a:spcPts val="340"/>
              </a:spcBef>
              <a:spcAft>
                <a:spcPts val="0"/>
              </a:spcAft>
              <a:buSzPts val="1700"/>
              <a:buFont typeface="Arial"/>
              <a:buNone/>
            </a:pPr>
            <a:r>
              <a:t/>
            </a:r>
            <a:endParaRPr sz="1700"/>
          </a:p>
          <a:p>
            <a:pPr indent="-533400" lvl="0" marL="533400" rtl="0" algn="l">
              <a:lnSpc>
                <a:spcPct val="90000"/>
              </a:lnSpc>
              <a:spcBef>
                <a:spcPts val="360"/>
              </a:spcBef>
              <a:spcAft>
                <a:spcPts val="0"/>
              </a:spcAft>
              <a:buSzPts val="1700"/>
              <a:buFont typeface="Arial"/>
              <a:buNone/>
            </a:pPr>
            <a:r>
              <a:rPr lang="en-US" sz="1700"/>
              <a:t>4.     Sequences of varying </a:t>
            </a:r>
            <a:r>
              <a:rPr lang="en-US" sz="1800" u="sng">
                <a:solidFill>
                  <a:schemeClr val="hlink"/>
                </a:solidFill>
                <a:hlinkClick r:id="rId3"/>
              </a:rPr>
              <a:t>homology</a:t>
            </a:r>
            <a:r>
              <a:rPr lang="en-US" sz="1800"/>
              <a:t>  stick to the DNA even if the fit is poor. </a:t>
            </a:r>
            <a:endParaRPr/>
          </a:p>
        </p:txBody>
      </p:sp>
      <p:sp>
        <p:nvSpPr>
          <p:cNvPr id="626" name="Google Shape;626;p30"/>
          <p:cNvSpPr/>
          <p:nvPr/>
        </p:nvSpPr>
        <p:spPr>
          <a:xfrm>
            <a:off x="3771900" y="245745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27" name="Google Shape;627;p30"/>
          <p:cNvSpPr/>
          <p:nvPr/>
        </p:nvSpPr>
        <p:spPr>
          <a:xfrm>
            <a:off x="0" y="2287588"/>
            <a:ext cx="914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628" name="Google Shape;628;p30"/>
          <p:cNvSpPr/>
          <p:nvPr/>
        </p:nvSpPr>
        <p:spPr>
          <a:xfrm>
            <a:off x="2438400" y="6248400"/>
            <a:ext cx="43434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Garamond"/>
              <a:buNone/>
            </a:pPr>
            <a:r>
              <a:rPr b="0" i="0" lang="en-US" sz="1200" u="none" cap="none" strike="noStrike">
                <a:solidFill>
                  <a:srgbClr val="000000"/>
                </a:solidFill>
                <a:latin typeface="Garamond"/>
                <a:ea typeface="Garamond"/>
                <a:cs typeface="Garamond"/>
                <a:sym typeface="Garamond"/>
              </a:rPr>
              <a:t>http://www.biology.washington.edu/fingerprint/radi.html</a:t>
            </a:r>
            <a:endParaRPr/>
          </a:p>
        </p:txBody>
      </p:sp>
      <p:sp>
        <p:nvSpPr>
          <p:cNvPr id="629" name="Google Shape;629;p30"/>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630" name="Google Shape;630;p30"/>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631" name="Google Shape;631;p30"/>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
        <p:nvSpPr>
          <p:cNvPr id="632" name="Google Shape;632;p30"/>
          <p:cNvSpPr txBox="1"/>
          <p:nvPr/>
        </p:nvSpPr>
        <p:spPr>
          <a:xfrm>
            <a:off x="5486400" y="2743200"/>
            <a:ext cx="28130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ATCCGACAATGACGCC</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3" name="Google Shape;633;p30"/>
          <p:cNvSpPr txBox="1"/>
          <p:nvPr/>
        </p:nvSpPr>
        <p:spPr>
          <a:xfrm>
            <a:off x="5486400" y="1828800"/>
            <a:ext cx="996950" cy="366713"/>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ACTGC</a:t>
            </a:r>
            <a:endParaRPr/>
          </a:p>
        </p:txBody>
      </p:sp>
      <p:sp>
        <p:nvSpPr>
          <p:cNvPr id="634" name="Google Shape;634;p30"/>
          <p:cNvSpPr txBox="1"/>
          <p:nvPr/>
        </p:nvSpPr>
        <p:spPr>
          <a:xfrm>
            <a:off x="6934200" y="2438400"/>
            <a:ext cx="996950" cy="366713"/>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ACTGC</a:t>
            </a:r>
            <a:endParaRPr/>
          </a:p>
        </p:txBody>
      </p:sp>
      <p:cxnSp>
        <p:nvCxnSpPr>
          <p:cNvPr id="635" name="Google Shape;635;p30"/>
          <p:cNvCxnSpPr/>
          <p:nvPr/>
        </p:nvCxnSpPr>
        <p:spPr>
          <a:xfrm>
            <a:off x="6019800" y="1828799"/>
            <a:ext cx="1463700" cy="609600"/>
          </a:xfrm>
          <a:prstGeom prst="curvedConnector3">
            <a:avLst>
              <a:gd fmla="val 0" name="adj1"/>
            </a:avLst>
          </a:prstGeom>
          <a:noFill/>
          <a:ln cap="flat" cmpd="sng" w="9525">
            <a:solidFill>
              <a:schemeClr val="dk1"/>
            </a:solidFill>
            <a:prstDash val="solid"/>
            <a:miter lim="800000"/>
            <a:headEnd len="med" w="med" type="none"/>
            <a:tailEnd len="med" w="med" type="triangle"/>
          </a:ln>
        </p:spPr>
      </p:cxnSp>
      <p:sp>
        <p:nvSpPr>
          <p:cNvPr id="636" name="Google Shape;636;p30"/>
          <p:cNvSpPr txBox="1"/>
          <p:nvPr/>
        </p:nvSpPr>
        <p:spPr>
          <a:xfrm>
            <a:off x="5318125" y="483711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a:p>
        </p:txBody>
      </p:sp>
      <p:sp>
        <p:nvSpPr>
          <p:cNvPr id="637" name="Google Shape;637;p30"/>
          <p:cNvSpPr txBox="1"/>
          <p:nvPr/>
        </p:nvSpPr>
        <p:spPr>
          <a:xfrm>
            <a:off x="5470525" y="4191000"/>
            <a:ext cx="3292475"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ATCCGACAATGACGCC</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8" name="Google Shape;638;p30"/>
          <p:cNvSpPr txBox="1"/>
          <p:nvPr/>
        </p:nvSpPr>
        <p:spPr>
          <a:xfrm>
            <a:off x="5486400" y="5029200"/>
            <a:ext cx="2813050"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ATCCGACAATGACGCC</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9" name="Google Shape;639;p30"/>
          <p:cNvSpPr txBox="1"/>
          <p:nvPr/>
        </p:nvSpPr>
        <p:spPr>
          <a:xfrm>
            <a:off x="5486400" y="5791200"/>
            <a:ext cx="2813050"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ATCCGACAATGACGCC</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0" name="Google Shape;640;p30"/>
          <p:cNvSpPr txBox="1"/>
          <p:nvPr/>
        </p:nvSpPr>
        <p:spPr>
          <a:xfrm>
            <a:off x="6946900" y="3828017"/>
            <a:ext cx="996950" cy="366712"/>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ACTGC</a:t>
            </a:r>
            <a:endParaRPr/>
          </a:p>
        </p:txBody>
      </p:sp>
      <p:sp>
        <p:nvSpPr>
          <p:cNvPr id="641" name="Google Shape;641;p30"/>
          <p:cNvSpPr txBox="1"/>
          <p:nvPr/>
        </p:nvSpPr>
        <p:spPr>
          <a:xfrm>
            <a:off x="6934200" y="4724400"/>
            <a:ext cx="958850" cy="366713"/>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ATTCC</a:t>
            </a:r>
            <a:endParaRPr/>
          </a:p>
        </p:txBody>
      </p:sp>
      <p:sp>
        <p:nvSpPr>
          <p:cNvPr id="642" name="Google Shape;642;p30"/>
          <p:cNvSpPr txBox="1"/>
          <p:nvPr/>
        </p:nvSpPr>
        <p:spPr>
          <a:xfrm>
            <a:off x="6934200" y="5486400"/>
            <a:ext cx="1009650" cy="366713"/>
          </a:xfrm>
          <a:prstGeom prst="rect">
            <a:avLst/>
          </a:prstGeom>
          <a:solidFill>
            <a:srgbClr val="00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ACCCC</a:t>
            </a:r>
            <a:endParaRPr/>
          </a:p>
        </p:txBody>
      </p:sp>
      <p:sp>
        <p:nvSpPr>
          <p:cNvPr id="643" name="Google Shape;643;p30"/>
          <p:cNvSpPr txBox="1"/>
          <p:nvPr/>
        </p:nvSpPr>
        <p:spPr>
          <a:xfrm>
            <a:off x="5089525" y="3821113"/>
            <a:ext cx="156368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53BD1"/>
              </a:buClr>
              <a:buSzPts val="1400"/>
              <a:buFont typeface="Arial"/>
              <a:buNone/>
            </a:pPr>
            <a:r>
              <a:rPr b="1" i="0" lang="en-US" sz="1400" u="none" cap="none" strike="noStrike">
                <a:solidFill>
                  <a:srgbClr val="E53BD1"/>
                </a:solidFill>
                <a:latin typeface="Arial"/>
                <a:ea typeface="Arial"/>
                <a:cs typeface="Arial"/>
                <a:sym typeface="Arial"/>
              </a:rPr>
              <a:t>Great Homology</a:t>
            </a:r>
            <a:endParaRPr/>
          </a:p>
        </p:txBody>
      </p:sp>
      <p:sp>
        <p:nvSpPr>
          <p:cNvPr id="644" name="Google Shape;644;p30"/>
          <p:cNvSpPr txBox="1"/>
          <p:nvPr/>
        </p:nvSpPr>
        <p:spPr>
          <a:xfrm>
            <a:off x="5089525" y="4735513"/>
            <a:ext cx="155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53BD1"/>
              </a:buClr>
              <a:buSzPts val="1400"/>
              <a:buFont typeface="Arial"/>
              <a:buNone/>
            </a:pPr>
            <a:r>
              <a:rPr b="1" i="0" lang="en-US" sz="1400" u="none" cap="none" strike="noStrike">
                <a:solidFill>
                  <a:srgbClr val="E53BD1"/>
                </a:solidFill>
                <a:latin typeface="Arial"/>
                <a:ea typeface="Arial"/>
                <a:cs typeface="Arial"/>
                <a:sym typeface="Arial"/>
              </a:rPr>
              <a:t>Less  Homology</a:t>
            </a:r>
            <a:endParaRPr/>
          </a:p>
        </p:txBody>
      </p:sp>
      <p:sp>
        <p:nvSpPr>
          <p:cNvPr id="645" name="Google Shape;645;p30"/>
          <p:cNvSpPr txBox="1"/>
          <p:nvPr/>
        </p:nvSpPr>
        <p:spPr>
          <a:xfrm>
            <a:off x="5105400" y="5562600"/>
            <a:ext cx="1503363"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53BD1"/>
              </a:buClr>
              <a:buSzPts val="1400"/>
              <a:buFont typeface="Arial"/>
              <a:buNone/>
            </a:pPr>
            <a:r>
              <a:rPr b="1" i="0" lang="en-US" sz="1400" u="none" cap="none" strike="noStrike">
                <a:solidFill>
                  <a:srgbClr val="E53BD1"/>
                </a:solidFill>
                <a:latin typeface="Arial"/>
                <a:ea typeface="Arial"/>
                <a:cs typeface="Arial"/>
                <a:sym typeface="Arial"/>
              </a:rPr>
              <a:t>Low  Homology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1"/>
          <p:cNvSpPr txBox="1"/>
          <p:nvPr>
            <p:ph type="title"/>
          </p:nvPr>
        </p:nvSpPr>
        <p:spPr>
          <a:xfrm>
            <a:off x="457200" y="533400"/>
            <a:ext cx="8229600" cy="7445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t>Labeling technique for DNA arrays</a:t>
            </a:r>
            <a:endParaRPr/>
          </a:p>
        </p:txBody>
      </p:sp>
      <p:pic>
        <p:nvPicPr>
          <p:cNvPr descr="3880476f1.jpg" id="651" name="Google Shape;651;p31"/>
          <p:cNvPicPr preferRelativeResize="0"/>
          <p:nvPr/>
        </p:nvPicPr>
        <p:blipFill rotWithShape="1">
          <a:blip r:embed="rId3">
            <a:alphaModFix/>
          </a:blip>
          <a:srcRect b="0" l="0" r="0" t="0"/>
          <a:stretch/>
        </p:blipFill>
        <p:spPr>
          <a:xfrm>
            <a:off x="2362200" y="1295400"/>
            <a:ext cx="3733800" cy="2514600"/>
          </a:xfrm>
          <a:prstGeom prst="rect">
            <a:avLst/>
          </a:prstGeom>
          <a:noFill/>
          <a:ln>
            <a:noFill/>
          </a:ln>
        </p:spPr>
      </p:pic>
      <p:sp>
        <p:nvSpPr>
          <p:cNvPr id="652" name="Google Shape;652;p31"/>
          <p:cNvSpPr txBox="1"/>
          <p:nvPr/>
        </p:nvSpPr>
        <p:spPr>
          <a:xfrm>
            <a:off x="228600" y="3994150"/>
            <a:ext cx="8915400"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RNA samples are labeled using fluorescent nucleotides (</a:t>
            </a:r>
            <a:r>
              <a:rPr b="1" i="1" lang="en-US" sz="1800" u="none" cap="none" strike="noStrike">
                <a:solidFill>
                  <a:srgbClr val="000000"/>
                </a:solidFill>
                <a:latin typeface="Verdana"/>
                <a:ea typeface="Verdana"/>
                <a:cs typeface="Verdana"/>
                <a:sym typeface="Verdana"/>
              </a:rPr>
              <a:t>left</a:t>
            </a:r>
            <a:r>
              <a:rPr b="0" i="0" lang="en-US" sz="1800" u="none" cap="none" strike="noStrike">
                <a:solidFill>
                  <a:srgbClr val="000000"/>
                </a:solidFill>
                <a:latin typeface="Verdana"/>
                <a:ea typeface="Verdana"/>
                <a:cs typeface="Verdana"/>
                <a:sym typeface="Verdana"/>
              </a:rPr>
              <a:t>) or radioactive nucleotides (</a:t>
            </a:r>
            <a:r>
              <a:rPr b="1" i="1" lang="en-US" sz="1800" u="none" cap="none" strike="noStrike">
                <a:solidFill>
                  <a:srgbClr val="000000"/>
                </a:solidFill>
                <a:latin typeface="Verdana"/>
                <a:ea typeface="Verdana"/>
                <a:cs typeface="Verdana"/>
                <a:sym typeface="Verdana"/>
              </a:rPr>
              <a:t>right</a:t>
            </a:r>
            <a:r>
              <a:rPr b="0" i="0" lang="en-US" sz="1800" u="none" cap="none" strike="noStrike">
                <a:solidFill>
                  <a:srgbClr val="000000"/>
                </a:solidFill>
                <a:latin typeface="Verdana"/>
                <a:ea typeface="Verdana"/>
                <a:cs typeface="Verdana"/>
                <a:sym typeface="Verdana"/>
              </a:rPr>
              <a:t>), and hybridized to arrays. For fluorescent labeling, two or more samples labeled with differently colored fluorescent markers are hybridized to an array. Level of RNA for each gene in the  sample is measured as intensity of fluorescence or radioactivity binding  to the specific spot. With fluorescence labeling, relative levels of expressed genes in two samples can be directly compared with a single array.</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3" name="Google Shape;653;p31"/>
          <p:cNvSpPr txBox="1"/>
          <p:nvPr/>
        </p:nvSpPr>
        <p:spPr>
          <a:xfrm>
            <a:off x="593725" y="-39688"/>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4" name="Google Shape;654;p31"/>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655" name="Google Shape;655;p31"/>
          <p:cNvSpPr txBox="1"/>
          <p:nvPr/>
        </p:nvSpPr>
        <p:spPr>
          <a:xfrm>
            <a:off x="6461125" y="-39688"/>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6" name="Google Shape;656;p31"/>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
        <p:nvSpPr>
          <p:cNvPr id="657" name="Google Shape;657;p31"/>
          <p:cNvSpPr txBox="1"/>
          <p:nvPr/>
        </p:nvSpPr>
        <p:spPr>
          <a:xfrm>
            <a:off x="2819400" y="6324600"/>
            <a:ext cx="344963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http://www.nature.com/cgi-taf/DynaPage.taf.html</a:t>
            </a:r>
            <a:endParaRPr/>
          </a:p>
        </p:txBody>
      </p:sp>
      <p:sp>
        <p:nvSpPr>
          <p:cNvPr id="658" name="Google Shape;658;p31"/>
          <p:cNvSpPr txBox="1"/>
          <p:nvPr/>
        </p:nvSpPr>
        <p:spPr>
          <a:xfrm>
            <a:off x="8366125" y="6357938"/>
            <a:ext cx="268288"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2"/>
          <p:cNvSpPr txBox="1"/>
          <p:nvPr>
            <p:ph type="title"/>
          </p:nvPr>
        </p:nvSpPr>
        <p:spPr>
          <a:xfrm>
            <a:off x="457200" y="533400"/>
            <a:ext cx="8229600" cy="627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t>DNA Arrays--Technical Foundations</a:t>
            </a:r>
            <a:endParaRPr/>
          </a:p>
        </p:txBody>
      </p:sp>
      <p:sp>
        <p:nvSpPr>
          <p:cNvPr id="664" name="Google Shape;664;p32"/>
          <p:cNvSpPr txBox="1"/>
          <p:nvPr>
            <p:ph idx="1" type="body"/>
          </p:nvPr>
        </p:nvSpPr>
        <p:spPr>
          <a:xfrm>
            <a:off x="457200" y="1981200"/>
            <a:ext cx="8153400" cy="41513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lang="en-US" sz="2000"/>
              <a:t>An array works by exploiting the ability of a given mRNA molecule to hybridize to the DNA template. </a:t>
            </a:r>
            <a:endParaRPr/>
          </a:p>
          <a:p>
            <a:pPr indent="-215900" lvl="0" marL="342900" rtl="0" algn="l">
              <a:spcBef>
                <a:spcPts val="400"/>
              </a:spcBef>
              <a:spcAft>
                <a:spcPts val="0"/>
              </a:spcAft>
              <a:buSzPts val="2000"/>
              <a:buFont typeface="Arial"/>
              <a:buNone/>
            </a:pPr>
            <a:r>
              <a:t/>
            </a:r>
            <a:endParaRPr sz="2000"/>
          </a:p>
          <a:p>
            <a:pPr indent="-342900" lvl="0" marL="342900" rtl="0" algn="l">
              <a:spcBef>
                <a:spcPts val="400"/>
              </a:spcBef>
              <a:spcAft>
                <a:spcPts val="0"/>
              </a:spcAft>
              <a:buSzPts val="2000"/>
              <a:buFont typeface="Arial"/>
              <a:buChar char="•"/>
            </a:pPr>
            <a:r>
              <a:rPr lang="en-US" sz="2000"/>
              <a:t>Using an array containing many DNA samples in an experiment, the expression levels of hundreds or thousands genes within a cell by measuring the amount of mRNA bound to each site on the array. </a:t>
            </a:r>
            <a:endParaRPr/>
          </a:p>
          <a:p>
            <a:pPr indent="-215900" lvl="0" marL="342900" rtl="0" algn="l">
              <a:spcBef>
                <a:spcPts val="400"/>
              </a:spcBef>
              <a:spcAft>
                <a:spcPts val="0"/>
              </a:spcAft>
              <a:buSzPts val="2000"/>
              <a:buFont typeface="Arial"/>
              <a:buNone/>
            </a:pPr>
            <a:r>
              <a:t/>
            </a:r>
            <a:endParaRPr sz="2000"/>
          </a:p>
          <a:p>
            <a:pPr indent="-342900" lvl="0" marL="342900" rtl="0" algn="l">
              <a:spcBef>
                <a:spcPts val="400"/>
              </a:spcBef>
              <a:spcAft>
                <a:spcPts val="0"/>
              </a:spcAft>
              <a:buSzPts val="2000"/>
              <a:buFont typeface="Arial"/>
              <a:buChar char="•"/>
            </a:pPr>
            <a:r>
              <a:rPr lang="en-US" sz="2000"/>
              <a:t>With the aid of a computer, the amount of mRNA bound to the spots on the microarray is precisely measured, generating a profile of gene expression in the cell. </a:t>
            </a:r>
            <a:endParaRPr/>
          </a:p>
          <a:p>
            <a:pPr indent="-215900" lvl="0" marL="342900" rtl="0" algn="l">
              <a:spcBef>
                <a:spcPts val="400"/>
              </a:spcBef>
              <a:spcAft>
                <a:spcPts val="0"/>
              </a:spcAft>
              <a:buSzPts val="2000"/>
              <a:buFont typeface="Arial"/>
              <a:buNone/>
            </a:pPr>
            <a:r>
              <a:t/>
            </a:r>
            <a:endParaRPr sz="2000"/>
          </a:p>
        </p:txBody>
      </p:sp>
      <p:grpSp>
        <p:nvGrpSpPr>
          <p:cNvPr id="665" name="Google Shape;665;p32"/>
          <p:cNvGrpSpPr/>
          <p:nvPr/>
        </p:nvGrpSpPr>
        <p:grpSpPr>
          <a:xfrm>
            <a:off x="457200" y="2652713"/>
            <a:ext cx="8229600" cy="457200"/>
            <a:chOff x="0" y="152"/>
            <a:chExt cx="5184" cy="288"/>
          </a:xfrm>
        </p:grpSpPr>
        <p:sp>
          <p:nvSpPr>
            <p:cNvPr id="666" name="Google Shape;666;p32"/>
            <p:cNvSpPr/>
            <p:nvPr/>
          </p:nvSpPr>
          <p:spPr>
            <a:xfrm>
              <a:off x="0" y="152"/>
              <a:ext cx="5184" cy="1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67" name="Google Shape;667;p32"/>
            <p:cNvSpPr/>
            <p:nvPr/>
          </p:nvSpPr>
          <p:spPr>
            <a:xfrm>
              <a:off x="0" y="152"/>
              <a:ext cx="518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grpSp>
      <p:sp>
        <p:nvSpPr>
          <p:cNvPr id="668" name="Google Shape;668;p32"/>
          <p:cNvSpPr/>
          <p:nvPr/>
        </p:nvSpPr>
        <p:spPr>
          <a:xfrm>
            <a:off x="2667000" y="6243638"/>
            <a:ext cx="38862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http://www.ncbi.nih.gov/About/primer/microarrays.html</a:t>
            </a:r>
            <a:endParaRPr/>
          </a:p>
        </p:txBody>
      </p:sp>
      <p:sp>
        <p:nvSpPr>
          <p:cNvPr id="669" name="Google Shape;669;p32"/>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670" name="Google Shape;670;p32"/>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671" name="Google Shape;671;p32"/>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3"/>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An experiment on a microarray</a:t>
            </a:r>
            <a:endParaRPr/>
          </a:p>
        </p:txBody>
      </p:sp>
      <p:sp>
        <p:nvSpPr>
          <p:cNvPr id="677" name="Google Shape;677;p33"/>
          <p:cNvSpPr txBox="1"/>
          <p:nvPr/>
        </p:nvSpPr>
        <p:spPr>
          <a:xfrm>
            <a:off x="517525" y="2743200"/>
            <a:ext cx="7993063" cy="3270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 this schematic:</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 </a:t>
            </a:r>
            <a:br>
              <a:rPr b="0" i="0" lang="en-US" sz="1600" u="none" cap="none" strike="noStrike">
                <a:solidFill>
                  <a:srgbClr val="000000"/>
                </a:solidFill>
                <a:latin typeface="Arial"/>
                <a:ea typeface="Arial"/>
                <a:cs typeface="Arial"/>
                <a:sym typeface="Arial"/>
              </a:rPr>
            </a:br>
            <a:r>
              <a:rPr b="1" i="0" lang="en-US" sz="1600" u="none" cap="none" strike="noStrike">
                <a:solidFill>
                  <a:srgbClr val="00FF00"/>
                </a:solidFill>
                <a:latin typeface="Arial"/>
                <a:ea typeface="Arial"/>
                <a:cs typeface="Arial"/>
                <a:sym typeface="Arial"/>
              </a:rPr>
              <a:t>GREEN</a:t>
            </a:r>
            <a:r>
              <a:rPr b="0" i="0" lang="en-US" sz="1600" u="none" cap="none" strike="noStrike">
                <a:solidFill>
                  <a:srgbClr val="000000"/>
                </a:solidFill>
                <a:latin typeface="Arial"/>
                <a:ea typeface="Arial"/>
                <a:cs typeface="Arial"/>
                <a:sym typeface="Arial"/>
              </a:rPr>
              <a:t> represents </a:t>
            </a:r>
            <a:r>
              <a:rPr b="1" i="0" lang="en-US" sz="1600" u="none" cap="none" strike="noStrike">
                <a:solidFill>
                  <a:srgbClr val="00FF00"/>
                </a:solidFill>
                <a:latin typeface="Arial"/>
                <a:ea typeface="Arial"/>
                <a:cs typeface="Arial"/>
                <a:sym typeface="Arial"/>
              </a:rPr>
              <a:t>Control DNA</a:t>
            </a:r>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600"/>
              <a:buFont typeface="Arial"/>
              <a:buNone/>
            </a:pPr>
            <a:r>
              <a:rPr b="1" i="0" lang="en-US" sz="1600" u="none" cap="none" strike="noStrike">
                <a:solidFill>
                  <a:srgbClr val="FF0000"/>
                </a:solidFill>
                <a:latin typeface="Arial"/>
                <a:ea typeface="Arial"/>
                <a:cs typeface="Arial"/>
                <a:sym typeface="Arial"/>
              </a:rPr>
              <a:t>RED</a:t>
            </a:r>
            <a:r>
              <a:rPr b="0" i="0" lang="en-US" sz="1600" u="none" cap="none" strike="noStrike">
                <a:solidFill>
                  <a:srgbClr val="000000"/>
                </a:solidFill>
                <a:latin typeface="Arial"/>
                <a:ea typeface="Arial"/>
                <a:cs typeface="Arial"/>
                <a:sym typeface="Arial"/>
              </a:rPr>
              <a:t> represents </a:t>
            </a:r>
            <a:r>
              <a:rPr b="1" i="0" lang="en-US" sz="1600" u="none" cap="none" strike="noStrike">
                <a:solidFill>
                  <a:srgbClr val="FF0000"/>
                </a:solidFill>
                <a:latin typeface="Arial"/>
                <a:ea typeface="Arial"/>
                <a:cs typeface="Arial"/>
                <a:sym typeface="Arial"/>
              </a:rPr>
              <a:t>Sample DNA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br>
              <a:rPr b="0" i="0" lang="en-US" sz="1600" u="none" cap="none" strike="noStrike">
                <a:solidFill>
                  <a:srgbClr val="000000"/>
                </a:solidFill>
                <a:latin typeface="Arial"/>
                <a:ea typeface="Arial"/>
                <a:cs typeface="Arial"/>
                <a:sym typeface="Arial"/>
              </a:rPr>
            </a:br>
            <a:r>
              <a:rPr b="1" i="0" lang="en-US" sz="1600" u="none" cap="none" strike="noStrike">
                <a:solidFill>
                  <a:srgbClr val="FFFF00"/>
                </a:solidFill>
                <a:latin typeface="Arial"/>
                <a:ea typeface="Arial"/>
                <a:cs typeface="Arial"/>
                <a:sym typeface="Arial"/>
              </a:rPr>
              <a:t>YELLOW</a:t>
            </a:r>
            <a:r>
              <a:rPr b="0" i="0" lang="en-US" sz="1600" u="none" cap="none" strike="noStrike">
                <a:solidFill>
                  <a:srgbClr val="000000"/>
                </a:solidFill>
                <a:latin typeface="Arial"/>
                <a:ea typeface="Arial"/>
                <a:cs typeface="Arial"/>
                <a:sym typeface="Arial"/>
              </a:rPr>
              <a:t> represents </a:t>
            </a:r>
            <a:r>
              <a:rPr b="1" i="0" lang="en-US" sz="1600" u="none" cap="none" strike="noStrike">
                <a:solidFill>
                  <a:srgbClr val="FFFF00"/>
                </a:solidFill>
                <a:latin typeface="Arial"/>
                <a:ea typeface="Arial"/>
                <a:cs typeface="Arial"/>
                <a:sym typeface="Arial"/>
              </a:rPr>
              <a:t>a combination of Control and Sample DNA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br>
              <a:rPr b="0"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BLACK</a:t>
            </a:r>
            <a:r>
              <a:rPr b="0" i="0" lang="en-US" sz="1600" u="none" cap="none" strike="noStrike">
                <a:solidFill>
                  <a:srgbClr val="000000"/>
                </a:solidFill>
                <a:latin typeface="Arial"/>
                <a:ea typeface="Arial"/>
                <a:cs typeface="Arial"/>
                <a:sym typeface="Arial"/>
              </a:rPr>
              <a:t> represents areas where </a:t>
            </a:r>
            <a:r>
              <a:rPr b="1" i="0" lang="en-US" sz="1600" u="none" cap="none" strike="noStrike">
                <a:solidFill>
                  <a:srgbClr val="000000"/>
                </a:solidFill>
                <a:latin typeface="Arial"/>
                <a:ea typeface="Arial"/>
                <a:cs typeface="Arial"/>
                <a:sym typeface="Arial"/>
              </a:rPr>
              <a:t>neither the Control nor Sample DNA</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Each color in an array represents either healthy (control) or diseased (sample) tissue.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location and intensity of a color tell us whether the gene, or mutation, is present in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control and/or sample DNA. </a:t>
            </a:r>
            <a:endParaRPr/>
          </a:p>
        </p:txBody>
      </p:sp>
      <p:pic>
        <p:nvPicPr>
          <p:cNvPr descr="An image depicting the color expression of a microarray." id="678" name="Google Shape;678;p33"/>
          <p:cNvPicPr preferRelativeResize="0"/>
          <p:nvPr>
            <p:ph idx="1" type="body"/>
          </p:nvPr>
        </p:nvPicPr>
        <p:blipFill rotWithShape="1">
          <a:blip r:embed="rId3">
            <a:alphaModFix/>
          </a:blip>
          <a:srcRect b="0" l="0" r="0" t="0"/>
          <a:stretch/>
        </p:blipFill>
        <p:spPr>
          <a:xfrm>
            <a:off x="3810000" y="1295400"/>
            <a:ext cx="4191000" cy="3017838"/>
          </a:xfrm>
          <a:prstGeom prst="rect">
            <a:avLst/>
          </a:prstGeom>
          <a:noFill/>
          <a:ln>
            <a:noFill/>
          </a:ln>
        </p:spPr>
      </p:pic>
      <p:sp>
        <p:nvSpPr>
          <p:cNvPr id="679" name="Google Shape;679;p33"/>
          <p:cNvSpPr txBox="1"/>
          <p:nvPr/>
        </p:nvSpPr>
        <p:spPr>
          <a:xfrm>
            <a:off x="8289925" y="6357938"/>
            <a:ext cx="35242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10</a:t>
            </a:r>
            <a:endParaRPr/>
          </a:p>
        </p:txBody>
      </p:sp>
      <p:sp>
        <p:nvSpPr>
          <p:cNvPr id="680" name="Google Shape;680;p33"/>
          <p:cNvSpPr txBox="1"/>
          <p:nvPr/>
        </p:nvSpPr>
        <p:spPr>
          <a:xfrm>
            <a:off x="2667000" y="6400800"/>
            <a:ext cx="3827463"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http://www.ncbi.nih.gov/About/primer/microarrays.html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4"/>
          <p:cNvSpPr/>
          <p:nvPr/>
        </p:nvSpPr>
        <p:spPr>
          <a:xfrm>
            <a:off x="2576513" y="192405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686" name="Google Shape;686;p34"/>
          <p:cNvSpPr txBox="1"/>
          <p:nvPr>
            <p:ph type="title"/>
          </p:nvPr>
        </p:nvSpPr>
        <p:spPr>
          <a:xfrm>
            <a:off x="457200" y="612775"/>
            <a:ext cx="8229600" cy="804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4400"/>
              <a:t>DNA Microarray</a:t>
            </a:r>
            <a:endParaRPr/>
          </a:p>
        </p:txBody>
      </p:sp>
      <p:sp>
        <p:nvSpPr>
          <p:cNvPr id="687" name="Google Shape;687;p34"/>
          <p:cNvSpPr txBox="1"/>
          <p:nvPr>
            <p:ph idx="1" type="body"/>
          </p:nvPr>
        </p:nvSpPr>
        <p:spPr>
          <a:xfrm>
            <a:off x="4953000" y="5410200"/>
            <a:ext cx="3962400" cy="72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Arial"/>
              <a:buNone/>
            </a:pPr>
            <a:r>
              <a:rPr lang="en-US" sz="2200"/>
              <a:t>  </a:t>
            </a:r>
            <a:r>
              <a:rPr lang="en-US" sz="1800"/>
              <a:t>Tagged probes become hybridized to the DNA chip’s microarray.</a:t>
            </a:r>
            <a:endParaRPr/>
          </a:p>
          <a:p>
            <a:pPr indent="-342900" lvl="0" marL="342900" rtl="0" algn="l">
              <a:spcBef>
                <a:spcPts val="360"/>
              </a:spcBef>
              <a:spcAft>
                <a:spcPts val="0"/>
              </a:spcAft>
              <a:buSzPts val="1800"/>
              <a:buFont typeface="Arial"/>
              <a:buNone/>
            </a:pPr>
            <a:r>
              <a:t/>
            </a:r>
            <a:endParaRPr sz="1800"/>
          </a:p>
        </p:txBody>
      </p:sp>
      <p:pic>
        <p:nvPicPr>
          <p:cNvPr id="688" name="Google Shape;688;p34"/>
          <p:cNvPicPr preferRelativeResize="0"/>
          <p:nvPr>
            <p:ph idx="2" type="chart"/>
          </p:nvPr>
        </p:nvPicPr>
        <p:blipFill rotWithShape="1">
          <a:blip r:embed="rId3">
            <a:alphaModFix/>
          </a:blip>
          <a:srcRect b="12544" l="12537" r="14463" t="14458"/>
          <a:stretch/>
        </p:blipFill>
        <p:spPr>
          <a:xfrm>
            <a:off x="6019800" y="685800"/>
            <a:ext cx="1868488" cy="1371600"/>
          </a:xfrm>
          <a:prstGeom prst="rect">
            <a:avLst/>
          </a:prstGeom>
          <a:noFill/>
          <a:ln>
            <a:noFill/>
          </a:ln>
        </p:spPr>
      </p:pic>
      <p:pic>
        <p:nvPicPr>
          <p:cNvPr descr="hybridization_of_tagged_probes" id="689" name="Google Shape;689;p34"/>
          <p:cNvPicPr preferRelativeResize="0"/>
          <p:nvPr/>
        </p:nvPicPr>
        <p:blipFill rotWithShape="1">
          <a:blip r:embed="rId4">
            <a:alphaModFix/>
          </a:blip>
          <a:srcRect b="0" l="0" r="0" t="0"/>
          <a:stretch/>
        </p:blipFill>
        <p:spPr>
          <a:xfrm>
            <a:off x="5257800" y="1905000"/>
            <a:ext cx="3576638" cy="3276600"/>
          </a:xfrm>
          <a:prstGeom prst="rect">
            <a:avLst/>
          </a:prstGeom>
          <a:noFill/>
          <a:ln>
            <a:noFill/>
          </a:ln>
        </p:spPr>
      </p:pic>
      <p:sp>
        <p:nvSpPr>
          <p:cNvPr id="690" name="Google Shape;690;p34"/>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691" name="Google Shape;691;p34"/>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692" name="Google Shape;692;p34"/>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693" name="Google Shape;693;p34"/>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pic>
        <p:nvPicPr>
          <p:cNvPr descr="single_feature" id="694" name="Google Shape;694;p34"/>
          <p:cNvPicPr preferRelativeResize="0"/>
          <p:nvPr>
            <p:ph idx="2" type="body"/>
          </p:nvPr>
        </p:nvPicPr>
        <p:blipFill rotWithShape="1">
          <a:blip r:embed="rId5">
            <a:alphaModFix/>
          </a:blip>
          <a:srcRect b="0" l="0" r="0" t="0"/>
          <a:stretch/>
        </p:blipFill>
        <p:spPr>
          <a:xfrm>
            <a:off x="457200" y="1828800"/>
            <a:ext cx="3429000" cy="3240088"/>
          </a:xfrm>
          <a:prstGeom prst="rect">
            <a:avLst/>
          </a:prstGeom>
          <a:noFill/>
          <a:ln>
            <a:noFill/>
          </a:ln>
        </p:spPr>
      </p:pic>
      <p:sp>
        <p:nvSpPr>
          <p:cNvPr id="695" name="Google Shape;695;p34"/>
          <p:cNvSpPr txBox="1"/>
          <p:nvPr/>
        </p:nvSpPr>
        <p:spPr>
          <a:xfrm>
            <a:off x="381000" y="5446713"/>
            <a:ext cx="32004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Millions of DNA strands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build up on each location.</a:t>
            </a:r>
            <a:endParaRPr/>
          </a:p>
        </p:txBody>
      </p:sp>
      <p:sp>
        <p:nvSpPr>
          <p:cNvPr id="696" name="Google Shape;696;p34"/>
          <p:cNvSpPr txBox="1"/>
          <p:nvPr/>
        </p:nvSpPr>
        <p:spPr>
          <a:xfrm>
            <a:off x="2514600" y="6400800"/>
            <a:ext cx="45497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http://www.affymetrix.com/corporate/media/image_library/image_library_1.affx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5"/>
          <p:cNvSpPr txBox="1"/>
          <p:nvPr>
            <p:ph type="title"/>
          </p:nvPr>
        </p:nvSpPr>
        <p:spPr>
          <a:xfrm>
            <a:off x="457200" y="731838"/>
            <a:ext cx="8229600" cy="5318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   </a:t>
            </a:r>
            <a:r>
              <a:rPr lang="en-US" sz="4000"/>
              <a:t>DNA Microarray</a:t>
            </a:r>
            <a:endParaRPr/>
          </a:p>
        </p:txBody>
      </p:sp>
      <p:pic>
        <p:nvPicPr>
          <p:cNvPr descr="genechiparrayinhand" id="702" name="Google Shape;702;p35"/>
          <p:cNvPicPr preferRelativeResize="0"/>
          <p:nvPr/>
        </p:nvPicPr>
        <p:blipFill rotWithShape="1">
          <a:blip r:embed="rId3">
            <a:alphaModFix/>
          </a:blip>
          <a:srcRect b="0" l="0" r="0" t="0"/>
          <a:stretch/>
        </p:blipFill>
        <p:spPr>
          <a:xfrm>
            <a:off x="914400" y="1752600"/>
            <a:ext cx="2133600" cy="1981200"/>
          </a:xfrm>
          <a:prstGeom prst="rect">
            <a:avLst/>
          </a:prstGeom>
          <a:noFill/>
          <a:ln>
            <a:noFill/>
          </a:ln>
        </p:spPr>
      </p:pic>
      <p:sp>
        <p:nvSpPr>
          <p:cNvPr id="703" name="Google Shape;703;p35"/>
          <p:cNvSpPr/>
          <p:nvPr/>
        </p:nvSpPr>
        <p:spPr>
          <a:xfrm>
            <a:off x="2854325" y="200025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pic>
        <p:nvPicPr>
          <p:cNvPr id="704" name="Google Shape;704;p35"/>
          <p:cNvPicPr preferRelativeResize="0"/>
          <p:nvPr/>
        </p:nvPicPr>
        <p:blipFill rotWithShape="1">
          <a:blip r:embed="rId4">
            <a:alphaModFix/>
          </a:blip>
          <a:srcRect b="27251" l="18776" r="18637" t="22650"/>
          <a:stretch/>
        </p:blipFill>
        <p:spPr>
          <a:xfrm>
            <a:off x="4038600" y="1447800"/>
            <a:ext cx="4275138" cy="3276600"/>
          </a:xfrm>
          <a:prstGeom prst="rect">
            <a:avLst/>
          </a:prstGeom>
          <a:noFill/>
          <a:ln>
            <a:noFill/>
          </a:ln>
        </p:spPr>
      </p:pic>
      <p:sp>
        <p:nvSpPr>
          <p:cNvPr id="705" name="Google Shape;705;p35"/>
          <p:cNvSpPr txBox="1"/>
          <p:nvPr/>
        </p:nvSpPr>
        <p:spPr>
          <a:xfrm>
            <a:off x="2286000" y="3733800"/>
            <a:ext cx="1447800" cy="8239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Tahoma"/>
              <a:buNone/>
            </a:pPr>
            <a:r>
              <a:rPr b="0" i="0" lang="en-US" sz="1200" u="none" cap="none" strike="noStrike">
                <a:solidFill>
                  <a:srgbClr val="000000"/>
                </a:solidFill>
                <a:latin typeface="Tahoma"/>
                <a:ea typeface="Tahoma"/>
                <a:cs typeface="Tahoma"/>
                <a:sym typeface="Tahoma"/>
              </a:rPr>
              <a:t>        Affymetrix</a:t>
            </a:r>
            <a:endParaRPr/>
          </a:p>
          <a:p>
            <a:pPr indent="0" lvl="0" marL="0" marR="0" rtl="0" algn="l">
              <a:lnSpc>
                <a:spcPct val="100000"/>
              </a:lnSpc>
              <a:spcBef>
                <a:spcPts val="0"/>
              </a:spcBef>
              <a:spcAft>
                <a:spcPts val="0"/>
              </a:spcAft>
              <a:buClr>
                <a:schemeClr val="dk1"/>
              </a:buClr>
              <a:buSzPts val="3600"/>
              <a:buFont typeface="Arial"/>
              <a:buNone/>
            </a:pPr>
            <a:r>
              <a:t/>
            </a:r>
            <a:endParaRPr b="0" i="0" sz="3600" u="none" cap="none" strike="noStrike">
              <a:solidFill>
                <a:srgbClr val="000000"/>
              </a:solidFill>
              <a:latin typeface="Tahoma"/>
              <a:ea typeface="Tahoma"/>
              <a:cs typeface="Tahoma"/>
              <a:sym typeface="Tahoma"/>
            </a:endParaRPr>
          </a:p>
        </p:txBody>
      </p:sp>
      <p:sp>
        <p:nvSpPr>
          <p:cNvPr id="706" name="Google Shape;706;p35"/>
          <p:cNvSpPr txBox="1"/>
          <p:nvPr/>
        </p:nvSpPr>
        <p:spPr>
          <a:xfrm>
            <a:off x="3886200" y="4953000"/>
            <a:ext cx="4953000"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Each blue spot indicates the location of a PCR product. On a real microarray, each spot is about 100um in diameter.</a:t>
            </a:r>
            <a:endParaRPr/>
          </a:p>
        </p:txBody>
      </p:sp>
      <p:sp>
        <p:nvSpPr>
          <p:cNvPr id="707" name="Google Shape;707;p35"/>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Garamond"/>
              <a:buNone/>
            </a:pPr>
            <a:r>
              <a:rPr b="0" i="0" lang="en-US" sz="1200" u="none" cap="none" strike="noStrike">
                <a:solidFill>
                  <a:srgbClr val="000000"/>
                </a:solidFill>
                <a:latin typeface="Garamond"/>
                <a:ea typeface="Garamond"/>
                <a:cs typeface="Garamond"/>
                <a:sym typeface="Garamond"/>
              </a:rPr>
              <a:t>www.geneticsplace.com</a:t>
            </a:r>
            <a:endParaRPr/>
          </a:p>
        </p:txBody>
      </p:sp>
      <p:sp>
        <p:nvSpPr>
          <p:cNvPr id="708" name="Google Shape;708;p35"/>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709" name="Google Shape;709;p35"/>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710" name="Google Shape;710;p35"/>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
        <p:nvSpPr>
          <p:cNvPr id="711" name="Google Shape;711;p35"/>
          <p:cNvSpPr txBox="1"/>
          <p:nvPr/>
        </p:nvSpPr>
        <p:spPr>
          <a:xfrm>
            <a:off x="441325" y="4114800"/>
            <a:ext cx="3140075"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Microarray is a tool for analyzing gene expression that consists of a glass slide.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6"/>
          <p:cNvSpPr txBox="1"/>
          <p:nvPr>
            <p:ph type="title"/>
          </p:nvPr>
        </p:nvSpPr>
        <p:spPr>
          <a:xfrm>
            <a:off x="457200" y="731838"/>
            <a:ext cx="82296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4400"/>
              <a:t>Photolithography</a:t>
            </a:r>
            <a:endParaRPr/>
          </a:p>
        </p:txBody>
      </p:sp>
      <p:sp>
        <p:nvSpPr>
          <p:cNvPr id="717" name="Google Shape;717;p36"/>
          <p:cNvSpPr txBox="1"/>
          <p:nvPr>
            <p:ph idx="1" type="body"/>
          </p:nvPr>
        </p:nvSpPr>
        <p:spPr>
          <a:xfrm>
            <a:off x="609600" y="3962400"/>
            <a:ext cx="8077200"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700"/>
              <a:buFont typeface="Arial"/>
              <a:buChar char="•"/>
            </a:pPr>
            <a:r>
              <a:rPr lang="en-US" sz="1700"/>
              <a:t> Light directed oligonucleotide synthesis. </a:t>
            </a:r>
            <a:endParaRPr/>
          </a:p>
          <a:p>
            <a:pPr indent="-342900" lvl="0" marL="342900" rtl="0" algn="l">
              <a:spcBef>
                <a:spcPts val="0"/>
              </a:spcBef>
              <a:spcAft>
                <a:spcPts val="0"/>
              </a:spcAft>
              <a:buClr>
                <a:schemeClr val="dk1"/>
              </a:buClr>
              <a:buSzPts val="1700"/>
              <a:buFont typeface="Arial"/>
              <a:buChar char="•"/>
            </a:pPr>
            <a:r>
              <a:rPr lang="en-US" sz="1700"/>
              <a:t> A solid support is derivatized with a covalent linker molecule terminated      </a:t>
            </a:r>
            <a:endParaRPr/>
          </a:p>
          <a:p>
            <a:pPr indent="-342900" lvl="0" marL="342900" rtl="0" algn="l">
              <a:spcBef>
                <a:spcPts val="0"/>
              </a:spcBef>
              <a:spcAft>
                <a:spcPts val="0"/>
              </a:spcAft>
              <a:buClr>
                <a:schemeClr val="dk1"/>
              </a:buClr>
              <a:buSzPts val="1700"/>
              <a:buFont typeface="Arial"/>
              <a:buNone/>
            </a:pPr>
            <a:r>
              <a:rPr lang="en-US" sz="1700"/>
              <a:t>       with a photolabile protecting group. </a:t>
            </a:r>
            <a:endParaRPr/>
          </a:p>
          <a:p>
            <a:pPr indent="-342900" lvl="0" marL="342900" rtl="0" algn="l">
              <a:spcBef>
                <a:spcPts val="0"/>
              </a:spcBef>
              <a:spcAft>
                <a:spcPts val="0"/>
              </a:spcAft>
              <a:buClr>
                <a:schemeClr val="dk1"/>
              </a:buClr>
              <a:buSzPts val="1700"/>
              <a:buFont typeface="Arial"/>
              <a:buChar char="•"/>
            </a:pPr>
            <a:r>
              <a:rPr lang="en-US" sz="1700"/>
              <a:t> Light is directed through a mask to deprotect and activate selected sites,   </a:t>
            </a:r>
            <a:endParaRPr/>
          </a:p>
          <a:p>
            <a:pPr indent="-342900" lvl="0" marL="342900" rtl="0" algn="l">
              <a:spcBef>
                <a:spcPts val="0"/>
              </a:spcBef>
              <a:spcAft>
                <a:spcPts val="0"/>
              </a:spcAft>
              <a:buClr>
                <a:schemeClr val="dk1"/>
              </a:buClr>
              <a:buSzPts val="1700"/>
              <a:buFont typeface="Arial"/>
              <a:buNone/>
            </a:pPr>
            <a:r>
              <a:rPr lang="en-US" sz="1700"/>
              <a:t>       and protected nucleotides couple to the activated sites. </a:t>
            </a:r>
            <a:endParaRPr/>
          </a:p>
          <a:p>
            <a:pPr indent="-342900" lvl="0" marL="342900" rtl="0" algn="l">
              <a:spcBef>
                <a:spcPts val="0"/>
              </a:spcBef>
              <a:spcAft>
                <a:spcPts val="0"/>
              </a:spcAft>
              <a:buClr>
                <a:schemeClr val="dk1"/>
              </a:buClr>
              <a:buSzPts val="1700"/>
              <a:buFont typeface="Arial"/>
              <a:buChar char="•"/>
            </a:pPr>
            <a:r>
              <a:rPr lang="en-US" sz="1700"/>
              <a:t> The process is repeated, activating different set of sites and coupling </a:t>
            </a:r>
            <a:endParaRPr/>
          </a:p>
          <a:p>
            <a:pPr indent="-342900" lvl="0" marL="342900" rtl="0" algn="l">
              <a:spcBef>
                <a:spcPts val="0"/>
              </a:spcBef>
              <a:spcAft>
                <a:spcPts val="0"/>
              </a:spcAft>
              <a:buClr>
                <a:schemeClr val="dk1"/>
              </a:buClr>
              <a:buSzPts val="1700"/>
              <a:buFont typeface="Arial"/>
              <a:buNone/>
            </a:pPr>
            <a:r>
              <a:rPr lang="en-US" sz="1700"/>
              <a:t>       different based allowing arbitrary DNA probes to be constructed at   </a:t>
            </a:r>
            <a:endParaRPr/>
          </a:p>
          <a:p>
            <a:pPr indent="-342900" lvl="0" marL="342900" rtl="0" algn="l">
              <a:spcBef>
                <a:spcPts val="0"/>
              </a:spcBef>
              <a:spcAft>
                <a:spcPts val="0"/>
              </a:spcAft>
              <a:buClr>
                <a:schemeClr val="dk1"/>
              </a:buClr>
              <a:buSzPts val="1700"/>
              <a:buFont typeface="Arial"/>
              <a:buNone/>
            </a:pPr>
            <a:r>
              <a:rPr lang="en-US" sz="1700"/>
              <a:t>       each site.</a:t>
            </a:r>
            <a:endParaRPr/>
          </a:p>
          <a:p>
            <a:pPr indent="-342900" lvl="0" marL="342900" rtl="0" algn="l">
              <a:spcBef>
                <a:spcPts val="520"/>
              </a:spcBef>
              <a:spcAft>
                <a:spcPts val="0"/>
              </a:spcAft>
              <a:buSzPts val="2600"/>
              <a:buFont typeface="Arial"/>
              <a:buNone/>
            </a:pPr>
            <a:r>
              <a:t/>
            </a:r>
            <a:endParaRPr sz="2600"/>
          </a:p>
        </p:txBody>
      </p:sp>
      <p:sp>
        <p:nvSpPr>
          <p:cNvPr id="718" name="Google Shape;718;p36"/>
          <p:cNvSpPr/>
          <p:nvPr/>
        </p:nvSpPr>
        <p:spPr>
          <a:xfrm>
            <a:off x="2914650" y="2628900"/>
            <a:ext cx="9144000"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pic>
        <p:nvPicPr>
          <p:cNvPr id="719" name="Google Shape;719;p36"/>
          <p:cNvPicPr preferRelativeResize="0"/>
          <p:nvPr/>
        </p:nvPicPr>
        <p:blipFill rotWithShape="1">
          <a:blip r:embed="rId3">
            <a:alphaModFix/>
          </a:blip>
          <a:srcRect b="40370" l="16722" r="41069" t="31850"/>
          <a:stretch/>
        </p:blipFill>
        <p:spPr>
          <a:xfrm>
            <a:off x="1905000" y="1905000"/>
            <a:ext cx="5943600" cy="2133600"/>
          </a:xfrm>
          <a:prstGeom prst="rect">
            <a:avLst/>
          </a:prstGeom>
          <a:noFill/>
          <a:ln>
            <a:noFill/>
          </a:ln>
        </p:spPr>
      </p:pic>
      <p:sp>
        <p:nvSpPr>
          <p:cNvPr id="720" name="Google Shape;720;p36"/>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721" name="Google Shape;721;p36"/>
          <p:cNvSpPr/>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cap="none" strike="noStrike">
                <a:solidFill>
                  <a:srgbClr val="000000"/>
                </a:solidFill>
                <a:latin typeface="Garamond"/>
                <a:ea typeface="Garamond"/>
                <a:cs typeface="Garamond"/>
                <a:sym typeface="Garamond"/>
              </a:rPr>
              <a:t>‹#›</a:t>
            </a:fld>
            <a:endParaRPr b="0" i="0" sz="1200" u="none" cap="none" strike="noStrike">
              <a:solidFill>
                <a:srgbClr val="000000"/>
              </a:solidFill>
              <a:latin typeface="Garamond"/>
              <a:ea typeface="Garamond"/>
              <a:cs typeface="Garamond"/>
              <a:sym typeface="Garamond"/>
            </a:endParaRPr>
          </a:p>
        </p:txBody>
      </p:sp>
      <p:sp>
        <p:nvSpPr>
          <p:cNvPr id="722" name="Google Shape;722;p36"/>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723" name="Google Shape;723;p36"/>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7"/>
          <p:cNvSpPr txBox="1"/>
          <p:nvPr>
            <p:ph type="title"/>
          </p:nvPr>
        </p:nvSpPr>
        <p:spPr>
          <a:xfrm>
            <a:off x="381000" y="457200"/>
            <a:ext cx="67056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  </a:t>
            </a:r>
            <a:r>
              <a:rPr lang="en-US" sz="3000"/>
              <a:t>Affymetrix GeneChip® Arrays</a:t>
            </a:r>
            <a:endParaRPr/>
          </a:p>
        </p:txBody>
      </p:sp>
      <p:pic>
        <p:nvPicPr>
          <p:cNvPr id="729" name="Google Shape;729;p37"/>
          <p:cNvPicPr preferRelativeResize="0"/>
          <p:nvPr>
            <p:ph idx="1" type="body"/>
          </p:nvPr>
        </p:nvPicPr>
        <p:blipFill rotWithShape="1">
          <a:blip r:embed="rId3">
            <a:alphaModFix/>
          </a:blip>
          <a:srcRect b="30555" l="16696" r="37392" t="31755"/>
          <a:stretch/>
        </p:blipFill>
        <p:spPr>
          <a:xfrm>
            <a:off x="473075" y="1184274"/>
            <a:ext cx="4724400" cy="3969193"/>
          </a:xfrm>
          <a:prstGeom prst="rect">
            <a:avLst/>
          </a:prstGeom>
          <a:noFill/>
          <a:ln>
            <a:noFill/>
          </a:ln>
        </p:spPr>
      </p:pic>
      <p:pic>
        <p:nvPicPr>
          <p:cNvPr descr="photolitography" id="730" name="Google Shape;730;p37"/>
          <p:cNvPicPr preferRelativeResize="0"/>
          <p:nvPr>
            <p:ph idx="2" type="body"/>
          </p:nvPr>
        </p:nvPicPr>
        <p:blipFill rotWithShape="1">
          <a:blip r:embed="rId4">
            <a:alphaModFix/>
          </a:blip>
          <a:srcRect b="0" l="0" r="0" t="0"/>
          <a:stretch/>
        </p:blipFill>
        <p:spPr>
          <a:xfrm>
            <a:off x="5410200" y="2514600"/>
            <a:ext cx="3200400" cy="2168525"/>
          </a:xfrm>
          <a:prstGeom prst="rect">
            <a:avLst/>
          </a:prstGeom>
          <a:noFill/>
          <a:ln>
            <a:noFill/>
          </a:ln>
        </p:spPr>
      </p:pic>
      <p:sp>
        <p:nvSpPr>
          <p:cNvPr id="731" name="Google Shape;731;p37"/>
          <p:cNvSpPr txBox="1"/>
          <p:nvPr/>
        </p:nvSpPr>
        <p:spPr>
          <a:xfrm>
            <a:off x="609600" y="5029200"/>
            <a:ext cx="81534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combination of photolithography and combinatorial chemistry to manufacture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GeneChip® Arrays. With a minimum number of steps, Affymetrix produces arrays with thousands of different probes packed at extremely high density. Enable to obtain high quality, genome-wide data using small sample volumes. </a:t>
            </a:r>
            <a:endParaRPr/>
          </a:p>
        </p:txBody>
      </p:sp>
      <p:sp>
        <p:nvSpPr>
          <p:cNvPr id="732" name="Google Shape;732;p37"/>
          <p:cNvSpPr txBox="1"/>
          <p:nvPr/>
        </p:nvSpPr>
        <p:spPr>
          <a:xfrm>
            <a:off x="2362200" y="6324600"/>
            <a:ext cx="4403725"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http://www.affymetrix.com/technology/manufacturing/index.affx</a:t>
            </a:r>
            <a:endParaRPr/>
          </a:p>
        </p:txBody>
      </p:sp>
      <p:sp>
        <p:nvSpPr>
          <p:cNvPr id="733" name="Google Shape;733;p37"/>
          <p:cNvSpPr txBox="1"/>
          <p:nvPr/>
        </p:nvSpPr>
        <p:spPr>
          <a:xfrm>
            <a:off x="288925" y="6208713"/>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4" name="Google Shape;734;p37"/>
          <p:cNvSpPr txBox="1"/>
          <p:nvPr/>
        </p:nvSpPr>
        <p:spPr>
          <a:xfrm>
            <a:off x="8289925" y="6357938"/>
            <a:ext cx="35242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8"/>
          <p:cNvSpPr txBox="1"/>
          <p:nvPr>
            <p:ph type="title"/>
          </p:nvPr>
        </p:nvSpPr>
        <p:spPr>
          <a:xfrm>
            <a:off x="381000" y="457200"/>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   </a:t>
            </a:r>
            <a:r>
              <a:rPr lang="en-US" sz="4400"/>
              <a:t>Affymetrix </a:t>
            </a:r>
            <a:r>
              <a:rPr lang="en-US"/>
              <a:t>GeneChip® Arrays</a:t>
            </a:r>
            <a:endParaRPr/>
          </a:p>
        </p:txBody>
      </p:sp>
      <p:pic>
        <p:nvPicPr>
          <p:cNvPr descr="genechiparrayoutput" id="740" name="Google Shape;740;p38"/>
          <p:cNvPicPr preferRelativeResize="0"/>
          <p:nvPr/>
        </p:nvPicPr>
        <p:blipFill rotWithShape="1">
          <a:blip r:embed="rId3">
            <a:alphaModFix/>
          </a:blip>
          <a:srcRect b="0" l="0" r="0" t="0"/>
          <a:stretch/>
        </p:blipFill>
        <p:spPr>
          <a:xfrm>
            <a:off x="4800600" y="1752600"/>
            <a:ext cx="3810000" cy="3657600"/>
          </a:xfrm>
          <a:prstGeom prst="rect">
            <a:avLst/>
          </a:prstGeom>
          <a:noFill/>
          <a:ln>
            <a:noFill/>
          </a:ln>
        </p:spPr>
      </p:pic>
      <p:sp>
        <p:nvSpPr>
          <p:cNvPr id="741" name="Google Shape;741;p38"/>
          <p:cNvSpPr txBox="1"/>
          <p:nvPr/>
        </p:nvSpPr>
        <p:spPr>
          <a:xfrm>
            <a:off x="517525" y="2779713"/>
            <a:ext cx="40449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 from an experiment showing the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expression of thousands of genes on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single GeneChip® probe array. </a:t>
            </a:r>
            <a:endParaRPr/>
          </a:p>
        </p:txBody>
      </p:sp>
      <p:sp>
        <p:nvSpPr>
          <p:cNvPr id="742" name="Google Shape;742;p38"/>
          <p:cNvSpPr txBox="1"/>
          <p:nvPr/>
        </p:nvSpPr>
        <p:spPr>
          <a:xfrm>
            <a:off x="1828800" y="6400800"/>
            <a:ext cx="5430838"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http://www.affymetrix.com/corporate/media/image_library/image_library_1.affx</a:t>
            </a:r>
            <a:endParaRPr/>
          </a:p>
        </p:txBody>
      </p:sp>
      <p:sp>
        <p:nvSpPr>
          <p:cNvPr id="743" name="Google Shape;743;p38"/>
          <p:cNvSpPr txBox="1"/>
          <p:nvPr/>
        </p:nvSpPr>
        <p:spPr>
          <a:xfrm>
            <a:off x="8382000" y="6397625"/>
            <a:ext cx="352425"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p>
            <a:pPr indent="-742950" lvl="0" marL="742950" rtl="0" algn="l">
              <a:spcBef>
                <a:spcPts val="0"/>
              </a:spcBef>
              <a:spcAft>
                <a:spcPts val="0"/>
              </a:spcAft>
              <a:buClr>
                <a:schemeClr val="dk2"/>
              </a:buClr>
              <a:buSzPts val="3600"/>
              <a:buFont typeface="Arimo"/>
              <a:buAutoNum type="arabicPeriod"/>
            </a:pPr>
            <a:r>
              <a:rPr lang="en-US" sz="3600"/>
              <a:t>Copying DNA</a:t>
            </a:r>
            <a:endParaRPr/>
          </a:p>
        </p:txBody>
      </p:sp>
      <p:sp>
        <p:nvSpPr>
          <p:cNvPr id="283" name="Google Shape;283;p4"/>
          <p:cNvSpP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Garamond"/>
              <a:ea typeface="Garamond"/>
              <a:cs typeface="Garamond"/>
              <a:sym typeface="Garamond"/>
            </a:endParaRPr>
          </a:p>
        </p:txBody>
      </p:sp>
      <p:sp>
        <p:nvSpPr>
          <p:cNvPr id="284" name="Google Shape;284;p4"/>
          <p:cNvSpPr txBox="1"/>
          <p:nvPr/>
        </p:nvSpPr>
        <p:spPr>
          <a:xfrm>
            <a:off x="533400" y="0"/>
            <a:ext cx="502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 Introduction to Bioinformatics Algorithms</a:t>
            </a:r>
            <a:endParaRPr/>
          </a:p>
        </p:txBody>
      </p:sp>
      <p:sp>
        <p:nvSpPr>
          <p:cNvPr id="285" name="Google Shape;285;p4"/>
          <p:cNvSpPr txBox="1"/>
          <p:nvPr/>
        </p:nvSpPr>
        <p:spPr>
          <a:xfrm>
            <a:off x="6096000" y="0"/>
            <a:ext cx="2667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www.bioalgorithms.info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we need so many copies</a:t>
            </a:r>
            <a:endParaRPr/>
          </a:p>
        </p:txBody>
      </p:sp>
      <p:sp>
        <p:nvSpPr>
          <p:cNvPr id="292" name="Google Shape;292;p5"/>
          <p:cNvSpPr txBox="1"/>
          <p:nvPr>
            <p:ph idx="1" type="body"/>
          </p:nvPr>
        </p:nvSpPr>
        <p:spPr>
          <a:xfrm>
            <a:off x="381000" y="12954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00"/>
              <a:buFont typeface="Arial"/>
              <a:buChar char="•"/>
            </a:pPr>
            <a:r>
              <a:rPr lang="en-US" sz="2600"/>
              <a:t>Biologists needed to find a way to read DNA codes.</a:t>
            </a:r>
            <a:endParaRPr/>
          </a:p>
          <a:p>
            <a:pPr indent="-342900" lvl="0" marL="342900" rtl="0" algn="l">
              <a:lnSpc>
                <a:spcPct val="90000"/>
              </a:lnSpc>
              <a:spcBef>
                <a:spcPts val="520"/>
              </a:spcBef>
              <a:spcAft>
                <a:spcPts val="0"/>
              </a:spcAft>
              <a:buSzPts val="2600"/>
              <a:buFont typeface="Arial"/>
              <a:buChar char="•"/>
            </a:pPr>
            <a:r>
              <a:rPr lang="en-US" sz="2600"/>
              <a:t>How do you read base pairs that are angstroms in size?</a:t>
            </a:r>
            <a:endParaRPr/>
          </a:p>
          <a:p>
            <a:pPr indent="-285750" lvl="1" marL="742950" rtl="0" algn="l">
              <a:lnSpc>
                <a:spcPct val="90000"/>
              </a:lnSpc>
              <a:spcBef>
                <a:spcPts val="480"/>
              </a:spcBef>
              <a:spcAft>
                <a:spcPts val="0"/>
              </a:spcAft>
              <a:buSzPts val="2400"/>
              <a:buFont typeface="Arial"/>
              <a:buChar char="•"/>
            </a:pPr>
            <a:r>
              <a:rPr lang="en-US" sz="2400"/>
              <a:t>It is not possible to directly look at it due to DNA’s small size.</a:t>
            </a:r>
            <a:endParaRPr/>
          </a:p>
          <a:p>
            <a:pPr indent="-285750" lvl="1" marL="742950" rtl="0" algn="l">
              <a:lnSpc>
                <a:spcPct val="90000"/>
              </a:lnSpc>
              <a:spcBef>
                <a:spcPts val="480"/>
              </a:spcBef>
              <a:spcAft>
                <a:spcPts val="0"/>
              </a:spcAft>
              <a:buSzPts val="2400"/>
              <a:buFont typeface="Arial"/>
              <a:buChar char="•"/>
            </a:pPr>
            <a:r>
              <a:rPr lang="en-US" sz="2400"/>
              <a:t>Need to use chemical techniques to detect what you are looking for.</a:t>
            </a:r>
            <a:endParaRPr/>
          </a:p>
          <a:p>
            <a:pPr indent="-285750" lvl="1" marL="742950" rtl="0" algn="l">
              <a:lnSpc>
                <a:spcPct val="90000"/>
              </a:lnSpc>
              <a:spcBef>
                <a:spcPts val="480"/>
              </a:spcBef>
              <a:spcAft>
                <a:spcPts val="0"/>
              </a:spcAft>
              <a:buSzPts val="2400"/>
              <a:buFont typeface="Arial"/>
              <a:buChar char="•"/>
            </a:pPr>
            <a:r>
              <a:rPr lang="en-US" sz="2400"/>
              <a:t>To read something so small, you need a lot of it, so that you can actually detect the chemistry.</a:t>
            </a:r>
            <a:endParaRPr/>
          </a:p>
          <a:p>
            <a:pPr indent="-342900" lvl="0" marL="342900" rtl="0" algn="l">
              <a:lnSpc>
                <a:spcPct val="90000"/>
              </a:lnSpc>
              <a:spcBef>
                <a:spcPts val="520"/>
              </a:spcBef>
              <a:spcAft>
                <a:spcPts val="0"/>
              </a:spcAft>
              <a:buSzPts val="2600"/>
              <a:buFont typeface="Arial"/>
              <a:buChar char="•"/>
            </a:pPr>
            <a:r>
              <a:rPr lang="en-US" sz="2600"/>
              <a:t>Need a way to make many copies of the base pairs, and a method for reading the pairs.</a:t>
            </a:r>
            <a:endParaRPr/>
          </a:p>
        </p:txBody>
      </p:sp>
      <p:sp>
        <p:nvSpPr>
          <p:cNvPr id="293" name="Google Shape;293;p5"/>
          <p:cNvSpPr/>
          <p:nvPr/>
        </p:nvSpPr>
        <p:spPr>
          <a:xfrm>
            <a:off x="381000" y="6183316"/>
            <a:ext cx="9067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Angstrom</a:t>
            </a:r>
            <a:r>
              <a:rPr lang="en-US" sz="1400">
                <a:solidFill>
                  <a:schemeClr val="dk1"/>
                </a:solidFill>
                <a:latin typeface="Arial"/>
                <a:ea typeface="Arial"/>
                <a:cs typeface="Arial"/>
                <a:sym typeface="Arial"/>
              </a:rPr>
              <a:t>: A metric unit of length equal to one ten billionth of a meter (or 0.0001 micron); used to specify wavelengths of electromagnetic radiation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800"/>
              <a:t>Polymerase Chain Reaction (PCR)</a:t>
            </a:r>
            <a:endParaRPr/>
          </a:p>
        </p:txBody>
      </p:sp>
      <p:pic>
        <p:nvPicPr>
          <p:cNvPr id="299" name="Google Shape;299;p6"/>
          <p:cNvPicPr preferRelativeResize="0"/>
          <p:nvPr/>
        </p:nvPicPr>
        <p:blipFill rotWithShape="1">
          <a:blip r:embed="rId3">
            <a:alphaModFix/>
          </a:blip>
          <a:srcRect b="0" l="0" r="0" t="0"/>
          <a:stretch/>
        </p:blipFill>
        <p:spPr>
          <a:xfrm>
            <a:off x="5915025" y="1219200"/>
            <a:ext cx="3228975" cy="5105400"/>
          </a:xfrm>
          <a:prstGeom prst="rect">
            <a:avLst/>
          </a:prstGeom>
          <a:noFill/>
          <a:ln>
            <a:noFill/>
          </a:ln>
        </p:spPr>
      </p:pic>
      <p:sp>
        <p:nvSpPr>
          <p:cNvPr descr="Rectangle: Click to edit Master text styles&#10;Second level&#10;Third level&#10;Fourth level&#10;Fifth level" id="300" name="Google Shape;300;p6"/>
          <p:cNvSpPr txBox="1"/>
          <p:nvPr>
            <p:ph idx="1" type="body"/>
          </p:nvPr>
        </p:nvSpPr>
        <p:spPr>
          <a:xfrm>
            <a:off x="457200" y="1371600"/>
            <a:ext cx="5799138"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Arial"/>
              <a:buChar char="•"/>
            </a:pPr>
            <a:r>
              <a:rPr lang="en-US" sz="2400"/>
              <a:t>Polymerase Chain Reaction (PCR)</a:t>
            </a:r>
            <a:endParaRPr/>
          </a:p>
          <a:p>
            <a:pPr indent="-285750" lvl="1" marL="742950" rtl="0" algn="l">
              <a:spcBef>
                <a:spcPts val="360"/>
              </a:spcBef>
              <a:spcAft>
                <a:spcPts val="0"/>
              </a:spcAft>
              <a:buSzPts val="1800"/>
              <a:buFont typeface="Arial"/>
              <a:buChar char="•"/>
            </a:pPr>
            <a:r>
              <a:rPr lang="en-US" sz="1800"/>
              <a:t>Used to massively replicate DNA sequences.</a:t>
            </a:r>
            <a:endParaRPr/>
          </a:p>
          <a:p>
            <a:pPr indent="-342900" lvl="0" marL="342900" rtl="0" algn="l">
              <a:spcBef>
                <a:spcPts val="480"/>
              </a:spcBef>
              <a:spcAft>
                <a:spcPts val="0"/>
              </a:spcAft>
              <a:buSzPts val="2400"/>
              <a:buFont typeface="Arial"/>
              <a:buChar char="•"/>
            </a:pPr>
            <a:r>
              <a:rPr lang="en-US" sz="2400"/>
              <a:t>How it works:</a:t>
            </a:r>
            <a:endParaRPr/>
          </a:p>
          <a:p>
            <a:pPr indent="-285750" lvl="1" marL="742950" rtl="0" algn="l">
              <a:spcBef>
                <a:spcPts val="360"/>
              </a:spcBef>
              <a:spcAft>
                <a:spcPts val="0"/>
              </a:spcAft>
              <a:buSzPts val="1800"/>
              <a:buFont typeface="Arial"/>
              <a:buChar char="•"/>
            </a:pPr>
            <a:r>
              <a:rPr lang="en-US" sz="1800"/>
              <a:t>Separate the two strands with low heat</a:t>
            </a:r>
            <a:endParaRPr/>
          </a:p>
          <a:p>
            <a:pPr indent="-285750" lvl="1" marL="742950" rtl="0" algn="l">
              <a:spcBef>
                <a:spcPts val="360"/>
              </a:spcBef>
              <a:spcAft>
                <a:spcPts val="0"/>
              </a:spcAft>
              <a:buSzPts val="1800"/>
              <a:buFont typeface="Arial"/>
              <a:buChar char="•"/>
            </a:pPr>
            <a:r>
              <a:rPr lang="en-US" sz="1800"/>
              <a:t>Add some base pairs, primer sequences, and DNA Polymerase</a:t>
            </a:r>
            <a:endParaRPr/>
          </a:p>
          <a:p>
            <a:pPr indent="-228600" lvl="2" marL="1143000" rtl="0" algn="l">
              <a:spcBef>
                <a:spcPts val="360"/>
              </a:spcBef>
              <a:spcAft>
                <a:spcPts val="0"/>
              </a:spcAft>
              <a:buSzPts val="1800"/>
              <a:buFont typeface="Arial"/>
              <a:buChar char="•"/>
            </a:pPr>
            <a:r>
              <a:rPr lang="en-US" sz="1800"/>
              <a:t>Creates double stranded DNA from a single strand.</a:t>
            </a:r>
            <a:endParaRPr/>
          </a:p>
          <a:p>
            <a:pPr indent="-228600" lvl="2" marL="1143000" rtl="0" algn="l">
              <a:spcBef>
                <a:spcPts val="360"/>
              </a:spcBef>
              <a:spcAft>
                <a:spcPts val="0"/>
              </a:spcAft>
              <a:buSzPts val="1800"/>
              <a:buFont typeface="Arial"/>
              <a:buChar char="•"/>
            </a:pPr>
            <a:r>
              <a:rPr lang="en-US" sz="1800"/>
              <a:t>Primer sequences create a seed from which double stranded DNA grows.</a:t>
            </a:r>
            <a:endParaRPr/>
          </a:p>
          <a:p>
            <a:pPr indent="-285750" lvl="1" marL="742950" rtl="0" algn="l">
              <a:spcBef>
                <a:spcPts val="360"/>
              </a:spcBef>
              <a:spcAft>
                <a:spcPts val="0"/>
              </a:spcAft>
              <a:buSzPts val="1800"/>
              <a:buFont typeface="Arial"/>
              <a:buChar char="•"/>
            </a:pPr>
            <a:r>
              <a:rPr lang="en-US" sz="1800"/>
              <a:t>Now you have two copies.</a:t>
            </a:r>
            <a:endParaRPr/>
          </a:p>
          <a:p>
            <a:pPr indent="-285750" lvl="1" marL="742950" rtl="0" algn="l">
              <a:spcBef>
                <a:spcPts val="360"/>
              </a:spcBef>
              <a:spcAft>
                <a:spcPts val="0"/>
              </a:spcAft>
              <a:buSzPts val="1800"/>
              <a:buFont typeface="Arial"/>
              <a:buChar char="•"/>
            </a:pPr>
            <a:r>
              <a:rPr lang="en-US" sz="1800"/>
              <a:t>Repeat. Amount of DNA grows exponentially. </a:t>
            </a:r>
            <a:endParaRPr/>
          </a:p>
          <a:p>
            <a:pPr indent="-228600" lvl="2" marL="1143000" rtl="0" algn="l">
              <a:spcBef>
                <a:spcPts val="360"/>
              </a:spcBef>
              <a:spcAft>
                <a:spcPts val="0"/>
              </a:spcAft>
              <a:buSzPts val="1800"/>
              <a:buFont typeface="Arial"/>
              <a:buChar char="•"/>
            </a:pPr>
            <a:r>
              <a:rPr lang="en-US" sz="1800"/>
              <a:t>1→2→4→8→16→32→64→128→256…</a:t>
            </a:r>
            <a:endParaRPr/>
          </a:p>
          <a:p>
            <a:pPr indent="-342900" lvl="0" marL="342900" rtl="0" algn="l">
              <a:spcBef>
                <a:spcPts val="360"/>
              </a:spcBef>
              <a:spcAft>
                <a:spcPts val="0"/>
              </a:spcAft>
              <a:buSzPts val="1800"/>
              <a:buFont typeface="Arial"/>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7"/>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Polymerase Chain Reaction</a:t>
            </a:r>
            <a:endParaRPr/>
          </a:p>
        </p:txBody>
      </p:sp>
      <p:sp>
        <p:nvSpPr>
          <p:cNvPr id="306" name="Google Shape;306;p7"/>
          <p:cNvSpPr txBox="1"/>
          <p:nvPr>
            <p:ph idx="1" type="body"/>
          </p:nvPr>
        </p:nvSpPr>
        <p:spPr>
          <a:xfrm>
            <a:off x="457200" y="1600200"/>
            <a:ext cx="48006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b="1" lang="en-US" sz="2800"/>
              <a:t>Problem</a:t>
            </a:r>
            <a:r>
              <a:rPr lang="en-US" sz="2800"/>
              <a:t>: Modern instrumentation cannot easily detect single molecules of DNA, making amplification a prerequisite for further analysis</a:t>
            </a:r>
            <a:endParaRPr/>
          </a:p>
          <a:p>
            <a:pPr indent="-342900" lvl="0" marL="342900" rtl="0" algn="l">
              <a:spcBef>
                <a:spcPts val="560"/>
              </a:spcBef>
              <a:spcAft>
                <a:spcPts val="0"/>
              </a:spcAft>
              <a:buSzPts val="2800"/>
              <a:buFont typeface="Arial"/>
              <a:buChar char="•"/>
            </a:pPr>
            <a:r>
              <a:rPr b="1" lang="en-US" sz="2800"/>
              <a:t>Solution</a:t>
            </a:r>
            <a:r>
              <a:rPr lang="en-US" sz="2800"/>
              <a:t>: PCR doubles the number of DNA fragments at every iteration</a:t>
            </a:r>
            <a:endParaRPr/>
          </a:p>
        </p:txBody>
      </p:sp>
      <p:pic>
        <p:nvPicPr>
          <p:cNvPr id="307" name="Google Shape;307;p7"/>
          <p:cNvPicPr preferRelativeResize="0"/>
          <p:nvPr>
            <p:ph idx="2" type="body"/>
          </p:nvPr>
        </p:nvPicPr>
        <p:blipFill rotWithShape="1">
          <a:blip r:embed="rId3">
            <a:alphaModFix/>
          </a:blip>
          <a:srcRect b="0" l="0" r="0" t="0"/>
          <a:stretch/>
        </p:blipFill>
        <p:spPr>
          <a:xfrm>
            <a:off x="5410200" y="1600200"/>
            <a:ext cx="3352800" cy="3986213"/>
          </a:xfrm>
          <a:prstGeom prst="rect">
            <a:avLst/>
          </a:prstGeom>
          <a:noFill/>
          <a:ln>
            <a:noFill/>
          </a:ln>
        </p:spPr>
      </p:pic>
      <p:sp>
        <p:nvSpPr>
          <p:cNvPr id="308" name="Google Shape;308;p7"/>
          <p:cNvSpPr txBox="1"/>
          <p:nvPr/>
        </p:nvSpPr>
        <p:spPr>
          <a:xfrm>
            <a:off x="5334000" y="5791200"/>
            <a:ext cx="33528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1…         2…        4…       8…</a:t>
            </a:r>
            <a:endParaRPr/>
          </a:p>
        </p:txBody>
      </p:sp>
      <p:sp>
        <p:nvSpPr>
          <p:cNvPr id="309" name="Google Shape;309;p7"/>
          <p:cNvSpPr/>
          <p:nvPr/>
        </p:nvSpPr>
        <p:spPr>
          <a:xfrm>
            <a:off x="3352800" y="5715000"/>
            <a:ext cx="1676400" cy="457200"/>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2000"/>
                                        <p:tgtEl>
                                          <p:spTgt spid="3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2000"/>
                                        <p:tgtEl>
                                          <p:spTgt spid="30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Denaturation</a:t>
            </a:r>
            <a:endParaRPr/>
          </a:p>
        </p:txBody>
      </p:sp>
      <p:graphicFrame>
        <p:nvGraphicFramePr>
          <p:cNvPr id="315" name="Google Shape;315;p8"/>
          <p:cNvGraphicFramePr/>
          <p:nvPr/>
        </p:nvGraphicFramePr>
        <p:xfrm>
          <a:off x="609600" y="1524000"/>
          <a:ext cx="7543800" cy="642938"/>
        </p:xfrm>
        <a:graphic>
          <a:graphicData uri="http://schemas.openxmlformats.org/presentationml/2006/ole">
            <mc:AlternateContent>
              <mc:Choice Requires="v">
                <p:oleObj r:id="rId4" imgH="642938" imgW="7543800" progId="Paint.Picture" spid="_x0000_s1">
                  <p:embed/>
                </p:oleObj>
              </mc:Choice>
              <mc:Fallback>
                <p:oleObj r:id="rId5" imgH="642938" imgW="7543800" progId="Paint.Picture">
                  <p:embed/>
                  <p:pic>
                    <p:nvPicPr>
                      <p:cNvPr id="315" name="Google Shape;315;p8"/>
                      <p:cNvPicPr preferRelativeResize="0"/>
                      <p:nvPr/>
                    </p:nvPicPr>
                    <p:blipFill rotWithShape="1">
                      <a:blip r:embed="rId6">
                        <a:alphaModFix/>
                      </a:blip>
                      <a:srcRect b="0" l="0" r="0" t="0"/>
                      <a:stretch/>
                    </p:blipFill>
                    <p:spPr>
                      <a:xfrm>
                        <a:off x="609600" y="1524000"/>
                        <a:ext cx="7543800" cy="642938"/>
                      </a:xfrm>
                      <a:prstGeom prst="rect">
                        <a:avLst/>
                      </a:prstGeom>
                      <a:noFill/>
                      <a:ln>
                        <a:noFill/>
                      </a:ln>
                    </p:spPr>
                  </p:pic>
                </p:oleObj>
              </mc:Fallback>
            </mc:AlternateContent>
          </a:graphicData>
        </a:graphic>
      </p:graphicFrame>
      <p:graphicFrame>
        <p:nvGraphicFramePr>
          <p:cNvPr id="316" name="Google Shape;316;p8"/>
          <p:cNvGraphicFramePr/>
          <p:nvPr/>
        </p:nvGraphicFramePr>
        <p:xfrm>
          <a:off x="457200" y="4062413"/>
          <a:ext cx="7924800" cy="1774825"/>
        </p:xfrm>
        <a:graphic>
          <a:graphicData uri="http://schemas.openxmlformats.org/presentationml/2006/ole">
            <mc:AlternateContent>
              <mc:Choice Requires="v">
                <p:oleObj r:id="rId7" imgH="1774825" imgW="7924800" progId="Paint.Picture" spid="_x0000_s2">
                  <p:embed/>
                </p:oleObj>
              </mc:Choice>
              <mc:Fallback>
                <p:oleObj r:id="rId8" imgH="1774825" imgW="7924800" progId="Paint.Picture">
                  <p:embed/>
                  <p:pic>
                    <p:nvPicPr>
                      <p:cNvPr id="316" name="Google Shape;316;p8"/>
                      <p:cNvPicPr preferRelativeResize="0"/>
                      <p:nvPr/>
                    </p:nvPicPr>
                    <p:blipFill rotWithShape="1">
                      <a:blip r:embed="rId9">
                        <a:alphaModFix/>
                      </a:blip>
                      <a:srcRect b="0" l="0" r="0" t="0"/>
                      <a:stretch/>
                    </p:blipFill>
                    <p:spPr>
                      <a:xfrm>
                        <a:off x="457200" y="4062413"/>
                        <a:ext cx="7924800" cy="1774825"/>
                      </a:xfrm>
                      <a:prstGeom prst="rect">
                        <a:avLst/>
                      </a:prstGeom>
                      <a:noFill/>
                      <a:ln>
                        <a:noFill/>
                      </a:ln>
                    </p:spPr>
                  </p:pic>
                </p:oleObj>
              </mc:Fallback>
            </mc:AlternateContent>
          </a:graphicData>
        </a:graphic>
      </p:graphicFrame>
      <p:sp>
        <p:nvSpPr>
          <p:cNvPr id="317" name="Google Shape;317;p8"/>
          <p:cNvSpPr/>
          <p:nvPr/>
        </p:nvSpPr>
        <p:spPr>
          <a:xfrm rot="5400000">
            <a:off x="2019300" y="2705100"/>
            <a:ext cx="1676400" cy="990600"/>
          </a:xfrm>
          <a:prstGeom prst="notchedRightArrow">
            <a:avLst>
              <a:gd fmla="val 50000" name="adj1"/>
              <a:gd fmla="val 42308"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18" name="Google Shape;318;p8"/>
          <p:cNvSpPr txBox="1"/>
          <p:nvPr/>
        </p:nvSpPr>
        <p:spPr>
          <a:xfrm>
            <a:off x="3657600" y="2286000"/>
            <a:ext cx="4648200" cy="13731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Raise temperature to 94</a:t>
            </a:r>
            <a:r>
              <a:rPr b="0" baseline="30000" i="0" lang="en-US" sz="2800" u="none" cap="none" strike="noStrike">
                <a:solidFill>
                  <a:srgbClr val="000000"/>
                </a:solidFill>
                <a:latin typeface="Arial"/>
                <a:ea typeface="Arial"/>
                <a:cs typeface="Arial"/>
                <a:sym typeface="Arial"/>
              </a:rPr>
              <a:t>o</a:t>
            </a:r>
            <a:r>
              <a:rPr b="0" i="0" lang="en-US" sz="2800" u="none" cap="none" strike="noStrike">
                <a:solidFill>
                  <a:srgbClr val="000000"/>
                </a:solidFill>
                <a:latin typeface="Arial"/>
                <a:ea typeface="Arial"/>
                <a:cs typeface="Arial"/>
                <a:sym typeface="Arial"/>
              </a:rPr>
              <a:t>C to separate the duplex form of DNA into single strands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1000"/>
                                        <p:tgtEl>
                                          <p:spTgt spid="31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9"/>
          <p:cNvSpPr txBox="1"/>
          <p:nvPr>
            <p:ph type="title"/>
          </p:nvPr>
        </p:nvSpPr>
        <p:spPr>
          <a:xfrm>
            <a:off x="457200" y="533400"/>
            <a:ext cx="8229600" cy="8842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Design primers</a:t>
            </a:r>
            <a:endParaRPr/>
          </a:p>
        </p:txBody>
      </p:sp>
      <p:sp>
        <p:nvSpPr>
          <p:cNvPr id="324" name="Google Shape;324;p9"/>
          <p:cNvSpPr txBox="1"/>
          <p:nvPr>
            <p:ph idx="1" type="body"/>
          </p:nvPr>
        </p:nvSpPr>
        <p:spPr>
          <a:xfrm>
            <a:off x="457200" y="1600200"/>
            <a:ext cx="75438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00"/>
              <a:buFont typeface="Arial"/>
              <a:buChar char="•"/>
            </a:pPr>
            <a:r>
              <a:rPr lang="en-US" sz="2600"/>
              <a:t>To perform PCR, a 10-20bp sequence on either side of the sequence to be amplified must be known because DNA pol requires a primer to synthesize a new strand of DNA</a:t>
            </a:r>
            <a:endParaRPr/>
          </a:p>
        </p:txBody>
      </p:sp>
      <p:graphicFrame>
        <p:nvGraphicFramePr>
          <p:cNvPr id="325" name="Google Shape;325;p9"/>
          <p:cNvGraphicFramePr/>
          <p:nvPr/>
        </p:nvGraphicFramePr>
        <p:xfrm>
          <a:off x="457200" y="3429000"/>
          <a:ext cx="8001000" cy="404813"/>
        </p:xfrm>
        <a:graphic>
          <a:graphicData uri="http://schemas.openxmlformats.org/presentationml/2006/ole">
            <mc:AlternateContent>
              <mc:Choice Requires="v">
                <p:oleObj r:id="rId4" imgH="404813" imgW="8001000" progId="Paint.Picture" spid="_x0000_s1">
                  <p:embed/>
                </p:oleObj>
              </mc:Choice>
              <mc:Fallback>
                <p:oleObj r:id="rId5" imgH="404813" imgW="8001000" progId="Paint.Picture">
                  <p:embed/>
                  <p:pic>
                    <p:nvPicPr>
                      <p:cNvPr id="325" name="Google Shape;325;p9"/>
                      <p:cNvPicPr preferRelativeResize="0"/>
                      <p:nvPr/>
                    </p:nvPicPr>
                    <p:blipFill rotWithShape="1">
                      <a:blip r:embed="rId6">
                        <a:alphaModFix/>
                      </a:blip>
                      <a:srcRect b="0" l="0" r="0" t="0"/>
                      <a:stretch/>
                    </p:blipFill>
                    <p:spPr>
                      <a:xfrm>
                        <a:off x="457200" y="3429000"/>
                        <a:ext cx="8001000" cy="404813"/>
                      </a:xfrm>
                      <a:prstGeom prst="rect">
                        <a:avLst/>
                      </a:prstGeom>
                      <a:noFill/>
                      <a:ln>
                        <a:noFill/>
                      </a:ln>
                    </p:spPr>
                  </p:pic>
                </p:oleObj>
              </mc:Fallback>
            </mc:AlternateContent>
          </a:graphicData>
        </a:graphic>
      </p:graphicFrame>
      <p:graphicFrame>
        <p:nvGraphicFramePr>
          <p:cNvPr id="326" name="Google Shape;326;p9"/>
          <p:cNvGraphicFramePr/>
          <p:nvPr/>
        </p:nvGraphicFramePr>
        <p:xfrm>
          <a:off x="457200" y="4419600"/>
          <a:ext cx="8001000" cy="338138"/>
        </p:xfrm>
        <a:graphic>
          <a:graphicData uri="http://schemas.openxmlformats.org/presentationml/2006/ole">
            <mc:AlternateContent>
              <mc:Choice Requires="v">
                <p:oleObj r:id="rId7" imgH="338138" imgW="8001000" progId="Paint.Picture" spid="_x0000_s2">
                  <p:embed/>
                </p:oleObj>
              </mc:Choice>
              <mc:Fallback>
                <p:oleObj r:id="rId8" imgH="338138" imgW="8001000" progId="Paint.Picture">
                  <p:embed/>
                  <p:pic>
                    <p:nvPicPr>
                      <p:cNvPr id="326" name="Google Shape;326;p9"/>
                      <p:cNvPicPr preferRelativeResize="0"/>
                      <p:nvPr/>
                    </p:nvPicPr>
                    <p:blipFill rotWithShape="1">
                      <a:blip r:embed="rId9">
                        <a:alphaModFix/>
                      </a:blip>
                      <a:srcRect b="0" l="0" r="0" t="0"/>
                      <a:stretch/>
                    </p:blipFill>
                    <p:spPr>
                      <a:xfrm>
                        <a:off x="457200" y="4419600"/>
                        <a:ext cx="8001000" cy="338138"/>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500"/>
                                        <p:tgtEl>
                                          <p:spTgt spid="3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2017-09-19T19:02:12Z</dcterms:created>
  <dc:creator>home</dc:creator>
</cp:coreProperties>
</file>