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4"/>
  </p:notesMasterIdLst>
  <p:sldIdLst>
    <p:sldId id="256" r:id="rId2"/>
    <p:sldId id="262" r:id="rId3"/>
    <p:sldId id="286" r:id="rId4"/>
    <p:sldId id="287" r:id="rId5"/>
    <p:sldId id="273" r:id="rId6"/>
    <p:sldId id="274" r:id="rId7"/>
    <p:sldId id="288" r:id="rId8"/>
    <p:sldId id="289" r:id="rId9"/>
    <p:sldId id="296" r:id="rId10"/>
    <p:sldId id="272" r:id="rId11"/>
    <p:sldId id="275" r:id="rId12"/>
    <p:sldId id="290" r:id="rId13"/>
    <p:sldId id="291" r:id="rId14"/>
    <p:sldId id="276" r:id="rId15"/>
    <p:sldId id="277" r:id="rId16"/>
    <p:sldId id="278" r:id="rId17"/>
    <p:sldId id="292" r:id="rId18"/>
    <p:sldId id="293" r:id="rId19"/>
    <p:sldId id="279" r:id="rId20"/>
    <p:sldId id="294" r:id="rId21"/>
    <p:sldId id="280" r:id="rId22"/>
    <p:sldId id="295" r:id="rId23"/>
  </p:sldIdLst>
  <p:sldSz cx="9144000" cy="6858000" type="screen4x3"/>
  <p:notesSz cx="6759575" cy="9867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FFFF"/>
    <a:srgbClr val="FFFF00"/>
    <a:srgbClr val="FF9900"/>
    <a:srgbClr val="FF66FF"/>
    <a:srgbClr val="9999FF"/>
    <a:srgbClr val="CC66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162" autoAdjust="0"/>
    <p:restoredTop sz="95401" autoAdjust="0"/>
  </p:normalViewPr>
  <p:slideViewPr>
    <p:cSldViewPr>
      <p:cViewPr varScale="1">
        <p:scale>
          <a:sx n="86" d="100"/>
          <a:sy n="86" d="100"/>
        </p:scale>
        <p:origin x="14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2D50F3-E95A-412B-B2A5-52CE868A06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89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0E672-6BFE-42D3-B100-8567C1A96B2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29050" y="0"/>
            <a:ext cx="29289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17F91AD-1DD7-4372-A983-4B40EF3C7419}" type="datetimeFigureOut">
              <a:rPr lang="en-US"/>
              <a:pPr>
                <a:defRPr/>
              </a:pPr>
              <a:t>6/30/2022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9393007-8D25-4D36-9AC8-DBD8CE3BE1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39775"/>
            <a:ext cx="4933950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742F9E2-726B-4EAE-B483-074CC9406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275" y="4687888"/>
            <a:ext cx="5407025" cy="4440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1316E-75ED-4129-A840-8CDF1E8CD0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2600"/>
            <a:ext cx="29289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09AE4-DC22-43AC-A683-FB2B15B607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29050" y="9372600"/>
            <a:ext cx="2928938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8C0F419-997D-4E72-ABF5-F81CAF41946A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2B9B-3F31-673F-9367-CFC2E3C9D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CAD04-428D-BDA0-2CBA-3447BDC39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CF0DC-28E8-5E88-8534-D523C736C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08A923-01FE-4658-8B13-1F6684D2A3E3}" type="datetimeFigureOut">
              <a:rPr lang="en-US" smtClean="0"/>
              <a:pPr>
                <a:defRPr/>
              </a:pPr>
              <a:t>6/30/2022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54A82-687B-2CBC-7A34-29B1BE8C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B5BC3-AE50-E39B-7CFC-0A3B446E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61EF-CD37-4FA8-B26F-AF6B413180E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406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7FDB-FA71-7A45-D683-FFE4B09D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E3F29-2904-67F7-1C42-B676ADAD8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EA269-DFD6-D580-FE4E-390FC64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9180A1-3837-4139-A96E-8B682720F711}" type="datetimeFigureOut">
              <a:rPr lang="en-US" smtClean="0"/>
              <a:pPr>
                <a:defRPr/>
              </a:pPr>
              <a:t>6/30/2022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CC2A1-EFDE-7CE7-F5C6-A9D753D4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0EC4C-86BF-D7DF-A854-9C9412BD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FA11-00CD-4B2B-98FA-EA858833D88A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017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ABC3D-E02C-2013-78F0-5F7FCDBB8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517AD-109F-7C1E-98DD-DFC8C56CA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2DE60-0E53-FB6A-C34E-5C876AAD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249E41-4695-4888-B470-4D280666E471}" type="datetimeFigureOut">
              <a:rPr lang="en-US" smtClean="0"/>
              <a:pPr>
                <a:defRPr/>
              </a:pPr>
              <a:t>6/30/2022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B4AAE-83B4-7571-30B4-52A3AE19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18915-B1F7-85CA-2623-9AE53663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D2A0-61E9-48AE-AC20-9A6CD60E9148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186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932E-9C0A-502F-9EEC-0E79122E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6DC88-50E4-B7A0-FF5B-E9549BF9F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39681-F63B-29ED-AB83-E9B3D733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377869-989C-4B19-B597-2AE0D9D7DAC3}" type="datetimeFigureOut">
              <a:rPr lang="en-US" smtClean="0"/>
              <a:pPr>
                <a:defRPr/>
              </a:pPr>
              <a:t>6/30/2022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C1A16-0472-4E9C-917D-02834476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09040-4E5F-B47C-7DDE-065C2244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D5CE-AFC1-4283-8572-43768ED3BA4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335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4469-E4CE-4954-7F06-C92BC795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5E762-0BBA-1C13-850B-F4DADDCBD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96E0A-FED7-AC81-14EC-AF06EC329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901BF5-F6E1-49C6-8CC4-0DEF8DEF05EB}" type="datetimeFigureOut">
              <a:rPr lang="en-US" smtClean="0"/>
              <a:pPr>
                <a:defRPr/>
              </a:pPr>
              <a:t>6/30/2022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2606F-397C-854D-E9CC-29AB946C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D4AF9-27F4-5BEA-7CB1-2F730D56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0EFE-0CED-483D-BBD4-E9BBC40D26FD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1759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3D17-6073-88B2-7DCE-D1A4DD83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B1234-18FC-AC63-8523-6E42DE1DF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06E1C-2E92-F2C8-8CDB-C5EE26962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2C6BA-889B-4C1C-58E2-679056178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FDE591-DD52-4574-823F-FA6F4C874786}" type="datetimeFigureOut">
              <a:rPr lang="en-US" smtClean="0"/>
              <a:pPr>
                <a:defRPr/>
              </a:pPr>
              <a:t>6/30/2022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12E73-E7AC-2675-CD67-81CCD7AB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C0815-E72D-6FBA-F9B4-372A17FD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4DD6-3530-46ED-8BAB-B19F138BABDD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997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C274-3C3B-57CD-B485-5E9296CC4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B7942-357D-3F5B-BDD5-6EF0851B2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A93D7-DE49-F8A4-5467-367E8ED71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A138E-0C41-EB44-A15F-E035C321F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4E15E-9460-4367-8BD3-C5F19D974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E0550-3409-6D14-D69F-0FC9675B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0F83C-E83E-45FB-864B-843CE0F09BC5}" type="datetimeFigureOut">
              <a:rPr lang="en-US" smtClean="0"/>
              <a:pPr>
                <a:defRPr/>
              </a:pPr>
              <a:t>6/30/2022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F9B5C-F770-055C-9269-E7EC1F9E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49A6F-A8D0-9B81-D2EE-D74D9713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8A0D-DBD8-437E-8FA1-23A06A6677D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6979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44F2-C6E0-3933-DB4D-BCF53B2B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95F62-58A2-88AD-D988-B01D4A0E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D85B0B-71BA-44E6-8F6A-062766820323}" type="datetimeFigureOut">
              <a:rPr lang="en-US" smtClean="0"/>
              <a:pPr>
                <a:defRPr/>
              </a:pPr>
              <a:t>6/30/2022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80B35-C77B-7FE9-EB0E-C7C26977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A0FB9-0C17-D9F7-60ED-FAC72B95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2E6F-40E0-42BA-BFA1-16EAC401461D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4225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DBC413-788A-7CB1-F709-CBB76C15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8C596E-7CBA-414D-B804-5F2CC9BE0361}" type="datetimeFigureOut">
              <a:rPr lang="en-US" smtClean="0"/>
              <a:pPr>
                <a:defRPr/>
              </a:pPr>
              <a:t>6/30/2022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3859F-E319-6F95-5671-9B3F8767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368DF-90BC-312F-E8D5-5DAE7A72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BB21-4049-4C01-9BCB-41B2705FC6B4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9472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7A4E-2E45-B43E-4DE2-F949892B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1F7D2-157F-618D-3F9E-F4CBE5387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8CEB8-A90F-26C2-F040-CF1C98A3C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2FBA5-B2A2-159E-3E86-722C3751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E67BB5-DA7C-4388-BB8E-74B7ABF3D144}" type="datetimeFigureOut">
              <a:rPr lang="en-US" smtClean="0"/>
              <a:pPr>
                <a:defRPr/>
              </a:pPr>
              <a:t>6/30/2022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AFF91-A5CB-5435-C0D2-8F893065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ED8FF-BA77-07D9-4ACB-A8B59F98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5F85-1506-4B1B-BE92-9639DA24275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393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FC50-E21D-2F57-399F-139520A5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5EA18-37AA-8C84-9BE1-CC7C6FA11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C4955-CA87-34C6-E9BE-7620651ED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41BDD-6263-E783-1FF7-E12E03C8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9C6E2D-FDF3-4035-BC1E-828175ABA869}" type="datetimeFigureOut">
              <a:rPr lang="en-US" smtClean="0"/>
              <a:pPr>
                <a:defRPr/>
              </a:pPr>
              <a:t>6/30/2022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432A-84D5-8A2F-E6D7-55ECEDA9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AED60-4AF4-7417-9091-314E3C06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C5AA-28F1-413D-8E46-C133CA18C03A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5699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FB4CEF-AD35-7809-149C-33EB70734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E438B-20FE-B2F9-2359-B937D222D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F3859-4AF5-43B6-1695-1A2CFA063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8EE6E8-4E22-4AA3-BE51-3748455BE78C}" type="datetimeFigureOut">
              <a:rPr lang="en-US" smtClean="0"/>
              <a:pPr>
                <a:defRPr/>
              </a:pPr>
              <a:t>6/30/2022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EF58A-54B2-FF76-0B14-A721F1B1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1EAA8-9F46-3DAA-6BF6-1377ADA0E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76329-CBE7-41BF-B4E5-C4C88026BC26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8910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Text Box 7">
            <a:extLst>
              <a:ext uri="{FF2B5EF4-FFF2-40B4-BE49-F238E27FC236}">
                <a16:creationId xmlns:a16="http://schemas.microsoft.com/office/drawing/2014/main" id="{DFF6BB0A-D6EF-4B73-80CF-B46A0940E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692696"/>
            <a:ext cx="450215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7200" b="1" dirty="0">
                <a:solidFill>
                  <a:schemeClr val="accent1"/>
                </a:solidFill>
              </a:rPr>
              <a:t>Mutations</a:t>
            </a:r>
            <a:endParaRPr lang="en-US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9233F5-16E7-49EB-B295-EEE436B8AFBB}"/>
              </a:ext>
            </a:extLst>
          </p:cNvPr>
          <p:cNvSpPr/>
          <p:nvPr/>
        </p:nvSpPr>
        <p:spPr>
          <a:xfrm>
            <a:off x="2339752" y="5229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/>
            <a:r>
              <a:rPr lang="en-US" altLang="en-US" dirty="0"/>
              <a:t>Dr. Muhammad Tahir</a:t>
            </a:r>
          </a:p>
          <a:p>
            <a:pPr algn="ctr" eaLnBrk="1" hangingPunct="1"/>
            <a:r>
              <a:rPr lang="en-US" altLang="en-US" dirty="0"/>
              <a:t>Assistant Professor</a:t>
            </a:r>
          </a:p>
          <a:p>
            <a:pPr algn="ctr" eaLnBrk="1" hangingPunct="1"/>
            <a:r>
              <a:rPr lang="en-US" altLang="en-US" dirty="0"/>
              <a:t>COMSATS University Islamabad,</a:t>
            </a:r>
          </a:p>
          <a:p>
            <a:pPr algn="ctr" eaLnBrk="1" hangingPunct="1"/>
            <a:r>
              <a:rPr lang="en-US" altLang="en-US" dirty="0"/>
              <a:t>Attock Campus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10" name="Line 22">
            <a:extLst>
              <a:ext uri="{FF2B5EF4-FFF2-40B4-BE49-F238E27FC236}">
                <a16:creationId xmlns:a16="http://schemas.microsoft.com/office/drawing/2014/main" id="{3DD38484-7554-4E86-9FAC-2E8999156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6165850"/>
            <a:ext cx="1008063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Text Box 25">
            <a:extLst>
              <a:ext uri="{FF2B5EF4-FFF2-40B4-BE49-F238E27FC236}">
                <a16:creationId xmlns:a16="http://schemas.microsoft.com/office/drawing/2014/main" id="{2DF82DA5-89BE-41CE-9F3C-BE1AB9A3B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5949950"/>
            <a:ext cx="6413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rgbClr val="CC0000"/>
                </a:solidFill>
              </a:rPr>
              <a:t>Val</a:t>
            </a:r>
          </a:p>
        </p:txBody>
      </p:sp>
      <p:sp>
        <p:nvSpPr>
          <p:cNvPr id="37912" name="Line 24">
            <a:extLst>
              <a:ext uri="{FF2B5EF4-FFF2-40B4-BE49-F238E27FC236}">
                <a16:creationId xmlns:a16="http://schemas.microsoft.com/office/drawing/2014/main" id="{DAFD1814-61B5-45B4-BA2C-B645066C9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6134100"/>
            <a:ext cx="1008062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Line 23">
            <a:extLst>
              <a:ext uri="{FF2B5EF4-FFF2-40B4-BE49-F238E27FC236}">
                <a16:creationId xmlns:a16="http://schemas.microsoft.com/office/drawing/2014/main" id="{76773502-B913-40FE-A3EC-9746DF5E2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7150" y="6149975"/>
            <a:ext cx="1008063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B651A6B4-9BF4-4247-A6EE-4FD44D333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250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/>
              <a:t>Point mutations are caused by:</a:t>
            </a:r>
            <a:endParaRPr lang="en-US" alt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6D8176F-32F0-4BD0-8400-2CF3FCBD1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9" y="1557336"/>
            <a:ext cx="8949407" cy="2301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2600" b="1" dirty="0"/>
              <a:t>Changes in an individual gene</a:t>
            </a:r>
            <a:r>
              <a:rPr lang="en-GB" altLang="en-US" sz="2600" dirty="0"/>
              <a:t> due to miscopying of one or more nucleotides.</a:t>
            </a:r>
          </a:p>
          <a:p>
            <a:pPr>
              <a:lnSpc>
                <a:spcPct val="80000"/>
              </a:lnSpc>
            </a:pPr>
            <a:endParaRPr lang="en-GB" altLang="en-US" sz="2600" dirty="0"/>
          </a:p>
          <a:p>
            <a:pPr>
              <a:lnSpc>
                <a:spcPct val="80000"/>
              </a:lnSpc>
            </a:pPr>
            <a:r>
              <a:rPr lang="en-GB" altLang="en-US" sz="2600" b="1" dirty="0"/>
              <a:t>Deletion </a:t>
            </a:r>
            <a:r>
              <a:rPr lang="en-GB" altLang="en-US" sz="2600" dirty="0"/>
              <a:t>or</a:t>
            </a:r>
            <a:r>
              <a:rPr lang="en-GB" altLang="en-US" sz="2600" b="1" dirty="0"/>
              <a:t> insertion</a:t>
            </a:r>
            <a:r>
              <a:rPr lang="en-GB" altLang="en-US" sz="2600" dirty="0"/>
              <a:t> of a nucleotide results in a </a:t>
            </a:r>
            <a:r>
              <a:rPr lang="en-GB" altLang="en-US" sz="2600" b="1" dirty="0">
                <a:solidFill>
                  <a:srgbClr val="00B050"/>
                </a:solidFill>
              </a:rPr>
              <a:t>frameshift</a:t>
            </a:r>
            <a:r>
              <a:rPr lang="en-GB" altLang="en-US" sz="2600" dirty="0">
                <a:solidFill>
                  <a:srgbClr val="00B050"/>
                </a:solidFill>
              </a:rPr>
              <a:t>:</a:t>
            </a:r>
            <a:br>
              <a:rPr lang="en-GB" altLang="en-US" sz="2600" dirty="0"/>
            </a:br>
            <a:endParaRPr lang="en-US" altLang="en-US" sz="2600" dirty="0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F228A1B5-48C6-407E-9D64-0DFA2F637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8" y="3933825"/>
            <a:ext cx="30908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4000" b="1">
                <a:solidFill>
                  <a:srgbClr val="000066"/>
                </a:solidFill>
              </a:rPr>
              <a:t>C A T G C G</a:t>
            </a:r>
            <a:endParaRPr lang="en-US" altLang="en-US" sz="4000" b="1">
              <a:solidFill>
                <a:srgbClr val="000066"/>
              </a:solidFill>
            </a:endParaRP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746F0182-A02D-4607-B308-A4B478FE7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913" y="3924300"/>
            <a:ext cx="30051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4000" b="1">
                <a:solidFill>
                  <a:srgbClr val="000066"/>
                </a:solidFill>
              </a:rPr>
              <a:t>T C A G A T</a:t>
            </a:r>
            <a:endParaRPr lang="en-US" altLang="en-US" sz="4000" b="1">
              <a:solidFill>
                <a:srgbClr val="000066"/>
              </a:solidFill>
            </a:endParaRPr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9FA8EF9C-F893-417F-B361-39D8C790F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3925888"/>
            <a:ext cx="5508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4000" b="1">
                <a:solidFill>
                  <a:srgbClr val="000066"/>
                </a:solidFill>
              </a:rPr>
              <a:t>A</a:t>
            </a:r>
            <a:endParaRPr lang="en-US" altLang="en-US" sz="4000" b="1">
              <a:solidFill>
                <a:srgbClr val="000066"/>
              </a:solidFill>
            </a:endParaRPr>
          </a:p>
        </p:txBody>
      </p:sp>
      <p:sp>
        <p:nvSpPr>
          <p:cNvPr id="37896" name="AutoShape 8">
            <a:extLst>
              <a:ext uri="{FF2B5EF4-FFF2-40B4-BE49-F238E27FC236}">
                <a16:creationId xmlns:a16="http://schemas.microsoft.com/office/drawing/2014/main" id="{77C26D16-0E6A-4058-9BEB-C4A3DE257A0D}"/>
              </a:ext>
            </a:extLst>
          </p:cNvPr>
          <p:cNvSpPr>
            <a:spLocks/>
          </p:cNvSpPr>
          <p:nvPr/>
        </p:nvSpPr>
        <p:spPr bwMode="auto">
          <a:xfrm rot="16200000">
            <a:off x="1674019" y="4166394"/>
            <a:ext cx="792163" cy="1476375"/>
          </a:xfrm>
          <a:prstGeom prst="leftBrace">
            <a:avLst>
              <a:gd name="adj1" fmla="val 1553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Text Box 9">
            <a:extLst>
              <a:ext uri="{FF2B5EF4-FFF2-40B4-BE49-F238E27FC236}">
                <a16:creationId xmlns:a16="http://schemas.microsoft.com/office/drawing/2014/main" id="{BFDC76FC-5322-45FB-AEDA-7E2F2F4B5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5348288"/>
            <a:ext cx="1201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 b="1"/>
              <a:t>Codon 1</a:t>
            </a:r>
            <a:endParaRPr lang="en-US" altLang="en-US" sz="2000" b="1"/>
          </a:p>
        </p:txBody>
      </p:sp>
      <p:sp>
        <p:nvSpPr>
          <p:cNvPr id="37898" name="Text Box 10">
            <a:extLst>
              <a:ext uri="{FF2B5EF4-FFF2-40B4-BE49-F238E27FC236}">
                <a16:creationId xmlns:a16="http://schemas.microsoft.com/office/drawing/2014/main" id="{6FD9D36C-E0E6-4499-8430-0D974616C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5348288"/>
            <a:ext cx="1201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 b="1"/>
              <a:t>Codon 2</a:t>
            </a:r>
            <a:endParaRPr lang="en-US" altLang="en-US" sz="2000" b="1"/>
          </a:p>
        </p:txBody>
      </p:sp>
      <p:sp>
        <p:nvSpPr>
          <p:cNvPr id="37899" name="Text Box 11">
            <a:extLst>
              <a:ext uri="{FF2B5EF4-FFF2-40B4-BE49-F238E27FC236}">
                <a16:creationId xmlns:a16="http://schemas.microsoft.com/office/drawing/2014/main" id="{E6741E9E-CBAE-4C87-8384-65781B0BA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963" y="5332413"/>
            <a:ext cx="1201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 b="1"/>
              <a:t>Codon 3</a:t>
            </a:r>
            <a:endParaRPr lang="en-US" altLang="en-US" sz="2000" b="1"/>
          </a:p>
        </p:txBody>
      </p:sp>
      <p:sp>
        <p:nvSpPr>
          <p:cNvPr id="37900" name="Text Box 12">
            <a:extLst>
              <a:ext uri="{FF2B5EF4-FFF2-40B4-BE49-F238E27FC236}">
                <a16:creationId xmlns:a16="http://schemas.microsoft.com/office/drawing/2014/main" id="{7BBEA01E-B15A-4D78-8BD7-EF4CD2244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888" y="5308600"/>
            <a:ext cx="1201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 b="1"/>
              <a:t>Codon 4</a:t>
            </a:r>
            <a:endParaRPr lang="en-US" altLang="en-US" sz="2000" b="1"/>
          </a:p>
        </p:txBody>
      </p:sp>
      <p:sp>
        <p:nvSpPr>
          <p:cNvPr id="37901" name="AutoShape 13">
            <a:extLst>
              <a:ext uri="{FF2B5EF4-FFF2-40B4-BE49-F238E27FC236}">
                <a16:creationId xmlns:a16="http://schemas.microsoft.com/office/drawing/2014/main" id="{BB223712-6FD7-492B-8D01-3ED09CD12571}"/>
              </a:ext>
            </a:extLst>
          </p:cNvPr>
          <p:cNvSpPr>
            <a:spLocks/>
          </p:cNvSpPr>
          <p:nvPr/>
        </p:nvSpPr>
        <p:spPr bwMode="auto">
          <a:xfrm rot="16200000">
            <a:off x="3240087" y="4184651"/>
            <a:ext cx="792163" cy="1439862"/>
          </a:xfrm>
          <a:prstGeom prst="leftBrace">
            <a:avLst>
              <a:gd name="adj1" fmla="val 1514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AutoShape 14">
            <a:extLst>
              <a:ext uri="{FF2B5EF4-FFF2-40B4-BE49-F238E27FC236}">
                <a16:creationId xmlns:a16="http://schemas.microsoft.com/office/drawing/2014/main" id="{039A30E8-CD8F-4096-8083-CE80FF47AEE8}"/>
              </a:ext>
            </a:extLst>
          </p:cNvPr>
          <p:cNvSpPr>
            <a:spLocks/>
          </p:cNvSpPr>
          <p:nvPr/>
        </p:nvSpPr>
        <p:spPr bwMode="auto">
          <a:xfrm rot="16200000">
            <a:off x="4679950" y="4281488"/>
            <a:ext cx="792163" cy="1296987"/>
          </a:xfrm>
          <a:prstGeom prst="leftBrace">
            <a:avLst>
              <a:gd name="adj1" fmla="val 1364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AutoShape 15">
            <a:extLst>
              <a:ext uri="{FF2B5EF4-FFF2-40B4-BE49-F238E27FC236}">
                <a16:creationId xmlns:a16="http://schemas.microsoft.com/office/drawing/2014/main" id="{C0E2BB85-1B0E-4785-BA4F-4BD33A71BD31}"/>
              </a:ext>
            </a:extLst>
          </p:cNvPr>
          <p:cNvSpPr>
            <a:spLocks/>
          </p:cNvSpPr>
          <p:nvPr/>
        </p:nvSpPr>
        <p:spPr bwMode="auto">
          <a:xfrm rot="16200000">
            <a:off x="6119812" y="4210051"/>
            <a:ext cx="792163" cy="1439862"/>
          </a:xfrm>
          <a:prstGeom prst="leftBrace">
            <a:avLst>
              <a:gd name="adj1" fmla="val 1514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AutoShape 16">
            <a:extLst>
              <a:ext uri="{FF2B5EF4-FFF2-40B4-BE49-F238E27FC236}">
                <a16:creationId xmlns:a16="http://schemas.microsoft.com/office/drawing/2014/main" id="{E6B3F38D-6FD1-4A2F-972E-B3363BAB4413}"/>
              </a:ext>
            </a:extLst>
          </p:cNvPr>
          <p:cNvSpPr>
            <a:spLocks noChangeArrowheads="1"/>
          </p:cNvSpPr>
          <p:nvPr/>
        </p:nvSpPr>
        <p:spPr bwMode="auto">
          <a:xfrm rot="20871967" flipH="1">
            <a:off x="3995738" y="3357563"/>
            <a:ext cx="2016125" cy="647700"/>
          </a:xfrm>
          <a:prstGeom prst="lightningBol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Text Box 17">
            <a:extLst>
              <a:ext uri="{FF2B5EF4-FFF2-40B4-BE49-F238E27FC236}">
                <a16:creationId xmlns:a16="http://schemas.microsoft.com/office/drawing/2014/main" id="{028CE4E5-4916-4D28-8C5C-C49C46E77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5948363"/>
            <a:ext cx="6588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rgbClr val="CC0000"/>
                </a:solidFill>
              </a:rPr>
              <a:t>Tyr</a:t>
            </a:r>
          </a:p>
        </p:txBody>
      </p:sp>
      <p:sp>
        <p:nvSpPr>
          <p:cNvPr id="37906" name="Text Box 18">
            <a:extLst>
              <a:ext uri="{FF2B5EF4-FFF2-40B4-BE49-F238E27FC236}">
                <a16:creationId xmlns:a16="http://schemas.microsoft.com/office/drawing/2014/main" id="{174AA30F-724B-459D-9C65-F34530FE4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5942013"/>
            <a:ext cx="658813" cy="457200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rgbClr val="CC0000"/>
                </a:solidFill>
              </a:rPr>
              <a:t>Ala</a:t>
            </a:r>
          </a:p>
        </p:txBody>
      </p:sp>
      <p:sp>
        <p:nvSpPr>
          <p:cNvPr id="37907" name="Text Box 19">
            <a:extLst>
              <a:ext uri="{FF2B5EF4-FFF2-40B4-BE49-F238E27FC236}">
                <a16:creationId xmlns:a16="http://schemas.microsoft.com/office/drawing/2014/main" id="{72D8C9DA-5480-4CC8-9D07-7C1A6551C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150" y="5934075"/>
            <a:ext cx="676275" cy="457200"/>
          </a:xfrm>
          <a:prstGeom prst="rect">
            <a:avLst/>
          </a:prstGeom>
          <a:solidFill>
            <a:srgbClr val="FF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rgbClr val="CC0000"/>
                </a:solidFill>
              </a:rPr>
              <a:t>Ser</a:t>
            </a:r>
          </a:p>
        </p:txBody>
      </p:sp>
      <p:sp>
        <p:nvSpPr>
          <p:cNvPr id="37908" name="Text Box 20">
            <a:extLst>
              <a:ext uri="{FF2B5EF4-FFF2-40B4-BE49-F238E27FC236}">
                <a16:creationId xmlns:a16="http://schemas.microsoft.com/office/drawing/2014/main" id="{E1E9DC56-4B82-423C-A222-AB24CAEF4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638" y="5892800"/>
            <a:ext cx="725487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rgbClr val="CC0000"/>
                </a:solidFill>
              </a:rPr>
              <a:t>Leu</a:t>
            </a:r>
          </a:p>
        </p:txBody>
      </p:sp>
      <p:sp>
        <p:nvSpPr>
          <p:cNvPr id="37909" name="Text Box 21">
            <a:extLst>
              <a:ext uri="{FF2B5EF4-FFF2-40B4-BE49-F238E27FC236}">
                <a16:creationId xmlns:a16="http://schemas.microsoft.com/office/drawing/2014/main" id="{28E409B8-644C-4D18-B028-2A9ADD2D1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5942013"/>
            <a:ext cx="709612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rgbClr val="CC0000"/>
                </a:solidFill>
              </a:rPr>
              <a:t>Arg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/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48148E-6 L 0.05572 0.0011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5" grpId="0"/>
      <p:bldP spid="37905" grpId="0" animBg="1"/>
      <p:bldP spid="379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0E22224-1004-4511-964B-D8282E6AE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250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/>
              <a:t>Point mutations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50573CD-5CA7-4B0E-9ED9-AF8C7397D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1222375"/>
          </a:xfrm>
        </p:spPr>
        <p:txBody>
          <a:bodyPr/>
          <a:lstStyle/>
          <a:p>
            <a:r>
              <a:rPr lang="en-GB" altLang="en-US"/>
              <a:t>Substitution mutations result in a change of one base: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2606BDDA-08C8-4B0E-93F3-F7C513BE0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3176588"/>
            <a:ext cx="4049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4000" b="1"/>
              <a:t>T A C G T G A A</a:t>
            </a:r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F2F3107C-756E-4B3D-AFAC-18C5050AA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538" y="3165475"/>
            <a:ext cx="5508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4000" b="1"/>
              <a:t>A</a:t>
            </a:r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id="{6E3612F9-9833-4F70-8026-37DA0311A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63" y="3165475"/>
            <a:ext cx="30908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4000" b="1"/>
              <a:t>C G G C A T</a:t>
            </a:r>
          </a:p>
        </p:txBody>
      </p:sp>
      <p:sp>
        <p:nvSpPr>
          <p:cNvPr id="40968" name="AutoShape 8">
            <a:extLst>
              <a:ext uri="{FF2B5EF4-FFF2-40B4-BE49-F238E27FC236}">
                <a16:creationId xmlns:a16="http://schemas.microsoft.com/office/drawing/2014/main" id="{49857583-C75F-44EC-BB31-C174735E8BB7}"/>
              </a:ext>
            </a:extLst>
          </p:cNvPr>
          <p:cNvSpPr>
            <a:spLocks/>
          </p:cNvSpPr>
          <p:nvPr/>
        </p:nvSpPr>
        <p:spPr bwMode="auto">
          <a:xfrm rot="16200000">
            <a:off x="1254125" y="3681413"/>
            <a:ext cx="792163" cy="1296987"/>
          </a:xfrm>
          <a:prstGeom prst="leftBrace">
            <a:avLst>
              <a:gd name="adj1" fmla="val 1364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AutoShape 9">
            <a:extLst>
              <a:ext uri="{FF2B5EF4-FFF2-40B4-BE49-F238E27FC236}">
                <a16:creationId xmlns:a16="http://schemas.microsoft.com/office/drawing/2014/main" id="{7D41A525-B570-4B23-9B20-14728166F861}"/>
              </a:ext>
            </a:extLst>
          </p:cNvPr>
          <p:cNvSpPr>
            <a:spLocks/>
          </p:cNvSpPr>
          <p:nvPr/>
        </p:nvSpPr>
        <p:spPr bwMode="auto">
          <a:xfrm rot="16200000">
            <a:off x="2708275" y="3675063"/>
            <a:ext cx="792163" cy="1296987"/>
          </a:xfrm>
          <a:prstGeom prst="leftBrace">
            <a:avLst>
              <a:gd name="adj1" fmla="val 1364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AutoShape 10">
            <a:extLst>
              <a:ext uri="{FF2B5EF4-FFF2-40B4-BE49-F238E27FC236}">
                <a16:creationId xmlns:a16="http://schemas.microsoft.com/office/drawing/2014/main" id="{21E8A465-6B17-432B-8C62-DC5BBDFBC51C}"/>
              </a:ext>
            </a:extLst>
          </p:cNvPr>
          <p:cNvSpPr>
            <a:spLocks/>
          </p:cNvSpPr>
          <p:nvPr/>
        </p:nvSpPr>
        <p:spPr bwMode="auto">
          <a:xfrm rot="16200000">
            <a:off x="4208462" y="3635376"/>
            <a:ext cx="792163" cy="1376362"/>
          </a:xfrm>
          <a:prstGeom prst="leftBrace">
            <a:avLst>
              <a:gd name="adj1" fmla="val 1447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AutoShape 11">
            <a:extLst>
              <a:ext uri="{FF2B5EF4-FFF2-40B4-BE49-F238E27FC236}">
                <a16:creationId xmlns:a16="http://schemas.microsoft.com/office/drawing/2014/main" id="{EA56BB6A-5077-4A14-B8BD-BF7B33431021}"/>
              </a:ext>
            </a:extLst>
          </p:cNvPr>
          <p:cNvSpPr>
            <a:spLocks/>
          </p:cNvSpPr>
          <p:nvPr/>
        </p:nvSpPr>
        <p:spPr bwMode="auto">
          <a:xfrm rot="16200000">
            <a:off x="5656262" y="3651251"/>
            <a:ext cx="792163" cy="1376362"/>
          </a:xfrm>
          <a:prstGeom prst="leftBrace">
            <a:avLst>
              <a:gd name="adj1" fmla="val 1447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AutoShape 12">
            <a:extLst>
              <a:ext uri="{FF2B5EF4-FFF2-40B4-BE49-F238E27FC236}">
                <a16:creationId xmlns:a16="http://schemas.microsoft.com/office/drawing/2014/main" id="{DCB13E9E-49AD-4BC8-95FE-68ABC633FA34}"/>
              </a:ext>
            </a:extLst>
          </p:cNvPr>
          <p:cNvSpPr>
            <a:spLocks/>
          </p:cNvSpPr>
          <p:nvPr/>
        </p:nvSpPr>
        <p:spPr bwMode="auto">
          <a:xfrm rot="16200000">
            <a:off x="7129462" y="3690938"/>
            <a:ext cx="792163" cy="1296988"/>
          </a:xfrm>
          <a:prstGeom prst="leftBrace">
            <a:avLst>
              <a:gd name="adj1" fmla="val 1364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3">
            <a:extLst>
              <a:ext uri="{FF2B5EF4-FFF2-40B4-BE49-F238E27FC236}">
                <a16:creationId xmlns:a16="http://schemas.microsoft.com/office/drawing/2014/main" id="{6472E2D3-6084-45C6-806B-3CAEF3EDC1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5734050"/>
            <a:ext cx="5832475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4" name="Text Box 14">
            <a:extLst>
              <a:ext uri="{FF2B5EF4-FFF2-40B4-BE49-F238E27FC236}">
                <a16:creationId xmlns:a16="http://schemas.microsoft.com/office/drawing/2014/main" id="{4EC1D5C3-3407-4C41-90EC-4195A5B41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813" y="5300663"/>
            <a:ext cx="1060450" cy="70167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4000" b="1"/>
              <a:t>Met</a:t>
            </a:r>
          </a:p>
        </p:txBody>
      </p:sp>
      <p:sp>
        <p:nvSpPr>
          <p:cNvPr id="40975" name="Text Box 15">
            <a:extLst>
              <a:ext uri="{FF2B5EF4-FFF2-40B4-BE49-F238E27FC236}">
                <a16:creationId xmlns:a16="http://schemas.microsoft.com/office/drawing/2014/main" id="{8E779D29-88D4-4019-AB78-B9EEF2DA7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063" y="5300663"/>
            <a:ext cx="974725" cy="701675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4000" b="1"/>
              <a:t>His</a:t>
            </a:r>
          </a:p>
        </p:txBody>
      </p:sp>
      <p:sp>
        <p:nvSpPr>
          <p:cNvPr id="40976" name="Text Box 16">
            <a:extLst>
              <a:ext uri="{FF2B5EF4-FFF2-40B4-BE49-F238E27FC236}">
                <a16:creationId xmlns:a16="http://schemas.microsoft.com/office/drawing/2014/main" id="{D56F17E3-6150-44D6-9006-F6E1A9AF9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588" y="5300663"/>
            <a:ext cx="1114425" cy="701675"/>
          </a:xfrm>
          <a:prstGeom prst="rect">
            <a:avLst/>
          </a:prstGeom>
          <a:solidFill>
            <a:srgbClr val="FF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4000" b="1"/>
              <a:t>Phe</a:t>
            </a:r>
          </a:p>
        </p:txBody>
      </p:sp>
      <p:sp>
        <p:nvSpPr>
          <p:cNvPr id="40977" name="Text Box 17">
            <a:extLst>
              <a:ext uri="{FF2B5EF4-FFF2-40B4-BE49-F238E27FC236}">
                <a16:creationId xmlns:a16="http://schemas.microsoft.com/office/drawing/2014/main" id="{17CBC50C-C0D2-4740-BD9C-42CC72A5A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688" y="5300663"/>
            <a:ext cx="974725" cy="7016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4000" b="1"/>
              <a:t>Ala</a:t>
            </a:r>
          </a:p>
        </p:txBody>
      </p:sp>
      <p:sp>
        <p:nvSpPr>
          <p:cNvPr id="40978" name="Text Box 18">
            <a:extLst>
              <a:ext uri="{FF2B5EF4-FFF2-40B4-BE49-F238E27FC236}">
                <a16:creationId xmlns:a16="http://schemas.microsoft.com/office/drawing/2014/main" id="{FF7719FD-9214-4BE8-9F95-25E4CDF91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1675" y="5300663"/>
            <a:ext cx="946150" cy="7016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4000" b="1"/>
              <a:t>Val</a:t>
            </a:r>
          </a:p>
        </p:txBody>
      </p:sp>
      <p:sp>
        <p:nvSpPr>
          <p:cNvPr id="40979" name="AutoShape 19">
            <a:extLst>
              <a:ext uri="{FF2B5EF4-FFF2-40B4-BE49-F238E27FC236}">
                <a16:creationId xmlns:a16="http://schemas.microsoft.com/office/drawing/2014/main" id="{F0EE0C3F-6811-4F70-B019-D9791073E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708275"/>
            <a:ext cx="1871663" cy="576263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Text Box 20">
            <a:extLst>
              <a:ext uri="{FF2B5EF4-FFF2-40B4-BE49-F238E27FC236}">
                <a16:creationId xmlns:a16="http://schemas.microsoft.com/office/drawing/2014/main" id="{E3600A52-F25A-4F47-B3B3-20FC8FE7B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3" y="3151188"/>
            <a:ext cx="4937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4000" b="1"/>
              <a:t>T</a:t>
            </a:r>
          </a:p>
        </p:txBody>
      </p:sp>
      <p:sp>
        <p:nvSpPr>
          <p:cNvPr id="40981" name="Text Box 21">
            <a:extLst>
              <a:ext uri="{FF2B5EF4-FFF2-40B4-BE49-F238E27FC236}">
                <a16:creationId xmlns:a16="http://schemas.microsoft.com/office/drawing/2014/main" id="{DB90A7FD-AAD9-48D7-BAE2-20B89591F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700" y="5300663"/>
            <a:ext cx="1085850" cy="7016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4000" b="1"/>
              <a:t>Leu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/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  <p:bldP spid="40976" grpId="0" animBg="1"/>
      <p:bldP spid="40980" grpId="0"/>
      <p:bldP spid="4098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F3E9-3B1F-4356-9EDE-0045231F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Mutation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B0F30-06F3-493B-928E-1D70BF056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8501"/>
            <a:ext cx="9144000" cy="378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19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E8A8-9675-412E-9A48-508093B5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Chromosomal mutations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BA2A8-9E5F-4643-8C45-FDCB60EBD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144000" cy="26873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4D68AC-FC42-49B5-96FD-D36C7D142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077072"/>
            <a:ext cx="4680520" cy="1944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632EE6-68CC-421A-9AA1-7AF6F7761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116" y="4199239"/>
            <a:ext cx="4338388" cy="182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7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526B35C-6157-415C-BF9E-08EAF55EA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250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 dirty="0"/>
              <a:t>Chromosomal mutations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D2BFE4E-0599-4A21-962C-7CAF5781C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1475"/>
            <a:ext cx="8229600" cy="717550"/>
          </a:xfrm>
        </p:spPr>
        <p:txBody>
          <a:bodyPr/>
          <a:lstStyle/>
          <a:p>
            <a:r>
              <a:rPr lang="en-GB" altLang="en-US"/>
              <a:t>Gene deletion:</a:t>
            </a:r>
          </a:p>
        </p:txBody>
      </p:sp>
      <p:grpSp>
        <p:nvGrpSpPr>
          <p:cNvPr id="41996" name="Group 12">
            <a:extLst>
              <a:ext uri="{FF2B5EF4-FFF2-40B4-BE49-F238E27FC236}">
                <a16:creationId xmlns:a16="http://schemas.microsoft.com/office/drawing/2014/main" id="{B58B2B4B-0D2B-4BBC-828E-6AAB308C238B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2716213"/>
            <a:ext cx="2736850" cy="792162"/>
            <a:chOff x="839" y="1933"/>
            <a:chExt cx="1724" cy="499"/>
          </a:xfrm>
        </p:grpSpPr>
        <p:sp>
          <p:nvSpPr>
            <p:cNvPr id="41990" name="Rectangle 6">
              <a:extLst>
                <a:ext uri="{FF2B5EF4-FFF2-40B4-BE49-F238E27FC236}">
                  <a16:creationId xmlns:a16="http://schemas.microsoft.com/office/drawing/2014/main" id="{50F39E91-3157-47F5-9B63-62D9E5DD7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1933"/>
              <a:ext cx="862" cy="49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4000" b="1"/>
                <a:t>A</a:t>
              </a:r>
            </a:p>
          </p:txBody>
        </p:sp>
        <p:sp>
          <p:nvSpPr>
            <p:cNvPr id="41992" name="Rectangle 8">
              <a:extLst>
                <a:ext uri="{FF2B5EF4-FFF2-40B4-BE49-F238E27FC236}">
                  <a16:creationId xmlns:a16="http://schemas.microsoft.com/office/drawing/2014/main" id="{CA8F41D4-2711-4B08-BDBC-55E386404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1933"/>
              <a:ext cx="862" cy="49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4000" b="1"/>
                <a:t>B</a:t>
              </a:r>
            </a:p>
          </p:txBody>
        </p:sp>
      </p:grpSp>
      <p:sp>
        <p:nvSpPr>
          <p:cNvPr id="41993" name="Rectangle 9">
            <a:extLst>
              <a:ext uri="{FF2B5EF4-FFF2-40B4-BE49-F238E27FC236}">
                <a16:creationId xmlns:a16="http://schemas.microsoft.com/office/drawing/2014/main" id="{05134E14-60F7-42C9-AA06-20968AE85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2716213"/>
            <a:ext cx="1368425" cy="792162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4000" b="1"/>
              <a:t>C</a:t>
            </a:r>
          </a:p>
        </p:txBody>
      </p:sp>
      <p:sp>
        <p:nvSpPr>
          <p:cNvPr id="41994" name="Rectangle 10">
            <a:extLst>
              <a:ext uri="{FF2B5EF4-FFF2-40B4-BE49-F238E27FC236}">
                <a16:creationId xmlns:a16="http://schemas.microsoft.com/office/drawing/2014/main" id="{044AAFE1-827A-4E19-A0D0-5CFE73F58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716213"/>
            <a:ext cx="1368425" cy="792162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4000" b="1"/>
              <a:t>D</a:t>
            </a:r>
          </a:p>
        </p:txBody>
      </p:sp>
      <p:sp>
        <p:nvSpPr>
          <p:cNvPr id="41995" name="Rectangle 11">
            <a:extLst>
              <a:ext uri="{FF2B5EF4-FFF2-40B4-BE49-F238E27FC236}">
                <a16:creationId xmlns:a16="http://schemas.microsoft.com/office/drawing/2014/main" id="{B9E4EF2F-09DD-4241-8FBC-A8401DE92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2716213"/>
            <a:ext cx="1368425" cy="792162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4000" b="1"/>
              <a:t>E</a:t>
            </a:r>
          </a:p>
        </p:txBody>
      </p:sp>
      <p:sp>
        <p:nvSpPr>
          <p:cNvPr id="41998" name="Rectangle 14">
            <a:extLst>
              <a:ext uri="{FF2B5EF4-FFF2-40B4-BE49-F238E27FC236}">
                <a16:creationId xmlns:a16="http://schemas.microsoft.com/office/drawing/2014/main" id="{667E868C-710E-4DF4-BC52-8EA8798C5C09}"/>
              </a:ext>
            </a:extLst>
          </p:cNvPr>
          <p:cNvSpPr>
            <a:spLocks/>
          </p:cNvSpPr>
          <p:nvPr/>
        </p:nvSpPr>
        <p:spPr bwMode="auto">
          <a:xfrm>
            <a:off x="611188" y="4125913"/>
            <a:ext cx="82296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91440"/>
          <a:lstStyle>
            <a:lvl1pPr marL="438150" indent="-319088" eaLnBrk="0" hangingPunct="0"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30250" indent="-2730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995363" indent="-228600" eaLnBrk="0" hangingPunct="0">
              <a:spcBef>
                <a:spcPct val="2000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216025" indent="-182563" eaLnBrk="0" hangingPunct="0">
              <a:spcBef>
                <a:spcPct val="2000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1425575" indent="-182563" eaLnBrk="0" hangingPunct="0">
              <a:spcBef>
                <a:spcPct val="20000"/>
              </a:spcBef>
              <a:buClr>
                <a:srgbClr val="E88651"/>
              </a:buClr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18827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3399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27971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2543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GB" altLang="en-US"/>
              <a:t>Gene duplication:</a:t>
            </a:r>
          </a:p>
        </p:txBody>
      </p:sp>
      <p:grpSp>
        <p:nvGrpSpPr>
          <p:cNvPr id="42019" name="Group 35">
            <a:extLst>
              <a:ext uri="{FF2B5EF4-FFF2-40B4-BE49-F238E27FC236}">
                <a16:creationId xmlns:a16="http://schemas.microsoft.com/office/drawing/2014/main" id="{ECE6ECB7-15E5-44B9-B596-C6E515B5DCF9}"/>
              </a:ext>
            </a:extLst>
          </p:cNvPr>
          <p:cNvGrpSpPr>
            <a:grpSpLocks/>
          </p:cNvGrpSpPr>
          <p:nvPr/>
        </p:nvGrpSpPr>
        <p:grpSpPr bwMode="auto">
          <a:xfrm>
            <a:off x="327025" y="5157788"/>
            <a:ext cx="5991225" cy="792162"/>
            <a:chOff x="884" y="3249"/>
            <a:chExt cx="4310" cy="499"/>
          </a:xfrm>
        </p:grpSpPr>
        <p:sp>
          <p:nvSpPr>
            <p:cNvPr id="41999" name="Rectangle 15">
              <a:extLst>
                <a:ext uri="{FF2B5EF4-FFF2-40B4-BE49-F238E27FC236}">
                  <a16:creationId xmlns:a16="http://schemas.microsoft.com/office/drawing/2014/main" id="{7EA0C8F6-879E-45D4-80E2-522A8AFD1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3249"/>
              <a:ext cx="862" cy="499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4000" b="1"/>
                <a:t>E</a:t>
              </a:r>
            </a:p>
          </p:txBody>
        </p:sp>
        <p:sp>
          <p:nvSpPr>
            <p:cNvPr id="42001" name="Rectangle 17">
              <a:extLst>
                <a:ext uri="{FF2B5EF4-FFF2-40B4-BE49-F238E27FC236}">
                  <a16:creationId xmlns:a16="http://schemas.microsoft.com/office/drawing/2014/main" id="{0AB1688D-3098-4181-B58A-6BC2622D7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249"/>
              <a:ext cx="862" cy="499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4000" b="1"/>
                <a:t>C</a:t>
              </a:r>
            </a:p>
          </p:txBody>
        </p:sp>
        <p:sp>
          <p:nvSpPr>
            <p:cNvPr id="42002" name="Rectangle 18">
              <a:extLst>
                <a:ext uri="{FF2B5EF4-FFF2-40B4-BE49-F238E27FC236}">
                  <a16:creationId xmlns:a16="http://schemas.microsoft.com/office/drawing/2014/main" id="{610FFED8-C2C1-42C2-BB1C-C048A9F97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249"/>
              <a:ext cx="862" cy="499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4000" b="1"/>
                <a:t>D</a:t>
              </a:r>
            </a:p>
          </p:txBody>
        </p:sp>
        <p:grpSp>
          <p:nvGrpSpPr>
            <p:cNvPr id="42010" name="Group 26">
              <a:extLst>
                <a:ext uri="{FF2B5EF4-FFF2-40B4-BE49-F238E27FC236}">
                  <a16:creationId xmlns:a16="http://schemas.microsoft.com/office/drawing/2014/main" id="{0F0E5B53-652B-4F5F-BD44-F2F9F277D1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4" y="3249"/>
              <a:ext cx="1724" cy="499"/>
              <a:chOff x="884" y="3249"/>
              <a:chExt cx="1724" cy="499"/>
            </a:xfrm>
          </p:grpSpPr>
          <p:sp>
            <p:nvSpPr>
              <p:cNvPr id="42000" name="Rectangle 16">
                <a:extLst>
                  <a:ext uri="{FF2B5EF4-FFF2-40B4-BE49-F238E27FC236}">
                    <a16:creationId xmlns:a16="http://schemas.microsoft.com/office/drawing/2014/main" id="{B1C41F48-3A1D-443B-8D4E-BCCAFC412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3249"/>
                <a:ext cx="862" cy="49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4000" b="1"/>
                  <a:t>B</a:t>
                </a:r>
              </a:p>
            </p:txBody>
          </p:sp>
          <p:sp>
            <p:nvSpPr>
              <p:cNvPr id="42003" name="Rectangle 19">
                <a:extLst>
                  <a:ext uri="{FF2B5EF4-FFF2-40B4-BE49-F238E27FC236}">
                    <a16:creationId xmlns:a16="http://schemas.microsoft.com/office/drawing/2014/main" id="{B503C7F7-3A5F-4A65-BFEB-1434B5473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3249"/>
                <a:ext cx="862" cy="49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4000" b="1"/>
                  <a:t>A</a:t>
                </a:r>
              </a:p>
            </p:txBody>
          </p:sp>
        </p:grpSp>
      </p:grpSp>
      <p:grpSp>
        <p:nvGrpSpPr>
          <p:cNvPr id="42020" name="Group 36">
            <a:extLst>
              <a:ext uri="{FF2B5EF4-FFF2-40B4-BE49-F238E27FC236}">
                <a16:creationId xmlns:a16="http://schemas.microsoft.com/office/drawing/2014/main" id="{1FC9F462-B914-43D4-B033-4485B6EBACE3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5159375"/>
            <a:ext cx="8415338" cy="795338"/>
            <a:chOff x="192" y="3819"/>
            <a:chExt cx="5301" cy="501"/>
          </a:xfrm>
        </p:grpSpPr>
        <p:grpSp>
          <p:nvGrpSpPr>
            <p:cNvPr id="42006" name="Group 22">
              <a:extLst>
                <a:ext uri="{FF2B5EF4-FFF2-40B4-BE49-F238E27FC236}">
                  <a16:creationId xmlns:a16="http://schemas.microsoft.com/office/drawing/2014/main" id="{6D92BF76-50D6-4076-9A5B-DA494A32A9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3" y="3821"/>
              <a:ext cx="1518" cy="499"/>
              <a:chOff x="2608" y="3249"/>
              <a:chExt cx="1724" cy="499"/>
            </a:xfrm>
          </p:grpSpPr>
          <p:sp>
            <p:nvSpPr>
              <p:cNvPr id="42004" name="Rectangle 20">
                <a:extLst>
                  <a:ext uri="{FF2B5EF4-FFF2-40B4-BE49-F238E27FC236}">
                    <a16:creationId xmlns:a16="http://schemas.microsoft.com/office/drawing/2014/main" id="{902A7F80-83D5-4723-94EC-776D55143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3249"/>
                <a:ext cx="862" cy="499"/>
              </a:xfrm>
              <a:prstGeom prst="rect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4000" b="1"/>
                  <a:t>C</a:t>
                </a:r>
              </a:p>
            </p:txBody>
          </p:sp>
          <p:sp>
            <p:nvSpPr>
              <p:cNvPr id="42005" name="Rectangle 21">
                <a:extLst>
                  <a:ext uri="{FF2B5EF4-FFF2-40B4-BE49-F238E27FC236}">
                    <a16:creationId xmlns:a16="http://schemas.microsoft.com/office/drawing/2014/main" id="{559151D8-B504-4EAD-A44E-7712485C9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3249"/>
                <a:ext cx="862" cy="499"/>
              </a:xfrm>
              <a:prstGeom prst="rect">
                <a:avLst/>
              </a:prstGeom>
              <a:solidFill>
                <a:srgbClr val="FF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4000" b="1"/>
                  <a:t>D</a:t>
                </a:r>
              </a:p>
            </p:txBody>
          </p:sp>
        </p:grpSp>
        <p:grpSp>
          <p:nvGrpSpPr>
            <p:cNvPr id="42007" name="Group 23">
              <a:extLst>
                <a:ext uri="{FF2B5EF4-FFF2-40B4-BE49-F238E27FC236}">
                  <a16:creationId xmlns:a16="http://schemas.microsoft.com/office/drawing/2014/main" id="{59C5CAAE-5F5A-4D4F-8A6A-D43D42F047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2" y="3819"/>
              <a:ext cx="1518" cy="499"/>
              <a:chOff x="2608" y="3249"/>
              <a:chExt cx="1724" cy="499"/>
            </a:xfrm>
          </p:grpSpPr>
          <p:sp>
            <p:nvSpPr>
              <p:cNvPr id="42008" name="Rectangle 24">
                <a:extLst>
                  <a:ext uri="{FF2B5EF4-FFF2-40B4-BE49-F238E27FC236}">
                    <a16:creationId xmlns:a16="http://schemas.microsoft.com/office/drawing/2014/main" id="{C62143F6-507D-4634-AE29-017CDBDC7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3249"/>
                <a:ext cx="862" cy="499"/>
              </a:xfrm>
              <a:prstGeom prst="rect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4000" b="1"/>
                  <a:t>C</a:t>
                </a:r>
              </a:p>
            </p:txBody>
          </p:sp>
          <p:sp>
            <p:nvSpPr>
              <p:cNvPr id="42009" name="Rectangle 25">
                <a:extLst>
                  <a:ext uri="{FF2B5EF4-FFF2-40B4-BE49-F238E27FC236}">
                    <a16:creationId xmlns:a16="http://schemas.microsoft.com/office/drawing/2014/main" id="{465B4947-D838-4627-AAA2-4E243A5CC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3249"/>
                <a:ext cx="862" cy="499"/>
              </a:xfrm>
              <a:prstGeom prst="rect">
                <a:avLst/>
              </a:prstGeom>
              <a:solidFill>
                <a:srgbClr val="FF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4000" b="1"/>
                  <a:t>D</a:t>
                </a:r>
              </a:p>
            </p:txBody>
          </p:sp>
        </p:grpSp>
        <p:grpSp>
          <p:nvGrpSpPr>
            <p:cNvPr id="42014" name="Group 30">
              <a:extLst>
                <a:ext uri="{FF2B5EF4-FFF2-40B4-BE49-F238E27FC236}">
                  <a16:creationId xmlns:a16="http://schemas.microsoft.com/office/drawing/2014/main" id="{ACED83DF-B164-4D9A-A685-0296C04347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3819"/>
              <a:ext cx="1517" cy="499"/>
              <a:chOff x="884" y="3249"/>
              <a:chExt cx="1724" cy="499"/>
            </a:xfrm>
          </p:grpSpPr>
          <p:sp>
            <p:nvSpPr>
              <p:cNvPr id="42015" name="Rectangle 31">
                <a:extLst>
                  <a:ext uri="{FF2B5EF4-FFF2-40B4-BE49-F238E27FC236}">
                    <a16:creationId xmlns:a16="http://schemas.microsoft.com/office/drawing/2014/main" id="{348A56C6-35AD-48B8-A559-0117C2A76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3249"/>
                <a:ext cx="862" cy="49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4000" b="1"/>
                  <a:t>B</a:t>
                </a:r>
              </a:p>
            </p:txBody>
          </p:sp>
          <p:sp>
            <p:nvSpPr>
              <p:cNvPr id="42016" name="Rectangle 32">
                <a:extLst>
                  <a:ext uri="{FF2B5EF4-FFF2-40B4-BE49-F238E27FC236}">
                    <a16:creationId xmlns:a16="http://schemas.microsoft.com/office/drawing/2014/main" id="{D09B0799-3A9E-4209-9AFF-B5C008601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3249"/>
                <a:ext cx="862" cy="49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4000" b="1"/>
                  <a:t>A</a:t>
                </a:r>
              </a:p>
            </p:txBody>
          </p:sp>
        </p:grpSp>
        <p:sp>
          <p:nvSpPr>
            <p:cNvPr id="42017" name="Rectangle 33">
              <a:extLst>
                <a:ext uri="{FF2B5EF4-FFF2-40B4-BE49-F238E27FC236}">
                  <a16:creationId xmlns:a16="http://schemas.microsoft.com/office/drawing/2014/main" id="{0F7041D1-FD43-4705-B67E-668B93ABF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3819"/>
              <a:ext cx="759" cy="499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4000" b="1"/>
                <a:t>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0.14948 -2.59259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1021EC8-CC8A-47CF-961E-471FD2C90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250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/>
              <a:t>Chromosome mutations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D71CE37-DB94-4478-9510-966943056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557338"/>
            <a:ext cx="8229600" cy="790575"/>
          </a:xfrm>
        </p:spPr>
        <p:txBody>
          <a:bodyPr/>
          <a:lstStyle/>
          <a:p>
            <a:r>
              <a:rPr lang="en-GB" altLang="en-US"/>
              <a:t>Inversion: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C1B96A4E-A42B-46A1-A4D3-7165832EB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013" y="2359025"/>
            <a:ext cx="1368425" cy="792163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4000" b="1"/>
              <a:t>C</a:t>
            </a:r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3BC0FB30-FEDF-42F9-9A04-2604E8AE8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2359025"/>
            <a:ext cx="1368425" cy="792163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4000" b="1"/>
              <a:t>D</a:t>
            </a:r>
          </a:p>
        </p:txBody>
      </p:sp>
      <p:grpSp>
        <p:nvGrpSpPr>
          <p:cNvPr id="43019" name="Group 11">
            <a:extLst>
              <a:ext uri="{FF2B5EF4-FFF2-40B4-BE49-F238E27FC236}">
                <a16:creationId xmlns:a16="http://schemas.microsoft.com/office/drawing/2014/main" id="{0F95F6C8-B003-4D70-95E8-E080EC781E2B}"/>
              </a:ext>
            </a:extLst>
          </p:cNvPr>
          <p:cNvGrpSpPr>
            <a:grpSpLocks/>
          </p:cNvGrpSpPr>
          <p:nvPr/>
        </p:nvGrpSpPr>
        <p:grpSpPr bwMode="auto">
          <a:xfrm>
            <a:off x="1047750" y="2359025"/>
            <a:ext cx="2736850" cy="792163"/>
            <a:chOff x="884" y="3249"/>
            <a:chExt cx="1724" cy="499"/>
          </a:xfrm>
        </p:grpSpPr>
        <p:sp>
          <p:nvSpPr>
            <p:cNvPr id="43020" name="Rectangle 12">
              <a:extLst>
                <a:ext uri="{FF2B5EF4-FFF2-40B4-BE49-F238E27FC236}">
                  <a16:creationId xmlns:a16="http://schemas.microsoft.com/office/drawing/2014/main" id="{A5C94008-5AE7-4DB0-A8BD-65A0295FB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3249"/>
              <a:ext cx="862" cy="49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4000" b="1"/>
                <a:t>B</a:t>
              </a:r>
            </a:p>
          </p:txBody>
        </p:sp>
        <p:sp>
          <p:nvSpPr>
            <p:cNvPr id="43021" name="Rectangle 13">
              <a:extLst>
                <a:ext uri="{FF2B5EF4-FFF2-40B4-BE49-F238E27FC236}">
                  <a16:creationId xmlns:a16="http://schemas.microsoft.com/office/drawing/2014/main" id="{00787B62-A039-489E-ADA1-B48D6C02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249"/>
              <a:ext cx="862" cy="49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4000" b="1"/>
                <a:t>A</a:t>
              </a:r>
            </a:p>
          </p:txBody>
        </p:sp>
      </p:grpSp>
      <p:sp>
        <p:nvSpPr>
          <p:cNvPr id="43022" name="Rectangle 14">
            <a:extLst>
              <a:ext uri="{FF2B5EF4-FFF2-40B4-BE49-F238E27FC236}">
                <a16:creationId xmlns:a16="http://schemas.microsoft.com/office/drawing/2014/main" id="{9F9BD584-3844-4EF2-89DC-5D201915C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2359025"/>
            <a:ext cx="1368425" cy="792163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4000" b="1"/>
              <a:t>E</a:t>
            </a:r>
          </a:p>
        </p:txBody>
      </p:sp>
      <p:sp>
        <p:nvSpPr>
          <p:cNvPr id="43023" name="Rectangle 15">
            <a:extLst>
              <a:ext uri="{FF2B5EF4-FFF2-40B4-BE49-F238E27FC236}">
                <a16:creationId xmlns:a16="http://schemas.microsoft.com/office/drawing/2014/main" id="{04512DE7-9738-4267-AA65-12124D7050D6}"/>
              </a:ext>
            </a:extLst>
          </p:cNvPr>
          <p:cNvSpPr>
            <a:spLocks/>
          </p:cNvSpPr>
          <p:nvPr/>
        </p:nvSpPr>
        <p:spPr bwMode="auto">
          <a:xfrm>
            <a:off x="454025" y="3379788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91440"/>
          <a:lstStyle>
            <a:lvl1pPr marL="438150" indent="-319088" eaLnBrk="0" hangingPunct="0"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30250" indent="-2730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995363" indent="-228600" eaLnBrk="0" hangingPunct="0">
              <a:spcBef>
                <a:spcPct val="2000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216025" indent="-182563" eaLnBrk="0" hangingPunct="0">
              <a:spcBef>
                <a:spcPct val="2000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1425575" indent="-182563" eaLnBrk="0" hangingPunct="0">
              <a:spcBef>
                <a:spcPct val="20000"/>
              </a:spcBef>
              <a:buClr>
                <a:srgbClr val="E88651"/>
              </a:buClr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18827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3399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27971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25437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GB" altLang="en-US"/>
              <a:t>Translocation:</a:t>
            </a:r>
          </a:p>
        </p:txBody>
      </p:sp>
      <p:grpSp>
        <p:nvGrpSpPr>
          <p:cNvPr id="43031" name="Group 23">
            <a:extLst>
              <a:ext uri="{FF2B5EF4-FFF2-40B4-BE49-F238E27FC236}">
                <a16:creationId xmlns:a16="http://schemas.microsoft.com/office/drawing/2014/main" id="{8801D9A8-06B8-45FB-A8BE-621649B13862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319588"/>
            <a:ext cx="2736850" cy="792162"/>
            <a:chOff x="884" y="3249"/>
            <a:chExt cx="1724" cy="499"/>
          </a:xfrm>
        </p:grpSpPr>
        <p:sp>
          <p:nvSpPr>
            <p:cNvPr id="43032" name="Rectangle 24">
              <a:extLst>
                <a:ext uri="{FF2B5EF4-FFF2-40B4-BE49-F238E27FC236}">
                  <a16:creationId xmlns:a16="http://schemas.microsoft.com/office/drawing/2014/main" id="{FCD7EB74-415A-4DC5-BB18-2D7409C7E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3249"/>
              <a:ext cx="862" cy="49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4000" b="1"/>
                <a:t>B</a:t>
              </a:r>
            </a:p>
          </p:txBody>
        </p:sp>
        <p:sp>
          <p:nvSpPr>
            <p:cNvPr id="43033" name="Rectangle 25">
              <a:extLst>
                <a:ext uri="{FF2B5EF4-FFF2-40B4-BE49-F238E27FC236}">
                  <a16:creationId xmlns:a16="http://schemas.microsoft.com/office/drawing/2014/main" id="{6DFE7502-1471-45E3-86E2-CD7E99C7E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249"/>
              <a:ext cx="862" cy="49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4000" b="1"/>
                <a:t>A</a:t>
              </a:r>
            </a:p>
          </p:txBody>
        </p:sp>
      </p:grpSp>
      <p:grpSp>
        <p:nvGrpSpPr>
          <p:cNvPr id="43025" name="Group 17">
            <a:extLst>
              <a:ext uri="{FF2B5EF4-FFF2-40B4-BE49-F238E27FC236}">
                <a16:creationId xmlns:a16="http://schemas.microsoft.com/office/drawing/2014/main" id="{4FFCD626-445D-49C8-8052-8312965DB25A}"/>
              </a:ext>
            </a:extLst>
          </p:cNvPr>
          <p:cNvGrpSpPr>
            <a:grpSpLocks/>
          </p:cNvGrpSpPr>
          <p:nvPr/>
        </p:nvGrpSpPr>
        <p:grpSpPr bwMode="auto">
          <a:xfrm>
            <a:off x="3840163" y="4322763"/>
            <a:ext cx="2736850" cy="792162"/>
            <a:chOff x="2608" y="3249"/>
            <a:chExt cx="1724" cy="499"/>
          </a:xfrm>
        </p:grpSpPr>
        <p:sp>
          <p:nvSpPr>
            <p:cNvPr id="43026" name="Rectangle 18">
              <a:extLst>
                <a:ext uri="{FF2B5EF4-FFF2-40B4-BE49-F238E27FC236}">
                  <a16:creationId xmlns:a16="http://schemas.microsoft.com/office/drawing/2014/main" id="{8CBB7E8E-54A7-4712-9977-B31C906B3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249"/>
              <a:ext cx="862" cy="499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4000" b="1"/>
                <a:t>C</a:t>
              </a:r>
            </a:p>
          </p:txBody>
        </p:sp>
        <p:sp>
          <p:nvSpPr>
            <p:cNvPr id="43027" name="Rectangle 19">
              <a:extLst>
                <a:ext uri="{FF2B5EF4-FFF2-40B4-BE49-F238E27FC236}">
                  <a16:creationId xmlns:a16="http://schemas.microsoft.com/office/drawing/2014/main" id="{780966DB-5F9F-4E88-9F04-55A4DA354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249"/>
              <a:ext cx="862" cy="499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4000" b="1"/>
                <a:t>D</a:t>
              </a:r>
            </a:p>
          </p:txBody>
        </p:sp>
      </p:grpSp>
      <p:sp>
        <p:nvSpPr>
          <p:cNvPr id="43034" name="Rectangle 26">
            <a:extLst>
              <a:ext uri="{FF2B5EF4-FFF2-40B4-BE49-F238E27FC236}">
                <a16:creationId xmlns:a16="http://schemas.microsoft.com/office/drawing/2014/main" id="{C25E4B45-C631-4B52-B9B4-DAD9A98F8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4950" y="4319588"/>
            <a:ext cx="1368425" cy="792162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4000" b="1"/>
              <a:t>E</a:t>
            </a:r>
          </a:p>
        </p:txBody>
      </p:sp>
      <p:grpSp>
        <p:nvGrpSpPr>
          <p:cNvPr id="43036" name="Group 28">
            <a:extLst>
              <a:ext uri="{FF2B5EF4-FFF2-40B4-BE49-F238E27FC236}">
                <a16:creationId xmlns:a16="http://schemas.microsoft.com/office/drawing/2014/main" id="{BA2E5ABD-EDB0-4197-BD9A-3F875C4CFBED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5445125"/>
            <a:ext cx="2736850" cy="792163"/>
            <a:chOff x="884" y="3249"/>
            <a:chExt cx="1724" cy="499"/>
          </a:xfrm>
        </p:grpSpPr>
        <p:sp>
          <p:nvSpPr>
            <p:cNvPr id="43037" name="Rectangle 29">
              <a:extLst>
                <a:ext uri="{FF2B5EF4-FFF2-40B4-BE49-F238E27FC236}">
                  <a16:creationId xmlns:a16="http://schemas.microsoft.com/office/drawing/2014/main" id="{7AFD156C-61BE-447A-BC97-49D8A6675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3249"/>
              <a:ext cx="862" cy="499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4000" b="1"/>
                <a:t>W</a:t>
              </a:r>
            </a:p>
          </p:txBody>
        </p:sp>
        <p:sp>
          <p:nvSpPr>
            <p:cNvPr id="43038" name="Rectangle 30">
              <a:extLst>
                <a:ext uri="{FF2B5EF4-FFF2-40B4-BE49-F238E27FC236}">
                  <a16:creationId xmlns:a16="http://schemas.microsoft.com/office/drawing/2014/main" id="{B774202F-2C3E-4612-B9F8-1E8D74F41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249"/>
              <a:ext cx="862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4000" b="1"/>
                <a:t>X</a:t>
              </a:r>
            </a:p>
          </p:txBody>
        </p:sp>
      </p:grpSp>
      <p:grpSp>
        <p:nvGrpSpPr>
          <p:cNvPr id="43039" name="Group 31">
            <a:extLst>
              <a:ext uri="{FF2B5EF4-FFF2-40B4-BE49-F238E27FC236}">
                <a16:creationId xmlns:a16="http://schemas.microsoft.com/office/drawing/2014/main" id="{757E3216-72B3-4A8E-85D6-1B92A5EE8853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5445125"/>
            <a:ext cx="2736850" cy="792163"/>
            <a:chOff x="884" y="3249"/>
            <a:chExt cx="1724" cy="499"/>
          </a:xfrm>
        </p:grpSpPr>
        <p:sp>
          <p:nvSpPr>
            <p:cNvPr id="43040" name="Rectangle 32">
              <a:extLst>
                <a:ext uri="{FF2B5EF4-FFF2-40B4-BE49-F238E27FC236}">
                  <a16:creationId xmlns:a16="http://schemas.microsoft.com/office/drawing/2014/main" id="{ABABD934-E50C-46FA-84E8-469F4FB02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3249"/>
              <a:ext cx="862" cy="499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4000" b="1"/>
                <a:t>Z</a:t>
              </a:r>
            </a:p>
          </p:txBody>
        </p:sp>
        <p:sp>
          <p:nvSpPr>
            <p:cNvPr id="43041" name="Rectangle 33">
              <a:extLst>
                <a:ext uri="{FF2B5EF4-FFF2-40B4-BE49-F238E27FC236}">
                  <a16:creationId xmlns:a16="http://schemas.microsoft.com/office/drawing/2014/main" id="{5150F6E4-313D-4446-AE45-A86CB4C77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249"/>
              <a:ext cx="862" cy="49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4000" b="1"/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54291E-6 L 0.03976 -0.0532 C 0.04809 -0.06523 0.06059 -0.07194 0.07379 -0.07194 C 0.08837 -0.07194 0.10035 -0.06523 0.10886 -0.0532 L 0.14896 -1.54291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48" y="-36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1.54291E-6 L -0.04306 0.05321 C -0.05139 0.06523 -0.06354 0.07194 -0.07639 0.07194 C -0.0908 0.07194 -0.10243 0.06523 -0.11076 0.05321 L -0.14965 -1.54291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2" y="35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6.22253E-7 L 0.03993 -0.04372 C 0.04896 -0.05274 0.05399 -0.06662 0.05399 -0.08073 C 0.05399 -0.09692 0.04896 -0.11011 0.03993 -0.11913 L -1.38889E-6 -0.16262 " pathEditMode="relative" rAng="0" ptsTypes="FffFF">
                                      <p:cBhvr>
                                        <p:cTn id="12" dur="20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-814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0.00139 L -0.04045 0.04511 C -0.04983 0.05437 -0.05504 0.06824 -0.05504 0.08259 C -0.05504 0.09924 -0.04983 0.11243 -0.04045 0.12168 L 0.00121 0.16632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82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animBg="1"/>
      <p:bldP spid="430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6405B01-39BA-408A-BF1E-CBEE112D2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250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/>
              <a:t>Whole-chromosome mutations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32C08EA-0842-4C3A-94C2-1B20FF772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" y="1774825"/>
            <a:ext cx="4475163" cy="4625975"/>
          </a:xfrm>
        </p:spPr>
        <p:txBody>
          <a:bodyPr/>
          <a:lstStyle/>
          <a:p>
            <a:r>
              <a:rPr lang="en-GB" altLang="en-US"/>
              <a:t>An entire chromosome is lost or repeated during cell division.</a:t>
            </a:r>
            <a:br>
              <a:rPr lang="en-GB" altLang="en-US"/>
            </a:br>
            <a:endParaRPr lang="en-GB" altLang="en-US"/>
          </a:p>
          <a:p>
            <a:r>
              <a:rPr lang="en-GB" altLang="en-US"/>
              <a:t>Example:</a:t>
            </a:r>
            <a:br>
              <a:rPr lang="en-GB" altLang="en-US"/>
            </a:br>
            <a:r>
              <a:rPr lang="en-GB" altLang="en-US"/>
              <a:t>Downs syndrome is caused by having an extra chromosme 21.</a:t>
            </a:r>
          </a:p>
        </p:txBody>
      </p:sp>
      <p:pic>
        <p:nvPicPr>
          <p:cNvPr id="44037" name="Picture 5">
            <a:extLst>
              <a:ext uri="{FF2B5EF4-FFF2-40B4-BE49-F238E27FC236}">
                <a16:creationId xmlns:a16="http://schemas.microsoft.com/office/drawing/2014/main" id="{08C0F5AD-CF60-4875-B581-F23833DB8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788" y="1773238"/>
            <a:ext cx="4192587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38" name="Oval 6">
            <a:extLst>
              <a:ext uri="{FF2B5EF4-FFF2-40B4-BE49-F238E27FC236}">
                <a16:creationId xmlns:a16="http://schemas.microsoft.com/office/drawing/2014/main" id="{7DD91DE1-BE26-4F99-B613-06256BF32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5229225"/>
            <a:ext cx="647700" cy="7921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0148-8110-42B3-A090-7872ABCE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The effect of mutations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B382-FC85-4332-94C5-1B723BE63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28800"/>
            <a:ext cx="8712968" cy="4625975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Genetic material can be altered by </a:t>
            </a:r>
            <a:r>
              <a:rPr lang="en-US" sz="3000" b="1" dirty="0"/>
              <a:t>natural events </a:t>
            </a:r>
            <a:r>
              <a:rPr lang="en-US" sz="3000" dirty="0"/>
              <a:t>or by </a:t>
            </a:r>
            <a:r>
              <a:rPr lang="en-US" sz="3000" b="1" dirty="0"/>
              <a:t>artificial means</a:t>
            </a:r>
            <a:r>
              <a:rPr lang="en-US" sz="3000" dirty="0"/>
              <a:t>.</a:t>
            </a:r>
          </a:p>
          <a:p>
            <a:pPr marL="119062" indent="0" algn="just">
              <a:buNone/>
            </a:pPr>
            <a:endParaRPr lang="en-US" sz="3000" dirty="0"/>
          </a:p>
          <a:p>
            <a:pPr algn="just"/>
            <a:r>
              <a:rPr lang="en-US" sz="3000" dirty="0"/>
              <a:t>The resulting mutations may or may not affect an organism.</a:t>
            </a:r>
          </a:p>
          <a:p>
            <a:pPr marL="119062" indent="0" algn="just">
              <a:buNone/>
            </a:pPr>
            <a:endParaRPr lang="en-US" sz="3000" dirty="0"/>
          </a:p>
          <a:p>
            <a:pPr algn="just"/>
            <a:r>
              <a:rPr lang="en-US" sz="3000" dirty="0"/>
              <a:t>Some mutations that affect individual organisms can also affect a species or even an entire ecosystem.</a:t>
            </a:r>
          </a:p>
          <a:p>
            <a:pPr marL="11906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61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0148-8110-42B3-A090-7872ABCE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The effect of mutations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B382-FC85-4332-94C5-1B723BE63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412776"/>
            <a:ext cx="8712968" cy="46259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Many mutations are produced by errors in genetic processes.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For example, some point mutations are caused by errors during DNA replication.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The cellular machinery that replicates DNA inserts an incorrect base roughly once in every 10 million bases.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Small changes in genes can gradually accumulate over time.</a:t>
            </a:r>
          </a:p>
          <a:p>
            <a:pPr marL="11906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17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37877B7-0621-47C3-ACB2-8ECDE3F4D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250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 dirty="0"/>
              <a:t>The effect of mutations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C0463DA-B013-4707-A5D2-DADDF3B4C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/>
              <a:t>Production of new/superior protein:</a:t>
            </a:r>
            <a:br>
              <a:rPr lang="en-GB" altLang="en-US"/>
            </a:br>
            <a:r>
              <a:rPr lang="en-GB" altLang="en-US"/>
              <a:t>Results: gain of reproductive advantage</a:t>
            </a:r>
            <a:br>
              <a:rPr lang="en-GB" altLang="en-US"/>
            </a:br>
            <a:endParaRPr lang="en-GB" altLang="en-US"/>
          </a:p>
          <a:p>
            <a:r>
              <a:rPr lang="en-GB" altLang="en-US"/>
              <a:t>Neutral mutation:</a:t>
            </a:r>
            <a:br>
              <a:rPr lang="en-GB" altLang="en-US"/>
            </a:br>
            <a:r>
              <a:rPr lang="en-GB" altLang="en-US"/>
              <a:t>Result: No change</a:t>
            </a:r>
            <a:br>
              <a:rPr lang="en-GB" altLang="en-US"/>
            </a:br>
            <a:endParaRPr lang="en-GB" altLang="en-US"/>
          </a:p>
          <a:p>
            <a:r>
              <a:rPr lang="en-GB" altLang="en-US"/>
              <a:t>Production of inferior or no protein:</a:t>
            </a:r>
            <a:br>
              <a:rPr lang="en-GB" altLang="en-US"/>
            </a:br>
            <a:r>
              <a:rPr lang="en-GB" altLang="en-US"/>
              <a:t>Result: Fatal and/or disease causing.</a:t>
            </a:r>
            <a:br>
              <a:rPr lang="en-GB" altLang="en-US"/>
            </a:br>
            <a:endParaRPr lang="en-GB" altLang="en-US"/>
          </a:p>
        </p:txBody>
      </p:sp>
      <p:pic>
        <p:nvPicPr>
          <p:cNvPr id="45060" name="Picture 4">
            <a:extLst>
              <a:ext uri="{FF2B5EF4-FFF2-40B4-BE49-F238E27FC236}">
                <a16:creationId xmlns:a16="http://schemas.microsoft.com/office/drawing/2014/main" id="{5106ADB8-8F77-44EF-A28E-87C161857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700213"/>
            <a:ext cx="1331912" cy="114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2" name="Picture 6">
            <a:extLst>
              <a:ext uri="{FF2B5EF4-FFF2-40B4-BE49-F238E27FC236}">
                <a16:creationId xmlns:a16="http://schemas.microsoft.com/office/drawing/2014/main" id="{294D86EF-04DB-4A22-A559-E51F93453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724400"/>
            <a:ext cx="1350963" cy="127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3" name="Picture 7">
            <a:extLst>
              <a:ext uri="{FF2B5EF4-FFF2-40B4-BE49-F238E27FC236}">
                <a16:creationId xmlns:a16="http://schemas.microsoft.com/office/drawing/2014/main" id="{64FA21A3-710F-4D52-8EED-CC4021D3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357563"/>
            <a:ext cx="2249488" cy="106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1E4E2F0-2205-491E-9EFC-C9981D6D6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250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/>
              <a:t>Protein synthesis summary</a:t>
            </a:r>
            <a:endParaRPr lang="en-US" altLang="en-US"/>
          </a:p>
        </p:txBody>
      </p:sp>
      <p:grpSp>
        <p:nvGrpSpPr>
          <p:cNvPr id="27736" name="Group 88">
            <a:extLst>
              <a:ext uri="{FF2B5EF4-FFF2-40B4-BE49-F238E27FC236}">
                <a16:creationId xmlns:a16="http://schemas.microsoft.com/office/drawing/2014/main" id="{0E1723AF-450A-4360-83BF-C61FF58CA3BC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846263"/>
            <a:ext cx="7235825" cy="719137"/>
            <a:chOff x="385" y="1163"/>
            <a:chExt cx="4558" cy="453"/>
          </a:xfrm>
        </p:grpSpPr>
        <p:grpSp>
          <p:nvGrpSpPr>
            <p:cNvPr id="27668" name="Group 20">
              <a:extLst>
                <a:ext uri="{FF2B5EF4-FFF2-40B4-BE49-F238E27FC236}">
                  <a16:creationId xmlns:a16="http://schemas.microsoft.com/office/drawing/2014/main" id="{C43991A8-F929-4D6F-8FB7-E2F0F6E79F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1163"/>
              <a:ext cx="4558" cy="453"/>
              <a:chOff x="1202" y="1253"/>
              <a:chExt cx="4558" cy="247"/>
            </a:xfrm>
          </p:grpSpPr>
          <p:grpSp>
            <p:nvGrpSpPr>
              <p:cNvPr id="27667" name="Group 19">
                <a:extLst>
                  <a:ext uri="{FF2B5EF4-FFF2-40B4-BE49-F238E27FC236}">
                    <a16:creationId xmlns:a16="http://schemas.microsoft.com/office/drawing/2014/main" id="{CC20E40D-B7FB-4C03-81F0-B6462A6FA7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8" y="1269"/>
                <a:ext cx="4471" cy="231"/>
                <a:chOff x="1258" y="1269"/>
                <a:chExt cx="4471" cy="231"/>
              </a:xfrm>
            </p:grpSpPr>
            <p:sp>
              <p:nvSpPr>
                <p:cNvPr id="27655" name="AutoShape 7">
                  <a:extLst>
                    <a:ext uri="{FF2B5EF4-FFF2-40B4-BE49-F238E27FC236}">
                      <a16:creationId xmlns:a16="http://schemas.microsoft.com/office/drawing/2014/main" id="{85974EF2-FB08-44CE-9728-C31B4A8AFB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280" y="1247"/>
                  <a:ext cx="227" cy="272"/>
                </a:xfrm>
                <a:prstGeom prst="homePlate">
                  <a:avLst>
                    <a:gd name="adj" fmla="val 25000"/>
                  </a:avLst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vert="eaVert" wrap="none" anchor="ctr"/>
                <a:lstStyle/>
                <a:p>
                  <a:pPr algn="ctr"/>
                  <a:endParaRPr lang="en-GB" altLang="en-US"/>
                </a:p>
              </p:txBody>
            </p:sp>
            <p:sp>
              <p:nvSpPr>
                <p:cNvPr id="27656" name="AutoShape 8">
                  <a:extLst>
                    <a:ext uri="{FF2B5EF4-FFF2-40B4-BE49-F238E27FC236}">
                      <a16:creationId xmlns:a16="http://schemas.microsoft.com/office/drawing/2014/main" id="{E6686F2B-BE9A-47CE-A4D5-81C001812D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524091">
                  <a:off x="1661" y="1274"/>
                  <a:ext cx="226" cy="226"/>
                </a:xfrm>
                <a:prstGeom prst="chevron">
                  <a:avLst>
                    <a:gd name="adj" fmla="val 25000"/>
                  </a:avLst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57" name="AutoShape 9">
                  <a:extLst>
                    <a:ext uri="{FF2B5EF4-FFF2-40B4-BE49-F238E27FC236}">
                      <a16:creationId xmlns:a16="http://schemas.microsoft.com/office/drawing/2014/main" id="{9BDB65DD-79BA-4A82-B87C-C7409ADB1D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396" y="1247"/>
                  <a:ext cx="227" cy="272"/>
                </a:xfrm>
                <a:prstGeom prst="homePlate">
                  <a:avLst>
                    <a:gd name="adj" fmla="val 25000"/>
                  </a:avLst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58" name="AutoShape 10">
                  <a:extLst>
                    <a:ext uri="{FF2B5EF4-FFF2-40B4-BE49-F238E27FC236}">
                      <a16:creationId xmlns:a16="http://schemas.microsoft.com/office/drawing/2014/main" id="{922F1D2A-C424-4320-8CE4-69DD9F514E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2020" y="1269"/>
                  <a:ext cx="226" cy="226"/>
                </a:xfrm>
                <a:prstGeom prst="chevron">
                  <a:avLst>
                    <a:gd name="adj" fmla="val 25000"/>
                  </a:avLst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59" name="AutoShape 11">
                  <a:extLst>
                    <a:ext uri="{FF2B5EF4-FFF2-40B4-BE49-F238E27FC236}">
                      <a16:creationId xmlns:a16="http://schemas.microsoft.com/office/drawing/2014/main" id="{A51D00B2-88CA-4425-A0BF-C496E446CA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524091">
                  <a:off x="3577" y="1274"/>
                  <a:ext cx="226" cy="226"/>
                </a:xfrm>
                <a:prstGeom prst="chevron">
                  <a:avLst>
                    <a:gd name="adj" fmla="val 25000"/>
                  </a:avLst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60" name="AutoShape 12">
                  <a:extLst>
                    <a:ext uri="{FF2B5EF4-FFF2-40B4-BE49-F238E27FC236}">
                      <a16:creationId xmlns:a16="http://schemas.microsoft.com/office/drawing/2014/main" id="{0BB3A60F-19C4-47E6-BB60-077C7C8AB3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796" y="1247"/>
                  <a:ext cx="227" cy="272"/>
                </a:xfrm>
                <a:prstGeom prst="homePlate">
                  <a:avLst>
                    <a:gd name="adj" fmla="val 25000"/>
                  </a:avLst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61" name="AutoShape 13">
                  <a:extLst>
                    <a:ext uri="{FF2B5EF4-FFF2-40B4-BE49-F238E27FC236}">
                      <a16:creationId xmlns:a16="http://schemas.microsoft.com/office/drawing/2014/main" id="{238E26D6-C78E-4E15-BDB0-7ECAF98CF7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196" y="1247"/>
                  <a:ext cx="227" cy="272"/>
                </a:xfrm>
                <a:prstGeom prst="homePlate">
                  <a:avLst>
                    <a:gd name="adj" fmla="val 25000"/>
                  </a:avLst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62" name="AutoShape 14">
                  <a:extLst>
                    <a:ext uri="{FF2B5EF4-FFF2-40B4-BE49-F238E27FC236}">
                      <a16:creationId xmlns:a16="http://schemas.microsoft.com/office/drawing/2014/main" id="{FC895AAE-9330-4B79-A28A-90EB67195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524091">
                  <a:off x="3940" y="1274"/>
                  <a:ext cx="226" cy="226"/>
                </a:xfrm>
                <a:prstGeom prst="chevron">
                  <a:avLst>
                    <a:gd name="adj" fmla="val 25000"/>
                  </a:avLst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63" name="AutoShape 15">
                  <a:extLst>
                    <a:ext uri="{FF2B5EF4-FFF2-40B4-BE49-F238E27FC236}">
                      <a16:creationId xmlns:a16="http://schemas.microsoft.com/office/drawing/2014/main" id="{92A6466A-A8EB-43B3-809F-F50D41BC24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321" y="1247"/>
                  <a:ext cx="227" cy="272"/>
                </a:xfrm>
                <a:prstGeom prst="homePlate">
                  <a:avLst>
                    <a:gd name="adj" fmla="val 25000"/>
                  </a:avLst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64" name="AutoShape 16">
                  <a:extLst>
                    <a:ext uri="{FF2B5EF4-FFF2-40B4-BE49-F238E27FC236}">
                      <a16:creationId xmlns:a16="http://schemas.microsoft.com/office/drawing/2014/main" id="{A5A09460-093F-44B7-BD38-A2AC128A8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721" y="1247"/>
                  <a:ext cx="227" cy="272"/>
                </a:xfrm>
                <a:prstGeom prst="homePlate">
                  <a:avLst>
                    <a:gd name="adj" fmla="val 25000"/>
                  </a:avLst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65" name="AutoShape 17">
                  <a:extLst>
                    <a:ext uri="{FF2B5EF4-FFF2-40B4-BE49-F238E27FC236}">
                      <a16:creationId xmlns:a16="http://schemas.microsoft.com/office/drawing/2014/main" id="{D9A1962B-28DB-40CC-9CCA-FE5C0383E0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5121" y="1247"/>
                  <a:ext cx="227" cy="272"/>
                </a:xfrm>
                <a:prstGeom prst="homePlate">
                  <a:avLst>
                    <a:gd name="adj" fmla="val 25000"/>
                  </a:avLst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66" name="AutoShape 18">
                  <a:extLst>
                    <a:ext uri="{FF2B5EF4-FFF2-40B4-BE49-F238E27FC236}">
                      <a16:creationId xmlns:a16="http://schemas.microsoft.com/office/drawing/2014/main" id="{9CCBF337-9F80-4396-A9F5-F13A2BB7A6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524091">
                  <a:off x="5503" y="1274"/>
                  <a:ext cx="226" cy="226"/>
                </a:xfrm>
                <a:prstGeom prst="chevron">
                  <a:avLst>
                    <a:gd name="adj" fmla="val 25000"/>
                  </a:avLst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654" name="Rectangle 6">
                <a:extLst>
                  <a:ext uri="{FF2B5EF4-FFF2-40B4-BE49-F238E27FC236}">
                    <a16:creationId xmlns:a16="http://schemas.microsoft.com/office/drawing/2014/main" id="{D8B91474-9D91-4F81-A47C-EA4AE8BFC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1253"/>
                <a:ext cx="4558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88" name="Text Box 40">
              <a:extLst>
                <a:ext uri="{FF2B5EF4-FFF2-40B4-BE49-F238E27FC236}">
                  <a16:creationId xmlns:a16="http://schemas.microsoft.com/office/drawing/2014/main" id="{541602BE-0D74-4801-BD64-CD9CD6315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" y="1291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A</a:t>
              </a:r>
            </a:p>
          </p:txBody>
        </p:sp>
        <p:sp>
          <p:nvSpPr>
            <p:cNvPr id="27689" name="Text Box 41">
              <a:extLst>
                <a:ext uri="{FF2B5EF4-FFF2-40B4-BE49-F238E27FC236}">
                  <a16:creationId xmlns:a16="http://schemas.microsoft.com/office/drawing/2014/main" id="{CD5E62DC-748C-4CD2-B707-832ACC820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1297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C</a:t>
              </a:r>
            </a:p>
          </p:txBody>
        </p:sp>
        <p:sp>
          <p:nvSpPr>
            <p:cNvPr id="27690" name="Text Box 42">
              <a:extLst>
                <a:ext uri="{FF2B5EF4-FFF2-40B4-BE49-F238E27FC236}">
                  <a16:creationId xmlns:a16="http://schemas.microsoft.com/office/drawing/2014/main" id="{C97AC23D-7476-48B0-B391-BEEA743DE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130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C</a:t>
              </a:r>
            </a:p>
          </p:txBody>
        </p:sp>
        <p:sp>
          <p:nvSpPr>
            <p:cNvPr id="27691" name="Text Box 43">
              <a:extLst>
                <a:ext uri="{FF2B5EF4-FFF2-40B4-BE49-F238E27FC236}">
                  <a16:creationId xmlns:a16="http://schemas.microsoft.com/office/drawing/2014/main" id="{1331DC70-E6FB-4535-9ADE-28BA284D1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8" y="130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C</a:t>
              </a:r>
            </a:p>
          </p:txBody>
        </p:sp>
        <p:sp>
          <p:nvSpPr>
            <p:cNvPr id="27692" name="Text Box 44">
              <a:extLst>
                <a:ext uri="{FF2B5EF4-FFF2-40B4-BE49-F238E27FC236}">
                  <a16:creationId xmlns:a16="http://schemas.microsoft.com/office/drawing/2014/main" id="{0CC9882B-4C23-40C0-9963-9E6B8E8BB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3" y="1299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T</a:t>
              </a:r>
            </a:p>
          </p:txBody>
        </p:sp>
        <p:sp>
          <p:nvSpPr>
            <p:cNvPr id="27695" name="Text Box 47">
              <a:extLst>
                <a:ext uri="{FF2B5EF4-FFF2-40B4-BE49-F238E27FC236}">
                  <a16:creationId xmlns:a16="http://schemas.microsoft.com/office/drawing/2014/main" id="{5BA9614A-6F15-4734-8322-23DC0D90D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4" y="130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A</a:t>
              </a:r>
            </a:p>
          </p:txBody>
        </p:sp>
        <p:sp>
          <p:nvSpPr>
            <p:cNvPr id="27696" name="Text Box 48">
              <a:extLst>
                <a:ext uri="{FF2B5EF4-FFF2-40B4-BE49-F238E27FC236}">
                  <a16:creationId xmlns:a16="http://schemas.microsoft.com/office/drawing/2014/main" id="{3DEA208D-B54E-4AC0-9301-28F591A82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131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A</a:t>
              </a:r>
            </a:p>
          </p:txBody>
        </p:sp>
        <p:sp>
          <p:nvSpPr>
            <p:cNvPr id="27697" name="Text Box 49">
              <a:extLst>
                <a:ext uri="{FF2B5EF4-FFF2-40B4-BE49-F238E27FC236}">
                  <a16:creationId xmlns:a16="http://schemas.microsoft.com/office/drawing/2014/main" id="{9BAEE3D2-043B-4FCC-9236-BC25E6643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" y="129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A</a:t>
              </a:r>
            </a:p>
          </p:txBody>
        </p:sp>
        <p:sp>
          <p:nvSpPr>
            <p:cNvPr id="27698" name="Text Box 50">
              <a:extLst>
                <a:ext uri="{FF2B5EF4-FFF2-40B4-BE49-F238E27FC236}">
                  <a16:creationId xmlns:a16="http://schemas.microsoft.com/office/drawing/2014/main" id="{D2EE7789-7505-4125-946F-1BB971198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3" y="129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A</a:t>
              </a:r>
            </a:p>
          </p:txBody>
        </p:sp>
        <p:sp>
          <p:nvSpPr>
            <p:cNvPr id="27699" name="Text Box 51">
              <a:extLst>
                <a:ext uri="{FF2B5EF4-FFF2-40B4-BE49-F238E27FC236}">
                  <a16:creationId xmlns:a16="http://schemas.microsoft.com/office/drawing/2014/main" id="{EA35DBFD-6227-453F-A1D4-BAAF7F4E1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3" y="1307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G</a:t>
              </a:r>
            </a:p>
          </p:txBody>
        </p:sp>
        <p:sp>
          <p:nvSpPr>
            <p:cNvPr id="27700" name="Text Box 52">
              <a:extLst>
                <a:ext uri="{FF2B5EF4-FFF2-40B4-BE49-F238E27FC236}">
                  <a16:creationId xmlns:a16="http://schemas.microsoft.com/office/drawing/2014/main" id="{6D34E15F-84F9-499B-A4C1-4F7EB2922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" y="1327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G</a:t>
              </a:r>
            </a:p>
          </p:txBody>
        </p:sp>
        <p:sp>
          <p:nvSpPr>
            <p:cNvPr id="27711" name="Text Box 63">
              <a:extLst>
                <a:ext uri="{FF2B5EF4-FFF2-40B4-BE49-F238E27FC236}">
                  <a16:creationId xmlns:a16="http://schemas.microsoft.com/office/drawing/2014/main" id="{33F793A5-109C-4453-8031-9C362C8A7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1" y="130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T</a:t>
              </a:r>
            </a:p>
          </p:txBody>
        </p:sp>
      </p:grpSp>
      <p:sp>
        <p:nvSpPr>
          <p:cNvPr id="27724" name="Text Box 76">
            <a:extLst>
              <a:ext uri="{FF2B5EF4-FFF2-40B4-BE49-F238E27FC236}">
                <a16:creationId xmlns:a16="http://schemas.microsoft.com/office/drawing/2014/main" id="{2D66050E-7F4D-4186-894E-0CBF5288E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1773238"/>
            <a:ext cx="846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b="1"/>
              <a:t>DNA</a:t>
            </a:r>
          </a:p>
        </p:txBody>
      </p:sp>
      <p:grpSp>
        <p:nvGrpSpPr>
          <p:cNvPr id="27737" name="Group 89">
            <a:extLst>
              <a:ext uri="{FF2B5EF4-FFF2-40B4-BE49-F238E27FC236}">
                <a16:creationId xmlns:a16="http://schemas.microsoft.com/office/drawing/2014/main" id="{8EF4BDEA-5BA3-4914-9863-E32A997A8ED8}"/>
              </a:ext>
            </a:extLst>
          </p:cNvPr>
          <p:cNvGrpSpPr>
            <a:grpSpLocks/>
          </p:cNvGrpSpPr>
          <p:nvPr/>
        </p:nvGrpSpPr>
        <p:grpSpPr bwMode="auto">
          <a:xfrm>
            <a:off x="519113" y="2205038"/>
            <a:ext cx="8626475" cy="2060575"/>
            <a:chOff x="327" y="1389"/>
            <a:chExt cx="5434" cy="1298"/>
          </a:xfrm>
        </p:grpSpPr>
        <p:grpSp>
          <p:nvGrpSpPr>
            <p:cNvPr id="27713" name="Group 65">
              <a:extLst>
                <a:ext uri="{FF2B5EF4-FFF2-40B4-BE49-F238E27FC236}">
                  <a16:creationId xmlns:a16="http://schemas.microsoft.com/office/drawing/2014/main" id="{2790B15F-253E-495C-930C-D72542791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2160"/>
              <a:ext cx="4558" cy="499"/>
              <a:chOff x="567" y="1888"/>
              <a:chExt cx="4558" cy="499"/>
            </a:xfrm>
          </p:grpSpPr>
          <p:grpSp>
            <p:nvGrpSpPr>
              <p:cNvPr id="27686" name="Group 38">
                <a:extLst>
                  <a:ext uri="{FF2B5EF4-FFF2-40B4-BE49-F238E27FC236}">
                    <a16:creationId xmlns:a16="http://schemas.microsoft.com/office/drawing/2014/main" id="{52C3083B-2176-41B2-A2C7-F7DE496188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7" y="1888"/>
                <a:ext cx="4558" cy="499"/>
                <a:chOff x="673" y="1888"/>
                <a:chExt cx="4558" cy="282"/>
              </a:xfrm>
            </p:grpSpPr>
            <p:sp>
              <p:nvSpPr>
                <p:cNvPr id="27685" name="AutoShape 37">
                  <a:extLst>
                    <a:ext uri="{FF2B5EF4-FFF2-40B4-BE49-F238E27FC236}">
                      <a16:creationId xmlns:a16="http://schemas.microsoft.com/office/drawing/2014/main" id="{42EE6820-1F4E-4B1C-BBB1-E08310927D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275909">
                  <a:off x="3793" y="1908"/>
                  <a:ext cx="226" cy="226"/>
                </a:xfrm>
                <a:prstGeom prst="chevron">
                  <a:avLst>
                    <a:gd name="adj" fmla="val 25000"/>
                  </a:avLst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84" name="AutoShape 36">
                  <a:extLst>
                    <a:ext uri="{FF2B5EF4-FFF2-40B4-BE49-F238E27FC236}">
                      <a16:creationId xmlns:a16="http://schemas.microsoft.com/office/drawing/2014/main" id="{0B6359C1-D3CB-4538-8E3B-8375456BB9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275909">
                  <a:off x="4195" y="1933"/>
                  <a:ext cx="226" cy="226"/>
                </a:xfrm>
                <a:prstGeom prst="chevron">
                  <a:avLst>
                    <a:gd name="adj" fmla="val 25000"/>
                  </a:avLst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71" name="AutoShape 23">
                  <a:extLst>
                    <a:ext uri="{FF2B5EF4-FFF2-40B4-BE49-F238E27FC236}">
                      <a16:creationId xmlns:a16="http://schemas.microsoft.com/office/drawing/2014/main" id="{E5576D01-2383-4AE6-BE87-0CC54C5E92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4955" y="1915"/>
                  <a:ext cx="227" cy="272"/>
                </a:xfrm>
                <a:prstGeom prst="homePlate">
                  <a:avLst>
                    <a:gd name="adj" fmla="val 25000"/>
                  </a:avLst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72" name="AutoShape 24">
                  <a:extLst>
                    <a:ext uri="{FF2B5EF4-FFF2-40B4-BE49-F238E27FC236}">
                      <a16:creationId xmlns:a16="http://schemas.microsoft.com/office/drawing/2014/main" id="{D84E90E5-E7D1-4166-8DC2-633BBB1CE7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275909">
                  <a:off x="4578" y="1933"/>
                  <a:ext cx="226" cy="226"/>
                </a:xfrm>
                <a:prstGeom prst="chevron">
                  <a:avLst>
                    <a:gd name="adj" fmla="val 25000"/>
                  </a:avLst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74" name="AutoShape 26">
                  <a:extLst>
                    <a:ext uri="{FF2B5EF4-FFF2-40B4-BE49-F238E27FC236}">
                      <a16:creationId xmlns:a16="http://schemas.microsoft.com/office/drawing/2014/main" id="{1E40A841-E9ED-46A5-A88D-9BB667E733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7000000">
                  <a:off x="2653" y="1933"/>
                  <a:ext cx="226" cy="226"/>
                </a:xfrm>
                <a:prstGeom prst="chevron">
                  <a:avLst>
                    <a:gd name="adj" fmla="val 25000"/>
                  </a:avLst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75" name="AutoShape 27">
                  <a:extLst>
                    <a:ext uri="{FF2B5EF4-FFF2-40B4-BE49-F238E27FC236}">
                      <a16:creationId xmlns:a16="http://schemas.microsoft.com/office/drawing/2014/main" id="{B3CA4240-AE05-42A2-B79B-10794A12D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275909">
                  <a:off x="2245" y="1933"/>
                  <a:ext cx="226" cy="226"/>
                </a:xfrm>
                <a:prstGeom prst="chevron">
                  <a:avLst>
                    <a:gd name="adj" fmla="val 25000"/>
                  </a:avLst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76" name="AutoShape 28">
                  <a:extLst>
                    <a:ext uri="{FF2B5EF4-FFF2-40B4-BE49-F238E27FC236}">
                      <a16:creationId xmlns:a16="http://schemas.microsoft.com/office/drawing/2014/main" id="{1B4F86E1-59F9-4E0B-8E81-368743D5F4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3408" y="1915"/>
                  <a:ext cx="227" cy="272"/>
                </a:xfrm>
                <a:prstGeom prst="homePlate">
                  <a:avLst>
                    <a:gd name="adj" fmla="val 25000"/>
                  </a:avLst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77" name="AutoShape 29">
                  <a:extLst>
                    <a:ext uri="{FF2B5EF4-FFF2-40B4-BE49-F238E27FC236}">
                      <a16:creationId xmlns:a16="http://schemas.microsoft.com/office/drawing/2014/main" id="{583F87CD-ABAE-4D2B-8277-B1CD60E44C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3038" y="1866"/>
                  <a:ext cx="227" cy="272"/>
                </a:xfrm>
                <a:prstGeom prst="homePlate">
                  <a:avLst>
                    <a:gd name="adj" fmla="val 25000"/>
                  </a:avLst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78" name="AutoShape 30">
                  <a:extLst>
                    <a:ext uri="{FF2B5EF4-FFF2-40B4-BE49-F238E27FC236}">
                      <a16:creationId xmlns:a16="http://schemas.microsoft.com/office/drawing/2014/main" id="{21379842-54F2-41FC-A0C7-F1EA9C67FF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275909">
                  <a:off x="1862" y="1933"/>
                  <a:ext cx="226" cy="226"/>
                </a:xfrm>
                <a:prstGeom prst="chevron">
                  <a:avLst>
                    <a:gd name="adj" fmla="val 25000"/>
                  </a:avLst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79" name="AutoShape 31">
                  <a:extLst>
                    <a:ext uri="{FF2B5EF4-FFF2-40B4-BE49-F238E27FC236}">
                      <a16:creationId xmlns:a16="http://schemas.microsoft.com/office/drawing/2014/main" id="{6A199C9A-764A-4EE2-B45D-5F969A5E71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3411" y="1866"/>
                  <a:ext cx="227" cy="272"/>
                </a:xfrm>
                <a:prstGeom prst="homePlate">
                  <a:avLst>
                    <a:gd name="adj" fmla="val 25000"/>
                  </a:avLst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80" name="AutoShape 32">
                  <a:extLst>
                    <a:ext uri="{FF2B5EF4-FFF2-40B4-BE49-F238E27FC236}">
                      <a16:creationId xmlns:a16="http://schemas.microsoft.com/office/drawing/2014/main" id="{CD740EF0-56CD-4969-BCC9-0FCF949F08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83" y="1915"/>
                  <a:ext cx="227" cy="272"/>
                </a:xfrm>
                <a:prstGeom prst="homePlate">
                  <a:avLst>
                    <a:gd name="adj" fmla="val 25000"/>
                  </a:avLst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81" name="AutoShape 33">
                  <a:extLst>
                    <a:ext uri="{FF2B5EF4-FFF2-40B4-BE49-F238E27FC236}">
                      <a16:creationId xmlns:a16="http://schemas.microsoft.com/office/drawing/2014/main" id="{80C485FF-72A0-4E15-A0B2-CD5C3BB420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103" y="1915"/>
                  <a:ext cx="227" cy="272"/>
                </a:xfrm>
                <a:prstGeom prst="homePlate">
                  <a:avLst>
                    <a:gd name="adj" fmla="val 25000"/>
                  </a:avLst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82" name="AutoShape 34">
                  <a:extLst>
                    <a:ext uri="{FF2B5EF4-FFF2-40B4-BE49-F238E27FC236}">
                      <a16:creationId xmlns:a16="http://schemas.microsoft.com/office/drawing/2014/main" id="{1C5BCEF3-B945-4F4D-96CE-5C99556943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275909">
                  <a:off x="733" y="1934"/>
                  <a:ext cx="226" cy="226"/>
                </a:xfrm>
                <a:prstGeom prst="chevron">
                  <a:avLst>
                    <a:gd name="adj" fmla="val 25000"/>
                  </a:avLst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83" name="Rectangle 35">
                  <a:extLst>
                    <a:ext uri="{FF2B5EF4-FFF2-40B4-BE49-F238E27FC236}">
                      <a16:creationId xmlns:a16="http://schemas.microsoft.com/office/drawing/2014/main" id="{4D21DDE8-9278-4C49-BB3F-C46655EBAE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73" y="2079"/>
                  <a:ext cx="4558" cy="9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693" name="Text Box 45">
                <a:extLst>
                  <a:ext uri="{FF2B5EF4-FFF2-40B4-BE49-F238E27FC236}">
                    <a16:creationId xmlns:a16="http://schemas.microsoft.com/office/drawing/2014/main" id="{5466E4C7-A017-4B7E-A4B4-B5332F5C53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6" y="2005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/>
                  <a:t>C</a:t>
                </a:r>
              </a:p>
            </p:txBody>
          </p:sp>
          <p:sp>
            <p:nvSpPr>
              <p:cNvPr id="27694" name="Text Box 46">
                <a:extLst>
                  <a:ext uri="{FF2B5EF4-FFF2-40B4-BE49-F238E27FC236}">
                    <a16:creationId xmlns:a16="http://schemas.microsoft.com/office/drawing/2014/main" id="{212C1D8A-420A-4E87-BCF8-A65F8387FB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4" y="2021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/>
                  <a:t>C</a:t>
                </a:r>
              </a:p>
            </p:txBody>
          </p:sp>
          <p:sp>
            <p:nvSpPr>
              <p:cNvPr id="27701" name="Text Box 53">
                <a:extLst>
                  <a:ext uri="{FF2B5EF4-FFF2-40B4-BE49-F238E27FC236}">
                    <a16:creationId xmlns:a16="http://schemas.microsoft.com/office/drawing/2014/main" id="{1EB9ECC1-5A5C-478C-926C-3A38A32F93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8" y="2037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/>
                  <a:t>G</a:t>
                </a:r>
              </a:p>
            </p:txBody>
          </p:sp>
          <p:sp>
            <p:nvSpPr>
              <p:cNvPr id="27702" name="Text Box 54">
                <a:extLst>
                  <a:ext uri="{FF2B5EF4-FFF2-40B4-BE49-F238E27FC236}">
                    <a16:creationId xmlns:a16="http://schemas.microsoft.com/office/drawing/2014/main" id="{8EBCE2CD-984B-40AB-B34B-3C7307164C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3" y="2029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/>
                  <a:t>G</a:t>
                </a:r>
              </a:p>
            </p:txBody>
          </p:sp>
          <p:sp>
            <p:nvSpPr>
              <p:cNvPr id="27703" name="Text Box 55">
                <a:extLst>
                  <a:ext uri="{FF2B5EF4-FFF2-40B4-BE49-F238E27FC236}">
                    <a16:creationId xmlns:a16="http://schemas.microsoft.com/office/drawing/2014/main" id="{373D1319-4795-4298-AA01-084F4A0A7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3" y="2010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/>
                  <a:t>G</a:t>
                </a:r>
              </a:p>
            </p:txBody>
          </p:sp>
          <p:sp>
            <p:nvSpPr>
              <p:cNvPr id="27704" name="Text Box 56">
                <a:extLst>
                  <a:ext uri="{FF2B5EF4-FFF2-40B4-BE49-F238E27FC236}">
                    <a16:creationId xmlns:a16="http://schemas.microsoft.com/office/drawing/2014/main" id="{C42DB41C-0336-44B9-9542-E42ED727B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" y="1958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/>
                  <a:t>A</a:t>
                </a:r>
              </a:p>
            </p:txBody>
          </p:sp>
          <p:sp>
            <p:nvSpPr>
              <p:cNvPr id="27705" name="Text Box 57">
                <a:extLst>
                  <a:ext uri="{FF2B5EF4-FFF2-40B4-BE49-F238E27FC236}">
                    <a16:creationId xmlns:a16="http://schemas.microsoft.com/office/drawing/2014/main" id="{6CCF434F-832D-4A8E-B658-65D1DFA895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55" y="1977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/>
                  <a:t>A</a:t>
                </a:r>
              </a:p>
            </p:txBody>
          </p:sp>
          <p:sp>
            <p:nvSpPr>
              <p:cNvPr id="27706" name="Text Box 58">
                <a:extLst>
                  <a:ext uri="{FF2B5EF4-FFF2-40B4-BE49-F238E27FC236}">
                    <a16:creationId xmlns:a16="http://schemas.microsoft.com/office/drawing/2014/main" id="{FC70ECF3-B6F6-4BA3-9CC1-50CF941F50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7" y="2027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/>
                  <a:t>U</a:t>
                </a:r>
              </a:p>
            </p:txBody>
          </p:sp>
          <p:sp>
            <p:nvSpPr>
              <p:cNvPr id="27707" name="Text Box 59">
                <a:extLst>
                  <a:ext uri="{FF2B5EF4-FFF2-40B4-BE49-F238E27FC236}">
                    <a16:creationId xmlns:a16="http://schemas.microsoft.com/office/drawing/2014/main" id="{286F9C17-8FB3-490B-A3B4-6C4B4AE433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2" y="2023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/>
                  <a:t>U</a:t>
                </a:r>
              </a:p>
            </p:txBody>
          </p:sp>
          <p:sp>
            <p:nvSpPr>
              <p:cNvPr id="27708" name="Text Box 60">
                <a:extLst>
                  <a:ext uri="{FF2B5EF4-FFF2-40B4-BE49-F238E27FC236}">
                    <a16:creationId xmlns:a16="http://schemas.microsoft.com/office/drawing/2014/main" id="{17E0369A-80AB-4B67-BA8E-6E44C3E58F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1" y="2027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/>
                  <a:t>U</a:t>
                </a:r>
              </a:p>
            </p:txBody>
          </p:sp>
          <p:sp>
            <p:nvSpPr>
              <p:cNvPr id="27709" name="Text Box 61">
                <a:extLst>
                  <a:ext uri="{FF2B5EF4-FFF2-40B4-BE49-F238E27FC236}">
                    <a16:creationId xmlns:a16="http://schemas.microsoft.com/office/drawing/2014/main" id="{6F7733AC-AD97-4B40-B0D0-4D9FBD9544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9" y="2027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/>
                  <a:t>U</a:t>
                </a:r>
              </a:p>
            </p:txBody>
          </p:sp>
          <p:sp>
            <p:nvSpPr>
              <p:cNvPr id="27710" name="Text Box 62">
                <a:extLst>
                  <a:ext uri="{FF2B5EF4-FFF2-40B4-BE49-F238E27FC236}">
                    <a16:creationId xmlns:a16="http://schemas.microsoft.com/office/drawing/2014/main" id="{A1DE028A-4E00-4546-9D3C-A09F2D3D83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2" y="2027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/>
                  <a:t>U</a:t>
                </a:r>
              </a:p>
            </p:txBody>
          </p:sp>
        </p:grpSp>
        <p:sp>
          <p:nvSpPr>
            <p:cNvPr id="27726" name="Text Box 78">
              <a:extLst>
                <a:ext uri="{FF2B5EF4-FFF2-40B4-BE49-F238E27FC236}">
                  <a16:creationId xmlns:a16="http://schemas.microsoft.com/office/drawing/2014/main" id="{003613CD-D87C-4CA9-9E56-AF6B0D35B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2399"/>
              <a:ext cx="7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 b="1"/>
                <a:t>mRNA</a:t>
              </a:r>
            </a:p>
          </p:txBody>
        </p:sp>
        <p:sp>
          <p:nvSpPr>
            <p:cNvPr id="27728" name="Line 80">
              <a:extLst>
                <a:ext uri="{FF2B5EF4-FFF2-40B4-BE49-F238E27FC236}">
                  <a16:creationId xmlns:a16="http://schemas.microsoft.com/office/drawing/2014/main" id="{B9987B19-7724-40DB-A0D1-B1D4B9DAF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9" y="1389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9" name="Text Box 81">
              <a:extLst>
                <a:ext uri="{FF2B5EF4-FFF2-40B4-BE49-F238E27FC236}">
                  <a16:creationId xmlns:a16="http://schemas.microsoft.com/office/drawing/2014/main" id="{6317873A-F515-43BD-A4F4-65806F188C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1752"/>
              <a:ext cx="9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transcription</a:t>
              </a:r>
            </a:p>
          </p:txBody>
        </p:sp>
        <p:sp>
          <p:nvSpPr>
            <p:cNvPr id="27732" name="Text Box 84">
              <a:extLst>
                <a:ext uri="{FF2B5EF4-FFF2-40B4-BE49-F238E27FC236}">
                  <a16:creationId xmlns:a16="http://schemas.microsoft.com/office/drawing/2014/main" id="{AA45F19C-EC14-48A6-AFF0-152030329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" y="1764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nucleus</a:t>
              </a:r>
            </a:p>
          </p:txBody>
        </p:sp>
      </p:grpSp>
      <p:grpSp>
        <p:nvGrpSpPr>
          <p:cNvPr id="27738" name="Group 90">
            <a:extLst>
              <a:ext uri="{FF2B5EF4-FFF2-40B4-BE49-F238E27FC236}">
                <a16:creationId xmlns:a16="http://schemas.microsoft.com/office/drawing/2014/main" id="{1644C9A1-D41F-472B-B7EF-6F494B68F9C9}"/>
              </a:ext>
            </a:extLst>
          </p:cNvPr>
          <p:cNvGrpSpPr>
            <a:grpSpLocks/>
          </p:cNvGrpSpPr>
          <p:nvPr/>
        </p:nvGrpSpPr>
        <p:grpSpPr bwMode="auto">
          <a:xfrm>
            <a:off x="447675" y="4221163"/>
            <a:ext cx="8751888" cy="2233612"/>
            <a:chOff x="282" y="2659"/>
            <a:chExt cx="5513" cy="1407"/>
          </a:xfrm>
        </p:grpSpPr>
        <p:grpSp>
          <p:nvGrpSpPr>
            <p:cNvPr id="27723" name="Group 75">
              <a:extLst>
                <a:ext uri="{FF2B5EF4-FFF2-40B4-BE49-F238E27FC236}">
                  <a16:creationId xmlns:a16="http://schemas.microsoft.com/office/drawing/2014/main" id="{83B96951-CF5F-4F61-B6FE-665A4FCD64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" y="3249"/>
              <a:ext cx="4179" cy="817"/>
              <a:chOff x="833" y="2982"/>
              <a:chExt cx="4179" cy="817"/>
            </a:xfrm>
          </p:grpSpPr>
          <p:sp>
            <p:nvSpPr>
              <p:cNvPr id="27722" name="Line 74">
                <a:extLst>
                  <a:ext uri="{FF2B5EF4-FFF2-40B4-BE49-F238E27FC236}">
                    <a16:creationId xmlns:a16="http://schemas.microsoft.com/office/drawing/2014/main" id="{26874A8B-968F-4945-9CF4-BE9D24658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3385"/>
                <a:ext cx="34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4" name="AutoShape 66">
                <a:extLst>
                  <a:ext uri="{FF2B5EF4-FFF2-40B4-BE49-F238E27FC236}">
                    <a16:creationId xmlns:a16="http://schemas.microsoft.com/office/drawing/2014/main" id="{2D4FE174-EEF3-4565-BC55-E5EEE5EAA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" y="3022"/>
                <a:ext cx="590" cy="680"/>
              </a:xfrm>
              <a:prstGeom prst="triangle">
                <a:avLst>
                  <a:gd name="adj" fmla="val 50000"/>
                </a:avLst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/>
                  <a:t>Gly</a:t>
                </a:r>
              </a:p>
            </p:txBody>
          </p:sp>
          <p:sp>
            <p:nvSpPr>
              <p:cNvPr id="27715" name="AutoShape 67">
                <a:extLst>
                  <a:ext uri="{FF2B5EF4-FFF2-40B4-BE49-F238E27FC236}">
                    <a16:creationId xmlns:a16="http://schemas.microsoft.com/office/drawing/2014/main" id="{90F84A43-AE73-4C4D-AFE9-752A2C79B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2982"/>
                <a:ext cx="771" cy="817"/>
              </a:xfrm>
              <a:prstGeom prst="diamond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/>
                  <a:t>Ser</a:t>
                </a:r>
              </a:p>
            </p:txBody>
          </p:sp>
          <p:sp>
            <p:nvSpPr>
              <p:cNvPr id="27716" name="Rectangle 68">
                <a:extLst>
                  <a:ext uri="{FF2B5EF4-FFF2-40B4-BE49-F238E27FC236}">
                    <a16:creationId xmlns:a16="http://schemas.microsoft.com/office/drawing/2014/main" id="{EF446A6B-4FFA-491B-8E29-40DBAF7A7A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2" y="3022"/>
                <a:ext cx="590" cy="635"/>
              </a:xfrm>
              <a:prstGeom prst="rec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/>
                  <a:t>Phe</a:t>
                </a:r>
              </a:p>
            </p:txBody>
          </p:sp>
          <p:sp>
            <p:nvSpPr>
              <p:cNvPr id="27717" name="AutoShape 69">
                <a:extLst>
                  <a:ext uri="{FF2B5EF4-FFF2-40B4-BE49-F238E27FC236}">
                    <a16:creationId xmlns:a16="http://schemas.microsoft.com/office/drawing/2014/main" id="{3461FB4D-C7C3-4134-8C2A-8116543C4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3" y="3022"/>
                <a:ext cx="590" cy="680"/>
              </a:xfrm>
              <a:prstGeom prst="octagon">
                <a:avLst>
                  <a:gd name="adj" fmla="val 29287"/>
                </a:avLst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/>
                  <a:t>Trp</a:t>
                </a:r>
              </a:p>
            </p:txBody>
          </p:sp>
        </p:grpSp>
        <p:sp>
          <p:nvSpPr>
            <p:cNvPr id="27727" name="Text Box 79">
              <a:extLst>
                <a:ext uri="{FF2B5EF4-FFF2-40B4-BE49-F238E27FC236}">
                  <a16:creationId xmlns:a16="http://schemas.microsoft.com/office/drawing/2014/main" id="{568E07FA-EB29-4563-8C98-40EBCE211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3517"/>
              <a:ext cx="8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000" b="1"/>
                <a:t>PROTEIN</a:t>
              </a:r>
            </a:p>
          </p:txBody>
        </p:sp>
        <p:sp>
          <p:nvSpPr>
            <p:cNvPr id="27730" name="Line 82">
              <a:extLst>
                <a:ext uri="{FF2B5EF4-FFF2-40B4-BE49-F238E27FC236}">
                  <a16:creationId xmlns:a16="http://schemas.microsoft.com/office/drawing/2014/main" id="{E509898D-ABAF-420D-975D-99A2306CC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9" y="2659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1" name="Text Box 83">
              <a:extLst>
                <a:ext uri="{FF2B5EF4-FFF2-40B4-BE49-F238E27FC236}">
                  <a16:creationId xmlns:a16="http://schemas.microsoft.com/office/drawing/2014/main" id="{47677893-3EF8-4A2C-99B4-108BC1DB7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" y="2886"/>
              <a:ext cx="7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translation</a:t>
              </a:r>
            </a:p>
          </p:txBody>
        </p:sp>
        <p:sp>
          <p:nvSpPr>
            <p:cNvPr id="27733" name="Text Box 85">
              <a:extLst>
                <a:ext uri="{FF2B5EF4-FFF2-40B4-BE49-F238E27FC236}">
                  <a16:creationId xmlns:a16="http://schemas.microsoft.com/office/drawing/2014/main" id="{1D0867CA-50FE-4D4F-A121-F0F84A8AB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" y="2898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Cytoplasm:</a:t>
              </a:r>
            </a:p>
          </p:txBody>
        </p:sp>
        <p:sp>
          <p:nvSpPr>
            <p:cNvPr id="27734" name="Text Box 86">
              <a:extLst>
                <a:ext uri="{FF2B5EF4-FFF2-40B4-BE49-F238E27FC236}">
                  <a16:creationId xmlns:a16="http://schemas.microsoft.com/office/drawing/2014/main" id="{11ECEDD6-898A-4A5D-9C53-B089697CE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4" y="2853"/>
              <a:ext cx="7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ribosome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7B5C-0378-46BC-9EE7-476B6E88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Causes of mutations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42638-66DD-4E93-B39C-835982951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774825"/>
            <a:ext cx="8712968" cy="4625975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Some mutations arise from </a:t>
            </a:r>
            <a:r>
              <a:rPr lang="en-US" sz="2800" b="1" dirty="0"/>
              <a:t>mutagens</a:t>
            </a:r>
            <a:r>
              <a:rPr lang="en-US" sz="2800" dirty="0"/>
              <a:t>, chemical or physical agents in the environment.</a:t>
            </a:r>
          </a:p>
          <a:p>
            <a:pPr marL="119062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Chemical mutagens include certain pesticides, a few natural plant alkaloids, tobacco smoke, and environmental pollutants.</a:t>
            </a:r>
          </a:p>
          <a:p>
            <a:pPr marL="119062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Physical mutagens include some forms of electromagnetic radiation, such as X-rays and ultraviolet light.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30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64C304B-93C2-41B3-9B96-B6AE1DC18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250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 dirty="0"/>
              <a:t>Causes of mutations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B2CABE0-F3C3-4682-8C22-D21771384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Mutagens such as:</a:t>
            </a:r>
            <a:br>
              <a:rPr lang="en-GB" altLang="en-US"/>
            </a:br>
            <a:br>
              <a:rPr lang="en-GB" altLang="en-US"/>
            </a:br>
            <a:r>
              <a:rPr lang="en-GB" altLang="en-US"/>
              <a:t>X-rays</a:t>
            </a:r>
            <a:br>
              <a:rPr lang="en-GB" altLang="en-US"/>
            </a:br>
            <a:br>
              <a:rPr lang="en-GB" altLang="en-US"/>
            </a:br>
            <a:r>
              <a:rPr lang="en-GB" altLang="en-US"/>
              <a:t>ionising radiation</a:t>
            </a:r>
            <a:br>
              <a:rPr lang="en-GB" altLang="en-US"/>
            </a:br>
            <a:br>
              <a:rPr lang="en-GB" altLang="en-US"/>
            </a:br>
            <a:r>
              <a:rPr lang="en-GB" altLang="en-US"/>
              <a:t>chemicals</a:t>
            </a:r>
          </a:p>
        </p:txBody>
      </p:sp>
      <p:pic>
        <p:nvPicPr>
          <p:cNvPr id="46084" name="Picture 4">
            <a:extLst>
              <a:ext uri="{FF2B5EF4-FFF2-40B4-BE49-F238E27FC236}">
                <a16:creationId xmlns:a16="http://schemas.microsoft.com/office/drawing/2014/main" id="{9F75A497-2B00-46C5-9F56-8AF14BCBA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844675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5" name="Picture 5">
            <a:extLst>
              <a:ext uri="{FF2B5EF4-FFF2-40B4-BE49-F238E27FC236}">
                <a16:creationId xmlns:a16="http://schemas.microsoft.com/office/drawing/2014/main" id="{1E867D85-390F-4215-A09C-A507BF3F7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08500"/>
            <a:ext cx="1817688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1569-7457-4049-BDC1-EF9859FF0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119062" indent="0" algn="ctr">
              <a:buNone/>
            </a:pPr>
            <a:endParaRPr lang="en-US" dirty="0"/>
          </a:p>
          <a:p>
            <a:pPr marL="119062" indent="0" algn="ctr">
              <a:buNone/>
            </a:pPr>
            <a:r>
              <a:rPr lang="en-US" sz="11500" dirty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3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0E71E-C3D8-4459-9CA3-45DB57D9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C9E3-3A6C-494A-AB8B-6D68009D9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4825"/>
            <a:ext cx="8435280" cy="4625975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The sequence of bases in DNA are like the letters of a coded message.</a:t>
            </a:r>
          </a:p>
          <a:p>
            <a:pPr marL="119062" indent="0" algn="just">
              <a:buNone/>
            </a:pPr>
            <a:endParaRPr lang="en-US" sz="3000" dirty="0"/>
          </a:p>
          <a:p>
            <a:pPr algn="just"/>
            <a:r>
              <a:rPr lang="en-US" sz="3000" dirty="0"/>
              <a:t>What would happen if a few of those letters changed accidentally, altering the message?</a:t>
            </a:r>
          </a:p>
          <a:p>
            <a:pPr marL="119062" indent="0" algn="just">
              <a:buNone/>
            </a:pPr>
            <a:endParaRPr lang="en-US" sz="3000" dirty="0"/>
          </a:p>
          <a:p>
            <a:pPr algn="just"/>
            <a:r>
              <a:rPr lang="en-US" sz="3000" dirty="0"/>
              <a:t>What effects would you predict such changes to have on genes and the polypeptides for which they code?</a:t>
            </a:r>
          </a:p>
        </p:txBody>
      </p:sp>
    </p:spTree>
    <p:extLst>
      <p:ext uri="{BB962C8B-B14F-4D97-AF65-F5344CB8AC3E}">
        <p14:creationId xmlns:p14="http://schemas.microsoft.com/office/powerpoint/2010/main" val="100906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7CEE-0388-4C7E-A6AE-2D877D9D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A0F55-0EDA-414C-8C9D-972CAF3BE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556792"/>
            <a:ext cx="8568952" cy="4625975"/>
          </a:xfrm>
        </p:spPr>
        <p:txBody>
          <a:bodyPr/>
          <a:lstStyle/>
          <a:p>
            <a:pPr algn="just"/>
            <a:r>
              <a:rPr lang="en-US" dirty="0"/>
              <a:t>Mutations are changes in genetic information.</a:t>
            </a:r>
          </a:p>
          <a:p>
            <a:pPr marL="119062" indent="0" algn="just">
              <a:buNone/>
            </a:pPr>
            <a:endParaRPr lang="en-US" dirty="0"/>
          </a:p>
          <a:p>
            <a:pPr algn="just"/>
            <a:r>
              <a:rPr lang="en-US" dirty="0"/>
              <a:t>Now and then cells make mistakes in copying their own DNA, inserting the wrong base or even skipping a base as a strand is put together.</a:t>
            </a:r>
          </a:p>
          <a:p>
            <a:pPr marL="119062" indent="0" algn="just">
              <a:buNone/>
            </a:pPr>
            <a:endParaRPr lang="en-US" dirty="0"/>
          </a:p>
          <a:p>
            <a:pPr algn="just"/>
            <a:r>
              <a:rPr lang="en-US" dirty="0"/>
              <a:t>These variations are called </a:t>
            </a:r>
            <a:r>
              <a:rPr lang="en-US" b="1" dirty="0"/>
              <a:t>mutations</a:t>
            </a:r>
            <a:r>
              <a:rPr lang="en-US" dirty="0"/>
              <a:t>, from the Latin word </a:t>
            </a:r>
            <a:r>
              <a:rPr lang="en-US" i="1" dirty="0" err="1">
                <a:highlight>
                  <a:srgbClr val="FFFF00"/>
                </a:highlight>
              </a:rPr>
              <a:t>mutare</a:t>
            </a:r>
            <a:r>
              <a:rPr lang="en-US" dirty="0"/>
              <a:t>, meaning “to change.”</a:t>
            </a:r>
          </a:p>
        </p:txBody>
      </p:sp>
    </p:spTree>
    <p:extLst>
      <p:ext uri="{BB962C8B-B14F-4D97-AF65-F5344CB8AC3E}">
        <p14:creationId xmlns:p14="http://schemas.microsoft.com/office/powerpoint/2010/main" val="37284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0FD4CFC-98A0-43F6-A172-E0C58E5FB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250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/>
              <a:t>Definition: A mutation is…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9E9A0AF-BB33-4A0B-A681-D40974B9D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700808"/>
            <a:ext cx="8229600" cy="5004792"/>
          </a:xfrm>
        </p:spPr>
        <p:txBody>
          <a:bodyPr/>
          <a:lstStyle/>
          <a:p>
            <a:pPr algn="just"/>
            <a:r>
              <a:rPr lang="en-GB" altLang="en-US" dirty="0"/>
              <a:t>A change in the arrangement of bases in an individual gene or in the structure of the chromosome </a:t>
            </a:r>
            <a:r>
              <a:rPr lang="en-GB" altLang="en-US" sz="2400" i="1" dirty="0"/>
              <a:t>(which changes the arrangement of genes)</a:t>
            </a:r>
            <a:r>
              <a:rPr lang="en-GB" altLang="en-US" dirty="0"/>
              <a:t>.</a:t>
            </a:r>
          </a:p>
          <a:p>
            <a:pPr algn="just"/>
            <a:endParaRPr lang="en-GB" altLang="en-US" dirty="0"/>
          </a:p>
          <a:p>
            <a:pPr algn="just"/>
            <a:r>
              <a:rPr lang="en-US" sz="2400" b="0" i="0" dirty="0">
                <a:solidFill>
                  <a:srgbClr val="0A0A0A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A mutation is a change in the DNA sequence of an organism</a:t>
            </a:r>
            <a:endParaRPr lang="en-GB" altLang="en-US" sz="24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69A774F-9E7E-4FA3-94BB-29592264F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250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 sz="4100" dirty="0"/>
              <a:t>Types of Mutations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9F68652-9465-4335-B570-B33BC3A7E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356" y="1700808"/>
            <a:ext cx="8574124" cy="4625975"/>
          </a:xfrm>
        </p:spPr>
        <p:txBody>
          <a:bodyPr/>
          <a:lstStyle/>
          <a:p>
            <a:r>
              <a:rPr lang="en-US" sz="2800" dirty="0"/>
              <a:t>All mutations fall into two basic categories:</a:t>
            </a:r>
          </a:p>
          <a:p>
            <a:pPr marL="119062" indent="0">
              <a:buNone/>
            </a:pPr>
            <a:endParaRPr lang="en-US" sz="2800" dirty="0"/>
          </a:p>
          <a:p>
            <a:r>
              <a:rPr lang="en-US" sz="2800" dirty="0"/>
              <a:t>Those that produce changes in a single gene are known as </a:t>
            </a:r>
            <a:r>
              <a:rPr lang="en-US" sz="2800" b="1" dirty="0">
                <a:solidFill>
                  <a:srgbClr val="00B050"/>
                </a:solidFill>
              </a:rPr>
              <a:t>gene mutations.</a:t>
            </a:r>
          </a:p>
          <a:p>
            <a:pPr marL="119062" indent="0">
              <a:buNone/>
            </a:pPr>
            <a:endParaRPr lang="en-US" sz="2800" dirty="0"/>
          </a:p>
          <a:p>
            <a:r>
              <a:rPr lang="en-US" sz="2800" dirty="0"/>
              <a:t>Those that produce changes in whole chromosomes are known as </a:t>
            </a:r>
            <a:r>
              <a:rPr lang="en-US" sz="2800" b="1" dirty="0">
                <a:solidFill>
                  <a:srgbClr val="00B050"/>
                </a:solidFill>
              </a:rPr>
              <a:t>chromosomal mutations.</a:t>
            </a:r>
          </a:p>
          <a:p>
            <a:pPr>
              <a:lnSpc>
                <a:spcPct val="90000"/>
              </a:lnSpc>
            </a:pPr>
            <a:endParaRPr lang="en-GB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95DF-ED6F-4AA5-A51F-80F1622A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3FD6D-3F6A-4DC8-8853-E94A5E8A4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Replacement of nucleotides is called point mutation</a:t>
            </a:r>
          </a:p>
          <a:p>
            <a:r>
              <a:rPr lang="en-US" dirty="0"/>
              <a:t>Example ATATG </a:t>
            </a:r>
            <a:r>
              <a:rPr lang="en-US" dirty="0">
                <a:sym typeface="Wingdings" panose="05000000000000000000" pitchFamily="2" charset="2"/>
              </a:rPr>
              <a:t> AGATG</a:t>
            </a:r>
            <a:endParaRPr lang="en-US" dirty="0"/>
          </a:p>
          <a:p>
            <a:r>
              <a:rPr lang="en-US" dirty="0"/>
              <a:t>Non-Sense Mutation</a:t>
            </a:r>
          </a:p>
          <a:p>
            <a:pPr marL="119062" indent="0">
              <a:buNone/>
            </a:pPr>
            <a:endParaRPr lang="en-US" dirty="0"/>
          </a:p>
          <a:p>
            <a:r>
              <a:rPr lang="en-US" dirty="0"/>
              <a:t>Mis-sense Mutation</a:t>
            </a:r>
          </a:p>
          <a:p>
            <a:endParaRPr lang="en-US" dirty="0"/>
          </a:p>
          <a:p>
            <a:r>
              <a:rPr lang="en-US" dirty="0"/>
              <a:t>Silent Mutation</a:t>
            </a:r>
          </a:p>
          <a:p>
            <a:endParaRPr lang="en-US" dirty="0"/>
          </a:p>
          <a:p>
            <a:r>
              <a:rPr lang="en-US" dirty="0"/>
              <a:t>Frameshift</a:t>
            </a:r>
          </a:p>
        </p:txBody>
      </p:sp>
    </p:spTree>
    <p:extLst>
      <p:ext uri="{BB962C8B-B14F-4D97-AF65-F5344CB8AC3E}">
        <p14:creationId xmlns:p14="http://schemas.microsoft.com/office/powerpoint/2010/main" val="152200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0888D7-B3A8-4205-9721-3B39280639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45155"/>
            <a:ext cx="4644009" cy="352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A46DDD-4B15-4DE8-B29B-C508596AF9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0"/>
            <a:ext cx="4427984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20A4CB-96E4-49C0-96DD-7D0C3077EE6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39036"/>
            <a:ext cx="4572000" cy="3382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EF29A-DB39-4067-BBEC-D23B3D44859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475284"/>
            <a:ext cx="4499992" cy="3382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603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BC7A-9158-E319-43AC-B4E13C5D3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44" y="8348"/>
            <a:ext cx="9144000" cy="180292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1C8C6-6FF7-193F-C7AE-DBA672CBD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60648"/>
            <a:ext cx="9144000" cy="648071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 point mutation there is change in the nucleotide.</a:t>
            </a:r>
          </a:p>
          <a:p>
            <a:r>
              <a:rPr lang="en-US" dirty="0"/>
              <a:t>In Silent mutation there is no change in amino acid after changing in </a:t>
            </a:r>
            <a:r>
              <a:rPr lang="en-US" dirty="0" err="1"/>
              <a:t>dna</a:t>
            </a:r>
            <a:r>
              <a:rPr lang="en-US" dirty="0"/>
              <a:t>.</a:t>
            </a:r>
          </a:p>
          <a:p>
            <a:r>
              <a:rPr lang="en-US" dirty="0"/>
              <a:t>Nonsense mutation changes an amino acid to stop codon.</a:t>
            </a:r>
          </a:p>
          <a:p>
            <a:r>
              <a:rPr lang="en-US" dirty="0"/>
              <a:t>In mismatch mutation causes </a:t>
            </a: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amino acid. </a:t>
            </a:r>
          </a:p>
          <a:p>
            <a:r>
              <a:rPr lang="en-US" sz="2000" i="0" dirty="0">
                <a:effectLst/>
                <a:latin typeface="arial" panose="020B0604020202020204" pitchFamily="34" charset="0"/>
              </a:rPr>
              <a:t>A frameshift mutation is a genetic mutation caused by a deletion or insertion in a DNA sequence.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0C2B1-2E0A-A0B8-9B13-D3C803C04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9144000" cy="342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73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1625</TotalTime>
  <Words>713</Words>
  <Application>Microsoft Office PowerPoint</Application>
  <PresentationFormat>On-screen Show (4:3)</PresentationFormat>
  <Paragraphs>181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</vt:lpstr>
      <vt:lpstr>Calibri</vt:lpstr>
      <vt:lpstr>Calibri Light</vt:lpstr>
      <vt:lpstr>Corbel</vt:lpstr>
      <vt:lpstr>Open Sans</vt:lpstr>
      <vt:lpstr>Times New Roman</vt:lpstr>
      <vt:lpstr>Wingdings 2</vt:lpstr>
      <vt:lpstr>Office Theme</vt:lpstr>
      <vt:lpstr>PowerPoint Presentation</vt:lpstr>
      <vt:lpstr>Protein synthesis summary</vt:lpstr>
      <vt:lpstr>Think about it?</vt:lpstr>
      <vt:lpstr>Mutation</vt:lpstr>
      <vt:lpstr>Definition: A mutation is…</vt:lpstr>
      <vt:lpstr>Types of Mutations</vt:lpstr>
      <vt:lpstr>Point Mutations</vt:lpstr>
      <vt:lpstr>PowerPoint Presentation</vt:lpstr>
      <vt:lpstr>.</vt:lpstr>
      <vt:lpstr>Point mutations are caused by:</vt:lpstr>
      <vt:lpstr>Point mutations</vt:lpstr>
      <vt:lpstr>Point Mutation Example</vt:lpstr>
      <vt:lpstr>Chromosomal mutations</vt:lpstr>
      <vt:lpstr>Chromosomal mutations</vt:lpstr>
      <vt:lpstr>Chromosome mutations</vt:lpstr>
      <vt:lpstr>Whole-chromosome mutations</vt:lpstr>
      <vt:lpstr>The effect of mutations</vt:lpstr>
      <vt:lpstr>The effect of mutations</vt:lpstr>
      <vt:lpstr>The effect of mutations</vt:lpstr>
      <vt:lpstr>Causes of mutations</vt:lpstr>
      <vt:lpstr>Causes of mutations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synthesis</dc:title>
  <dc:creator>Allison</dc:creator>
  <cp:lastModifiedBy>Shahan Malik</cp:lastModifiedBy>
  <cp:revision>81</cp:revision>
  <dcterms:created xsi:type="dcterms:W3CDTF">2007-10-23T08:41:48Z</dcterms:created>
  <dcterms:modified xsi:type="dcterms:W3CDTF">2022-06-30T17:25:43Z</dcterms:modified>
</cp:coreProperties>
</file>