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gGcfffxu/KVepdU0OY2Gyhxi7K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Log2 (1.881)</a:t>
            </a:r>
            <a:endParaRPr/>
          </a:p>
        </p:txBody>
      </p:sp>
      <p:sp>
        <p:nvSpPr>
          <p:cNvPr id="222" name="Google Shape;222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4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5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" type="body"/>
          </p:nvPr>
        </p:nvSpPr>
        <p:spPr>
          <a:xfrm>
            <a:off x="914400" y="1981200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2" type="body"/>
          </p:nvPr>
        </p:nvSpPr>
        <p:spPr>
          <a:xfrm>
            <a:off x="6197600" y="1981200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0" type="dt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11" type="ftr"/>
          </p:nvPr>
        </p:nvSpPr>
        <p:spPr>
          <a:xfrm>
            <a:off x="3454400" y="62484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3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3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4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hyperlink" Target="https://www.rapidtables.com/calc/math/Log_Calculator.html" TargetMode="External"/><Relationship Id="rId5" Type="http://schemas.openxmlformats.org/officeDocument/2006/relationships/hyperlink" Target="https://www.rapidtables.com/calc/math/Log_Calculator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1267838" y="447472"/>
            <a:ext cx="9144000" cy="9876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BLOSUM matrices</a:t>
            </a:r>
            <a:endParaRPr b="1"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1524000" y="3879919"/>
            <a:ext cx="9144000" cy="1280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Dr. Muhammad Tahir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Assistant Professor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BLOSUM Matrix Computation</a:t>
            </a:r>
            <a:endParaRPr/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453" y="1436279"/>
            <a:ext cx="770572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BLOSUM Matrix Computation</a:t>
            </a:r>
            <a:endParaRPr/>
          </a:p>
        </p:txBody>
      </p:sp>
      <p:pic>
        <p:nvPicPr>
          <p:cNvPr id="164" name="Google Shape;1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8806" y="1574075"/>
            <a:ext cx="8858250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BLOSUM Matrix Computation</a:t>
            </a:r>
            <a:endParaRPr/>
          </a:p>
        </p:txBody>
      </p:sp>
      <p:pic>
        <p:nvPicPr>
          <p:cNvPr id="170" name="Google Shape;1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238" y="1690688"/>
            <a:ext cx="9115425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BLOSUM Matrix Computation</a:t>
            </a:r>
            <a:endParaRPr/>
          </a:p>
        </p:txBody>
      </p:sp>
      <p:pic>
        <p:nvPicPr>
          <p:cNvPr id="176" name="Google Shape;1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425" y="1519098"/>
            <a:ext cx="813435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BLOSUM Matrix Computation</a:t>
            </a:r>
            <a:endParaRPr/>
          </a:p>
        </p:txBody>
      </p:sp>
      <p:pic>
        <p:nvPicPr>
          <p:cNvPr id="182" name="Google Shape;1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385" y="1466480"/>
            <a:ext cx="10163175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BLOSUM Matrix Computation</a:t>
            </a:r>
            <a:endParaRPr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143" y="1412335"/>
            <a:ext cx="886777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BLOSUM Matrix Computation</a:t>
            </a:r>
            <a:endParaRPr/>
          </a:p>
        </p:txBody>
      </p:sp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277" y="1527329"/>
            <a:ext cx="92202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BLOSUM Matrix Computation</a:t>
            </a:r>
            <a:endParaRPr/>
          </a:p>
        </p:txBody>
      </p:sp>
      <p:pic>
        <p:nvPicPr>
          <p:cNvPr id="200" name="Google Shape;2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021" y="1381125"/>
            <a:ext cx="794385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BLOSUM Matrix Computation</a:t>
            </a:r>
            <a:endParaRPr/>
          </a:p>
        </p:txBody>
      </p:sp>
      <p:pic>
        <p:nvPicPr>
          <p:cNvPr id="206" name="Google Shape;2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53290"/>
            <a:ext cx="9115425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BLOSUM Matrix Computation</a:t>
            </a:r>
            <a:endParaRPr/>
          </a:p>
        </p:txBody>
      </p:sp>
      <p:pic>
        <p:nvPicPr>
          <p:cNvPr id="212" name="Google Shape;2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1674" y="1624804"/>
            <a:ext cx="713422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BLOSUM matrices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u="sng"/>
              <a:t>Blo</a:t>
            </a:r>
            <a:r>
              <a:rPr lang="en-US"/>
              <a:t>cks </a:t>
            </a:r>
            <a:r>
              <a:rPr b="1" lang="en-US" u="sng"/>
              <a:t>Su</a:t>
            </a:r>
            <a:r>
              <a:rPr lang="en-US"/>
              <a:t>bstitution </a:t>
            </a:r>
            <a:r>
              <a:rPr b="1" lang="en-US" u="sng"/>
              <a:t>M</a:t>
            </a:r>
            <a:r>
              <a:rPr lang="en-US"/>
              <a:t>atrix. Scores for each position are obtained frequencies of substitutions in blocks of local alignments of protein sequences [Henikoff &amp; Henikoff92].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example BLOSUM62 is derived from sequence alignments with no more than 62% identity.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BLOSUM Matrix Computation</a:t>
            </a:r>
            <a:endParaRPr/>
          </a:p>
        </p:txBody>
      </p:sp>
      <p:pic>
        <p:nvPicPr>
          <p:cNvPr id="218" name="Google Shape;2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9458325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BLOSUM Matrix Computation</a:t>
            </a:r>
            <a:endParaRPr/>
          </a:p>
        </p:txBody>
      </p:sp>
      <p:pic>
        <p:nvPicPr>
          <p:cNvPr id="225" name="Google Shape;2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15502"/>
            <a:ext cx="9934575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1"/>
          <p:cNvSpPr/>
          <p:nvPr/>
        </p:nvSpPr>
        <p:spPr>
          <a:xfrm>
            <a:off x="2770200" y="6308209"/>
            <a:ext cx="60705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Logarithm Calculator:  </a:t>
            </a:r>
            <a:r>
              <a:rPr lang="en-US" sz="12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https://www.rapidtables.com/calc/math/Log_Calculator.html</a:t>
            </a:r>
            <a:endParaRPr sz="1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BLOSUM Matrix Computation</a:t>
            </a:r>
            <a:endParaRPr/>
          </a:p>
        </p:txBody>
      </p:sp>
      <p:pic>
        <p:nvPicPr>
          <p:cNvPr id="232" name="Google Shape;2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850582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BLOSUM Matrix Computation</a:t>
            </a:r>
            <a:endParaRPr/>
          </a:p>
        </p:txBody>
      </p:sp>
      <p:pic>
        <p:nvPicPr>
          <p:cNvPr id="238" name="Google Shape;2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8805" y="1487010"/>
            <a:ext cx="882967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BLOSUM Matrix Computation</a:t>
            </a:r>
            <a:endParaRPr/>
          </a:p>
        </p:txBody>
      </p:sp>
      <p:pic>
        <p:nvPicPr>
          <p:cNvPr id="244" name="Google Shape;2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767" y="1455845"/>
            <a:ext cx="7686675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BLOSUM Matrix Computation</a:t>
            </a:r>
            <a:endParaRPr/>
          </a:p>
        </p:txBody>
      </p:sp>
      <p:pic>
        <p:nvPicPr>
          <p:cNvPr id="250" name="Google Shape;25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034" y="1290545"/>
            <a:ext cx="8772525" cy="53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BLOSUM Matrix Computation</a:t>
            </a:r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660" y="1243104"/>
            <a:ext cx="8648700" cy="51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BLOSUM Matrix Computation</a:t>
            </a:r>
            <a:endParaRPr/>
          </a:p>
        </p:txBody>
      </p:sp>
      <p:pic>
        <p:nvPicPr>
          <p:cNvPr id="262" name="Google Shape;26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438" y="1242041"/>
            <a:ext cx="8724900" cy="5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BLOSUM Matrix Computation</a:t>
            </a:r>
            <a:endParaRPr/>
          </a:p>
        </p:txBody>
      </p:sp>
      <p:pic>
        <p:nvPicPr>
          <p:cNvPr id="268" name="Google Shape;26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633" y="1549199"/>
            <a:ext cx="8048625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BLOSUM Matrix Computation</a:t>
            </a:r>
            <a:endParaRPr/>
          </a:p>
        </p:txBody>
      </p:sp>
      <p:pic>
        <p:nvPicPr>
          <p:cNvPr id="274" name="Google Shape;27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95551"/>
            <a:ext cx="8772525" cy="52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BLOSUM Scoring Matrices</a:t>
            </a:r>
            <a:br>
              <a:rPr lang="en-US" sz="3600"/>
            </a:br>
            <a:endParaRPr sz="3600"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BLOck SUbstitution Matrix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Based on comparisons of blocks of sequences derived from the Blocks database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Blocks database contains multiply aligned ungapped segments corresponding to the most highly conserved regions of proteins (local alignment versus global alignment)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BLOSUM matrices are derived from blocks whose alignment corresponds to the BLOSUM-,matrix number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BLOSUM Matrix Computation</a:t>
            </a:r>
            <a:endParaRPr/>
          </a:p>
        </p:txBody>
      </p:sp>
      <p:pic>
        <p:nvPicPr>
          <p:cNvPr id="280" name="Google Shape;28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476" y="1596778"/>
            <a:ext cx="896302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886" y="136525"/>
            <a:ext cx="8796716" cy="67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2" name="Google Shape;122;p5"/>
          <p:cNvGrpSpPr/>
          <p:nvPr/>
        </p:nvGrpSpPr>
        <p:grpSpPr>
          <a:xfrm>
            <a:off x="4800600" y="2362200"/>
            <a:ext cx="2590800" cy="2590800"/>
            <a:chOff x="2064" y="1488"/>
            <a:chExt cx="1632" cy="1632"/>
          </a:xfrm>
        </p:grpSpPr>
        <p:sp>
          <p:nvSpPr>
            <p:cNvPr id="123" name="Google Shape;123;p5"/>
            <p:cNvSpPr/>
            <p:nvPr/>
          </p:nvSpPr>
          <p:spPr>
            <a:xfrm>
              <a:off x="3168" y="1488"/>
              <a:ext cx="528" cy="1632"/>
            </a:xfrm>
            <a:prstGeom prst="rect">
              <a:avLst/>
            </a:prstGeom>
            <a:solidFill>
              <a:srgbClr val="CCECFF"/>
            </a:soli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2064" y="1488"/>
              <a:ext cx="672" cy="1632"/>
            </a:xfrm>
            <a:prstGeom prst="rect">
              <a:avLst/>
            </a:prstGeom>
            <a:solidFill>
              <a:srgbClr val="CCECFF"/>
            </a:soli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5"/>
          <p:cNvSpPr/>
          <p:nvPr/>
        </p:nvSpPr>
        <p:spPr>
          <a:xfrm>
            <a:off x="4495800" y="2362200"/>
            <a:ext cx="3200400" cy="2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AABCDA...BBCDA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DABCDA.A.BBCBB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BBBCDABA.BCCAA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AAACDAC.DCBCDB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CCBADAB.DBBDCC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AAACAA...BBCCC</a:t>
            </a:r>
            <a:endParaRPr/>
          </a:p>
        </p:txBody>
      </p:sp>
      <p:sp>
        <p:nvSpPr>
          <p:cNvPr id="126" name="Google Shape;12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Conserved blocks in alignments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Constructing BLOSUM </a:t>
            </a:r>
            <a:r>
              <a:rPr i="1" lang="en-US"/>
              <a:t>k</a:t>
            </a:r>
            <a:endParaRPr/>
          </a:p>
        </p:txBody>
      </p:sp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 avoid bias in favor of a certain protein, first  eliminate sequences that are more than k% identical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elimination is done by either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removing sequences from the block, or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finding a cluster of similar sequences and replacing it by a new sequence that represents the cluster.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BLOSUM </a:t>
            </a:r>
            <a:r>
              <a:rPr i="1" lang="en-US" sz="2400"/>
              <a:t>k </a:t>
            </a:r>
            <a:r>
              <a:rPr lang="en-US" sz="2400"/>
              <a:t>is the matrix built from blocks with no more the </a:t>
            </a:r>
            <a:r>
              <a:rPr i="1" lang="en-US" sz="2400"/>
              <a:t>k</a:t>
            </a:r>
            <a:r>
              <a:rPr lang="en-US" sz="2400"/>
              <a:t>% of similarity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E.g., BLOSUM62 is the matrix built using sequences with no more than 62% similarity.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Note:  BLOSUM 62 is the default matrix for protein BLAST</a:t>
            </a:r>
            <a:endParaRPr/>
          </a:p>
          <a:p>
            <a:pPr indent="-762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7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Collecting substitution statistics</a:t>
            </a:r>
            <a:endParaRPr/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2209800" y="1981200"/>
            <a:ext cx="6858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Count amino acids pairs in each column; e.g.,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6 AA pairs, 4 AB pairs, 4 AC, 1 BC, 0 BB, 0 CC.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Total = 6+4+4+1=15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Normalize results to obtain probabilities (</a:t>
            </a:r>
            <a:r>
              <a:rPr i="1" lang="en-US"/>
              <a:t>p</a:t>
            </a:r>
            <a:r>
              <a:rPr baseline="-25000" i="1" lang="en-US"/>
              <a:t>X</a:t>
            </a:r>
            <a:r>
              <a:rPr lang="en-US"/>
              <a:t>’s and </a:t>
            </a:r>
            <a:r>
              <a:rPr i="1" lang="en-US"/>
              <a:t>q</a:t>
            </a:r>
            <a:r>
              <a:rPr baseline="-25000" i="1" lang="en-US"/>
              <a:t>XY</a:t>
            </a:r>
            <a:r>
              <a:rPr lang="en-US"/>
              <a:t>’s)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Compute log-odds score matrix from probabilities: </a:t>
            </a:r>
            <a:br>
              <a:rPr lang="en-US"/>
            </a:br>
            <a:r>
              <a:rPr lang="en-US"/>
              <a:t>	s(X,Y) = log (</a:t>
            </a:r>
            <a:r>
              <a:rPr i="1" lang="en-US"/>
              <a:t>q</a:t>
            </a:r>
            <a:r>
              <a:rPr baseline="-25000" i="1" lang="en-US"/>
              <a:t>XY </a:t>
            </a:r>
            <a:r>
              <a:rPr lang="en-US"/>
              <a:t>/ (</a:t>
            </a:r>
            <a:r>
              <a:rPr i="1" lang="en-US"/>
              <a:t>p</a:t>
            </a:r>
            <a:r>
              <a:rPr baseline="-25000" i="1" lang="en-US"/>
              <a:t>X</a:t>
            </a:r>
            <a:r>
              <a:rPr lang="en-US"/>
              <a:t> </a:t>
            </a:r>
            <a:r>
              <a:rPr i="1" lang="en-US"/>
              <a:t>p</a:t>
            </a:r>
            <a:r>
              <a:rPr baseline="-25000" i="1" lang="en-US"/>
              <a:t>y</a:t>
            </a:r>
            <a:r>
              <a:rPr lang="en-US"/>
              <a:t>))</a:t>
            </a:r>
            <a:endParaRPr/>
          </a:p>
        </p:txBody>
      </p:sp>
      <p:sp>
        <p:nvSpPr>
          <p:cNvPr id="141" name="Google Shape;141;p7"/>
          <p:cNvSpPr txBox="1"/>
          <p:nvPr/>
        </p:nvSpPr>
        <p:spPr>
          <a:xfrm>
            <a:off x="9448801" y="2438400"/>
            <a:ext cx="396875" cy="2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6049" y="594805"/>
            <a:ext cx="6897951" cy="5388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BLOSUM Matrix Computation</a:t>
            </a:r>
            <a:endParaRPr/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003" y="1855479"/>
            <a:ext cx="92583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2018-11-09T04:16:41Z</dcterms:created>
  <dc:creator>Dr. M Sardaraz</dc:creator>
</cp:coreProperties>
</file>