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cvz68qDfIYEgOHPAayNNobts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97" autoAdjust="0"/>
    <p:restoredTop sz="95194" autoAdjust="0"/>
  </p:normalViewPr>
  <p:slideViewPr>
    <p:cSldViewPr snapToGrid="0">
      <p:cViewPr varScale="1">
        <p:scale>
          <a:sx n="86" d="100"/>
          <a:sy n="8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001695a5f_0_219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d001695a5f_0_219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d001695a5f_0_2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001695a5f_0_25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d001695a5f_0_25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d001695a5f_0_2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001695a5f_0_2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001695a5f_0_22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d001695a5f_0_2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001695a5f_0_2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d001695a5f_0_2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d001695a5f_0_2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001695a5f_0_2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d001695a5f_0_2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d001695a5f_0_2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d001695a5f_0_2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001695a5f_0_2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d001695a5f_0_2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001695a5f_0_23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d001695a5f_0_23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d001695a5f_0_2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001695a5f_0_24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d001695a5f_0_2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001695a5f_0_24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d001695a5f_0_24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d001695a5f_0_24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d001695a5f_0_24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d001695a5f_0_2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001695a5f_0_25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d001695a5f_0_2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001695a5f_0_2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d001695a5f_0_2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d001695a5f_0_2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ools/msa/clustal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>
                <a:latin typeface="Times New Roman"/>
                <a:ea typeface="Times New Roman"/>
                <a:cs typeface="Times New Roman"/>
                <a:sym typeface="Times New Roman"/>
              </a:rPr>
              <a:t>Introduction to Bioinformatics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1447800" y="5181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Muhammad Tahir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CUI, Attock Campus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295400" y="2551837"/>
            <a:ext cx="6629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CLUSTAL (W, W2 &amp; Omega)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0" descr="Screen shot 2011-02-21 at 3.18.31 PM.png"/>
          <p:cNvPicPr preferRelativeResize="0"/>
          <p:nvPr/>
        </p:nvPicPr>
        <p:blipFill rotWithShape="1">
          <a:blip r:embed="rId3">
            <a:alphaModFix/>
          </a:blip>
          <a:srcRect b="3798"/>
          <a:stretch/>
        </p:blipFill>
        <p:spPr>
          <a:xfrm>
            <a:off x="1174750" y="1146175"/>
            <a:ext cx="6673850" cy="571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0"/>
          <p:cNvCxnSpPr/>
          <p:nvPr/>
        </p:nvCxnSpPr>
        <p:spPr>
          <a:xfrm rot="10800000">
            <a:off x="2667000" y="1522413"/>
            <a:ext cx="457200" cy="15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 descr="Screen shot 2011-02-21 at 3.19.5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600"/>
            <a:ext cx="9144000" cy="511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1"/>
          <p:cNvCxnSpPr/>
          <p:nvPr/>
        </p:nvCxnSpPr>
        <p:spPr>
          <a:xfrm rot="10800000">
            <a:off x="7162800" y="2971800"/>
            <a:ext cx="457200" cy="158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123" name="Google Shape;123;p11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phylogenetic tree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ClustalW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only assemble a phylogenetic tree from multiple sequence alignments generated by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ClustalW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4" descr="Screen shot 2011-02-21 at 3.22.2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025525"/>
            <a:ext cx="6221413" cy="552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 rot="10800000">
            <a:off x="2057400" y="2970213"/>
            <a:ext cx="685800" cy="15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 descr="Screen shot 2011-02-21 at 3.23.4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6088"/>
            <a:ext cx="9144000" cy="34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5"/>
          <p:cNvCxnSpPr/>
          <p:nvPr/>
        </p:nvCxnSpPr>
        <p:spPr>
          <a:xfrm rot="10800000">
            <a:off x="4038600" y="3200400"/>
            <a:ext cx="685800" cy="158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 descr="Screen shot 2011-02-21 at 3.24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1513"/>
            <a:ext cx="9144000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 rot="10800000">
            <a:off x="4381500" y="3657600"/>
            <a:ext cx="685800" cy="158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 descr="Screen shot 2011-02-21 at 3.57.1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85800"/>
            <a:ext cx="86868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 rot="10800000">
            <a:off x="4724400" y="3351213"/>
            <a:ext cx="685800" cy="15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164" name="Google Shape;164;p17"/>
          <p:cNvSpPr txBox="1"/>
          <p:nvPr/>
        </p:nvSpPr>
        <p:spPr>
          <a:xfrm>
            <a:off x="5334000" y="3133725"/>
            <a:ext cx="32766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Clustal aligned sequences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include “Clustal” 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 rot="10800000">
            <a:off x="8229600" y="5486400"/>
            <a:ext cx="685800" cy="158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pic>
        <p:nvPicPr>
          <p:cNvPr id="171" name="Google Shape;171;p18" descr="Screen shot 2011-02-21 at 4.06.3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8600" y="958850"/>
            <a:ext cx="9144000" cy="589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8"/>
          <p:cNvCxnSpPr/>
          <p:nvPr/>
        </p:nvCxnSpPr>
        <p:spPr>
          <a:xfrm rot="5400000">
            <a:off x="4000500" y="4686300"/>
            <a:ext cx="609600" cy="533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cxnSp>
        <p:nvCxnSpPr>
          <p:cNvPr id="173" name="Google Shape;173;p18"/>
          <p:cNvCxnSpPr/>
          <p:nvPr/>
        </p:nvCxnSpPr>
        <p:spPr>
          <a:xfrm rot="5400000">
            <a:off x="5753100" y="5676900"/>
            <a:ext cx="609600" cy="533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Phylogram: tree that provides an estimate of a phylogeny, where the branch lengths are proportional to the amount of evolutionary divergence.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Cladogram: tree that provides an estimate of phylogeny where the branches are of equal length: therefore cladograms indicate common ancestry, but do not reflect amount of evolutionary time separating sequences.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Generating Multiple Sequence Alignments with ClustalW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Phylogram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 descr="Screen shot 2011-02-21 at 4.08.2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7663"/>
            <a:ext cx="9144000" cy="362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/>
          <p:nvPr/>
        </p:nvCxnSpPr>
        <p:spPr>
          <a:xfrm rot="5400000" flipH="1">
            <a:off x="1828800" y="4351338"/>
            <a:ext cx="457200" cy="304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457200" y="152400"/>
            <a:ext cx="8229600" cy="10668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Cladogram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1" descr="Screen shot 2011-02-21 at 4.09.0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6213"/>
            <a:ext cx="9144000" cy="39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ctrTitle"/>
          </p:nvPr>
        </p:nvSpPr>
        <p:spPr>
          <a:xfrm>
            <a:off x="685800" y="393471"/>
            <a:ext cx="7772400" cy="1755775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Generating Multiple Sequence Alignments with Clustal Omega 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85800" y="2362200"/>
            <a:ext cx="7772400" cy="144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4572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Clustal Omega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just" rtl="0">
              <a:lnSpc>
                <a:spcPct val="141666"/>
              </a:lnSpc>
              <a:spcBef>
                <a:spcPts val="127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MSA tool that uses seeded guide trees and HMM profile-profile techniques to generate alignments (protein only). Suitable medium-large alignments.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403" marR="0" lvl="0" indent="0" algn="l" rtl="0">
              <a:lnSpc>
                <a:spcPct val="95825"/>
              </a:lnSpc>
              <a:spcBef>
                <a:spcPts val="57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 Omega: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multiple sequence alignment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identify sequences to align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Fasta sequences and copy and paste into window or  put all sequences in one document and attach (example: copy and paste into one Word document)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600200" y="44958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https://www.ebi.ac.uk/Tools/msa/clustalo/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 Omega: Creating the initial alignment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8305800" cy="480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 descr="Picture 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320800"/>
            <a:ext cx="5791200" cy="5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 descr="Picture 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" y="2520950"/>
            <a:ext cx="8940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 descr="Picture 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320800"/>
            <a:ext cx="5791200" cy="5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flipH="1">
            <a:off x="2667000" y="1320800"/>
            <a:ext cx="1295400" cy="431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650" y="550863"/>
            <a:ext cx="6616700" cy="5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9" descr="Picture 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multiple sequence alignment</a:t>
            </a:r>
            <a:endParaRPr dirty="0"/>
          </a:p>
        </p:txBody>
      </p:sp>
      <p:sp>
        <p:nvSpPr>
          <p:cNvPr id="71" name="Google Shape;71;p3"/>
          <p:cNvSpPr txBox="1"/>
          <p:nvPr/>
        </p:nvSpPr>
        <p:spPr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It is used for creating a multiple sequence alignment</a:t>
            </a:r>
            <a:endParaRPr sz="1800" dirty="0">
              <a:solidFill>
                <a:schemeClr val="tx1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algn="l"/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Clustal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 is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general purpose multiple alignment program for DNA or proteins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dirty="0"/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ClustalW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fo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creating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phylogenetic tree.</a:t>
            </a: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400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0" descr="Screen shot 2011-02-21 at 3.18.31 PM.png"/>
          <p:cNvPicPr preferRelativeResize="0"/>
          <p:nvPr/>
        </p:nvPicPr>
        <p:blipFill rotWithShape="1">
          <a:blip r:embed="rId3">
            <a:alphaModFix/>
          </a:blip>
          <a:srcRect b="3798"/>
          <a:stretch/>
        </p:blipFill>
        <p:spPr>
          <a:xfrm>
            <a:off x="1174750" y="1146175"/>
            <a:ext cx="6673850" cy="571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0"/>
          <p:cNvCxnSpPr/>
          <p:nvPr/>
        </p:nvCxnSpPr>
        <p:spPr>
          <a:xfrm rot="10800000">
            <a:off x="2667000" y="1522413"/>
            <a:ext cx="457200" cy="15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1" descr="Screen shot 2011-02-21 at 3.19.5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600"/>
            <a:ext cx="9144000" cy="511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1"/>
          <p:cNvCxnSpPr/>
          <p:nvPr/>
        </p:nvCxnSpPr>
        <p:spPr>
          <a:xfrm rot="10800000">
            <a:off x="7162800" y="2971800"/>
            <a:ext cx="457200" cy="158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6" name="Google Shape;256;p31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Jalview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phylogenetic tree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Clustal can only assemble a phylogenetic tree from multiple sequence alignments generated by Clustal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Clustal: Making a Phylogenetic Tree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Phylogram: tree that provides an estimate of a phylogeny, where the branch lengths are proportional to the amount of evolutionary divergence.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Cladogram: tree that provides an estimate of phylogeny where the branches are of equal length: therefore cladograms indicate common ancestry, but do not reflect amount of evolutionary time separating sequences.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609600" y="2514600"/>
            <a:ext cx="8229600" cy="10668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Creating the initial alignment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4" descr="Screen shot 2011-02-21 at 2.48.5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990600"/>
            <a:ext cx="8458200" cy="6119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4"/>
          <p:cNvCxnSpPr/>
          <p:nvPr/>
        </p:nvCxnSpPr>
        <p:spPr>
          <a:xfrm flipH="1">
            <a:off x="3962400" y="2895600"/>
            <a:ext cx="1295400" cy="431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cxnSp>
        <p:nvCxnSpPr>
          <p:cNvPr id="79" name="Google Shape;79;p4"/>
          <p:cNvCxnSpPr/>
          <p:nvPr/>
        </p:nvCxnSpPr>
        <p:spPr>
          <a:xfrm flipH="1">
            <a:off x="4876800" y="6248400"/>
            <a:ext cx="1295400" cy="431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 descr="Picture 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320800"/>
            <a:ext cx="5791200" cy="5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6" descr="Picture 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" y="1752600"/>
            <a:ext cx="8940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 descr="Picture 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320800"/>
            <a:ext cx="5791200" cy="5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/>
        </p:nvSpPr>
        <p:spPr>
          <a:xfrm>
            <a:off x="457200" y="152400"/>
            <a:ext cx="8229600" cy="8382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Alignment Report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7"/>
          <p:cNvCxnSpPr/>
          <p:nvPr/>
        </p:nvCxnSpPr>
        <p:spPr>
          <a:xfrm flipH="1">
            <a:off x="2667000" y="1320800"/>
            <a:ext cx="1295400" cy="4318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650" y="550863"/>
            <a:ext cx="6616700" cy="5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457200" y="152400"/>
            <a:ext cx="8229600" cy="48895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ClustalW: The Alignment Report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9" descr="Picture 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(4:3)</PresentationFormat>
  <Paragraphs>65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</vt:lpstr>
      <vt:lpstr>Calibri</vt:lpstr>
      <vt:lpstr>Times New Roman</vt:lpstr>
      <vt:lpstr>Simple Light</vt:lpstr>
      <vt:lpstr>Introduction to Bioinformatics</vt:lpstr>
      <vt:lpstr>Generating Multiple Sequence Alignments with ClustalW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Multiple Sequence Alignments with Clustal Omega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>Susan Parrish</dc:creator>
  <cp:lastModifiedBy>Shahan Malik</cp:lastModifiedBy>
  <cp:revision>1</cp:revision>
  <dcterms:created xsi:type="dcterms:W3CDTF">2011-02-21T18:45:56Z</dcterms:created>
  <dcterms:modified xsi:type="dcterms:W3CDTF">2022-06-30T06:35:51Z</dcterms:modified>
</cp:coreProperties>
</file>