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7300913" cy="9586913"/>
  <p:embeddedFontLst>
    <p:embeddedFont>
      <p:font typeface="Comic Sans MS" panose="030F0702030302020204" pitchFamily="66" charset="0"/>
      <p:regular r:id="rId45"/>
      <p:bold r:id="rId46"/>
      <p:italic r:id="rId47"/>
      <p:boldItalic r:id="rId48"/>
    </p:embeddedFont>
    <p:embeddedFont>
      <p:font typeface="Helvetica" panose="020B0604020202020204" pitchFamily="34" charset="0"/>
      <p:regular r:id="rId49"/>
      <p:bold r:id="rId50"/>
      <p:italic r:id="rId51"/>
      <p:boldItalic r:id="rId52"/>
    </p:embeddedFont>
    <p:embeddedFont>
      <p:font typeface="Lato" panose="020F0502020204030203" pitchFamily="34" charset="0"/>
      <p:regular r:id="rId53"/>
      <p:bold r:id="rId54"/>
    </p:embeddedFont>
    <p:embeddedFont>
      <p:font typeface="Tahoma" panose="020B0604030504040204" pitchFamily="34" charset="0"/>
      <p:regular r:id="rId55"/>
      <p:bold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fpYX59La2ezsQDURv+jWPx4T1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5194" autoAdjust="0"/>
  </p:normalViewPr>
  <p:slideViewPr>
    <p:cSldViewPr snapToGrid="0">
      <p:cViewPr varScale="1">
        <p:scale>
          <a:sx n="86" d="100"/>
          <a:sy n="8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5437" y="0"/>
            <a:ext cx="316388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5900"/>
            <a:ext cx="316388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5437" y="9105900"/>
            <a:ext cx="316388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3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8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2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3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7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8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0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1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730250" y="4613275"/>
            <a:ext cx="5840412" cy="3775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3837" y="1198562"/>
            <a:ext cx="4313237" cy="3235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bi.ac.uk/Tools/msa/tcoffe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coffee.vital-it.ch/apps/tcoffee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3059112" y="5157787"/>
            <a:ext cx="3168650" cy="863600"/>
          </a:xfrm>
          <a:prstGeom prst="rect">
            <a:avLst/>
          </a:prstGeom>
          <a:solidFill>
            <a:srgbClr val="FFCC99">
              <a:alpha val="49803"/>
            </a:srgbClr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Muhammad Tahir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CUI, Attock Campus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187450" y="852487"/>
            <a:ext cx="6324600" cy="2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Times New Roman"/>
              <a:buNone/>
            </a:pPr>
            <a:r>
              <a:rPr lang="en-US" sz="4000" b="1" i="0" u="sng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</a:t>
            </a:r>
            <a:endParaRPr sz="3200" b="1" i="0" u="sng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novel method 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Sequence Alignements 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2581275" y="6351587"/>
            <a:ext cx="42941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slides are taken from: Cédric Notredame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9"/>
          <p:cNvGrpSpPr/>
          <p:nvPr/>
        </p:nvGrpSpPr>
        <p:grpSpPr>
          <a:xfrm>
            <a:off x="795337" y="1747837"/>
            <a:ext cx="6824662" cy="4779963"/>
            <a:chOff x="501" y="1101"/>
            <a:chExt cx="4299" cy="3011"/>
          </a:xfrm>
        </p:grpSpPr>
        <p:sp>
          <p:nvSpPr>
            <p:cNvPr id="171" name="Google Shape;171;p9"/>
            <p:cNvSpPr txBox="1"/>
            <p:nvPr/>
          </p:nvSpPr>
          <p:spPr>
            <a:xfrm>
              <a:off x="501" y="3392"/>
              <a:ext cx="3108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Dynamic Programming Using A Substitution Matrix</a:t>
              </a:r>
              <a:endParaRPr/>
            </a:p>
          </p:txBody>
        </p:sp>
        <p:grpSp>
          <p:nvGrpSpPr>
            <p:cNvPr id="172" name="Google Shape;172;p9"/>
            <p:cNvGrpSpPr/>
            <p:nvPr/>
          </p:nvGrpSpPr>
          <p:grpSpPr>
            <a:xfrm>
              <a:off x="1209" y="1101"/>
              <a:ext cx="3591" cy="3011"/>
              <a:chOff x="1065" y="1229"/>
              <a:chExt cx="3591" cy="3011"/>
            </a:xfrm>
          </p:grpSpPr>
          <p:cxnSp>
            <p:nvCxnSpPr>
              <p:cNvPr id="173" name="Google Shape;173;p9"/>
              <p:cNvCxnSpPr/>
              <p:nvPr/>
            </p:nvCxnSpPr>
            <p:spPr>
              <a:xfrm rot="10800000">
                <a:off x="1065" y="1229"/>
                <a:ext cx="796" cy="2275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grpSp>
            <p:nvGrpSpPr>
              <p:cNvPr id="174" name="Google Shape;174;p9"/>
              <p:cNvGrpSpPr/>
              <p:nvPr/>
            </p:nvGrpSpPr>
            <p:grpSpPr>
              <a:xfrm>
                <a:off x="3789" y="2941"/>
                <a:ext cx="867" cy="1299"/>
                <a:chOff x="2060" y="3250"/>
                <a:chExt cx="1156" cy="974"/>
              </a:xfrm>
            </p:grpSpPr>
            <p:sp>
              <p:nvSpPr>
                <p:cNvPr id="175" name="Google Shape;175;p9"/>
                <p:cNvSpPr txBox="1"/>
                <p:nvPr/>
              </p:nvSpPr>
              <p:spPr>
                <a:xfrm>
                  <a:off x="2060" y="3250"/>
                  <a:ext cx="1156" cy="97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76" name="Google Shape;176;p9"/>
                <p:cNvCxnSpPr/>
                <p:nvPr/>
              </p:nvCxnSpPr>
              <p:spPr>
                <a:xfrm>
                  <a:off x="2060" y="3250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9"/>
                <p:cNvCxnSpPr/>
                <p:nvPr/>
              </p:nvCxnSpPr>
              <p:spPr>
                <a:xfrm>
                  <a:off x="2060" y="3319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9"/>
                <p:cNvCxnSpPr/>
                <p:nvPr/>
              </p:nvCxnSpPr>
              <p:spPr>
                <a:xfrm>
                  <a:off x="2060" y="3457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9"/>
                <p:cNvCxnSpPr/>
                <p:nvPr/>
              </p:nvCxnSpPr>
              <p:spPr>
                <a:xfrm>
                  <a:off x="2060" y="3597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0;p9"/>
                <p:cNvCxnSpPr/>
                <p:nvPr/>
              </p:nvCxnSpPr>
              <p:spPr>
                <a:xfrm>
                  <a:off x="2060" y="3737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1;p9"/>
                <p:cNvCxnSpPr/>
                <p:nvPr/>
              </p:nvCxnSpPr>
              <p:spPr>
                <a:xfrm>
                  <a:off x="2060" y="3876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2;p9"/>
                <p:cNvCxnSpPr/>
                <p:nvPr/>
              </p:nvCxnSpPr>
              <p:spPr>
                <a:xfrm>
                  <a:off x="2060" y="4016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9"/>
                <p:cNvCxnSpPr/>
                <p:nvPr/>
              </p:nvCxnSpPr>
              <p:spPr>
                <a:xfrm>
                  <a:off x="2060" y="4154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9"/>
                <p:cNvCxnSpPr/>
                <p:nvPr/>
              </p:nvCxnSpPr>
              <p:spPr>
                <a:xfrm>
                  <a:off x="2060" y="4224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9"/>
                <p:cNvCxnSpPr/>
                <p:nvPr/>
              </p:nvCxnSpPr>
              <p:spPr>
                <a:xfrm>
                  <a:off x="2060" y="3389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9"/>
                <p:cNvCxnSpPr/>
                <p:nvPr/>
              </p:nvCxnSpPr>
              <p:spPr>
                <a:xfrm>
                  <a:off x="2060" y="3529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9"/>
                <p:cNvCxnSpPr/>
                <p:nvPr/>
              </p:nvCxnSpPr>
              <p:spPr>
                <a:xfrm>
                  <a:off x="2060" y="3667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9"/>
                <p:cNvCxnSpPr/>
                <p:nvPr/>
              </p:nvCxnSpPr>
              <p:spPr>
                <a:xfrm>
                  <a:off x="2060" y="3806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9"/>
                <p:cNvCxnSpPr/>
                <p:nvPr/>
              </p:nvCxnSpPr>
              <p:spPr>
                <a:xfrm>
                  <a:off x="2060" y="3944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9"/>
                <p:cNvCxnSpPr/>
                <p:nvPr/>
              </p:nvCxnSpPr>
              <p:spPr>
                <a:xfrm>
                  <a:off x="2060" y="4084"/>
                  <a:ext cx="115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9"/>
                <p:cNvCxnSpPr/>
                <p:nvPr/>
              </p:nvCxnSpPr>
              <p:spPr>
                <a:xfrm rot="10800000">
                  <a:off x="2902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2;p9"/>
                <p:cNvCxnSpPr/>
                <p:nvPr/>
              </p:nvCxnSpPr>
              <p:spPr>
                <a:xfrm rot="10800000">
                  <a:off x="3059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9"/>
                <p:cNvCxnSpPr/>
                <p:nvPr/>
              </p:nvCxnSpPr>
              <p:spPr>
                <a:xfrm rot="10800000">
                  <a:off x="3216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9"/>
                <p:cNvCxnSpPr/>
                <p:nvPr/>
              </p:nvCxnSpPr>
              <p:spPr>
                <a:xfrm rot="10800000">
                  <a:off x="2060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9"/>
                <p:cNvCxnSpPr/>
                <p:nvPr/>
              </p:nvCxnSpPr>
              <p:spPr>
                <a:xfrm rot="10800000">
                  <a:off x="2128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9"/>
                <p:cNvCxnSpPr/>
                <p:nvPr/>
              </p:nvCxnSpPr>
              <p:spPr>
                <a:xfrm rot="10800000">
                  <a:off x="2274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9"/>
                <p:cNvCxnSpPr/>
                <p:nvPr/>
              </p:nvCxnSpPr>
              <p:spPr>
                <a:xfrm rot="10800000">
                  <a:off x="2431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9"/>
                <p:cNvCxnSpPr/>
                <p:nvPr/>
              </p:nvCxnSpPr>
              <p:spPr>
                <a:xfrm rot="10800000">
                  <a:off x="2587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9"/>
                <p:cNvCxnSpPr/>
                <p:nvPr/>
              </p:nvCxnSpPr>
              <p:spPr>
                <a:xfrm rot="10800000">
                  <a:off x="2744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0;p9"/>
                <p:cNvCxnSpPr/>
                <p:nvPr/>
              </p:nvCxnSpPr>
              <p:spPr>
                <a:xfrm rot="10800000">
                  <a:off x="2824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9"/>
                <p:cNvCxnSpPr/>
                <p:nvPr/>
              </p:nvCxnSpPr>
              <p:spPr>
                <a:xfrm rot="10800000">
                  <a:off x="2979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2;p9"/>
                <p:cNvCxnSpPr/>
                <p:nvPr/>
              </p:nvCxnSpPr>
              <p:spPr>
                <a:xfrm rot="10800000">
                  <a:off x="3136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3;p9"/>
                <p:cNvCxnSpPr/>
                <p:nvPr/>
              </p:nvCxnSpPr>
              <p:spPr>
                <a:xfrm rot="10800000">
                  <a:off x="2196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4;p9"/>
                <p:cNvCxnSpPr/>
                <p:nvPr/>
              </p:nvCxnSpPr>
              <p:spPr>
                <a:xfrm rot="10800000">
                  <a:off x="2352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9"/>
                <p:cNvCxnSpPr/>
                <p:nvPr/>
              </p:nvCxnSpPr>
              <p:spPr>
                <a:xfrm rot="10800000">
                  <a:off x="2509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9"/>
                <p:cNvCxnSpPr/>
                <p:nvPr/>
              </p:nvCxnSpPr>
              <p:spPr>
                <a:xfrm rot="10800000">
                  <a:off x="2667" y="3250"/>
                  <a:ext cx="0" cy="9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07" name="Google Shape;207;p9"/>
                <p:cNvSpPr/>
                <p:nvPr/>
              </p:nvSpPr>
              <p:spPr>
                <a:xfrm>
                  <a:off x="2060" y="3250"/>
                  <a:ext cx="1156" cy="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768" extrusionOk="0">
                      <a:moveTo>
                        <a:pt x="0" y="0"/>
                      </a:moveTo>
                      <a:lnTo>
                        <a:pt x="384" y="432"/>
                      </a:lnTo>
                      <a:lnTo>
                        <a:pt x="576" y="432"/>
                      </a:lnTo>
                      <a:lnTo>
                        <a:pt x="768" y="768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sp>
        <p:nvSpPr>
          <p:cNvPr id="208" name="Google Shape;208;p9" descr="Newsprint"/>
          <p:cNvSpPr txBox="1"/>
          <p:nvPr/>
        </p:nvSpPr>
        <p:spPr>
          <a:xfrm>
            <a:off x="1676400" y="0"/>
            <a:ext cx="56388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219200" y="152400"/>
            <a:ext cx="617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Progressive Alignment</a:t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457200" y="990600"/>
            <a:ext cx="1795462" cy="3530600"/>
            <a:chOff x="192" y="672"/>
            <a:chExt cx="1508" cy="1668"/>
          </a:xfrm>
        </p:grpSpPr>
        <p:cxnSp>
          <p:nvCxnSpPr>
            <p:cNvPr id="211" name="Google Shape;211;p9"/>
            <p:cNvCxnSpPr/>
            <p:nvPr/>
          </p:nvCxnSpPr>
          <p:spPr>
            <a:xfrm>
              <a:off x="192" y="672"/>
              <a:ext cx="615" cy="0"/>
            </a:xfrm>
            <a:prstGeom prst="straightConnector1">
              <a:avLst/>
            </a:prstGeom>
            <a:noFill/>
            <a:ln w="5715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" name="Google Shape;212;p9"/>
            <p:cNvCxnSpPr/>
            <p:nvPr/>
          </p:nvCxnSpPr>
          <p:spPr>
            <a:xfrm>
              <a:off x="192" y="1030"/>
              <a:ext cx="615" cy="0"/>
            </a:xfrm>
            <a:prstGeom prst="straightConnector1">
              <a:avLst/>
            </a:prstGeom>
            <a:noFill/>
            <a:ln w="571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" name="Google Shape;213;p9"/>
            <p:cNvCxnSpPr/>
            <p:nvPr/>
          </p:nvCxnSpPr>
          <p:spPr>
            <a:xfrm>
              <a:off x="917" y="672"/>
              <a:ext cx="783" cy="15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 rot="10800000" flipH="1">
              <a:off x="917" y="870"/>
              <a:ext cx="783" cy="1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192" y="2340"/>
              <a:ext cx="615" cy="0"/>
            </a:xfrm>
            <a:prstGeom prst="straightConnector1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192" y="1982"/>
              <a:ext cx="615" cy="0"/>
            </a:xfrm>
            <a:prstGeom prst="straightConnector1">
              <a:avLst/>
            </a:prstGeom>
            <a:noFill/>
            <a:ln w="57150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" name="Google Shape;217;p9"/>
            <p:cNvCxnSpPr/>
            <p:nvPr/>
          </p:nvCxnSpPr>
          <p:spPr>
            <a:xfrm rot="10800000" flipH="1">
              <a:off x="917" y="2180"/>
              <a:ext cx="783" cy="1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" name="Google Shape;218;p9"/>
            <p:cNvCxnSpPr/>
            <p:nvPr/>
          </p:nvCxnSpPr>
          <p:spPr>
            <a:xfrm>
              <a:off x="917" y="1982"/>
              <a:ext cx="783" cy="15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9"/>
          <p:cNvGrpSpPr/>
          <p:nvPr/>
        </p:nvGrpSpPr>
        <p:grpSpPr>
          <a:xfrm>
            <a:off x="2252662" y="1106487"/>
            <a:ext cx="1063625" cy="504825"/>
            <a:chOff x="1700" y="727"/>
            <a:chExt cx="893" cy="238"/>
          </a:xfrm>
        </p:grpSpPr>
        <p:sp>
          <p:nvSpPr>
            <p:cNvPr id="220" name="Google Shape;220;p9"/>
            <p:cNvSpPr/>
            <p:nvPr/>
          </p:nvSpPr>
          <p:spPr>
            <a:xfrm rot="10800000" flipH="1">
              <a:off x="1700" y="727"/>
              <a:ext cx="893" cy="23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1" name="Google Shape;221;p9"/>
            <p:cNvCxnSpPr/>
            <p:nvPr/>
          </p:nvCxnSpPr>
          <p:spPr>
            <a:xfrm>
              <a:off x="1825" y="890"/>
              <a:ext cx="614" cy="0"/>
            </a:xfrm>
            <a:prstGeom prst="straightConnector1">
              <a:avLst/>
            </a:prstGeom>
            <a:noFill/>
            <a:ln w="571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" name="Google Shape;222;p9"/>
            <p:cNvCxnSpPr/>
            <p:nvPr/>
          </p:nvCxnSpPr>
          <p:spPr>
            <a:xfrm>
              <a:off x="1825" y="811"/>
              <a:ext cx="432" cy="0"/>
            </a:xfrm>
            <a:prstGeom prst="straightConnector1">
              <a:avLst/>
            </a:prstGeom>
            <a:noFill/>
            <a:ln w="5715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3" name="Google Shape;223;p9"/>
            <p:cNvCxnSpPr/>
            <p:nvPr/>
          </p:nvCxnSpPr>
          <p:spPr>
            <a:xfrm>
              <a:off x="2348" y="811"/>
              <a:ext cx="77" cy="0"/>
            </a:xfrm>
            <a:prstGeom prst="straightConnector1">
              <a:avLst/>
            </a:prstGeom>
            <a:noFill/>
            <a:ln w="5715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24" name="Google Shape;224;p9"/>
          <p:cNvGrpSpPr/>
          <p:nvPr/>
        </p:nvGrpSpPr>
        <p:grpSpPr>
          <a:xfrm>
            <a:off x="1852612" y="3887787"/>
            <a:ext cx="1463675" cy="1471612"/>
            <a:chOff x="1364" y="2041"/>
            <a:chExt cx="1229" cy="695"/>
          </a:xfrm>
        </p:grpSpPr>
        <p:cxnSp>
          <p:nvCxnSpPr>
            <p:cNvPr id="225" name="Google Shape;225;p9"/>
            <p:cNvCxnSpPr/>
            <p:nvPr/>
          </p:nvCxnSpPr>
          <p:spPr>
            <a:xfrm rot="10800000">
              <a:off x="1364" y="2299"/>
              <a:ext cx="1117" cy="437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226" name="Google Shape;226;p9"/>
            <p:cNvGrpSpPr/>
            <p:nvPr/>
          </p:nvGrpSpPr>
          <p:grpSpPr>
            <a:xfrm>
              <a:off x="1700" y="2041"/>
              <a:ext cx="893" cy="239"/>
              <a:chOff x="1700" y="2041"/>
              <a:chExt cx="893" cy="239"/>
            </a:xfrm>
          </p:grpSpPr>
          <p:sp>
            <p:nvSpPr>
              <p:cNvPr id="227" name="Google Shape;227;p9"/>
              <p:cNvSpPr/>
              <p:nvPr/>
            </p:nvSpPr>
            <p:spPr>
              <a:xfrm>
                <a:off x="1700" y="2041"/>
                <a:ext cx="893" cy="239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8" name="Google Shape;228;p9"/>
              <p:cNvCxnSpPr/>
              <p:nvPr/>
            </p:nvCxnSpPr>
            <p:spPr>
              <a:xfrm>
                <a:off x="1825" y="2200"/>
                <a:ext cx="614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1825" y="2121"/>
                <a:ext cx="126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99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2041" y="2121"/>
                <a:ext cx="384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99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1" name="Google Shape;231;p9"/>
          <p:cNvGrpSpPr/>
          <p:nvPr/>
        </p:nvGrpSpPr>
        <p:grpSpPr>
          <a:xfrm>
            <a:off x="5043487" y="2293937"/>
            <a:ext cx="1662112" cy="923925"/>
            <a:chOff x="4044" y="1288"/>
            <a:chExt cx="1396" cy="436"/>
          </a:xfrm>
        </p:grpSpPr>
        <p:sp>
          <p:nvSpPr>
            <p:cNvPr id="232" name="Google Shape;232;p9"/>
            <p:cNvSpPr/>
            <p:nvPr/>
          </p:nvSpPr>
          <p:spPr>
            <a:xfrm>
              <a:off x="4044" y="1288"/>
              <a:ext cx="1396" cy="43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3" name="Google Shape;233;p9"/>
            <p:cNvCxnSpPr/>
            <p:nvPr/>
          </p:nvCxnSpPr>
          <p:spPr>
            <a:xfrm>
              <a:off x="4156" y="1466"/>
              <a:ext cx="1172" cy="0"/>
            </a:xfrm>
            <a:prstGeom prst="straightConnector1">
              <a:avLst/>
            </a:prstGeom>
            <a:noFill/>
            <a:ln w="571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>
              <a:off x="5175" y="1386"/>
              <a:ext cx="153" cy="0"/>
            </a:xfrm>
            <a:prstGeom prst="straightConnector1">
              <a:avLst/>
            </a:prstGeom>
            <a:noFill/>
            <a:ln w="5715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>
              <a:off x="4156" y="1386"/>
              <a:ext cx="893" cy="0"/>
            </a:xfrm>
            <a:prstGeom prst="straightConnector1">
              <a:avLst/>
            </a:prstGeom>
            <a:noFill/>
            <a:ln w="5715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>
              <a:off x="4156" y="1625"/>
              <a:ext cx="613" cy="0"/>
            </a:xfrm>
            <a:prstGeom prst="straightConnector1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4937" y="1625"/>
              <a:ext cx="419" cy="0"/>
            </a:xfrm>
            <a:prstGeom prst="straightConnector1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4156" y="1546"/>
              <a:ext cx="175" cy="0"/>
            </a:xfrm>
            <a:prstGeom prst="straightConnector1">
              <a:avLst/>
            </a:prstGeom>
            <a:noFill/>
            <a:ln w="57150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4477" y="1546"/>
              <a:ext cx="279" cy="0"/>
            </a:xfrm>
            <a:prstGeom prst="straightConnector1">
              <a:avLst/>
            </a:prstGeom>
            <a:noFill/>
            <a:ln w="57150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4937" y="1546"/>
              <a:ext cx="419" cy="0"/>
            </a:xfrm>
            <a:prstGeom prst="straightConnector1">
              <a:avLst/>
            </a:prstGeom>
            <a:noFill/>
            <a:ln w="57150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41" name="Google Shape;241;p9"/>
          <p:cNvGrpSpPr/>
          <p:nvPr/>
        </p:nvGrpSpPr>
        <p:grpSpPr>
          <a:xfrm>
            <a:off x="3182937" y="1327150"/>
            <a:ext cx="1860550" cy="4032250"/>
            <a:chOff x="2481" y="831"/>
            <a:chExt cx="1563" cy="1905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2593" y="831"/>
              <a:ext cx="782" cy="675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Google Shape;243;p9"/>
            <p:cNvCxnSpPr/>
            <p:nvPr/>
          </p:nvCxnSpPr>
          <p:spPr>
            <a:xfrm rot="10800000" flipH="1">
              <a:off x="2593" y="1506"/>
              <a:ext cx="782" cy="674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3375" y="1506"/>
              <a:ext cx="669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" name="Google Shape;245;p9"/>
            <p:cNvCxnSpPr/>
            <p:nvPr/>
          </p:nvCxnSpPr>
          <p:spPr>
            <a:xfrm rot="10800000" flipH="1">
              <a:off x="2481" y="1546"/>
              <a:ext cx="1060" cy="119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46" name="Google Shape;246;p9"/>
          <p:cNvGrpSpPr/>
          <p:nvPr/>
        </p:nvGrpSpPr>
        <p:grpSpPr>
          <a:xfrm>
            <a:off x="6000750" y="4140200"/>
            <a:ext cx="1619250" cy="2387600"/>
            <a:chOff x="1856" y="3096"/>
            <a:chExt cx="1360" cy="1128"/>
          </a:xfrm>
        </p:grpSpPr>
        <p:grpSp>
          <p:nvGrpSpPr>
            <p:cNvPr id="247" name="Google Shape;247;p9"/>
            <p:cNvGrpSpPr/>
            <p:nvPr/>
          </p:nvGrpSpPr>
          <p:grpSpPr>
            <a:xfrm>
              <a:off x="2060" y="3096"/>
              <a:ext cx="1156" cy="97"/>
              <a:chOff x="960" y="4143"/>
              <a:chExt cx="460" cy="81"/>
            </a:xfrm>
          </p:grpSpPr>
          <p:cxnSp>
            <p:nvCxnSpPr>
              <p:cNvPr id="248" name="Google Shape;248;p9"/>
              <p:cNvCxnSpPr/>
              <p:nvPr/>
            </p:nvCxnSpPr>
            <p:spPr>
              <a:xfrm>
                <a:off x="960" y="4224"/>
                <a:ext cx="46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00CC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9"/>
              <p:cNvCxnSpPr/>
              <p:nvPr/>
            </p:nvCxnSpPr>
            <p:spPr>
              <a:xfrm>
                <a:off x="960" y="4143"/>
                <a:ext cx="324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66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9"/>
              <p:cNvCxnSpPr/>
              <p:nvPr/>
            </p:nvCxnSpPr>
            <p:spPr>
              <a:xfrm>
                <a:off x="1352" y="4143"/>
                <a:ext cx="58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66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51" name="Google Shape;251;p9"/>
            <p:cNvGrpSpPr/>
            <p:nvPr/>
          </p:nvGrpSpPr>
          <p:grpSpPr>
            <a:xfrm rot="5400000">
              <a:off x="1427" y="3679"/>
              <a:ext cx="974" cy="116"/>
              <a:chOff x="624" y="4478"/>
              <a:chExt cx="460" cy="82"/>
            </a:xfrm>
          </p:grpSpPr>
          <p:cxnSp>
            <p:nvCxnSpPr>
              <p:cNvPr id="252" name="Google Shape;252;p9"/>
              <p:cNvCxnSpPr/>
              <p:nvPr/>
            </p:nvCxnSpPr>
            <p:spPr>
              <a:xfrm>
                <a:off x="624" y="4560"/>
                <a:ext cx="46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9"/>
              <p:cNvCxnSpPr/>
              <p:nvPr/>
            </p:nvCxnSpPr>
            <p:spPr>
              <a:xfrm>
                <a:off x="624" y="4478"/>
                <a:ext cx="94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99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9"/>
              <p:cNvCxnSpPr/>
              <p:nvPr/>
            </p:nvCxnSpPr>
            <p:spPr>
              <a:xfrm>
                <a:off x="786" y="4478"/>
                <a:ext cx="288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99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1" i="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 Algorithm</a:t>
            </a: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a primary library of alignments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Derivetion of the primary library weights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the libraries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 the library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alignment strategy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11"/>
          <p:cNvCxnSpPr/>
          <p:nvPr/>
        </p:nvCxnSpPr>
        <p:spPr>
          <a:xfrm>
            <a:off x="4570412" y="2779712"/>
            <a:ext cx="0" cy="36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66" name="Google Shape;266;p11"/>
          <p:cNvGrpSpPr/>
          <p:nvPr/>
        </p:nvGrpSpPr>
        <p:grpSpPr>
          <a:xfrm>
            <a:off x="2627312" y="1195387"/>
            <a:ext cx="1657350" cy="793750"/>
            <a:chOff x="1564" y="164"/>
            <a:chExt cx="1044" cy="499"/>
          </a:xfrm>
        </p:grpSpPr>
        <p:sp>
          <p:nvSpPr>
            <p:cNvPr id="267" name="Google Shape;267;p11"/>
            <p:cNvSpPr txBox="1"/>
            <p:nvPr/>
          </p:nvSpPr>
          <p:spPr>
            <a:xfrm>
              <a:off x="1565" y="164"/>
              <a:ext cx="1043" cy="4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1564" y="255"/>
              <a:ext cx="1044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ClustalW Primary Library (Global)</a:t>
              </a:r>
              <a:endParaRPr/>
            </a:p>
          </p:txBody>
        </p:sp>
      </p:grpSp>
      <p:grpSp>
        <p:nvGrpSpPr>
          <p:cNvPr id="269" name="Google Shape;269;p11"/>
          <p:cNvGrpSpPr/>
          <p:nvPr/>
        </p:nvGrpSpPr>
        <p:grpSpPr>
          <a:xfrm>
            <a:off x="4786312" y="1195387"/>
            <a:ext cx="1584325" cy="793750"/>
            <a:chOff x="2925" y="164"/>
            <a:chExt cx="998" cy="499"/>
          </a:xfrm>
        </p:grpSpPr>
        <p:sp>
          <p:nvSpPr>
            <p:cNvPr id="270" name="Google Shape;270;p11"/>
            <p:cNvSpPr txBox="1"/>
            <p:nvPr/>
          </p:nvSpPr>
          <p:spPr>
            <a:xfrm>
              <a:off x="2925" y="164"/>
              <a:ext cx="908" cy="4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1"/>
            <p:cNvSpPr txBox="1"/>
            <p:nvPr/>
          </p:nvSpPr>
          <p:spPr>
            <a:xfrm>
              <a:off x="2925" y="246"/>
              <a:ext cx="998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Lalign Primary Library (Local)</a:t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778250" y="1989137"/>
            <a:ext cx="1512887" cy="790575"/>
            <a:chOff x="2290" y="663"/>
            <a:chExt cx="953" cy="499"/>
          </a:xfrm>
        </p:grpSpPr>
        <p:sp>
          <p:nvSpPr>
            <p:cNvPr id="273" name="Google Shape;273;p11"/>
            <p:cNvSpPr txBox="1"/>
            <p:nvPr/>
          </p:nvSpPr>
          <p:spPr>
            <a:xfrm>
              <a:off x="2290" y="890"/>
              <a:ext cx="953" cy="272"/>
            </a:xfrm>
            <a:prstGeom prst="rect">
              <a:avLst/>
            </a:prstGeom>
            <a:solidFill>
              <a:srgbClr val="A987E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4" name="Google Shape;274;p11"/>
            <p:cNvCxnSpPr/>
            <p:nvPr/>
          </p:nvCxnSpPr>
          <p:spPr>
            <a:xfrm>
              <a:off x="2426" y="663"/>
              <a:ext cx="363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75" name="Google Shape;275;p11"/>
            <p:cNvCxnSpPr/>
            <p:nvPr/>
          </p:nvCxnSpPr>
          <p:spPr>
            <a:xfrm flipH="1">
              <a:off x="2789" y="663"/>
              <a:ext cx="318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76" name="Google Shape;276;p11"/>
            <p:cNvSpPr txBox="1"/>
            <p:nvPr/>
          </p:nvSpPr>
          <p:spPr>
            <a:xfrm>
              <a:off x="2472" y="935"/>
              <a:ext cx="68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Weighting</a:t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3275012" y="3141662"/>
            <a:ext cx="2592387" cy="574675"/>
            <a:chOff x="1973" y="1389"/>
            <a:chExt cx="1633" cy="363"/>
          </a:xfrm>
        </p:grpSpPr>
        <p:sp>
          <p:nvSpPr>
            <p:cNvPr id="278" name="Google Shape;278;p11"/>
            <p:cNvSpPr/>
            <p:nvPr/>
          </p:nvSpPr>
          <p:spPr>
            <a:xfrm>
              <a:off x="1973" y="1389"/>
              <a:ext cx="1633" cy="363"/>
            </a:xfrm>
            <a:prstGeom prst="roundRect">
              <a:avLst>
                <a:gd name="adj" fmla="val 16667"/>
              </a:avLst>
            </a:prstGeom>
            <a:solidFill>
              <a:srgbClr val="E5B9E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11"/>
            <p:cNvSpPr txBox="1"/>
            <p:nvPr/>
          </p:nvSpPr>
          <p:spPr>
            <a:xfrm>
              <a:off x="2336" y="1469"/>
              <a:ext cx="99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Primary Library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Library</a:t>
            </a:r>
            <a:endParaRPr/>
          </a:p>
        </p:txBody>
      </p:sp>
      <p:grpSp>
        <p:nvGrpSpPr>
          <p:cNvPr id="285" name="Google Shape;285;p12"/>
          <p:cNvGrpSpPr/>
          <p:nvPr/>
        </p:nvGrpSpPr>
        <p:grpSpPr>
          <a:xfrm>
            <a:off x="1979612" y="2287587"/>
            <a:ext cx="5113337" cy="3662362"/>
            <a:chOff x="1247" y="1441"/>
            <a:chExt cx="3221" cy="2307"/>
          </a:xfrm>
        </p:grpSpPr>
        <p:pic>
          <p:nvPicPr>
            <p:cNvPr id="286" name="Google Shape;286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7" y="1441"/>
              <a:ext cx="3220" cy="1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47" y="2725"/>
              <a:ext cx="3221" cy="10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13"/>
          <p:cNvCxnSpPr/>
          <p:nvPr/>
        </p:nvCxnSpPr>
        <p:spPr>
          <a:xfrm>
            <a:off x="4427537" y="2781300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3" name="Google Shape;293;p13"/>
          <p:cNvCxnSpPr/>
          <p:nvPr/>
        </p:nvCxnSpPr>
        <p:spPr>
          <a:xfrm>
            <a:off x="4427537" y="35734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94" name="Google Shape;294;p13"/>
          <p:cNvGrpSpPr/>
          <p:nvPr/>
        </p:nvGrpSpPr>
        <p:grpSpPr>
          <a:xfrm>
            <a:off x="2482850" y="260350"/>
            <a:ext cx="3744912" cy="2520950"/>
            <a:chOff x="1564" y="164"/>
            <a:chExt cx="2359" cy="1588"/>
          </a:xfrm>
        </p:grpSpPr>
        <p:sp>
          <p:nvSpPr>
            <p:cNvPr id="295" name="Google Shape;295;p13"/>
            <p:cNvSpPr txBox="1"/>
            <p:nvPr/>
          </p:nvSpPr>
          <p:spPr>
            <a:xfrm>
              <a:off x="1565" y="164"/>
              <a:ext cx="1043" cy="4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13"/>
            <p:cNvSpPr txBox="1"/>
            <p:nvPr/>
          </p:nvSpPr>
          <p:spPr>
            <a:xfrm>
              <a:off x="2925" y="164"/>
              <a:ext cx="908" cy="4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13"/>
            <p:cNvSpPr txBox="1"/>
            <p:nvPr/>
          </p:nvSpPr>
          <p:spPr>
            <a:xfrm>
              <a:off x="2290" y="890"/>
              <a:ext cx="953" cy="272"/>
            </a:xfrm>
            <a:prstGeom prst="rect">
              <a:avLst/>
            </a:prstGeom>
            <a:solidFill>
              <a:srgbClr val="A987E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973" y="1389"/>
              <a:ext cx="1633" cy="363"/>
            </a:xfrm>
            <a:prstGeom prst="roundRect">
              <a:avLst>
                <a:gd name="adj" fmla="val 16667"/>
              </a:avLst>
            </a:prstGeom>
            <a:solidFill>
              <a:srgbClr val="E5B9E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9" name="Google Shape;299;p13"/>
            <p:cNvCxnSpPr/>
            <p:nvPr/>
          </p:nvCxnSpPr>
          <p:spPr>
            <a:xfrm>
              <a:off x="2426" y="663"/>
              <a:ext cx="363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00" name="Google Shape;300;p13"/>
            <p:cNvCxnSpPr/>
            <p:nvPr/>
          </p:nvCxnSpPr>
          <p:spPr>
            <a:xfrm flipH="1">
              <a:off x="2789" y="663"/>
              <a:ext cx="318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89" y="1162"/>
              <a:ext cx="0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02" name="Google Shape;302;p13"/>
            <p:cNvSpPr txBox="1"/>
            <p:nvPr/>
          </p:nvSpPr>
          <p:spPr>
            <a:xfrm>
              <a:off x="1564" y="255"/>
              <a:ext cx="1044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ClustalW Primary Library (Global)</a:t>
              </a:r>
              <a:endParaRPr/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2925" y="246"/>
              <a:ext cx="998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Lalign Primary Library (Local)</a:t>
              </a:r>
              <a:endParaRPr/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2472" y="935"/>
              <a:ext cx="68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Weighting</a:t>
              </a:r>
              <a:endParaRPr/>
            </a:p>
          </p:txBody>
        </p:sp>
        <p:sp>
          <p:nvSpPr>
            <p:cNvPr id="305" name="Google Shape;305;p13"/>
            <p:cNvSpPr txBox="1"/>
            <p:nvPr/>
          </p:nvSpPr>
          <p:spPr>
            <a:xfrm>
              <a:off x="2336" y="1469"/>
              <a:ext cx="99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Primary Library</a:t>
              </a:r>
              <a:endParaRPr/>
            </a:p>
          </p:txBody>
        </p:sp>
      </p:grpSp>
      <p:grpSp>
        <p:nvGrpSpPr>
          <p:cNvPr id="306" name="Google Shape;306;p13"/>
          <p:cNvGrpSpPr/>
          <p:nvPr/>
        </p:nvGrpSpPr>
        <p:grpSpPr>
          <a:xfrm>
            <a:off x="3708400" y="3141662"/>
            <a:ext cx="1441450" cy="431800"/>
            <a:chOff x="2336" y="1979"/>
            <a:chExt cx="908" cy="272"/>
          </a:xfrm>
        </p:grpSpPr>
        <p:sp>
          <p:nvSpPr>
            <p:cNvPr id="307" name="Google Shape;307;p13"/>
            <p:cNvSpPr txBox="1"/>
            <p:nvPr/>
          </p:nvSpPr>
          <p:spPr>
            <a:xfrm>
              <a:off x="2336" y="1979"/>
              <a:ext cx="908" cy="272"/>
            </a:xfrm>
            <a:prstGeom prst="rect">
              <a:avLst/>
            </a:prstGeom>
            <a:solidFill>
              <a:srgbClr val="A987E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13"/>
            <p:cNvSpPr txBox="1"/>
            <p:nvPr/>
          </p:nvSpPr>
          <p:spPr>
            <a:xfrm>
              <a:off x="2472" y="2024"/>
              <a:ext cx="68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Extension</a:t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3132137" y="3933825"/>
            <a:ext cx="2592387" cy="576262"/>
            <a:chOff x="1973" y="2478"/>
            <a:chExt cx="1633" cy="363"/>
          </a:xfrm>
        </p:grpSpPr>
        <p:sp>
          <p:nvSpPr>
            <p:cNvPr id="310" name="Google Shape;310;p13"/>
            <p:cNvSpPr/>
            <p:nvPr/>
          </p:nvSpPr>
          <p:spPr>
            <a:xfrm>
              <a:off x="1973" y="2478"/>
              <a:ext cx="1633" cy="363"/>
            </a:xfrm>
            <a:prstGeom prst="roundRect">
              <a:avLst>
                <a:gd name="adj" fmla="val 16667"/>
              </a:avLst>
            </a:prstGeom>
            <a:solidFill>
              <a:srgbClr val="E5B9E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3"/>
            <p:cNvSpPr txBox="1"/>
            <p:nvPr/>
          </p:nvSpPr>
          <p:spPr>
            <a:xfrm>
              <a:off x="2290" y="2568"/>
              <a:ext cx="104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Extended Library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Library</a:t>
            </a:r>
            <a:endParaRPr/>
          </a:p>
        </p:txBody>
      </p:sp>
      <p:grpSp>
        <p:nvGrpSpPr>
          <p:cNvPr id="317" name="Google Shape;317;p14"/>
          <p:cNvGrpSpPr/>
          <p:nvPr/>
        </p:nvGrpSpPr>
        <p:grpSpPr>
          <a:xfrm>
            <a:off x="395287" y="2276475"/>
            <a:ext cx="4105275" cy="3024187"/>
            <a:chOff x="1247" y="1441"/>
            <a:chExt cx="3221" cy="2307"/>
          </a:xfrm>
        </p:grpSpPr>
        <p:pic>
          <p:nvPicPr>
            <p:cNvPr id="318" name="Google Shape;31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7" y="1441"/>
              <a:ext cx="3220" cy="1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47" y="2725"/>
              <a:ext cx="3221" cy="10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Google Shape;3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3800" y="2322512"/>
            <a:ext cx="2981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32375" y="4313237"/>
            <a:ext cx="2924175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4"/>
          <p:cNvGrpSpPr/>
          <p:nvPr/>
        </p:nvGrpSpPr>
        <p:grpSpPr>
          <a:xfrm>
            <a:off x="5253037" y="4254500"/>
            <a:ext cx="358775" cy="274637"/>
            <a:chOff x="295" y="2803"/>
            <a:chExt cx="226" cy="173"/>
          </a:xfrm>
        </p:grpSpPr>
        <p:sp>
          <p:nvSpPr>
            <p:cNvPr id="323" name="Google Shape;323;p14"/>
            <p:cNvSpPr txBox="1"/>
            <p:nvPr/>
          </p:nvSpPr>
          <p:spPr>
            <a:xfrm>
              <a:off x="340" y="2840"/>
              <a:ext cx="91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14"/>
            <p:cNvSpPr txBox="1"/>
            <p:nvPr/>
          </p:nvSpPr>
          <p:spPr>
            <a:xfrm>
              <a:off x="295" y="2803"/>
              <a:ext cx="226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</p:grpSp>
      <p:sp>
        <p:nvSpPr>
          <p:cNvPr id="325" name="Google Shape;325;p14"/>
          <p:cNvSpPr txBox="1"/>
          <p:nvPr/>
        </p:nvSpPr>
        <p:spPr>
          <a:xfrm>
            <a:off x="4932362" y="3141662"/>
            <a:ext cx="3024187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Weight(A-C-B)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min( Weigh(A-C), Weight(B-C)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min( 77, 100 ) = 77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4932362" y="5078412"/>
            <a:ext cx="3024187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Weight(A-D-B)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min( Weight(A-D), Weight(B-D)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min( 100, 100 ) = 100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Library</a:t>
            </a:r>
            <a:endParaRPr/>
          </a:p>
        </p:txBody>
      </p:sp>
      <p:grpSp>
        <p:nvGrpSpPr>
          <p:cNvPr id="332" name="Google Shape;332;p15"/>
          <p:cNvGrpSpPr/>
          <p:nvPr/>
        </p:nvGrpSpPr>
        <p:grpSpPr>
          <a:xfrm>
            <a:off x="5219700" y="3068637"/>
            <a:ext cx="3240087" cy="808037"/>
            <a:chOff x="3016" y="2659"/>
            <a:chExt cx="2041" cy="509"/>
          </a:xfrm>
        </p:grpSpPr>
        <p:sp>
          <p:nvSpPr>
            <p:cNvPr id="333" name="Google Shape;333;p15"/>
            <p:cNvSpPr txBox="1"/>
            <p:nvPr/>
          </p:nvSpPr>
          <p:spPr>
            <a:xfrm>
              <a:off x="3016" y="2659"/>
              <a:ext cx="204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SeqA: GARFIELD THE LAST FAT CAT</a:t>
              </a: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3016" y="2976"/>
              <a:ext cx="1996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SeqB: GARFIELD THE        FAST CAT</a:t>
              </a:r>
              <a:endParaRPr/>
            </a:p>
          </p:txBody>
        </p:sp>
      </p:grpSp>
      <p:grpSp>
        <p:nvGrpSpPr>
          <p:cNvPr id="335" name="Google Shape;335;p15"/>
          <p:cNvGrpSpPr/>
          <p:nvPr/>
        </p:nvGrpSpPr>
        <p:grpSpPr>
          <a:xfrm>
            <a:off x="5219700" y="4221162"/>
            <a:ext cx="3240087" cy="809625"/>
            <a:chOff x="476" y="1434"/>
            <a:chExt cx="2041" cy="510"/>
          </a:xfrm>
        </p:grpSpPr>
        <p:sp>
          <p:nvSpPr>
            <p:cNvPr id="336" name="Google Shape;336;p15"/>
            <p:cNvSpPr txBox="1"/>
            <p:nvPr/>
          </p:nvSpPr>
          <p:spPr>
            <a:xfrm>
              <a:off x="476" y="1434"/>
              <a:ext cx="204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SeqA: GARFIELD THE LAST FAT CAT</a:t>
              </a:r>
              <a:endParaRPr/>
            </a:p>
          </p:txBody>
        </p:sp>
        <p:sp>
          <p:nvSpPr>
            <p:cNvPr id="337" name="Google Shape;337;p15"/>
            <p:cNvSpPr txBox="1"/>
            <p:nvPr/>
          </p:nvSpPr>
          <p:spPr>
            <a:xfrm>
              <a:off x="476" y="1752"/>
              <a:ext cx="1996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SeqB: GARFIELD THE        FAST CAT</a:t>
              </a:r>
              <a:endParaRPr/>
            </a:p>
          </p:txBody>
        </p:sp>
        <p:cxnSp>
          <p:nvCxnSpPr>
            <p:cNvPr id="338" name="Google Shape;338;p15"/>
            <p:cNvCxnSpPr/>
            <p:nvPr/>
          </p:nvCxnSpPr>
          <p:spPr>
            <a:xfrm>
              <a:off x="884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975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1020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1111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" name="Google Shape;342;p15"/>
            <p:cNvCxnSpPr/>
            <p:nvPr/>
          </p:nvCxnSpPr>
          <p:spPr>
            <a:xfrm>
              <a:off x="1156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" name="Google Shape;343;p15"/>
            <p:cNvCxnSpPr/>
            <p:nvPr/>
          </p:nvCxnSpPr>
          <p:spPr>
            <a:xfrm>
              <a:off x="1202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4" name="Google Shape;344;p15"/>
            <p:cNvCxnSpPr/>
            <p:nvPr/>
          </p:nvCxnSpPr>
          <p:spPr>
            <a:xfrm>
              <a:off x="1247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5" name="Google Shape;345;p15"/>
            <p:cNvCxnSpPr/>
            <p:nvPr/>
          </p:nvCxnSpPr>
          <p:spPr>
            <a:xfrm>
              <a:off x="1338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" name="Google Shape;346;p15"/>
            <p:cNvCxnSpPr/>
            <p:nvPr/>
          </p:nvCxnSpPr>
          <p:spPr>
            <a:xfrm>
              <a:off x="1474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7" name="Google Shape;347;p15"/>
            <p:cNvCxnSpPr/>
            <p:nvPr/>
          </p:nvCxnSpPr>
          <p:spPr>
            <a:xfrm>
              <a:off x="1519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8" name="Google Shape;348;p15"/>
            <p:cNvCxnSpPr/>
            <p:nvPr/>
          </p:nvCxnSpPr>
          <p:spPr>
            <a:xfrm>
              <a:off x="1565" y="1616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9" name="Google Shape;349;p15"/>
            <p:cNvCxnSpPr/>
            <p:nvPr/>
          </p:nvCxnSpPr>
          <p:spPr>
            <a:xfrm>
              <a:off x="1746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" name="Google Shape;350;p15"/>
            <p:cNvCxnSpPr/>
            <p:nvPr/>
          </p:nvCxnSpPr>
          <p:spPr>
            <a:xfrm>
              <a:off x="1837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" name="Google Shape;351;p15"/>
            <p:cNvCxnSpPr/>
            <p:nvPr/>
          </p:nvCxnSpPr>
          <p:spPr>
            <a:xfrm>
              <a:off x="1882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15"/>
            <p:cNvCxnSpPr/>
            <p:nvPr/>
          </p:nvCxnSpPr>
          <p:spPr>
            <a:xfrm>
              <a:off x="2019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" name="Google Shape;353;p15"/>
            <p:cNvCxnSpPr/>
            <p:nvPr/>
          </p:nvCxnSpPr>
          <p:spPr>
            <a:xfrm>
              <a:off x="2064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" name="Google Shape;354;p15"/>
            <p:cNvCxnSpPr/>
            <p:nvPr/>
          </p:nvCxnSpPr>
          <p:spPr>
            <a:xfrm>
              <a:off x="2109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" name="Google Shape;355;p15"/>
            <p:cNvCxnSpPr/>
            <p:nvPr/>
          </p:nvCxnSpPr>
          <p:spPr>
            <a:xfrm>
              <a:off x="1792" y="1616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56" name="Google Shape;356;p15"/>
          <p:cNvSpPr/>
          <p:nvPr/>
        </p:nvSpPr>
        <p:spPr>
          <a:xfrm>
            <a:off x="6372225" y="3933825"/>
            <a:ext cx="936625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 txBox="1"/>
          <p:nvPr/>
        </p:nvSpPr>
        <p:spPr>
          <a:xfrm rot="5400000">
            <a:off x="6732786" y="3807420"/>
            <a:ext cx="215503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6372225" y="5084762"/>
            <a:ext cx="936625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 txBox="1"/>
          <p:nvPr/>
        </p:nvSpPr>
        <p:spPr>
          <a:xfrm rot="5400000">
            <a:off x="6732786" y="4958345"/>
            <a:ext cx="215503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2" y="2349500"/>
            <a:ext cx="4838700" cy="339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15"/>
          <p:cNvGrpSpPr/>
          <p:nvPr/>
        </p:nvGrpSpPr>
        <p:grpSpPr>
          <a:xfrm>
            <a:off x="806450" y="4449762"/>
            <a:ext cx="358775" cy="274637"/>
            <a:chOff x="295" y="2803"/>
            <a:chExt cx="226" cy="173"/>
          </a:xfrm>
        </p:grpSpPr>
        <p:sp>
          <p:nvSpPr>
            <p:cNvPr id="362" name="Google Shape;362;p15"/>
            <p:cNvSpPr txBox="1"/>
            <p:nvPr/>
          </p:nvSpPr>
          <p:spPr>
            <a:xfrm>
              <a:off x="340" y="2840"/>
              <a:ext cx="91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15"/>
            <p:cNvSpPr txBox="1"/>
            <p:nvPr/>
          </p:nvSpPr>
          <p:spPr>
            <a:xfrm>
              <a:off x="295" y="2803"/>
              <a:ext cx="226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Library</a:t>
            </a:r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5219700" y="3068637"/>
            <a:ext cx="3240087" cy="809625"/>
            <a:chOff x="3288" y="1933"/>
            <a:chExt cx="2041" cy="510"/>
          </a:xfrm>
        </p:grpSpPr>
        <p:cxnSp>
          <p:nvCxnSpPr>
            <p:cNvPr id="370" name="Google Shape;370;p16"/>
            <p:cNvCxnSpPr/>
            <p:nvPr/>
          </p:nvCxnSpPr>
          <p:spPr>
            <a:xfrm>
              <a:off x="4559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1" name="Google Shape;371;p16"/>
            <p:cNvSpPr txBox="1"/>
            <p:nvPr/>
          </p:nvSpPr>
          <p:spPr>
            <a:xfrm>
              <a:off x="3288" y="1933"/>
              <a:ext cx="204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SeqA: GARFIELD THE LAST FAT CAT</a:t>
              </a: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3288" y="2251"/>
              <a:ext cx="1996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SeqB: GARFIELD THE        FAST CAT</a:t>
              </a:r>
              <a:endParaRPr/>
            </a:p>
          </p:txBody>
        </p:sp>
        <p:cxnSp>
          <p:nvCxnSpPr>
            <p:cNvPr id="373" name="Google Shape;373;p16"/>
            <p:cNvCxnSpPr/>
            <p:nvPr/>
          </p:nvCxnSpPr>
          <p:spPr>
            <a:xfrm>
              <a:off x="3697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3787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" name="Google Shape;375;p16"/>
            <p:cNvCxnSpPr/>
            <p:nvPr/>
          </p:nvCxnSpPr>
          <p:spPr>
            <a:xfrm>
              <a:off x="3833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6" name="Google Shape;376;p16"/>
            <p:cNvCxnSpPr/>
            <p:nvPr/>
          </p:nvCxnSpPr>
          <p:spPr>
            <a:xfrm>
              <a:off x="3923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7" name="Google Shape;377;p16"/>
            <p:cNvCxnSpPr/>
            <p:nvPr/>
          </p:nvCxnSpPr>
          <p:spPr>
            <a:xfrm>
              <a:off x="3969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8" name="Google Shape;378;p16"/>
            <p:cNvCxnSpPr/>
            <p:nvPr/>
          </p:nvCxnSpPr>
          <p:spPr>
            <a:xfrm>
              <a:off x="4014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9" name="Google Shape;379;p16"/>
            <p:cNvCxnSpPr/>
            <p:nvPr/>
          </p:nvCxnSpPr>
          <p:spPr>
            <a:xfrm>
              <a:off x="4059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" name="Google Shape;380;p16"/>
            <p:cNvCxnSpPr/>
            <p:nvPr/>
          </p:nvCxnSpPr>
          <p:spPr>
            <a:xfrm>
              <a:off x="4150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" name="Google Shape;381;p16"/>
            <p:cNvCxnSpPr/>
            <p:nvPr/>
          </p:nvCxnSpPr>
          <p:spPr>
            <a:xfrm>
              <a:off x="4286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" name="Google Shape;382;p16"/>
            <p:cNvCxnSpPr/>
            <p:nvPr/>
          </p:nvCxnSpPr>
          <p:spPr>
            <a:xfrm>
              <a:off x="4332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" name="Google Shape;383;p16"/>
            <p:cNvCxnSpPr/>
            <p:nvPr/>
          </p:nvCxnSpPr>
          <p:spPr>
            <a:xfrm>
              <a:off x="4377" y="2115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" name="Google Shape;384;p16"/>
            <p:cNvCxnSpPr/>
            <p:nvPr/>
          </p:nvCxnSpPr>
          <p:spPr>
            <a:xfrm>
              <a:off x="4740" y="2115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5" name="Google Shape;385;p16"/>
            <p:cNvCxnSpPr/>
            <p:nvPr/>
          </p:nvCxnSpPr>
          <p:spPr>
            <a:xfrm>
              <a:off x="4785" y="2115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6" name="Google Shape;386;p16"/>
            <p:cNvCxnSpPr/>
            <p:nvPr/>
          </p:nvCxnSpPr>
          <p:spPr>
            <a:xfrm>
              <a:off x="5103" y="2115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7" name="Google Shape;387;p16"/>
            <p:cNvCxnSpPr/>
            <p:nvPr/>
          </p:nvCxnSpPr>
          <p:spPr>
            <a:xfrm>
              <a:off x="5057" y="2115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" name="Google Shape;388;p16"/>
            <p:cNvCxnSpPr/>
            <p:nvPr/>
          </p:nvCxnSpPr>
          <p:spPr>
            <a:xfrm>
              <a:off x="5012" y="2115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9" name="Google Shape;389;p16"/>
            <p:cNvCxnSpPr/>
            <p:nvPr/>
          </p:nvCxnSpPr>
          <p:spPr>
            <a:xfrm>
              <a:off x="4604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" name="Google Shape;390;p16"/>
            <p:cNvCxnSpPr/>
            <p:nvPr/>
          </p:nvCxnSpPr>
          <p:spPr>
            <a:xfrm>
              <a:off x="4649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" name="Google Shape;391;p16"/>
            <p:cNvCxnSpPr/>
            <p:nvPr/>
          </p:nvCxnSpPr>
          <p:spPr>
            <a:xfrm>
              <a:off x="4695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" name="Google Shape;392;p16"/>
            <p:cNvCxnSpPr/>
            <p:nvPr/>
          </p:nvCxnSpPr>
          <p:spPr>
            <a:xfrm>
              <a:off x="4921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" name="Google Shape;393;p16"/>
            <p:cNvCxnSpPr/>
            <p:nvPr/>
          </p:nvCxnSpPr>
          <p:spPr>
            <a:xfrm>
              <a:off x="4876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4" name="Google Shape;394;p16"/>
            <p:cNvCxnSpPr/>
            <p:nvPr/>
          </p:nvCxnSpPr>
          <p:spPr>
            <a:xfrm>
              <a:off x="4831" y="2115"/>
              <a:ext cx="181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" name="Google Shape;395;p16"/>
            <p:cNvCxnSpPr/>
            <p:nvPr/>
          </p:nvCxnSpPr>
          <p:spPr>
            <a:xfrm>
              <a:off x="4921" y="2115"/>
              <a:ext cx="0" cy="13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96" name="Google Shape;396;p16"/>
          <p:cNvSpPr/>
          <p:nvPr/>
        </p:nvSpPr>
        <p:spPr>
          <a:xfrm>
            <a:off x="6372225" y="3933825"/>
            <a:ext cx="936625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 txBox="1"/>
          <p:nvPr/>
        </p:nvSpPr>
        <p:spPr>
          <a:xfrm rot="5400000">
            <a:off x="6732786" y="3807420"/>
            <a:ext cx="215503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8" name="Google Shape;398;p16"/>
          <p:cNvGrpSpPr/>
          <p:nvPr/>
        </p:nvGrpSpPr>
        <p:grpSpPr>
          <a:xfrm>
            <a:off x="309562" y="2349500"/>
            <a:ext cx="4838700" cy="3390900"/>
            <a:chOff x="0" y="1480"/>
            <a:chExt cx="3048" cy="2136"/>
          </a:xfrm>
        </p:grpSpPr>
        <p:pic>
          <p:nvPicPr>
            <p:cNvPr id="399" name="Google Shape;39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480"/>
              <a:ext cx="3048" cy="2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16"/>
            <p:cNvSpPr txBox="1"/>
            <p:nvPr/>
          </p:nvSpPr>
          <p:spPr>
            <a:xfrm>
              <a:off x="340" y="2840"/>
              <a:ext cx="91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6"/>
            <p:cNvSpPr txBox="1"/>
            <p:nvPr/>
          </p:nvSpPr>
          <p:spPr>
            <a:xfrm>
              <a:off x="295" y="2803"/>
              <a:ext cx="226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</p:grpSp>
      <p:grpSp>
        <p:nvGrpSpPr>
          <p:cNvPr id="402" name="Google Shape;402;p16"/>
          <p:cNvGrpSpPr/>
          <p:nvPr/>
        </p:nvGrpSpPr>
        <p:grpSpPr>
          <a:xfrm>
            <a:off x="5219700" y="4221162"/>
            <a:ext cx="3240087" cy="809625"/>
            <a:chOff x="3288" y="2659"/>
            <a:chExt cx="2041" cy="510"/>
          </a:xfrm>
        </p:grpSpPr>
        <p:sp>
          <p:nvSpPr>
            <p:cNvPr id="403" name="Google Shape;403;p16"/>
            <p:cNvSpPr txBox="1"/>
            <p:nvPr/>
          </p:nvSpPr>
          <p:spPr>
            <a:xfrm>
              <a:off x="3288" y="2659"/>
              <a:ext cx="204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SeqA: GARFIELD THE LAST FAT CAT</a:t>
              </a:r>
              <a:endParaRPr/>
            </a:p>
          </p:txBody>
        </p:sp>
        <p:sp>
          <p:nvSpPr>
            <p:cNvPr id="404" name="Google Shape;404;p16"/>
            <p:cNvSpPr txBox="1"/>
            <p:nvPr/>
          </p:nvSpPr>
          <p:spPr>
            <a:xfrm>
              <a:off x="3288" y="2977"/>
              <a:ext cx="1996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SeqB: GARFIELD THE        FAST CAT</a:t>
              </a:r>
              <a:endParaRPr/>
            </a:p>
          </p:txBody>
        </p:sp>
        <p:cxnSp>
          <p:nvCxnSpPr>
            <p:cNvPr id="405" name="Google Shape;405;p16"/>
            <p:cNvCxnSpPr/>
            <p:nvPr/>
          </p:nvCxnSpPr>
          <p:spPr>
            <a:xfrm>
              <a:off x="4241" y="2841"/>
              <a:ext cx="0" cy="181"/>
            </a:xfrm>
            <a:prstGeom prst="straightConnector1">
              <a:avLst/>
            </a:prstGeom>
            <a:noFill/>
            <a:ln w="57150" cap="flat" cmpd="sng">
              <a:solidFill>
                <a:srgbClr val="DF602D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" name="Google Shape;406;p16"/>
            <p:cNvCxnSpPr/>
            <p:nvPr/>
          </p:nvCxnSpPr>
          <p:spPr>
            <a:xfrm>
              <a:off x="4332" y="2841"/>
              <a:ext cx="0" cy="181"/>
            </a:xfrm>
            <a:prstGeom prst="straightConnector1">
              <a:avLst/>
            </a:prstGeom>
            <a:noFill/>
            <a:ln w="57150" cap="flat" cmpd="sng">
              <a:solidFill>
                <a:srgbClr val="DF602D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" name="Google Shape;407;p16"/>
            <p:cNvCxnSpPr/>
            <p:nvPr/>
          </p:nvCxnSpPr>
          <p:spPr>
            <a:xfrm>
              <a:off x="4377" y="2841"/>
              <a:ext cx="0" cy="181"/>
            </a:xfrm>
            <a:prstGeom prst="straightConnector1">
              <a:avLst/>
            </a:prstGeom>
            <a:noFill/>
            <a:ln w="57150" cap="flat" cmpd="sng">
              <a:solidFill>
                <a:srgbClr val="DF602D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8" name="Google Shape;408;p16"/>
            <p:cNvCxnSpPr/>
            <p:nvPr/>
          </p:nvCxnSpPr>
          <p:spPr>
            <a:xfrm>
              <a:off x="4740" y="2841"/>
              <a:ext cx="0" cy="181"/>
            </a:xfrm>
            <a:prstGeom prst="straightConnector1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" name="Google Shape;409;p16"/>
            <p:cNvCxnSpPr/>
            <p:nvPr/>
          </p:nvCxnSpPr>
          <p:spPr>
            <a:xfrm>
              <a:off x="4785" y="2841"/>
              <a:ext cx="0" cy="181"/>
            </a:xfrm>
            <a:prstGeom prst="straightConnector1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" name="Google Shape;410;p16"/>
            <p:cNvCxnSpPr/>
            <p:nvPr/>
          </p:nvCxnSpPr>
          <p:spPr>
            <a:xfrm>
              <a:off x="4921" y="2841"/>
              <a:ext cx="0" cy="181"/>
            </a:xfrm>
            <a:prstGeom prst="straightConnector1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1" name="Google Shape;411;p16"/>
            <p:cNvCxnSpPr/>
            <p:nvPr/>
          </p:nvCxnSpPr>
          <p:spPr>
            <a:xfrm>
              <a:off x="5012" y="2841"/>
              <a:ext cx="0" cy="181"/>
            </a:xfrm>
            <a:prstGeom prst="straightConnector1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2" name="Google Shape;412;p16"/>
            <p:cNvCxnSpPr/>
            <p:nvPr/>
          </p:nvCxnSpPr>
          <p:spPr>
            <a:xfrm>
              <a:off x="5057" y="2841"/>
              <a:ext cx="0" cy="181"/>
            </a:xfrm>
            <a:prstGeom prst="straightConnector1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" name="Google Shape;413;p16"/>
            <p:cNvCxnSpPr/>
            <p:nvPr/>
          </p:nvCxnSpPr>
          <p:spPr>
            <a:xfrm>
              <a:off x="5103" y="2841"/>
              <a:ext cx="0" cy="181"/>
            </a:xfrm>
            <a:prstGeom prst="straightConnector1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" name="Google Shape;414;p16"/>
            <p:cNvCxnSpPr/>
            <p:nvPr/>
          </p:nvCxnSpPr>
          <p:spPr>
            <a:xfrm>
              <a:off x="4513" y="2841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" name="Google Shape;415;p16"/>
            <p:cNvCxnSpPr/>
            <p:nvPr/>
          </p:nvCxnSpPr>
          <p:spPr>
            <a:xfrm>
              <a:off x="4558" y="2841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" name="Google Shape;416;p16"/>
            <p:cNvCxnSpPr/>
            <p:nvPr/>
          </p:nvCxnSpPr>
          <p:spPr>
            <a:xfrm>
              <a:off x="4604" y="2841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" name="Google Shape;417;p16"/>
            <p:cNvCxnSpPr/>
            <p:nvPr/>
          </p:nvCxnSpPr>
          <p:spPr>
            <a:xfrm>
              <a:off x="4785" y="2841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" name="Google Shape;418;p16"/>
            <p:cNvCxnSpPr/>
            <p:nvPr/>
          </p:nvCxnSpPr>
          <p:spPr>
            <a:xfrm>
              <a:off x="4831" y="2841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" name="Google Shape;419;p16"/>
            <p:cNvCxnSpPr/>
            <p:nvPr/>
          </p:nvCxnSpPr>
          <p:spPr>
            <a:xfrm>
              <a:off x="3708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" name="Google Shape;420;p16"/>
            <p:cNvCxnSpPr/>
            <p:nvPr/>
          </p:nvCxnSpPr>
          <p:spPr>
            <a:xfrm>
              <a:off x="3781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" name="Google Shape;421;p16"/>
            <p:cNvCxnSpPr/>
            <p:nvPr/>
          </p:nvCxnSpPr>
          <p:spPr>
            <a:xfrm>
              <a:off x="3833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" name="Google Shape;422;p16"/>
            <p:cNvCxnSpPr/>
            <p:nvPr/>
          </p:nvCxnSpPr>
          <p:spPr>
            <a:xfrm>
              <a:off x="3896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3" name="Google Shape;423;p16"/>
            <p:cNvCxnSpPr/>
            <p:nvPr/>
          </p:nvCxnSpPr>
          <p:spPr>
            <a:xfrm>
              <a:off x="3951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4" name="Google Shape;424;p16"/>
            <p:cNvCxnSpPr/>
            <p:nvPr/>
          </p:nvCxnSpPr>
          <p:spPr>
            <a:xfrm>
              <a:off x="4014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5" name="Google Shape;425;p16"/>
            <p:cNvCxnSpPr/>
            <p:nvPr/>
          </p:nvCxnSpPr>
          <p:spPr>
            <a:xfrm>
              <a:off x="4065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4123" y="2840"/>
              <a:ext cx="0" cy="13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7" name="Google Shape;427;p16"/>
            <p:cNvCxnSpPr/>
            <p:nvPr/>
          </p:nvCxnSpPr>
          <p:spPr>
            <a:xfrm>
              <a:off x="4876" y="2841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8" name="Google Shape;428;p16"/>
            <p:cNvCxnSpPr/>
            <p:nvPr/>
          </p:nvCxnSpPr>
          <p:spPr>
            <a:xfrm>
              <a:off x="4694" y="2840"/>
              <a:ext cx="227" cy="1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17"/>
          <p:cNvCxnSpPr/>
          <p:nvPr/>
        </p:nvCxnSpPr>
        <p:spPr>
          <a:xfrm>
            <a:off x="4427537" y="4508500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4" name="Google Shape;434;p17"/>
          <p:cNvCxnSpPr/>
          <p:nvPr/>
        </p:nvCxnSpPr>
        <p:spPr>
          <a:xfrm>
            <a:off x="4427537" y="53006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435" name="Google Shape;435;p17"/>
          <p:cNvGrpSpPr/>
          <p:nvPr/>
        </p:nvGrpSpPr>
        <p:grpSpPr>
          <a:xfrm>
            <a:off x="3348037" y="4868862"/>
            <a:ext cx="2232025" cy="431800"/>
            <a:chOff x="2109" y="3067"/>
            <a:chExt cx="1406" cy="272"/>
          </a:xfrm>
        </p:grpSpPr>
        <p:sp>
          <p:nvSpPr>
            <p:cNvPr id="436" name="Google Shape;436;p17"/>
            <p:cNvSpPr txBox="1"/>
            <p:nvPr/>
          </p:nvSpPr>
          <p:spPr>
            <a:xfrm>
              <a:off x="2109" y="3067"/>
              <a:ext cx="1361" cy="272"/>
            </a:xfrm>
            <a:prstGeom prst="rect">
              <a:avLst/>
            </a:prstGeom>
            <a:solidFill>
              <a:srgbClr val="A987E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17"/>
            <p:cNvSpPr txBox="1"/>
            <p:nvPr/>
          </p:nvSpPr>
          <p:spPr>
            <a:xfrm>
              <a:off x="2154" y="3102"/>
              <a:ext cx="136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Progressive Alignment</a:t>
              </a:r>
              <a:endParaRPr/>
            </a:p>
          </p:txBody>
        </p:sp>
      </p:grpSp>
      <p:grpSp>
        <p:nvGrpSpPr>
          <p:cNvPr id="438" name="Google Shape;438;p17"/>
          <p:cNvGrpSpPr/>
          <p:nvPr/>
        </p:nvGrpSpPr>
        <p:grpSpPr>
          <a:xfrm>
            <a:off x="2482850" y="260350"/>
            <a:ext cx="3744912" cy="4249737"/>
            <a:chOff x="1564" y="164"/>
            <a:chExt cx="2359" cy="2677"/>
          </a:xfrm>
        </p:grpSpPr>
        <p:sp>
          <p:nvSpPr>
            <p:cNvPr id="439" name="Google Shape;439;p17"/>
            <p:cNvSpPr txBox="1"/>
            <p:nvPr/>
          </p:nvSpPr>
          <p:spPr>
            <a:xfrm>
              <a:off x="1565" y="164"/>
              <a:ext cx="1043" cy="4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17"/>
            <p:cNvSpPr txBox="1"/>
            <p:nvPr/>
          </p:nvSpPr>
          <p:spPr>
            <a:xfrm>
              <a:off x="2925" y="164"/>
              <a:ext cx="908" cy="49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2290" y="890"/>
              <a:ext cx="953" cy="272"/>
            </a:xfrm>
            <a:prstGeom prst="rect">
              <a:avLst/>
            </a:prstGeom>
            <a:solidFill>
              <a:srgbClr val="A987E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17"/>
            <p:cNvSpPr txBox="1"/>
            <p:nvPr/>
          </p:nvSpPr>
          <p:spPr>
            <a:xfrm>
              <a:off x="2336" y="1979"/>
              <a:ext cx="908" cy="272"/>
            </a:xfrm>
            <a:prstGeom prst="rect">
              <a:avLst/>
            </a:prstGeom>
            <a:solidFill>
              <a:srgbClr val="A987E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973" y="1389"/>
              <a:ext cx="1633" cy="363"/>
            </a:xfrm>
            <a:prstGeom prst="roundRect">
              <a:avLst>
                <a:gd name="adj" fmla="val 16667"/>
              </a:avLst>
            </a:prstGeom>
            <a:solidFill>
              <a:srgbClr val="E5B9E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973" y="2478"/>
              <a:ext cx="1633" cy="363"/>
            </a:xfrm>
            <a:prstGeom prst="roundRect">
              <a:avLst>
                <a:gd name="adj" fmla="val 16667"/>
              </a:avLst>
            </a:prstGeom>
            <a:solidFill>
              <a:srgbClr val="E5B9E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5" name="Google Shape;445;p17"/>
            <p:cNvCxnSpPr/>
            <p:nvPr/>
          </p:nvCxnSpPr>
          <p:spPr>
            <a:xfrm>
              <a:off x="2426" y="663"/>
              <a:ext cx="363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6" name="Google Shape;446;p17"/>
            <p:cNvCxnSpPr/>
            <p:nvPr/>
          </p:nvCxnSpPr>
          <p:spPr>
            <a:xfrm flipH="1">
              <a:off x="2789" y="663"/>
              <a:ext cx="318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7" name="Google Shape;447;p17"/>
            <p:cNvCxnSpPr/>
            <p:nvPr/>
          </p:nvCxnSpPr>
          <p:spPr>
            <a:xfrm>
              <a:off x="2789" y="1162"/>
              <a:ext cx="0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8" name="Google Shape;448;p17"/>
            <p:cNvCxnSpPr/>
            <p:nvPr/>
          </p:nvCxnSpPr>
          <p:spPr>
            <a:xfrm>
              <a:off x="2789" y="1752"/>
              <a:ext cx="0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9" name="Google Shape;449;p17"/>
            <p:cNvCxnSpPr/>
            <p:nvPr/>
          </p:nvCxnSpPr>
          <p:spPr>
            <a:xfrm>
              <a:off x="2789" y="2251"/>
              <a:ext cx="0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450" name="Google Shape;450;p17"/>
            <p:cNvSpPr txBox="1"/>
            <p:nvPr/>
          </p:nvSpPr>
          <p:spPr>
            <a:xfrm>
              <a:off x="1564" y="255"/>
              <a:ext cx="1044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ClustalW Primary Library (Global)</a:t>
              </a:r>
              <a:endParaRPr/>
            </a:p>
          </p:txBody>
        </p:sp>
        <p:sp>
          <p:nvSpPr>
            <p:cNvPr id="451" name="Google Shape;451;p17"/>
            <p:cNvSpPr txBox="1"/>
            <p:nvPr/>
          </p:nvSpPr>
          <p:spPr>
            <a:xfrm>
              <a:off x="2925" y="246"/>
              <a:ext cx="998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Lalign Primary Library (Local)</a:t>
              </a:r>
              <a:endParaRPr/>
            </a:p>
          </p:txBody>
        </p:sp>
        <p:sp>
          <p:nvSpPr>
            <p:cNvPr id="452" name="Google Shape;452;p17"/>
            <p:cNvSpPr txBox="1"/>
            <p:nvPr/>
          </p:nvSpPr>
          <p:spPr>
            <a:xfrm>
              <a:off x="2472" y="935"/>
              <a:ext cx="68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Weighting</a:t>
              </a:r>
              <a:endParaRPr/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2336" y="1469"/>
              <a:ext cx="99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Primary Library</a:t>
              </a:r>
              <a:endParaRPr/>
            </a:p>
          </p:txBody>
        </p:sp>
        <p:sp>
          <p:nvSpPr>
            <p:cNvPr id="454" name="Google Shape;454;p17"/>
            <p:cNvSpPr txBox="1"/>
            <p:nvPr/>
          </p:nvSpPr>
          <p:spPr>
            <a:xfrm>
              <a:off x="2472" y="2024"/>
              <a:ext cx="68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Extension</a:t>
              </a:r>
              <a:endParaRPr/>
            </a:p>
          </p:txBody>
        </p:sp>
        <p:sp>
          <p:nvSpPr>
            <p:cNvPr id="455" name="Google Shape;455;p17"/>
            <p:cNvSpPr txBox="1"/>
            <p:nvPr/>
          </p:nvSpPr>
          <p:spPr>
            <a:xfrm>
              <a:off x="2290" y="2568"/>
              <a:ext cx="104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Extended Library</a:t>
              </a:r>
              <a:endParaRPr/>
            </a:p>
          </p:txBody>
        </p:sp>
      </p:grpSp>
      <p:grpSp>
        <p:nvGrpSpPr>
          <p:cNvPr id="456" name="Google Shape;456;p17"/>
          <p:cNvGrpSpPr/>
          <p:nvPr/>
        </p:nvGrpSpPr>
        <p:grpSpPr>
          <a:xfrm>
            <a:off x="2916237" y="5661025"/>
            <a:ext cx="2951162" cy="576262"/>
            <a:chOff x="1837" y="3566"/>
            <a:chExt cx="1859" cy="363"/>
          </a:xfrm>
        </p:grpSpPr>
        <p:sp>
          <p:nvSpPr>
            <p:cNvPr id="457" name="Google Shape;457;p17"/>
            <p:cNvSpPr/>
            <p:nvPr/>
          </p:nvSpPr>
          <p:spPr>
            <a:xfrm>
              <a:off x="1837" y="3566"/>
              <a:ext cx="1859" cy="363"/>
            </a:xfrm>
            <a:prstGeom prst="roundRect">
              <a:avLst>
                <a:gd name="adj" fmla="val 16667"/>
              </a:avLst>
            </a:prstGeom>
            <a:solidFill>
              <a:srgbClr val="E5B9E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17"/>
            <p:cNvSpPr txBox="1"/>
            <p:nvPr/>
          </p:nvSpPr>
          <p:spPr>
            <a:xfrm>
              <a:off x="1927" y="3646"/>
              <a:ext cx="1769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Alignment Information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Assignment</a:t>
            </a:r>
            <a:endParaRPr/>
          </a:p>
        </p:txBody>
      </p:sp>
      <p:pic>
        <p:nvPicPr>
          <p:cNvPr id="464" name="Google Shape;4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2416175"/>
            <a:ext cx="5278437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B5-FAA9-C791-2B42-4D107181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798"/>
          </a:xfrm>
        </p:spPr>
        <p:txBody>
          <a:bodyPr/>
          <a:lstStyle/>
          <a:p>
            <a:r>
              <a:rPr lang="en-US" sz="800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8ACB-E7ED-1DE4-38A8-81447EF0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68924"/>
            <a:ext cx="7886700" cy="5708039"/>
          </a:xfrm>
        </p:spPr>
        <p:txBody>
          <a:bodyPr/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T-Coffee is a multiple sequence alignment program. 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you to combine results obtained with several alignment methods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align up to 500 sequence.</a:t>
            </a:r>
          </a:p>
          <a:p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T-Coffee can be used to compare alternative alignment</a:t>
            </a:r>
          </a:p>
          <a:p>
            <a:endParaRPr lang="en-US" sz="1800" b="1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r>
              <a:rPr lang="en-US" sz="1800" b="1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T-Coffee 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maximum file size of 1 MB.</a:t>
            </a:r>
          </a:p>
          <a:p>
            <a:endParaRPr lang="en-US" sz="1800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sz="1800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Clustal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Omega  maximum file size of 4 MB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5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 txBox="1"/>
          <p:nvPr/>
        </p:nvSpPr>
        <p:spPr>
          <a:xfrm>
            <a:off x="914400" y="1143000"/>
            <a:ext cx="6477000" cy="5562600"/>
          </a:xfrm>
          <a:prstGeom prst="rect">
            <a:avLst/>
          </a:prstGeom>
          <a:solidFill>
            <a:srgbClr val="CFDDC5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1143000" y="57150"/>
            <a:ext cx="5943600" cy="9906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1295400" y="133350"/>
            <a:ext cx="553085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Progressive Alignment Principle and its Limitations…</a:t>
            </a:r>
            <a:endParaRPr/>
          </a:p>
        </p:txBody>
      </p:sp>
      <p:pic>
        <p:nvPicPr>
          <p:cNvPr id="472" name="Google Shape;472;p19" descr="Sans tit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295400"/>
            <a:ext cx="4038600" cy="272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9"/>
          <p:cNvSpPr/>
          <p:nvPr/>
        </p:nvSpPr>
        <p:spPr>
          <a:xfrm>
            <a:off x="1981200" y="1295400"/>
            <a:ext cx="4038600" cy="2743200"/>
          </a:xfrm>
          <a:prstGeom prst="roundRect">
            <a:avLst>
              <a:gd name="adj" fmla="val 500"/>
            </a:avLst>
          </a:prstGeom>
          <a:noFill/>
          <a:ln w="57150" cap="flat" cmpd="sng">
            <a:solidFill>
              <a:srgbClr val="FF9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4" name="Google Shape;474;p19" descr="Sans tit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4641850"/>
            <a:ext cx="3810000" cy="191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19"/>
          <p:cNvCxnSpPr/>
          <p:nvPr/>
        </p:nvCxnSpPr>
        <p:spPr>
          <a:xfrm>
            <a:off x="3810000" y="4038600"/>
            <a:ext cx="0" cy="1066800"/>
          </a:xfrm>
          <a:prstGeom prst="straightConnector1">
            <a:avLst/>
          </a:prstGeom>
          <a:noFill/>
          <a:ln w="76200" cap="flat" cmpd="sng">
            <a:solidFill>
              <a:srgbClr val="FF9966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/>
        </p:nvSpPr>
        <p:spPr>
          <a:xfrm>
            <a:off x="1295400" y="990600"/>
            <a:ext cx="6477000" cy="5715000"/>
          </a:xfrm>
          <a:prstGeom prst="rect">
            <a:avLst/>
          </a:prstGeom>
          <a:solidFill>
            <a:srgbClr val="CFDDC5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0"/>
          <p:cNvSpPr txBox="1"/>
          <p:nvPr/>
        </p:nvSpPr>
        <p:spPr>
          <a:xfrm>
            <a:off x="1524000" y="0"/>
            <a:ext cx="6019800" cy="8382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1752600" y="228600"/>
            <a:ext cx="5530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Extended Library Principle…</a:t>
            </a:r>
            <a:endParaRPr/>
          </a:p>
        </p:txBody>
      </p:sp>
      <p:grpSp>
        <p:nvGrpSpPr>
          <p:cNvPr id="483" name="Google Shape;483;p20"/>
          <p:cNvGrpSpPr/>
          <p:nvPr/>
        </p:nvGrpSpPr>
        <p:grpSpPr>
          <a:xfrm>
            <a:off x="2362200" y="1143000"/>
            <a:ext cx="4419600" cy="2819400"/>
            <a:chOff x="768" y="816"/>
            <a:chExt cx="2784" cy="1776"/>
          </a:xfrm>
        </p:grpSpPr>
        <p:sp>
          <p:nvSpPr>
            <p:cNvPr id="484" name="Google Shape;484;p20"/>
            <p:cNvSpPr/>
            <p:nvPr/>
          </p:nvSpPr>
          <p:spPr>
            <a:xfrm>
              <a:off x="768" y="816"/>
              <a:ext cx="2784" cy="1776"/>
            </a:xfrm>
            <a:prstGeom prst="roundRect">
              <a:avLst>
                <a:gd name="adj" fmla="val 500"/>
              </a:avLst>
            </a:prstGeom>
            <a:solidFill>
              <a:schemeClr val="lt1"/>
            </a:solidFill>
            <a:ln w="57150" cap="flat" cmpd="sng">
              <a:solidFill>
                <a:srgbClr val="FF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aphicFrame>
          <p:nvGraphicFramePr>
            <p:cNvPr id="485" name="Google Shape;485;p20"/>
            <p:cNvGraphicFramePr/>
            <p:nvPr/>
          </p:nvGraphicFramePr>
          <p:xfrm>
            <a:off x="864" y="864"/>
            <a:ext cx="2628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28" imgH="876" progId="Paint.Picture">
                    <p:embed/>
                  </p:oleObj>
                </mc:Choice>
                <mc:Fallback>
                  <p:oleObj r:id="rId3" imgW="2628" imgH="876" progId="Paint.Picture">
                    <p:embed/>
                    <p:pic>
                      <p:nvPicPr>
                        <p:cNvPr id="485" name="Google Shape;485;p20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864" y="864"/>
                          <a:ext cx="2628" cy="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" name="Google Shape;486;p20"/>
            <p:cNvGraphicFramePr/>
            <p:nvPr/>
          </p:nvGraphicFramePr>
          <p:xfrm>
            <a:off x="864" y="1728"/>
            <a:ext cx="2616" cy="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616" imgH="834" progId="Paint.Picture">
                    <p:embed/>
                  </p:oleObj>
                </mc:Choice>
                <mc:Fallback>
                  <p:oleObj r:id="rId5" imgW="2616" imgH="834" progId="Paint.Picture">
                    <p:embed/>
                    <p:pic>
                      <p:nvPicPr>
                        <p:cNvPr id="486" name="Google Shape;486;p20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864" y="1728"/>
                          <a:ext cx="2616" cy="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7" name="Google Shape;487;p20"/>
          <p:cNvGrpSpPr/>
          <p:nvPr/>
        </p:nvGrpSpPr>
        <p:grpSpPr>
          <a:xfrm>
            <a:off x="1862137" y="3962400"/>
            <a:ext cx="5224462" cy="2474912"/>
            <a:chOff x="496" y="2544"/>
            <a:chExt cx="3291" cy="1559"/>
          </a:xfrm>
        </p:grpSpPr>
        <p:grpSp>
          <p:nvGrpSpPr>
            <p:cNvPr id="488" name="Google Shape;488;p20"/>
            <p:cNvGrpSpPr/>
            <p:nvPr/>
          </p:nvGrpSpPr>
          <p:grpSpPr>
            <a:xfrm>
              <a:off x="496" y="2544"/>
              <a:ext cx="3291" cy="1559"/>
              <a:chOff x="542" y="1744"/>
              <a:chExt cx="3246" cy="1883"/>
            </a:xfrm>
          </p:grpSpPr>
          <p:cxnSp>
            <p:nvCxnSpPr>
              <p:cNvPr id="489" name="Google Shape;489;p20"/>
              <p:cNvCxnSpPr/>
              <p:nvPr/>
            </p:nvCxnSpPr>
            <p:spPr>
              <a:xfrm flipH="1">
                <a:off x="2204" y="1744"/>
                <a:ext cx="1" cy="369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9966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graphicFrame>
            <p:nvGraphicFramePr>
              <p:cNvPr id="490" name="Google Shape;490;p20"/>
              <p:cNvGraphicFramePr/>
              <p:nvPr/>
            </p:nvGraphicFramePr>
            <p:xfrm>
              <a:off x="542" y="2221"/>
              <a:ext cx="3246" cy="1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3246" imgH="1406" progId="Paint.Picture">
                      <p:embed/>
                    </p:oleObj>
                  </mc:Choice>
                  <mc:Fallback>
                    <p:oleObj r:id="rId7" imgW="3246" imgH="1406" progId="Paint.Picture">
                      <p:embed/>
                      <p:pic>
                        <p:nvPicPr>
                          <p:cNvPr id="490" name="Google Shape;490;p20"/>
                          <p:cNvPicPr preferRelativeResize="0"/>
                          <p:nvPr/>
                        </p:nvPicPr>
                        <p:blipFill rotWithShape="1">
                          <a:blip r:embed="rId8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542" y="2221"/>
                            <a:ext cx="3246" cy="1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" name="Google Shape;491;p20"/>
              <p:cNvSpPr/>
              <p:nvPr/>
            </p:nvSpPr>
            <p:spPr>
              <a:xfrm>
                <a:off x="549" y="2207"/>
                <a:ext cx="3222" cy="1392"/>
              </a:xfrm>
              <a:prstGeom prst="roundRect">
                <a:avLst>
                  <a:gd name="adj" fmla="val 500"/>
                </a:avLst>
              </a:prstGeom>
              <a:noFill/>
              <a:ln w="57150" cap="flat" cmpd="sng">
                <a:solidFill>
                  <a:srgbClr val="FF99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92" name="Google Shape;492;p20"/>
              <p:cNvCxnSpPr/>
              <p:nvPr/>
            </p:nvCxnSpPr>
            <p:spPr>
              <a:xfrm>
                <a:off x="2862" y="2850"/>
                <a:ext cx="0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493" name="Google Shape;493;p20"/>
            <p:cNvGraphicFramePr/>
            <p:nvPr/>
          </p:nvGraphicFramePr>
          <p:xfrm>
            <a:off x="552" y="3696"/>
            <a:ext cx="31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312" imgH="108" progId="Paint.Picture">
                    <p:embed/>
                  </p:oleObj>
                </mc:Choice>
                <mc:Fallback>
                  <p:oleObj r:id="rId9" imgW="312" imgH="108" progId="Paint.Picture">
                    <p:embed/>
                    <p:pic>
                      <p:nvPicPr>
                        <p:cNvPr id="493" name="Google Shape;493;p20"/>
                        <p:cNvPicPr preferRelativeResize="0"/>
                        <p:nvPr/>
                      </p:nvPicPr>
                      <p:blipFill rotWithShape="1">
                        <a:blip r:embed="rId10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552" y="3696"/>
                          <a:ext cx="31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24FF1A-3D7D-8EE0-C7A8-4EF7BE75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1302B5E-9FF7-11CF-3316-B2281FC1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08DA6A-A858-CB9F-6429-2BD2580A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6410059F-2ADB-4784-081A-D883AFD0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"/>
          <p:cNvSpPr txBox="1"/>
          <p:nvPr/>
        </p:nvSpPr>
        <p:spPr>
          <a:xfrm>
            <a:off x="914400" y="1066800"/>
            <a:ext cx="6553200" cy="5410200"/>
          </a:xfrm>
          <a:prstGeom prst="rect">
            <a:avLst/>
          </a:prstGeom>
          <a:solidFill>
            <a:srgbClr val="CFDDC5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21"/>
          <p:cNvSpPr txBox="1"/>
          <p:nvPr/>
        </p:nvSpPr>
        <p:spPr>
          <a:xfrm>
            <a:off x="1143000" y="76200"/>
            <a:ext cx="6019800" cy="8382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1"/>
          <p:cNvSpPr txBox="1"/>
          <p:nvPr/>
        </p:nvSpPr>
        <p:spPr>
          <a:xfrm>
            <a:off x="1371600" y="304800"/>
            <a:ext cx="5530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Extended Library Principle…</a:t>
            </a:r>
            <a:endParaRPr/>
          </a:p>
        </p:txBody>
      </p:sp>
      <p:grpSp>
        <p:nvGrpSpPr>
          <p:cNvPr id="501" name="Google Shape;501;p21"/>
          <p:cNvGrpSpPr/>
          <p:nvPr/>
        </p:nvGrpSpPr>
        <p:grpSpPr>
          <a:xfrm>
            <a:off x="2374900" y="3657600"/>
            <a:ext cx="3394075" cy="2133600"/>
            <a:chOff x="1076" y="3657"/>
            <a:chExt cx="2109" cy="1623"/>
          </a:xfrm>
        </p:grpSpPr>
        <p:cxnSp>
          <p:nvCxnSpPr>
            <p:cNvPr id="502" name="Google Shape;502;p21"/>
            <p:cNvCxnSpPr/>
            <p:nvPr/>
          </p:nvCxnSpPr>
          <p:spPr>
            <a:xfrm>
              <a:off x="2131" y="3657"/>
              <a:ext cx="1" cy="290"/>
            </a:xfrm>
            <a:prstGeom prst="straightConnector1">
              <a:avLst/>
            </a:prstGeom>
            <a:noFill/>
            <a:ln w="76200" cap="flat" cmpd="sng">
              <a:solidFill>
                <a:srgbClr val="FF9966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503" name="Google Shape;503;p21"/>
            <p:cNvGrpSpPr/>
            <p:nvPr/>
          </p:nvGrpSpPr>
          <p:grpSpPr>
            <a:xfrm>
              <a:off x="1076" y="3947"/>
              <a:ext cx="2109" cy="1333"/>
              <a:chOff x="576" y="3408"/>
              <a:chExt cx="1584" cy="1539"/>
            </a:xfrm>
          </p:grpSpPr>
          <p:pic>
            <p:nvPicPr>
              <p:cNvPr id="504" name="Google Shape;504;p21" descr="Sans titr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76" y="3408"/>
                <a:ext cx="1584" cy="15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21"/>
              <p:cNvSpPr/>
              <p:nvPr/>
            </p:nvSpPr>
            <p:spPr>
              <a:xfrm>
                <a:off x="576" y="3408"/>
                <a:ext cx="1584" cy="1536"/>
              </a:xfrm>
              <a:prstGeom prst="roundRect">
                <a:avLst>
                  <a:gd name="adj" fmla="val 500"/>
                </a:avLst>
              </a:prstGeom>
              <a:noFill/>
              <a:ln w="57150" cap="flat" cmpd="sng">
                <a:solidFill>
                  <a:srgbClr val="FF99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506" name="Google Shape;506;p21"/>
          <p:cNvGrpSpPr/>
          <p:nvPr/>
        </p:nvGrpSpPr>
        <p:grpSpPr>
          <a:xfrm>
            <a:off x="1447800" y="1219200"/>
            <a:ext cx="5224462" cy="2474912"/>
            <a:chOff x="496" y="2544"/>
            <a:chExt cx="3291" cy="1559"/>
          </a:xfrm>
        </p:grpSpPr>
        <p:grpSp>
          <p:nvGrpSpPr>
            <p:cNvPr id="507" name="Google Shape;507;p21"/>
            <p:cNvGrpSpPr/>
            <p:nvPr/>
          </p:nvGrpSpPr>
          <p:grpSpPr>
            <a:xfrm>
              <a:off x="496" y="2544"/>
              <a:ext cx="3291" cy="1559"/>
              <a:chOff x="542" y="1744"/>
              <a:chExt cx="3246" cy="1883"/>
            </a:xfrm>
          </p:grpSpPr>
          <p:cxnSp>
            <p:nvCxnSpPr>
              <p:cNvPr id="508" name="Google Shape;508;p21"/>
              <p:cNvCxnSpPr/>
              <p:nvPr/>
            </p:nvCxnSpPr>
            <p:spPr>
              <a:xfrm flipH="1">
                <a:off x="2204" y="1744"/>
                <a:ext cx="1" cy="369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9966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graphicFrame>
            <p:nvGraphicFramePr>
              <p:cNvPr id="509" name="Google Shape;509;p21"/>
              <p:cNvGraphicFramePr/>
              <p:nvPr/>
            </p:nvGraphicFramePr>
            <p:xfrm>
              <a:off x="542" y="2221"/>
              <a:ext cx="3246" cy="1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246" imgH="1406" progId="Paint.Picture">
                      <p:embed/>
                    </p:oleObj>
                  </mc:Choice>
                  <mc:Fallback>
                    <p:oleObj r:id="rId4" imgW="3246" imgH="1406" progId="Paint.Picture">
                      <p:embed/>
                      <p:pic>
                        <p:nvPicPr>
                          <p:cNvPr id="509" name="Google Shape;509;p21"/>
                          <p:cNvPicPr preferRelativeResize="0"/>
                          <p:nvPr/>
                        </p:nvPicPr>
                        <p:blipFill rotWithShape="1">
                          <a:blip r:embed="rId5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542" y="2221"/>
                            <a:ext cx="3246" cy="1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0" name="Google Shape;510;p21"/>
              <p:cNvSpPr/>
              <p:nvPr/>
            </p:nvSpPr>
            <p:spPr>
              <a:xfrm>
                <a:off x="549" y="2207"/>
                <a:ext cx="3222" cy="1392"/>
              </a:xfrm>
              <a:prstGeom prst="roundRect">
                <a:avLst>
                  <a:gd name="adj" fmla="val 500"/>
                </a:avLst>
              </a:prstGeom>
              <a:noFill/>
              <a:ln w="57150" cap="flat" cmpd="sng">
                <a:solidFill>
                  <a:srgbClr val="FF99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11" name="Google Shape;511;p21"/>
              <p:cNvCxnSpPr/>
              <p:nvPr/>
            </p:nvCxnSpPr>
            <p:spPr>
              <a:xfrm>
                <a:off x="2862" y="2850"/>
                <a:ext cx="0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512" name="Google Shape;512;p21"/>
            <p:cNvGraphicFramePr/>
            <p:nvPr/>
          </p:nvGraphicFramePr>
          <p:xfrm>
            <a:off x="552" y="3696"/>
            <a:ext cx="31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12" imgH="108" progId="Paint.Picture">
                    <p:embed/>
                  </p:oleObj>
                </mc:Choice>
                <mc:Fallback>
                  <p:oleObj r:id="rId6" imgW="312" imgH="108" progId="Paint.Picture">
                    <p:embed/>
                    <p:pic>
                      <p:nvPicPr>
                        <p:cNvPr id="512" name="Google Shape;512;p21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552" y="3696"/>
                          <a:ext cx="31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FD81B-8A19-81E9-4652-623CE2B8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81B05862-DF54-CFAA-7DA9-CF3937DA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/>
          <p:nvPr/>
        </p:nvSpPr>
        <p:spPr>
          <a:xfrm>
            <a:off x="1524000" y="1447800"/>
            <a:ext cx="5638800" cy="28956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1752600" y="236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Long Does it Take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1" i="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</a:t>
            </a:r>
            <a:endParaRPr/>
          </a:p>
        </p:txBody>
      </p:sp>
      <p:sp>
        <p:nvSpPr>
          <p:cNvPr id="524" name="Google Shape;524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the whole procedure: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O(N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O(N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L) + O(N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O(NL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computation of the pair-wise library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L): computation of the extended pair-wise library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computation of the NJ tree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O(NL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computation of the progressive alignment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sequences that can be aligned in a multiple alignment of length L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/>
          <p:nvPr/>
        </p:nvSpPr>
        <p:spPr>
          <a:xfrm>
            <a:off x="4876800" y="3429000"/>
            <a:ext cx="2971800" cy="914400"/>
          </a:xfrm>
          <a:prstGeom prst="rect">
            <a:avLst/>
          </a:prstGeom>
          <a:solidFill>
            <a:srgbClr val="FF3300">
              <a:alpha val="49803"/>
            </a:srgbClr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0" name="Google Shape;530;p24"/>
          <p:cNvGrpSpPr/>
          <p:nvPr/>
        </p:nvGrpSpPr>
        <p:grpSpPr>
          <a:xfrm>
            <a:off x="487362" y="179387"/>
            <a:ext cx="7502525" cy="3105150"/>
            <a:chOff x="307" y="113"/>
            <a:chExt cx="4726" cy="1956"/>
          </a:xfrm>
        </p:grpSpPr>
        <p:grpSp>
          <p:nvGrpSpPr>
            <p:cNvPr id="531" name="Google Shape;531;p24"/>
            <p:cNvGrpSpPr/>
            <p:nvPr/>
          </p:nvGrpSpPr>
          <p:grpSpPr>
            <a:xfrm>
              <a:off x="307" y="113"/>
              <a:ext cx="2544" cy="1956"/>
              <a:chOff x="307" y="113"/>
              <a:chExt cx="2544" cy="1956"/>
            </a:xfrm>
          </p:grpSpPr>
          <p:graphicFrame>
            <p:nvGraphicFramePr>
              <p:cNvPr id="532" name="Google Shape;532;p24"/>
              <p:cNvGraphicFramePr/>
              <p:nvPr/>
            </p:nvGraphicFramePr>
            <p:xfrm>
              <a:off x="307" y="113"/>
              <a:ext cx="2544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544" imgH="962" progId="Paint.Picture">
                      <p:embed/>
                    </p:oleObj>
                  </mc:Choice>
                  <mc:Fallback>
                    <p:oleObj r:id="rId3" imgW="2544" imgH="962" progId="Paint.Picture">
                      <p:embed/>
                      <p:pic>
                        <p:nvPicPr>
                          <p:cNvPr id="532" name="Google Shape;532;p24"/>
                          <p:cNvPicPr preferRelativeResize="0"/>
                          <p:nvPr/>
                        </p:nvPicPr>
                        <p:blipFill rotWithShape="1">
                          <a:blip r:embed="rId4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307" y="113"/>
                            <a:ext cx="2544" cy="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3" name="Google Shape;533;p24"/>
              <p:cNvGraphicFramePr/>
              <p:nvPr/>
            </p:nvGraphicFramePr>
            <p:xfrm>
              <a:off x="895" y="1037"/>
              <a:ext cx="1498" cy="10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1498" imgH="1032" progId="Paint.Picture">
                      <p:embed/>
                    </p:oleObj>
                  </mc:Choice>
                  <mc:Fallback>
                    <p:oleObj r:id="rId5" imgW="1498" imgH="1032" progId="Paint.Picture">
                      <p:embed/>
                      <p:pic>
                        <p:nvPicPr>
                          <p:cNvPr id="533" name="Google Shape;533;p24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895" y="1037"/>
                            <a:ext cx="1498" cy="10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4" name="Google Shape;534;p24"/>
            <p:cNvGrpSpPr/>
            <p:nvPr/>
          </p:nvGrpSpPr>
          <p:grpSpPr>
            <a:xfrm>
              <a:off x="2814" y="113"/>
              <a:ext cx="2219" cy="1776"/>
              <a:chOff x="2814" y="113"/>
              <a:chExt cx="2219" cy="1776"/>
            </a:xfrm>
          </p:grpSpPr>
          <p:sp>
            <p:nvSpPr>
              <p:cNvPr id="535" name="Google Shape;535;p24"/>
              <p:cNvSpPr txBox="1"/>
              <p:nvPr/>
            </p:nvSpPr>
            <p:spPr>
              <a:xfrm>
                <a:off x="3054" y="857"/>
                <a:ext cx="197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mic Sans MS"/>
                  <a:buNone/>
                </a:pPr>
                <a:r>
                  <a:rPr lang="en-US" sz="2400" b="1" i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Primary Lib:	O(N</a:t>
                </a:r>
                <a:r>
                  <a:rPr lang="en-US" sz="2400" b="1" i="0" u="none" baseline="30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r>
                  <a:rPr lang="en-US" sz="2400" b="1" i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</a:t>
                </a:r>
                <a:r>
                  <a:rPr lang="en-US" sz="2400" b="1" i="0" u="none" baseline="30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r>
                  <a:rPr lang="en-US" sz="2400" b="1" i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)</a:t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2814" y="113"/>
                <a:ext cx="192" cy="1776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537" name="Google Shape;537;p24"/>
          <p:cNvGrpSpPr/>
          <p:nvPr/>
        </p:nvGrpSpPr>
        <p:grpSpPr>
          <a:xfrm>
            <a:off x="1552575" y="3151187"/>
            <a:ext cx="6137275" cy="1447800"/>
            <a:chOff x="978" y="1985"/>
            <a:chExt cx="3866" cy="912"/>
          </a:xfrm>
        </p:grpSpPr>
        <p:graphicFrame>
          <p:nvGraphicFramePr>
            <p:cNvPr id="538" name="Google Shape;538;p24"/>
            <p:cNvGraphicFramePr/>
            <p:nvPr/>
          </p:nvGraphicFramePr>
          <p:xfrm>
            <a:off x="978" y="2051"/>
            <a:ext cx="1248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248" imgH="798" progId="Paint.Picture">
                    <p:embed/>
                  </p:oleObj>
                </mc:Choice>
                <mc:Fallback>
                  <p:oleObj r:id="rId7" imgW="1248" imgH="798" progId="Paint.Picture">
                    <p:embed/>
                    <p:pic>
                      <p:nvPicPr>
                        <p:cNvPr id="538" name="Google Shape;538;p24"/>
                        <p:cNvPicPr preferRelativeResize="0"/>
                        <p:nvPr/>
                      </p:nvPicPr>
                      <p:blipFill rotWithShape="1">
                        <a:blip r:embed="rId8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978" y="2051"/>
                          <a:ext cx="1248" cy="798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" name="Google Shape;539;p24"/>
            <p:cNvSpPr txBox="1"/>
            <p:nvPr/>
          </p:nvSpPr>
          <p:spPr>
            <a:xfrm>
              <a:off x="3054" y="2297"/>
              <a:ext cx="17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Extension:O(N</a:t>
              </a:r>
              <a:r>
                <a:rPr lang="en-US" sz="2400" b="1" i="0" u="none" baseline="30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</a:t>
              </a:r>
              <a:r>
                <a:rPr lang="en-US" sz="2400" b="1" i="0" u="none" baseline="30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)</a:t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2814" y="1985"/>
              <a:ext cx="192" cy="91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41" name="Google Shape;541;p24"/>
          <p:cNvGrpSpPr/>
          <p:nvPr/>
        </p:nvGrpSpPr>
        <p:grpSpPr>
          <a:xfrm>
            <a:off x="1419225" y="4522787"/>
            <a:ext cx="6810375" cy="1954212"/>
            <a:chOff x="894" y="2849"/>
            <a:chExt cx="4290" cy="1231"/>
          </a:xfrm>
        </p:grpSpPr>
        <p:grpSp>
          <p:nvGrpSpPr>
            <p:cNvPr id="542" name="Google Shape;542;p24"/>
            <p:cNvGrpSpPr/>
            <p:nvPr/>
          </p:nvGrpSpPr>
          <p:grpSpPr>
            <a:xfrm>
              <a:off x="894" y="2849"/>
              <a:ext cx="1440" cy="1231"/>
              <a:chOff x="1344" y="2736"/>
              <a:chExt cx="1440" cy="1231"/>
            </a:xfrm>
          </p:grpSpPr>
          <p:graphicFrame>
            <p:nvGraphicFramePr>
              <p:cNvPr id="543" name="Google Shape;543;p24"/>
              <p:cNvGraphicFramePr/>
              <p:nvPr/>
            </p:nvGraphicFramePr>
            <p:xfrm>
              <a:off x="1344" y="3150"/>
              <a:ext cx="1440" cy="8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1440" imgH="817" progId="Paint.Picture">
                      <p:embed/>
                    </p:oleObj>
                  </mc:Choice>
                  <mc:Fallback>
                    <p:oleObj r:id="rId9" imgW="1440" imgH="817" progId="Paint.Picture">
                      <p:embed/>
                      <p:pic>
                        <p:nvPicPr>
                          <p:cNvPr id="543" name="Google Shape;543;p24"/>
                          <p:cNvPicPr preferRelativeResize="0"/>
                          <p:nvPr/>
                        </p:nvPicPr>
                        <p:blipFill rotWithShape="1">
                          <a:blip r:embed="rId10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1344" y="3150"/>
                            <a:ext cx="1440" cy="817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chemeClr val="dk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44" name="Google Shape;544;p24"/>
              <p:cNvCxnSpPr/>
              <p:nvPr/>
            </p:nvCxnSpPr>
            <p:spPr>
              <a:xfrm>
                <a:off x="2052" y="2736"/>
                <a:ext cx="0" cy="384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545" name="Google Shape;545;p24"/>
            <p:cNvSpPr txBox="1"/>
            <p:nvPr/>
          </p:nvSpPr>
          <p:spPr>
            <a:xfrm>
              <a:off x="3054" y="3243"/>
              <a:ext cx="2130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Tree	:O(N</a:t>
              </a:r>
              <a:r>
                <a:rPr lang="en-US" sz="2400" b="1" i="0" u="none" baseline="30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</a:t>
              </a:r>
              <a:r>
                <a:rPr lang="en-US" sz="2400" b="1" i="0" u="none" baseline="30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)+O(N</a:t>
              </a:r>
              <a:r>
                <a:rPr lang="en-US" sz="2400" b="1" i="0" u="none" baseline="30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Aln	:O(NL</a:t>
              </a:r>
              <a:r>
                <a:rPr lang="en-US" sz="2400" b="1" i="0" u="none" baseline="30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)</a:t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814" y="3041"/>
              <a:ext cx="192" cy="91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EA219E36-50A3-4FD6-A8C7-72BB717A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B262317-A1C7-C986-C3EB-1797636F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3666BE-6180-E520-AA3C-203B1C9E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193079C1-0313-EADE-B6FD-F2FF3C46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" name="Google Shape;551;p25"/>
          <p:cNvGraphicFramePr/>
          <p:nvPr/>
        </p:nvGraphicFramePr>
        <p:xfrm>
          <a:off x="457200" y="1295400"/>
          <a:ext cx="4275137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75137" imgH="4740275" progId="Paint.Picture">
                  <p:embed/>
                </p:oleObj>
              </mc:Choice>
              <mc:Fallback>
                <p:oleObj r:id="rId3" imgW="4275137" imgH="4740275" progId="Paint.Picture">
                  <p:embed/>
                  <p:pic>
                    <p:nvPicPr>
                      <p:cNvPr id="551" name="Google Shape;551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295400"/>
                        <a:ext cx="4275137" cy="47402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2" name="Google Shape;552;p25"/>
          <p:cNvCxnSpPr/>
          <p:nvPr/>
        </p:nvCxnSpPr>
        <p:spPr>
          <a:xfrm rot="10800000" flipH="1">
            <a:off x="4495800" y="2209800"/>
            <a:ext cx="1905000" cy="175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53" name="Google Shape;553;p25"/>
          <p:cNvSpPr txBox="1"/>
          <p:nvPr/>
        </p:nvSpPr>
        <p:spPr>
          <a:xfrm>
            <a:off x="5257800" y="990600"/>
            <a:ext cx="2590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times slower than </a:t>
            </a:r>
            <a:b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ClustalW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"/>
          <p:cNvSpPr txBox="1"/>
          <p:nvPr/>
        </p:nvSpPr>
        <p:spPr>
          <a:xfrm>
            <a:off x="838200" y="76200"/>
            <a:ext cx="6019800" cy="12192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1066800" y="304800"/>
            <a:ext cx="55308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Mixing Heterogenous Information With T-Coffee</a:t>
            </a:r>
            <a:endParaRPr/>
          </a:p>
        </p:txBody>
      </p:sp>
      <p:sp>
        <p:nvSpPr>
          <p:cNvPr id="560" name="Google Shape;560;p26"/>
          <p:cNvSpPr/>
          <p:nvPr/>
        </p:nvSpPr>
        <p:spPr>
          <a:xfrm>
            <a:off x="533400" y="1524000"/>
            <a:ext cx="1828800" cy="685800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574675" y="1687512"/>
            <a:ext cx="17113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-US" sz="16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 Alignment</a:t>
            </a:r>
            <a:endParaRPr/>
          </a:p>
        </p:txBody>
      </p:sp>
      <p:sp>
        <p:nvSpPr>
          <p:cNvPr id="562" name="Google Shape;562;p26"/>
          <p:cNvSpPr/>
          <p:nvPr/>
        </p:nvSpPr>
        <p:spPr>
          <a:xfrm>
            <a:off x="4876800" y="1524000"/>
            <a:ext cx="18288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4868862" y="1687512"/>
            <a:ext cx="18081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-US" sz="16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Global Alignment</a:t>
            </a:r>
            <a:endParaRPr/>
          </a:p>
        </p:txBody>
      </p:sp>
      <p:pic>
        <p:nvPicPr>
          <p:cNvPr id="564" name="Google Shape;564;p26" descr="coffee_pi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352800"/>
            <a:ext cx="1760537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26"/>
          <p:cNvCxnSpPr/>
          <p:nvPr/>
        </p:nvCxnSpPr>
        <p:spPr>
          <a:xfrm flipH="1">
            <a:off x="4191000" y="2209800"/>
            <a:ext cx="1447800" cy="1295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66" name="Google Shape;566;p26"/>
          <p:cNvCxnSpPr/>
          <p:nvPr/>
        </p:nvCxnSpPr>
        <p:spPr>
          <a:xfrm>
            <a:off x="1143000" y="2209800"/>
            <a:ext cx="2057400" cy="1295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7" name="Google Shape;567;p26"/>
          <p:cNvSpPr/>
          <p:nvPr/>
        </p:nvSpPr>
        <p:spPr>
          <a:xfrm>
            <a:off x="1828800" y="6000750"/>
            <a:ext cx="4419600" cy="62865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0"/>
          </a:gra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6"/>
          <p:cNvSpPr txBox="1"/>
          <p:nvPr/>
        </p:nvSpPr>
        <p:spPr>
          <a:xfrm>
            <a:off x="2544762" y="6088062"/>
            <a:ext cx="2963862" cy="336550"/>
          </a:xfrm>
          <a:prstGeom prst="rect">
            <a:avLst/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-US" sz="16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Sequence Alignment</a:t>
            </a:r>
            <a:endParaRPr/>
          </a:p>
        </p:txBody>
      </p:sp>
      <p:sp>
        <p:nvSpPr>
          <p:cNvPr id="569" name="Google Shape;569;p26"/>
          <p:cNvSpPr/>
          <p:nvPr/>
        </p:nvSpPr>
        <p:spPr>
          <a:xfrm>
            <a:off x="2667000" y="1981200"/>
            <a:ext cx="1981200" cy="7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FF33"/>
              </a:gs>
              <a:gs pos="100000">
                <a:srgbClr val="FFFF00"/>
              </a:gs>
            </a:gsLst>
            <a:lin ang="0" scaled="0"/>
          </a:gra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2651125" y="2178050"/>
            <a:ext cx="1981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-US" sz="16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Alignment</a:t>
            </a:r>
            <a:endParaRPr/>
          </a:p>
        </p:txBody>
      </p:sp>
      <p:cxnSp>
        <p:nvCxnSpPr>
          <p:cNvPr id="571" name="Google Shape;571;p26"/>
          <p:cNvCxnSpPr/>
          <p:nvPr/>
        </p:nvCxnSpPr>
        <p:spPr>
          <a:xfrm>
            <a:off x="3717925" y="2743200"/>
            <a:ext cx="15875" cy="609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72" name="Google Shape;572;p26"/>
          <p:cNvSpPr/>
          <p:nvPr/>
        </p:nvSpPr>
        <p:spPr>
          <a:xfrm>
            <a:off x="4724400" y="3733800"/>
            <a:ext cx="1828800" cy="6858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6"/>
          <p:cNvSpPr txBox="1"/>
          <p:nvPr/>
        </p:nvSpPr>
        <p:spPr>
          <a:xfrm>
            <a:off x="5054600" y="3897312"/>
            <a:ext cx="11382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-US" sz="16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Structural</a:t>
            </a:r>
            <a:endParaRPr/>
          </a:p>
        </p:txBody>
      </p:sp>
      <p:cxnSp>
        <p:nvCxnSpPr>
          <p:cNvPr id="574" name="Google Shape;574;p26"/>
          <p:cNvCxnSpPr/>
          <p:nvPr/>
        </p:nvCxnSpPr>
        <p:spPr>
          <a:xfrm rot="10800000">
            <a:off x="4114800" y="4114800"/>
            <a:ext cx="609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75" name="Google Shape;575;p26"/>
          <p:cNvSpPr/>
          <p:nvPr/>
        </p:nvSpPr>
        <p:spPr>
          <a:xfrm flipH="1">
            <a:off x="762000" y="3733800"/>
            <a:ext cx="1828800" cy="685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 flipH="1">
            <a:off x="1152525" y="3897312"/>
            <a:ext cx="10858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-US" sz="16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/>
          </a:p>
        </p:txBody>
      </p:sp>
      <p:cxnSp>
        <p:nvCxnSpPr>
          <p:cNvPr id="577" name="Google Shape;577;p26"/>
          <p:cNvCxnSpPr/>
          <p:nvPr/>
        </p:nvCxnSpPr>
        <p:spPr>
          <a:xfrm>
            <a:off x="2590800" y="4114800"/>
            <a:ext cx="609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/>
        </p:nvSpPr>
        <p:spPr>
          <a:xfrm>
            <a:off x="1524000" y="1447800"/>
            <a:ext cx="5638800" cy="28956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7"/>
          <p:cNvSpPr txBox="1"/>
          <p:nvPr/>
        </p:nvSpPr>
        <p:spPr>
          <a:xfrm>
            <a:off x="1752600" y="236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Running T-Coffee ONLINE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"/>
          <p:cNvSpPr txBox="1"/>
          <p:nvPr/>
        </p:nvSpPr>
        <p:spPr>
          <a:xfrm>
            <a:off x="1447800" y="76200"/>
            <a:ext cx="6096000" cy="11430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CC66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1676400" y="3810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T-Coffee Server</a:t>
            </a:r>
            <a:endParaRPr/>
          </a:p>
        </p:txBody>
      </p:sp>
      <p:graphicFrame>
        <p:nvGraphicFramePr>
          <p:cNvPr id="590" name="Google Shape;590;p28"/>
          <p:cNvGraphicFramePr/>
          <p:nvPr/>
        </p:nvGraphicFramePr>
        <p:xfrm>
          <a:off x="304800" y="1390650"/>
          <a:ext cx="83566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56600" imgH="5162550" progId="Paint.Picture">
                  <p:embed/>
                </p:oleObj>
              </mc:Choice>
              <mc:Fallback>
                <p:oleObj r:id="rId3" imgW="8356600" imgH="5162550" progId="Paint.Picture">
                  <p:embed/>
                  <p:pic>
                    <p:nvPicPr>
                      <p:cNvPr id="590" name="Google Shape;590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04800" y="1390650"/>
                        <a:ext cx="8356600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3529012" y="587375"/>
            <a:ext cx="21685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400"/>
              <a:buFont typeface="Times New Roman"/>
              <a:buNone/>
            </a:pPr>
            <a:r>
              <a:rPr lang="en-US" sz="4400" b="1" i="0" u="sng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330200" y="1428750"/>
            <a:ext cx="20193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ree-based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2670175" y="1431925"/>
            <a:ext cx="18367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onsistency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4829175" y="1431925"/>
            <a:ext cx="147796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bjective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6626225" y="1431925"/>
            <a:ext cx="13620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unction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8310562" y="1431925"/>
            <a:ext cx="5937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73100" y="1857375"/>
            <a:ext cx="32369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valuation.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330200" y="2879725"/>
            <a:ext cx="52578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suitable for small alignments.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330200" y="3905250"/>
            <a:ext cx="8582025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 all  the  sequences  two  by  two,  producing  a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global alignment and a series of local alignments (using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lalign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330200" y="5783262"/>
            <a:ext cx="8575675" cy="80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combine  all  these  alignments  into  a  multiple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alignment.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 txBox="1"/>
          <p:nvPr/>
        </p:nvSpPr>
        <p:spPr>
          <a:xfrm>
            <a:off x="536575" y="555625"/>
            <a:ext cx="2778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/>
          </a:p>
        </p:txBody>
      </p:sp>
      <p:sp>
        <p:nvSpPr>
          <p:cNvPr id="596" name="Google Shape;596;p29"/>
          <p:cNvSpPr txBox="1"/>
          <p:nvPr/>
        </p:nvSpPr>
        <p:spPr>
          <a:xfrm>
            <a:off x="1050925" y="555625"/>
            <a:ext cx="7142162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lang="en-US" sz="22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http://www.ebi.ac.uk/Tools/msa/tcoffee/</a:t>
            </a:r>
            <a:r>
              <a:rPr lang="en-US" sz="22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browser.</a:t>
            </a:r>
            <a:endParaRPr/>
          </a:p>
        </p:txBody>
      </p:sp>
      <p:sp>
        <p:nvSpPr>
          <p:cNvPr id="597" name="Google Shape;597;p29"/>
          <p:cNvSpPr txBox="1"/>
          <p:nvPr/>
        </p:nvSpPr>
        <p:spPr>
          <a:xfrm>
            <a:off x="1050925" y="957262"/>
            <a:ext cx="749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</a:t>
            </a:r>
            <a:endParaRPr/>
          </a:p>
        </p:txBody>
      </p:sp>
      <p:sp>
        <p:nvSpPr>
          <p:cNvPr id="598" name="Google Shape;598;p29"/>
          <p:cNvSpPr txBox="1"/>
          <p:nvPr/>
        </p:nvSpPr>
        <p:spPr>
          <a:xfrm>
            <a:off x="1938337" y="957262"/>
            <a:ext cx="26590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 input  sequence.</a:t>
            </a:r>
            <a:endParaRPr/>
          </a:p>
        </p:txBody>
      </p:sp>
      <p:sp>
        <p:nvSpPr>
          <p:cNvPr id="599" name="Google Shape;599;p29"/>
          <p:cNvSpPr txBox="1"/>
          <p:nvPr/>
        </p:nvSpPr>
        <p:spPr>
          <a:xfrm>
            <a:off x="4737100" y="957262"/>
            <a:ext cx="501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(eg:</a:t>
            </a:r>
            <a:endParaRPr/>
          </a:p>
        </p:txBody>
      </p:sp>
      <p:sp>
        <p:nvSpPr>
          <p:cNvPr id="600" name="Google Shape;600;p29"/>
          <p:cNvSpPr txBox="1"/>
          <p:nvPr/>
        </p:nvSpPr>
        <p:spPr>
          <a:xfrm>
            <a:off x="5376862" y="957262"/>
            <a:ext cx="5191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iron</a:t>
            </a:r>
            <a:endParaRPr/>
          </a:p>
        </p:txBody>
      </p:sp>
      <p:sp>
        <p:nvSpPr>
          <p:cNvPr id="601" name="Google Shape;601;p29"/>
          <p:cNvSpPr txBox="1"/>
          <p:nvPr/>
        </p:nvSpPr>
        <p:spPr>
          <a:xfrm>
            <a:off x="6035675" y="957262"/>
            <a:ext cx="12906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superoxide</a:t>
            </a:r>
            <a:endParaRPr/>
          </a:p>
        </p:txBody>
      </p:sp>
      <p:sp>
        <p:nvSpPr>
          <p:cNvPr id="602" name="Google Shape;602;p29"/>
          <p:cNvSpPr txBox="1"/>
          <p:nvPr/>
        </p:nvSpPr>
        <p:spPr>
          <a:xfrm>
            <a:off x="7467600" y="957262"/>
            <a:ext cx="1181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dismutase</a:t>
            </a:r>
            <a:endParaRPr/>
          </a:p>
        </p:txBody>
      </p:sp>
      <p:sp>
        <p:nvSpPr>
          <p:cNvPr id="603" name="Google Shape;603;p29"/>
          <p:cNvSpPr txBox="1"/>
          <p:nvPr/>
        </p:nvSpPr>
        <p:spPr>
          <a:xfrm>
            <a:off x="1050925" y="1292225"/>
            <a:ext cx="7599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(FeSODs) of Oryza sativa subsp. indica (B8B2C9), Arabidopsis</a:t>
            </a:r>
            <a:endParaRPr/>
          </a:p>
        </p:txBody>
      </p:sp>
      <p:sp>
        <p:nvSpPr>
          <p:cNvPr id="604" name="Google Shape;604;p29"/>
          <p:cNvSpPr txBox="1"/>
          <p:nvPr/>
        </p:nvSpPr>
        <p:spPr>
          <a:xfrm>
            <a:off x="1050925" y="1628775"/>
            <a:ext cx="950912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thaliana</a:t>
            </a:r>
            <a:endParaRPr/>
          </a:p>
        </p:txBody>
      </p:sp>
      <p:sp>
        <p:nvSpPr>
          <p:cNvPr id="605" name="Google Shape;605;p29"/>
          <p:cNvSpPr txBox="1"/>
          <p:nvPr/>
        </p:nvSpPr>
        <p:spPr>
          <a:xfrm>
            <a:off x="2281237" y="1628775"/>
            <a:ext cx="117792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(P21276),</a:t>
            </a:r>
            <a:endParaRPr/>
          </a:p>
        </p:txBody>
      </p:sp>
      <p:sp>
        <p:nvSpPr>
          <p:cNvPr id="606" name="Google Shape;606;p29"/>
          <p:cNvSpPr txBox="1"/>
          <p:nvPr/>
        </p:nvSpPr>
        <p:spPr>
          <a:xfrm>
            <a:off x="3738562" y="1628775"/>
            <a:ext cx="1366837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Escherichia</a:t>
            </a:r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5384800" y="1628775"/>
            <a:ext cx="487362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coli</a:t>
            </a:r>
            <a:endParaRPr/>
          </a:p>
        </p:txBody>
      </p:sp>
      <p:sp>
        <p:nvSpPr>
          <p:cNvPr id="608" name="Google Shape;608;p29"/>
          <p:cNvSpPr txBox="1"/>
          <p:nvPr/>
        </p:nvSpPr>
        <p:spPr>
          <a:xfrm>
            <a:off x="6151562" y="1628775"/>
            <a:ext cx="136207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(P0AGD3),</a:t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7793037" y="1628775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Nostoc</a:t>
            </a:r>
            <a:endParaRPr/>
          </a:p>
        </p:txBody>
      </p:sp>
      <p:sp>
        <p:nvSpPr>
          <p:cNvPr id="610" name="Google Shape;610;p29"/>
          <p:cNvSpPr txBox="1"/>
          <p:nvPr/>
        </p:nvSpPr>
        <p:spPr>
          <a:xfrm>
            <a:off x="1050925" y="1963737"/>
            <a:ext cx="7597775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punctiforme (B2IZB2) and Synechococcus elongatus strain PCC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7942 (P18655))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file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give your input sequence in any valid format</a:t>
            </a:r>
            <a:endParaRPr/>
          </a:p>
        </p:txBody>
      </p:sp>
      <p:sp>
        <p:nvSpPr>
          <p:cNvPr id="611" name="Google Shape;611;p29"/>
          <p:cNvSpPr txBox="1"/>
          <p:nvPr/>
        </p:nvSpPr>
        <p:spPr>
          <a:xfrm>
            <a:off x="536575" y="2701925"/>
            <a:ext cx="277812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1050925" y="3036887"/>
            <a:ext cx="8175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(GCG,</a:t>
            </a:r>
            <a:endParaRPr/>
          </a:p>
        </p:txBody>
      </p:sp>
      <p:sp>
        <p:nvSpPr>
          <p:cNvPr id="613" name="Google Shape;613;p29"/>
          <p:cNvSpPr txBox="1"/>
          <p:nvPr/>
        </p:nvSpPr>
        <p:spPr>
          <a:xfrm>
            <a:off x="2208212" y="3036887"/>
            <a:ext cx="977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FASTA,</a:t>
            </a:r>
            <a:endParaRPr/>
          </a:p>
        </p:txBody>
      </p:sp>
      <p:sp>
        <p:nvSpPr>
          <p:cNvPr id="614" name="Google Shape;614;p29"/>
          <p:cNvSpPr txBox="1"/>
          <p:nvPr/>
        </p:nvSpPr>
        <p:spPr>
          <a:xfrm>
            <a:off x="3525837" y="3036887"/>
            <a:ext cx="912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EMBL,</a:t>
            </a:r>
            <a:endParaRPr/>
          </a:p>
        </p:txBody>
      </p:sp>
      <p:sp>
        <p:nvSpPr>
          <p:cNvPr id="615" name="Google Shape;615;p29"/>
          <p:cNvSpPr txBox="1"/>
          <p:nvPr/>
        </p:nvSpPr>
        <p:spPr>
          <a:xfrm>
            <a:off x="4778375" y="3036887"/>
            <a:ext cx="11906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GenBank,</a:t>
            </a:r>
            <a:endParaRPr/>
          </a:p>
        </p:txBody>
      </p:sp>
      <p:sp>
        <p:nvSpPr>
          <p:cNvPr id="616" name="Google Shape;616;p29"/>
          <p:cNvSpPr txBox="1"/>
          <p:nvPr/>
        </p:nvSpPr>
        <p:spPr>
          <a:xfrm>
            <a:off x="6308725" y="3036887"/>
            <a:ext cx="5699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PIR,</a:t>
            </a:r>
            <a:endParaRPr/>
          </a:p>
        </p:txBody>
      </p:sp>
      <p:sp>
        <p:nvSpPr>
          <p:cNvPr id="617" name="Google Shape;617;p29"/>
          <p:cNvSpPr txBox="1"/>
          <p:nvPr/>
        </p:nvSpPr>
        <p:spPr>
          <a:xfrm>
            <a:off x="7216775" y="3036887"/>
            <a:ext cx="795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NBRF</a:t>
            </a:r>
            <a:endParaRPr/>
          </a:p>
        </p:txBody>
      </p:sp>
      <p:sp>
        <p:nvSpPr>
          <p:cNvPr id="618" name="Google Shape;618;p29"/>
          <p:cNvSpPr txBox="1"/>
          <p:nvPr/>
        </p:nvSpPr>
        <p:spPr>
          <a:xfrm>
            <a:off x="8348662" y="3036887"/>
            <a:ext cx="3016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sp>
        <p:nvSpPr>
          <p:cNvPr id="619" name="Google Shape;619;p29"/>
          <p:cNvSpPr txBox="1"/>
          <p:nvPr/>
        </p:nvSpPr>
        <p:spPr>
          <a:xfrm>
            <a:off x="1050925" y="3371850"/>
            <a:ext cx="7602537" cy="10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UniProtKB/Swiss-Prot format).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 give other input sequences (There is currently a limit of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sequences and 1MB of data).</a:t>
            </a:r>
            <a:endParaRPr/>
          </a:p>
        </p:txBody>
      </p:sp>
      <p:sp>
        <p:nvSpPr>
          <p:cNvPr id="620" name="Google Shape;620;p29"/>
          <p:cNvSpPr txBox="1"/>
          <p:nvPr/>
        </p:nvSpPr>
        <p:spPr>
          <a:xfrm>
            <a:off x="536575" y="3773487"/>
            <a:ext cx="27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endParaRPr/>
          </a:p>
        </p:txBody>
      </p:sp>
      <p:sp>
        <p:nvSpPr>
          <p:cNvPr id="621" name="Google Shape;621;p29"/>
          <p:cNvSpPr txBox="1"/>
          <p:nvPr/>
        </p:nvSpPr>
        <p:spPr>
          <a:xfrm>
            <a:off x="536575" y="4511675"/>
            <a:ext cx="27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endParaRPr/>
          </a:p>
        </p:txBody>
      </p:sp>
      <p:sp>
        <p:nvSpPr>
          <p:cNvPr id="622" name="Google Shape;622;p29"/>
          <p:cNvSpPr txBox="1"/>
          <p:nvPr/>
        </p:nvSpPr>
        <p:spPr>
          <a:xfrm>
            <a:off x="1050925" y="4511675"/>
            <a:ext cx="6715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</a:t>
            </a:r>
            <a:endParaRPr/>
          </a:p>
        </p:txBody>
      </p:sp>
      <p:sp>
        <p:nvSpPr>
          <p:cNvPr id="623" name="Google Shape;623;p29"/>
          <p:cNvSpPr txBox="1"/>
          <p:nvPr/>
        </p:nvSpPr>
        <p:spPr>
          <a:xfrm>
            <a:off x="1811337" y="4511675"/>
            <a:ext cx="3476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/>
          </a:p>
        </p:txBody>
      </p:sp>
      <p:sp>
        <p:nvSpPr>
          <p:cNvPr id="624" name="Google Shape;624;p29"/>
          <p:cNvSpPr txBox="1"/>
          <p:nvPr/>
        </p:nvSpPr>
        <p:spPr>
          <a:xfrm>
            <a:off x="2247900" y="4511675"/>
            <a:ext cx="7762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endParaRPr/>
          </a:p>
        </p:txBody>
      </p:sp>
      <p:sp>
        <p:nvSpPr>
          <p:cNvPr id="625" name="Google Shape;625;p29"/>
          <p:cNvSpPr txBox="1"/>
          <p:nvPr/>
        </p:nvSpPr>
        <p:spPr>
          <a:xfrm>
            <a:off x="3111500" y="4511675"/>
            <a:ext cx="18811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button</a:t>
            </a:r>
            <a:endParaRPr/>
          </a:p>
        </p:txBody>
      </p:sp>
      <p:sp>
        <p:nvSpPr>
          <p:cNvPr id="626" name="Google Shape;626;p29"/>
          <p:cNvSpPr txBox="1"/>
          <p:nvPr/>
        </p:nvSpPr>
        <p:spPr>
          <a:xfrm>
            <a:off x="5083175" y="4511675"/>
            <a:ext cx="284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endParaRPr/>
          </a:p>
        </p:txBody>
      </p:sp>
      <p:sp>
        <p:nvSpPr>
          <p:cNvPr id="627" name="Google Shape;627;p29"/>
          <p:cNvSpPr txBox="1"/>
          <p:nvPr/>
        </p:nvSpPr>
        <p:spPr>
          <a:xfrm>
            <a:off x="5456237" y="4511675"/>
            <a:ext cx="3762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</p:txBody>
      </p:sp>
      <p:sp>
        <p:nvSpPr>
          <p:cNvPr id="628" name="Google Shape;628;p29"/>
          <p:cNvSpPr txBox="1"/>
          <p:nvPr/>
        </p:nvSpPr>
        <p:spPr>
          <a:xfrm>
            <a:off x="5919787" y="4511675"/>
            <a:ext cx="407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</p:txBody>
      </p:sp>
      <p:sp>
        <p:nvSpPr>
          <p:cNvPr id="629" name="Google Shape;629;p29"/>
          <p:cNvSpPr txBox="1"/>
          <p:nvPr/>
        </p:nvSpPr>
        <p:spPr>
          <a:xfrm>
            <a:off x="6416675" y="4511675"/>
            <a:ext cx="11826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</a:t>
            </a:r>
            <a:endParaRPr/>
          </a:p>
        </p:txBody>
      </p:sp>
      <p:sp>
        <p:nvSpPr>
          <p:cNvPr id="630" name="Google Shape;630;p29"/>
          <p:cNvSpPr txBox="1"/>
          <p:nvPr/>
        </p:nvSpPr>
        <p:spPr>
          <a:xfrm>
            <a:off x="7689850" y="4511675"/>
            <a:ext cx="9588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options.</a:t>
            </a:r>
            <a:endParaRPr/>
          </a:p>
        </p:txBody>
      </p:sp>
      <p:sp>
        <p:nvSpPr>
          <p:cNvPr id="631" name="Google Shape;631;p29"/>
          <p:cNvSpPr txBox="1"/>
          <p:nvPr/>
        </p:nvSpPr>
        <p:spPr>
          <a:xfrm>
            <a:off x="1050925" y="4848225"/>
            <a:ext cx="3957637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-used when generating the</a:t>
            </a:r>
            <a:endParaRPr/>
          </a:p>
        </p:txBody>
      </p:sp>
      <p:sp>
        <p:nvSpPr>
          <p:cNvPr id="632" name="Google Shape;632;p29"/>
          <p:cNvSpPr txBox="1"/>
          <p:nvPr/>
        </p:nvSpPr>
        <p:spPr>
          <a:xfrm>
            <a:off x="5019675" y="4848225"/>
            <a:ext cx="3630612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MSA. Default value is: ‘None’,</a:t>
            </a:r>
            <a:endParaRPr/>
          </a:p>
        </p:txBody>
      </p:sp>
      <p:sp>
        <p:nvSpPr>
          <p:cNvPr id="633" name="Google Shape;633;p29"/>
          <p:cNvSpPr txBox="1"/>
          <p:nvPr/>
        </p:nvSpPr>
        <p:spPr>
          <a:xfrm>
            <a:off x="1050925" y="5183187"/>
            <a:ext cx="7032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/>
          </a:p>
        </p:txBody>
      </p:sp>
      <p:sp>
        <p:nvSpPr>
          <p:cNvPr id="634" name="Google Shape;634;p29"/>
          <p:cNvSpPr txBox="1"/>
          <p:nvPr/>
        </p:nvSpPr>
        <p:spPr>
          <a:xfrm>
            <a:off x="1900237" y="5183187"/>
            <a:ext cx="9683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/>
          </a:p>
        </p:txBody>
      </p:sp>
      <p:sp>
        <p:nvSpPr>
          <p:cNvPr id="635" name="Google Shape;635;p29"/>
          <p:cNvSpPr txBox="1"/>
          <p:nvPr/>
        </p:nvSpPr>
        <p:spPr>
          <a:xfrm>
            <a:off x="3014662" y="5183187"/>
            <a:ext cx="1844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BLOSUM  and</a:t>
            </a:r>
            <a:endParaRPr/>
          </a:p>
        </p:txBody>
      </p:sp>
      <p:sp>
        <p:nvSpPr>
          <p:cNvPr id="636" name="Google Shape;636;p29"/>
          <p:cNvSpPr txBox="1"/>
          <p:nvPr/>
        </p:nvSpPr>
        <p:spPr>
          <a:xfrm>
            <a:off x="5005387" y="5183187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PAM.</a:t>
            </a:r>
            <a:endParaRPr/>
          </a:p>
        </p:txBody>
      </p:sp>
      <p:sp>
        <p:nvSpPr>
          <p:cNvPr id="637" name="Google Shape;637;p29"/>
          <p:cNvSpPr txBox="1"/>
          <p:nvPr/>
        </p:nvSpPr>
        <p:spPr>
          <a:xfrm>
            <a:off x="5865812" y="5183187"/>
            <a:ext cx="811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endParaRPr/>
          </a:p>
        </p:txBody>
      </p:sp>
      <p:sp>
        <p:nvSpPr>
          <p:cNvPr id="638" name="Google Shape;638;p29"/>
          <p:cNvSpPr txBox="1"/>
          <p:nvPr/>
        </p:nvSpPr>
        <p:spPr>
          <a:xfrm>
            <a:off x="6823075" y="5183187"/>
            <a:ext cx="12731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   which</a:t>
            </a:r>
            <a:endParaRPr/>
          </a:p>
        </p:txBody>
      </p:sp>
      <p:sp>
        <p:nvSpPr>
          <p:cNvPr id="639" name="Google Shape;639;p29"/>
          <p:cNvSpPr txBox="1"/>
          <p:nvPr/>
        </p:nvSpPr>
        <p:spPr>
          <a:xfrm>
            <a:off x="8240712" y="5183187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</p:txBody>
      </p:sp>
      <p:sp>
        <p:nvSpPr>
          <p:cNvPr id="640" name="Google Shape;640;p29"/>
          <p:cNvSpPr txBox="1"/>
          <p:nvPr/>
        </p:nvSpPr>
        <p:spPr>
          <a:xfrm>
            <a:off x="1050925" y="5518150"/>
            <a:ext cx="7618412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 appear in the final alignment. Default value is: ‘aligned’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option: ‘input’</a:t>
            </a:r>
            <a:endParaRPr/>
          </a:p>
          <a:p>
            <a:pPr marL="12700" marR="0" lvl="0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</a:t>
            </a: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41" name="Google Shape;641;p29"/>
          <p:cNvSpPr txBox="1"/>
          <p:nvPr/>
        </p:nvSpPr>
        <p:spPr>
          <a:xfrm>
            <a:off x="536575" y="6256337"/>
            <a:ext cx="277812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0"/>
          <p:cNvSpPr txBox="1"/>
          <p:nvPr/>
        </p:nvSpPr>
        <p:spPr>
          <a:xfrm>
            <a:off x="347662" y="160337"/>
            <a:ext cx="8537575" cy="5845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565150" y="2382837"/>
            <a:ext cx="1736725" cy="254000"/>
          </a:xfrm>
          <a:custGeom>
            <a:avLst/>
            <a:gdLst/>
            <a:ahLst/>
            <a:cxnLst/>
            <a:rect l="l" t="t" r="r" b="b"/>
            <a:pathLst>
              <a:path w="1737360" h="254508" extrusionOk="0">
                <a:moveTo>
                  <a:pt x="0" y="254508"/>
                </a:moveTo>
                <a:lnTo>
                  <a:pt x="1737360" y="254508"/>
                </a:lnTo>
                <a:lnTo>
                  <a:pt x="1737360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noFill/>
          <a:ln w="380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514350" y="4268787"/>
            <a:ext cx="1450975" cy="198437"/>
          </a:xfrm>
          <a:custGeom>
            <a:avLst/>
            <a:gdLst/>
            <a:ahLst/>
            <a:cxnLst/>
            <a:rect l="l" t="t" r="r" b="b"/>
            <a:pathLst>
              <a:path w="1450848" h="198119" extrusionOk="0">
                <a:moveTo>
                  <a:pt x="0" y="198119"/>
                </a:moveTo>
                <a:lnTo>
                  <a:pt x="1450848" y="198119"/>
                </a:lnTo>
                <a:lnTo>
                  <a:pt x="1450848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514350" y="5078412"/>
            <a:ext cx="1296987" cy="179387"/>
          </a:xfrm>
          <a:custGeom>
            <a:avLst/>
            <a:gdLst/>
            <a:ahLst/>
            <a:cxnLst/>
            <a:rect l="l" t="t" r="r" b="b"/>
            <a:pathLst>
              <a:path w="1296924" h="179831" extrusionOk="0">
                <a:moveTo>
                  <a:pt x="0" y="179832"/>
                </a:moveTo>
                <a:lnTo>
                  <a:pt x="1296924" y="179832"/>
                </a:lnTo>
                <a:lnTo>
                  <a:pt x="12969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1303337" y="3933825"/>
            <a:ext cx="661987" cy="198437"/>
          </a:xfrm>
          <a:custGeom>
            <a:avLst/>
            <a:gdLst/>
            <a:ahLst/>
            <a:cxnLst/>
            <a:rect l="l" t="t" r="r" b="b"/>
            <a:pathLst>
              <a:path w="661416" h="198120" extrusionOk="0">
                <a:moveTo>
                  <a:pt x="0" y="198120"/>
                </a:moveTo>
                <a:lnTo>
                  <a:pt x="661416" y="198120"/>
                </a:lnTo>
                <a:lnTo>
                  <a:pt x="661416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479425" y="5584825"/>
            <a:ext cx="493712" cy="292100"/>
          </a:xfrm>
          <a:custGeom>
            <a:avLst/>
            <a:gdLst/>
            <a:ahLst/>
            <a:cxnLst/>
            <a:rect l="l" t="t" r="r" b="b"/>
            <a:pathLst>
              <a:path w="493776" h="292607" extrusionOk="0">
                <a:moveTo>
                  <a:pt x="0" y="292607"/>
                </a:moveTo>
                <a:lnTo>
                  <a:pt x="493776" y="292607"/>
                </a:lnTo>
                <a:lnTo>
                  <a:pt x="493776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1606550" y="6210300"/>
            <a:ext cx="60388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 Multiple Sequence Alignment interface at EBI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(http://www.ebi.ac.uk/Tools/msa/tcoffee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479425" y="5584825"/>
            <a:ext cx="493712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514350" y="5078412"/>
            <a:ext cx="1296987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514350" y="4268787"/>
            <a:ext cx="1450975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1303337" y="3933825"/>
            <a:ext cx="661987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565150" y="2382837"/>
            <a:ext cx="173672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 txBox="1"/>
          <p:nvPr/>
        </p:nvSpPr>
        <p:spPr>
          <a:xfrm>
            <a:off x="309562" y="331787"/>
            <a:ext cx="8353425" cy="568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1981200" y="2714625"/>
            <a:ext cx="906462" cy="211137"/>
          </a:xfrm>
          <a:custGeom>
            <a:avLst/>
            <a:gdLst/>
            <a:ahLst/>
            <a:cxnLst/>
            <a:rect l="l" t="t" r="r" b="b"/>
            <a:pathLst>
              <a:path w="906780" h="210312" extrusionOk="0">
                <a:moveTo>
                  <a:pt x="0" y="210312"/>
                </a:moveTo>
                <a:lnTo>
                  <a:pt x="906780" y="210312"/>
                </a:lnTo>
                <a:lnTo>
                  <a:pt x="906780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noFill/>
          <a:ln w="380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2887662" y="2709862"/>
            <a:ext cx="1901825" cy="190500"/>
          </a:xfrm>
          <a:custGeom>
            <a:avLst/>
            <a:gdLst/>
            <a:ahLst/>
            <a:cxnLst/>
            <a:rect l="l" t="t" r="r" b="b"/>
            <a:pathLst>
              <a:path w="1901952" h="190500" extrusionOk="0">
                <a:moveTo>
                  <a:pt x="0" y="190500"/>
                </a:moveTo>
                <a:lnTo>
                  <a:pt x="1901952" y="190500"/>
                </a:lnTo>
                <a:lnTo>
                  <a:pt x="190195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381000" y="2706687"/>
            <a:ext cx="1600200" cy="219075"/>
          </a:xfrm>
          <a:custGeom>
            <a:avLst/>
            <a:gdLst/>
            <a:ahLst/>
            <a:cxnLst/>
            <a:rect l="l" t="t" r="r" b="b"/>
            <a:pathLst>
              <a:path w="1598676" h="217932" extrusionOk="0">
                <a:moveTo>
                  <a:pt x="0" y="217932"/>
                </a:moveTo>
                <a:lnTo>
                  <a:pt x="1598676" y="217932"/>
                </a:lnTo>
                <a:lnTo>
                  <a:pt x="1598676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309562" y="2344737"/>
            <a:ext cx="755650" cy="228600"/>
          </a:xfrm>
          <a:custGeom>
            <a:avLst/>
            <a:gdLst/>
            <a:ahLst/>
            <a:cxnLst/>
            <a:rect l="l" t="t" r="r" b="b"/>
            <a:pathLst>
              <a:path w="754379" h="228600" extrusionOk="0">
                <a:moveTo>
                  <a:pt x="0" y="228600"/>
                </a:moveTo>
                <a:lnTo>
                  <a:pt x="754379" y="228600"/>
                </a:lnTo>
                <a:lnTo>
                  <a:pt x="75437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3551237" y="6234112"/>
            <a:ext cx="251777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MSA in aln format</a:t>
            </a:r>
            <a:endParaRPr/>
          </a:p>
        </p:txBody>
      </p:sp>
      <p:sp>
        <p:nvSpPr>
          <p:cNvPr id="668" name="Google Shape;668;p31"/>
          <p:cNvSpPr txBox="1"/>
          <p:nvPr/>
        </p:nvSpPr>
        <p:spPr>
          <a:xfrm>
            <a:off x="381000" y="2709862"/>
            <a:ext cx="1600200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1981200" y="2709862"/>
            <a:ext cx="906462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2887662" y="2709862"/>
            <a:ext cx="1901825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309562" y="2344737"/>
            <a:ext cx="755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2"/>
          <p:cNvSpPr txBox="1"/>
          <p:nvPr/>
        </p:nvSpPr>
        <p:spPr>
          <a:xfrm>
            <a:off x="109537" y="196850"/>
            <a:ext cx="7942262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tab (default) -shows the alignment in aln format.</a:t>
            </a:r>
            <a:endParaRPr/>
          </a:p>
        </p:txBody>
      </p:sp>
      <p:sp>
        <p:nvSpPr>
          <p:cNvPr id="677" name="Google Shape;677;p32"/>
          <p:cNvSpPr txBox="1"/>
          <p:nvPr/>
        </p:nvSpPr>
        <p:spPr>
          <a:xfrm>
            <a:off x="109537" y="1074737"/>
            <a:ext cx="8516937" cy="318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 an alignment will display the following symbols that</a:t>
            </a:r>
            <a:endParaRPr/>
          </a:p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 the degree of conservation observed in each column: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-residues or nucleotides in that column are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identical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 sequences in the alignment.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-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conserved substitutions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been observed. 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-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semi-conserved substitutions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observed.</a:t>
            </a:r>
            <a:endParaRPr/>
          </a:p>
          <a:p>
            <a:pPr marL="0" marR="0" lvl="0" indent="0" algn="l" rtl="0">
              <a:lnSpc>
                <a:spcPct val="96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Alignment File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- to download the alignment in .aln</a:t>
            </a:r>
            <a:endParaRPr/>
          </a:p>
          <a:p>
            <a:pPr marL="0" marR="0" lvl="0" indent="0" algn="l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format.</a:t>
            </a:r>
            <a:endParaRPr/>
          </a:p>
        </p:txBody>
      </p:sp>
      <p:sp>
        <p:nvSpPr>
          <p:cNvPr id="678" name="Google Shape;678;p32"/>
          <p:cNvSpPr txBox="1"/>
          <p:nvPr/>
        </p:nvSpPr>
        <p:spPr>
          <a:xfrm>
            <a:off x="109537" y="4806950"/>
            <a:ext cx="7204075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Colors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-the alignment will be shown in colour.</a:t>
            </a:r>
            <a:endParaRPr/>
          </a:p>
        </p:txBody>
      </p:sp>
      <p:sp>
        <p:nvSpPr>
          <p:cNvPr id="679" name="Google Shape;679;p32"/>
          <p:cNvSpPr txBox="1"/>
          <p:nvPr/>
        </p:nvSpPr>
        <p:spPr>
          <a:xfrm>
            <a:off x="109537" y="5684837"/>
            <a:ext cx="8488362" cy="106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ClustalW2_Phylogeny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’- MSA can be directly parsed to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ClustalW2 Phylogeny program. This allows the user to control the method of tree construction.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/>
          <p:nvPr/>
        </p:nvSpPr>
        <p:spPr>
          <a:xfrm>
            <a:off x="323850" y="188912"/>
            <a:ext cx="8351837" cy="59039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33"/>
          <p:cNvSpPr/>
          <p:nvPr/>
        </p:nvSpPr>
        <p:spPr>
          <a:xfrm>
            <a:off x="319087" y="184150"/>
            <a:ext cx="8361362" cy="5913437"/>
          </a:xfrm>
          <a:custGeom>
            <a:avLst/>
            <a:gdLst/>
            <a:ahLst/>
            <a:cxnLst/>
            <a:rect l="l" t="t" r="r" b="b"/>
            <a:pathLst>
              <a:path w="8362188" h="5913120" extrusionOk="0">
                <a:moveTo>
                  <a:pt x="0" y="5913120"/>
                </a:moveTo>
                <a:lnTo>
                  <a:pt x="8362188" y="5913120"/>
                </a:lnTo>
                <a:lnTo>
                  <a:pt x="8362188" y="0"/>
                </a:lnTo>
                <a:lnTo>
                  <a:pt x="0" y="0"/>
                </a:lnTo>
                <a:lnTo>
                  <a:pt x="0" y="5913120"/>
                </a:lnTo>
                <a:close/>
              </a:path>
            </a:pathLst>
          </a:custGeom>
          <a:noFill/>
          <a:ln w="952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33"/>
          <p:cNvSpPr txBox="1"/>
          <p:nvPr/>
        </p:nvSpPr>
        <p:spPr>
          <a:xfrm>
            <a:off x="661987" y="6286500"/>
            <a:ext cx="793115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 displayed in colour based on their physicochemical properties</a:t>
            </a:r>
            <a:endParaRPr/>
          </a:p>
        </p:txBody>
      </p:sp>
      <p:sp>
        <p:nvSpPr>
          <p:cNvPr id="687" name="Google Shape;687;p33"/>
          <p:cNvSpPr txBox="1"/>
          <p:nvPr/>
        </p:nvSpPr>
        <p:spPr>
          <a:xfrm>
            <a:off x="319087" y="184150"/>
            <a:ext cx="8361362" cy="591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4"/>
          <p:cNvSpPr txBox="1"/>
          <p:nvPr/>
        </p:nvSpPr>
        <p:spPr>
          <a:xfrm>
            <a:off x="360362" y="331787"/>
            <a:ext cx="8423275" cy="576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34"/>
          <p:cNvSpPr/>
          <p:nvPr/>
        </p:nvSpPr>
        <p:spPr>
          <a:xfrm>
            <a:off x="355600" y="327025"/>
            <a:ext cx="8432800" cy="5770562"/>
          </a:xfrm>
          <a:custGeom>
            <a:avLst/>
            <a:gdLst/>
            <a:ahLst/>
            <a:cxnLst/>
            <a:rect l="l" t="t" r="r" b="b"/>
            <a:pathLst>
              <a:path w="8433816" h="5769864" extrusionOk="0">
                <a:moveTo>
                  <a:pt x="0" y="5769864"/>
                </a:moveTo>
                <a:lnTo>
                  <a:pt x="8433816" y="5769864"/>
                </a:lnTo>
                <a:lnTo>
                  <a:pt x="8433816" y="0"/>
                </a:lnTo>
                <a:lnTo>
                  <a:pt x="0" y="0"/>
                </a:lnTo>
                <a:lnTo>
                  <a:pt x="0" y="5769864"/>
                </a:lnTo>
                <a:close/>
              </a:path>
            </a:pathLst>
          </a:custGeom>
          <a:noFill/>
          <a:ln w="952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1162050" y="395287"/>
            <a:ext cx="1106487" cy="268287"/>
          </a:xfrm>
          <a:custGeom>
            <a:avLst/>
            <a:gdLst/>
            <a:ahLst/>
            <a:cxnLst/>
            <a:rect l="l" t="t" r="r" b="b"/>
            <a:pathLst>
              <a:path w="1106424" h="268224" extrusionOk="0">
                <a:moveTo>
                  <a:pt x="0" y="268224"/>
                </a:moveTo>
                <a:lnTo>
                  <a:pt x="1106424" y="268224"/>
                </a:lnTo>
                <a:lnTo>
                  <a:pt x="1106424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34"/>
          <p:cNvSpPr/>
          <p:nvPr/>
        </p:nvSpPr>
        <p:spPr>
          <a:xfrm>
            <a:off x="4572000" y="1270000"/>
            <a:ext cx="720725" cy="215900"/>
          </a:xfrm>
          <a:custGeom>
            <a:avLst/>
            <a:gdLst/>
            <a:ahLst/>
            <a:cxnLst/>
            <a:rect l="l" t="t" r="r" b="b"/>
            <a:pathLst>
              <a:path w="719327" h="214884" extrusionOk="0">
                <a:moveTo>
                  <a:pt x="0" y="214884"/>
                </a:moveTo>
                <a:lnTo>
                  <a:pt x="719327" y="214884"/>
                </a:lnTo>
                <a:lnTo>
                  <a:pt x="719327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34"/>
          <p:cNvSpPr txBox="1"/>
          <p:nvPr/>
        </p:nvSpPr>
        <p:spPr>
          <a:xfrm>
            <a:off x="2095500" y="6337300"/>
            <a:ext cx="53736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summary along with the JalView trigger button</a:t>
            </a:r>
            <a:endParaRPr/>
          </a:p>
        </p:txBody>
      </p:sp>
      <p:sp>
        <p:nvSpPr>
          <p:cNvPr id="697" name="Google Shape;697;p34"/>
          <p:cNvSpPr txBox="1"/>
          <p:nvPr/>
        </p:nvSpPr>
        <p:spPr>
          <a:xfrm>
            <a:off x="4572000" y="1270000"/>
            <a:ext cx="72072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4"/>
          <p:cNvSpPr txBox="1"/>
          <p:nvPr/>
        </p:nvSpPr>
        <p:spPr>
          <a:xfrm>
            <a:off x="1162050" y="395287"/>
            <a:ext cx="1106487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34"/>
          <p:cNvSpPr txBox="1"/>
          <p:nvPr/>
        </p:nvSpPr>
        <p:spPr>
          <a:xfrm>
            <a:off x="355600" y="327025"/>
            <a:ext cx="8432800" cy="577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"/>
          <p:cNvSpPr txBox="1"/>
          <p:nvPr/>
        </p:nvSpPr>
        <p:spPr>
          <a:xfrm>
            <a:off x="474662" y="593725"/>
            <a:ext cx="20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705" name="Google Shape;705;p35"/>
          <p:cNvSpPr txBox="1"/>
          <p:nvPr/>
        </p:nvSpPr>
        <p:spPr>
          <a:xfrm>
            <a:off x="817562" y="596900"/>
            <a:ext cx="11636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706" name="Google Shape;706;p35"/>
          <p:cNvSpPr txBox="1"/>
          <p:nvPr/>
        </p:nvSpPr>
        <p:spPr>
          <a:xfrm>
            <a:off x="2286000" y="596900"/>
            <a:ext cx="16986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707" name="Google Shape;707;p35"/>
          <p:cNvSpPr txBox="1"/>
          <p:nvPr/>
        </p:nvSpPr>
        <p:spPr>
          <a:xfrm>
            <a:off x="4197350" y="596900"/>
            <a:ext cx="1516062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612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-displays</a:t>
            </a:r>
            <a:endParaRPr/>
          </a:p>
          <a:p>
            <a:pPr marL="74612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</a:t>
            </a:r>
            <a:endParaRPr/>
          </a:p>
        </p:txBody>
      </p:sp>
      <p:sp>
        <p:nvSpPr>
          <p:cNvPr id="708" name="Google Shape;708;p35"/>
          <p:cNvSpPr txBox="1"/>
          <p:nvPr/>
        </p:nvSpPr>
        <p:spPr>
          <a:xfrm>
            <a:off x="5842000" y="596900"/>
            <a:ext cx="5969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25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  <a:p>
            <a:pPr marL="9525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/>
          </a:p>
        </p:txBody>
      </p:sp>
      <p:sp>
        <p:nvSpPr>
          <p:cNvPr id="709" name="Google Shape;709;p35"/>
          <p:cNvSpPr txBox="1"/>
          <p:nvPr/>
        </p:nvSpPr>
        <p:spPr>
          <a:xfrm>
            <a:off x="6738937" y="596900"/>
            <a:ext cx="86836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710" name="Google Shape;710;p35"/>
          <p:cNvSpPr txBox="1"/>
          <p:nvPr/>
        </p:nvSpPr>
        <p:spPr>
          <a:xfrm>
            <a:off x="7908925" y="596900"/>
            <a:ext cx="69056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  <p:sp>
        <p:nvSpPr>
          <p:cNvPr id="711" name="Google Shape;711;p35"/>
          <p:cNvSpPr txBox="1"/>
          <p:nvPr/>
        </p:nvSpPr>
        <p:spPr>
          <a:xfrm>
            <a:off x="817562" y="981075"/>
            <a:ext cx="167640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comprising</a:t>
            </a:r>
            <a:endParaRPr/>
          </a:p>
        </p:txBody>
      </p:sp>
      <p:sp>
        <p:nvSpPr>
          <p:cNvPr id="712" name="Google Shape;712;p35"/>
          <p:cNvSpPr txBox="1"/>
          <p:nvPr/>
        </p:nvSpPr>
        <p:spPr>
          <a:xfrm>
            <a:off x="2622550" y="981075"/>
            <a:ext cx="51276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</p:txBody>
      </p:sp>
      <p:sp>
        <p:nvSpPr>
          <p:cNvPr id="713" name="Google Shape;713;p35"/>
          <p:cNvSpPr txBox="1"/>
          <p:nvPr/>
        </p:nvSpPr>
        <p:spPr>
          <a:xfrm>
            <a:off x="3260725" y="981075"/>
            <a:ext cx="8096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714" name="Google Shape;714;p35"/>
          <p:cNvSpPr txBox="1"/>
          <p:nvPr/>
        </p:nvSpPr>
        <p:spPr>
          <a:xfrm>
            <a:off x="6462712" y="981075"/>
            <a:ext cx="485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</p:txBody>
      </p:sp>
      <p:sp>
        <p:nvSpPr>
          <p:cNvPr id="715" name="Google Shape;715;p35"/>
          <p:cNvSpPr txBox="1"/>
          <p:nvPr/>
        </p:nvSpPr>
        <p:spPr>
          <a:xfrm>
            <a:off x="7100887" y="981075"/>
            <a:ext cx="149860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</a:t>
            </a:r>
            <a:endParaRPr/>
          </a:p>
        </p:txBody>
      </p:sp>
      <p:sp>
        <p:nvSpPr>
          <p:cNvPr id="716" name="Google Shape;716;p35"/>
          <p:cNvSpPr txBox="1"/>
          <p:nvPr/>
        </p:nvSpPr>
        <p:spPr>
          <a:xfrm>
            <a:off x="817562" y="1365250"/>
            <a:ext cx="1223962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(.input),</a:t>
            </a:r>
            <a:endParaRPr/>
          </a:p>
          <a:p>
            <a:pPr marL="1270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</a:t>
            </a:r>
            <a:endParaRPr/>
          </a:p>
          <a:p>
            <a:pPr marL="1270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</p:txBody>
      </p:sp>
      <p:sp>
        <p:nvSpPr>
          <p:cNvPr id="717" name="Google Shape;717;p35"/>
          <p:cNvSpPr txBox="1"/>
          <p:nvPr/>
        </p:nvSpPr>
        <p:spPr>
          <a:xfrm>
            <a:off x="2162175" y="1365250"/>
            <a:ext cx="6302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</a:t>
            </a:r>
            <a:endParaRPr/>
          </a:p>
        </p:txBody>
      </p:sp>
      <p:sp>
        <p:nvSpPr>
          <p:cNvPr id="718" name="Google Shape;718;p35"/>
          <p:cNvSpPr txBox="1"/>
          <p:nvPr/>
        </p:nvSpPr>
        <p:spPr>
          <a:xfrm>
            <a:off x="2911475" y="1365250"/>
            <a:ext cx="9858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4016375" y="1365250"/>
            <a:ext cx="24701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(.output),  which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7038975" y="1365250"/>
            <a:ext cx="2365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721" name="Google Shape;721;p35"/>
          <p:cNvSpPr txBox="1"/>
          <p:nvPr/>
        </p:nvSpPr>
        <p:spPr>
          <a:xfrm>
            <a:off x="7392987" y="1365250"/>
            <a:ext cx="53340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/>
          </a:p>
        </p:txBody>
      </p:sp>
      <p:sp>
        <p:nvSpPr>
          <p:cNvPr id="722" name="Google Shape;722;p35"/>
          <p:cNvSpPr txBox="1"/>
          <p:nvPr/>
        </p:nvSpPr>
        <p:spPr>
          <a:xfrm>
            <a:off x="8045450" y="1365250"/>
            <a:ext cx="5540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endParaRPr/>
          </a:p>
        </p:txBody>
      </p:sp>
      <p:sp>
        <p:nvSpPr>
          <p:cNvPr id="723" name="Google Shape;723;p35"/>
          <p:cNvSpPr txBox="1"/>
          <p:nvPr/>
        </p:nvSpPr>
        <p:spPr>
          <a:xfrm>
            <a:off x="2027237" y="1747837"/>
            <a:ext cx="10096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endParaRPr/>
          </a:p>
        </p:txBody>
      </p:sp>
      <p:sp>
        <p:nvSpPr>
          <p:cNvPr id="724" name="Google Shape;724;p35"/>
          <p:cNvSpPr txBox="1"/>
          <p:nvPr/>
        </p:nvSpPr>
        <p:spPr>
          <a:xfrm>
            <a:off x="3144837" y="1747837"/>
            <a:ext cx="5111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</p:txBody>
      </p:sp>
      <p:sp>
        <p:nvSpPr>
          <p:cNvPr id="725" name="Google Shape;725;p35"/>
          <p:cNvSpPr txBox="1"/>
          <p:nvPr/>
        </p:nvSpPr>
        <p:spPr>
          <a:xfrm>
            <a:off x="3763962" y="1747837"/>
            <a:ext cx="1587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alignment,</a:t>
            </a:r>
            <a:endParaRPr/>
          </a:p>
        </p:txBody>
      </p:sp>
      <p:sp>
        <p:nvSpPr>
          <p:cNvPr id="726" name="Google Shape;726;p35"/>
          <p:cNvSpPr txBox="1"/>
          <p:nvPr/>
        </p:nvSpPr>
        <p:spPr>
          <a:xfrm>
            <a:off x="5457825" y="1747837"/>
            <a:ext cx="1498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</a:t>
            </a:r>
            <a:endParaRPr/>
          </a:p>
        </p:txBody>
      </p:sp>
      <p:sp>
        <p:nvSpPr>
          <p:cNvPr id="727" name="Google Shape;727;p35"/>
          <p:cNvSpPr txBox="1"/>
          <p:nvPr/>
        </p:nvSpPr>
        <p:spPr>
          <a:xfrm>
            <a:off x="7064375" y="1747837"/>
            <a:ext cx="1549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HTML</a:t>
            </a:r>
            <a:endParaRPr/>
          </a:p>
        </p:txBody>
      </p:sp>
      <p:sp>
        <p:nvSpPr>
          <p:cNvPr id="728" name="Google Shape;728;p35"/>
          <p:cNvSpPr txBox="1"/>
          <p:nvPr/>
        </p:nvSpPr>
        <p:spPr>
          <a:xfrm>
            <a:off x="2089150" y="2133600"/>
            <a:ext cx="114458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(.html),</a:t>
            </a:r>
            <a:endParaRPr/>
          </a:p>
        </p:txBody>
      </p:sp>
      <p:sp>
        <p:nvSpPr>
          <p:cNvPr id="729" name="Google Shape;729;p35"/>
          <p:cNvSpPr txBox="1"/>
          <p:nvPr/>
        </p:nvSpPr>
        <p:spPr>
          <a:xfrm>
            <a:off x="3478212" y="2133600"/>
            <a:ext cx="150018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</a:t>
            </a:r>
            <a:endParaRPr/>
          </a:p>
        </p:txBody>
      </p:sp>
      <p:sp>
        <p:nvSpPr>
          <p:cNvPr id="730" name="Google Shape;730;p35"/>
          <p:cNvSpPr txBox="1"/>
          <p:nvPr/>
        </p:nvSpPr>
        <p:spPr>
          <a:xfrm>
            <a:off x="5224462" y="2133600"/>
            <a:ext cx="35560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/>
          </a:p>
        </p:txBody>
      </p:sp>
      <p:sp>
        <p:nvSpPr>
          <p:cNvPr id="731" name="Google Shape;731;p35"/>
          <p:cNvSpPr txBox="1"/>
          <p:nvPr/>
        </p:nvSpPr>
        <p:spPr>
          <a:xfrm>
            <a:off x="5824537" y="2133600"/>
            <a:ext cx="14208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PHYLIP</a:t>
            </a:r>
            <a:endParaRPr/>
          </a:p>
        </p:txBody>
      </p:sp>
      <p:sp>
        <p:nvSpPr>
          <p:cNvPr id="732" name="Google Shape;732;p35"/>
          <p:cNvSpPr txBox="1"/>
          <p:nvPr/>
        </p:nvSpPr>
        <p:spPr>
          <a:xfrm>
            <a:off x="7470775" y="2133600"/>
            <a:ext cx="11255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</p:txBody>
      </p:sp>
      <p:sp>
        <p:nvSpPr>
          <p:cNvPr id="733" name="Google Shape;733;p35"/>
          <p:cNvSpPr txBox="1"/>
          <p:nvPr/>
        </p:nvSpPr>
        <p:spPr>
          <a:xfrm>
            <a:off x="817562" y="2517775"/>
            <a:ext cx="29368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(.phylip), alignment</a:t>
            </a:r>
            <a:endParaRPr/>
          </a:p>
        </p:txBody>
      </p:sp>
      <p:sp>
        <p:nvSpPr>
          <p:cNvPr id="734" name="Google Shape;734;p35"/>
          <p:cNvSpPr txBox="1"/>
          <p:nvPr/>
        </p:nvSpPr>
        <p:spPr>
          <a:xfrm>
            <a:off x="3790950" y="2517775"/>
            <a:ext cx="48085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CLUSTAL format (.clustalw),</a:t>
            </a:r>
            <a:endParaRPr/>
          </a:p>
        </p:txBody>
      </p:sp>
      <p:sp>
        <p:nvSpPr>
          <p:cNvPr id="735" name="Google Shape;735;p35"/>
          <p:cNvSpPr txBox="1"/>
          <p:nvPr/>
        </p:nvSpPr>
        <p:spPr>
          <a:xfrm>
            <a:off x="817562" y="2900362"/>
            <a:ext cx="19923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  in</a:t>
            </a:r>
            <a:endParaRPr/>
          </a:p>
        </p:txBody>
      </p:sp>
      <p:sp>
        <p:nvSpPr>
          <p:cNvPr id="736" name="Google Shape;736;p35"/>
          <p:cNvSpPr txBox="1"/>
          <p:nvPr/>
        </p:nvSpPr>
        <p:spPr>
          <a:xfrm>
            <a:off x="2949575" y="2900362"/>
            <a:ext cx="8286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MSF</a:t>
            </a:r>
            <a:endParaRPr/>
          </a:p>
        </p:txBody>
      </p:sp>
      <p:sp>
        <p:nvSpPr>
          <p:cNvPr id="737" name="Google Shape;737;p35"/>
          <p:cNvSpPr txBox="1"/>
          <p:nvPr/>
        </p:nvSpPr>
        <p:spPr>
          <a:xfrm>
            <a:off x="3905250" y="2900362"/>
            <a:ext cx="11255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</p:txBody>
      </p:sp>
      <p:sp>
        <p:nvSpPr>
          <p:cNvPr id="738" name="Google Shape;738;p35"/>
          <p:cNvSpPr txBox="1"/>
          <p:nvPr/>
        </p:nvSpPr>
        <p:spPr>
          <a:xfrm>
            <a:off x="5172075" y="2900362"/>
            <a:ext cx="16700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(.msf)  and</a:t>
            </a:r>
            <a:endParaRPr/>
          </a:p>
        </p:txBody>
      </p:sp>
      <p:sp>
        <p:nvSpPr>
          <p:cNvPr id="739" name="Google Shape;739;p35"/>
          <p:cNvSpPr txBox="1"/>
          <p:nvPr/>
        </p:nvSpPr>
        <p:spPr>
          <a:xfrm>
            <a:off x="6983412" y="2900362"/>
            <a:ext cx="8667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endParaRPr/>
          </a:p>
        </p:txBody>
      </p:sp>
      <p:sp>
        <p:nvSpPr>
          <p:cNvPr id="740" name="Google Shape;740;p35"/>
          <p:cNvSpPr txBox="1"/>
          <p:nvPr/>
        </p:nvSpPr>
        <p:spPr>
          <a:xfrm>
            <a:off x="7989887" y="2900362"/>
            <a:ext cx="6111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/>
          </a:p>
        </p:txBody>
      </p:sp>
      <p:sp>
        <p:nvSpPr>
          <p:cNvPr id="741" name="Google Shape;741;p35"/>
          <p:cNvSpPr txBox="1"/>
          <p:nvPr/>
        </p:nvSpPr>
        <p:spPr>
          <a:xfrm>
            <a:off x="817562" y="3284537"/>
            <a:ext cx="29352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(.dnd) that contains</a:t>
            </a:r>
            <a:endParaRPr/>
          </a:p>
        </p:txBody>
      </p:sp>
      <p:sp>
        <p:nvSpPr>
          <p:cNvPr id="742" name="Google Shape;742;p35"/>
          <p:cNvSpPr txBox="1"/>
          <p:nvPr/>
        </p:nvSpPr>
        <p:spPr>
          <a:xfrm>
            <a:off x="3814762" y="3284537"/>
            <a:ext cx="47863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for building the</a:t>
            </a:r>
            <a:endParaRPr/>
          </a:p>
        </p:txBody>
      </p:sp>
      <p:sp>
        <p:nvSpPr>
          <p:cNvPr id="743" name="Google Shape;743;p35"/>
          <p:cNvSpPr txBox="1"/>
          <p:nvPr/>
        </p:nvSpPr>
        <p:spPr>
          <a:xfrm>
            <a:off x="817562" y="3668712"/>
            <a:ext cx="36814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cladogram or phylogram.</a:t>
            </a:r>
            <a:endParaRPr/>
          </a:p>
        </p:txBody>
      </p:sp>
      <p:sp>
        <p:nvSpPr>
          <p:cNvPr id="744" name="Google Shape;744;p35"/>
          <p:cNvSpPr txBox="1"/>
          <p:nvPr/>
        </p:nvSpPr>
        <p:spPr>
          <a:xfrm>
            <a:off x="474662" y="4605337"/>
            <a:ext cx="20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745" name="Google Shape;745;p35"/>
          <p:cNvSpPr txBox="1"/>
          <p:nvPr/>
        </p:nvSpPr>
        <p:spPr>
          <a:xfrm>
            <a:off x="817562" y="4608512"/>
            <a:ext cx="778192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0012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JalView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under JalView -triggers JalView, a</a:t>
            </a:r>
            <a:endParaRPr/>
          </a:p>
          <a:p>
            <a:pPr marL="100012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based editor in new window.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requires Java program to be preinstalled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6"/>
          <p:cNvSpPr txBox="1"/>
          <p:nvPr/>
        </p:nvSpPr>
        <p:spPr>
          <a:xfrm>
            <a:off x="263525" y="765175"/>
            <a:ext cx="8640762" cy="4895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36"/>
          <p:cNvSpPr txBox="1"/>
          <p:nvPr/>
        </p:nvSpPr>
        <p:spPr>
          <a:xfrm>
            <a:off x="3533775" y="6021387"/>
            <a:ext cx="22875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JalView editor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"/>
          <p:cNvSpPr txBox="1"/>
          <p:nvPr/>
        </p:nvSpPr>
        <p:spPr>
          <a:xfrm>
            <a:off x="323850" y="404812"/>
            <a:ext cx="8640762" cy="5545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37"/>
          <p:cNvSpPr/>
          <p:nvPr/>
        </p:nvSpPr>
        <p:spPr>
          <a:xfrm>
            <a:off x="319087" y="400050"/>
            <a:ext cx="8650287" cy="5554662"/>
          </a:xfrm>
          <a:custGeom>
            <a:avLst/>
            <a:gdLst/>
            <a:ahLst/>
            <a:cxnLst/>
            <a:rect l="l" t="t" r="r" b="b"/>
            <a:pathLst>
              <a:path w="8650224" h="5553456" extrusionOk="0">
                <a:moveTo>
                  <a:pt x="0" y="5553456"/>
                </a:moveTo>
                <a:lnTo>
                  <a:pt x="8650224" y="5553456"/>
                </a:lnTo>
                <a:lnTo>
                  <a:pt x="8650224" y="0"/>
                </a:lnTo>
                <a:lnTo>
                  <a:pt x="0" y="0"/>
                </a:lnTo>
                <a:lnTo>
                  <a:pt x="0" y="5553456"/>
                </a:lnTo>
                <a:close/>
              </a:path>
            </a:pathLst>
          </a:custGeom>
          <a:noFill/>
          <a:ln w="952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37"/>
          <p:cNvSpPr/>
          <p:nvPr/>
        </p:nvSpPr>
        <p:spPr>
          <a:xfrm>
            <a:off x="2257425" y="477837"/>
            <a:ext cx="803275" cy="269875"/>
          </a:xfrm>
          <a:custGeom>
            <a:avLst/>
            <a:gdLst/>
            <a:ahLst/>
            <a:cxnLst/>
            <a:rect l="l" t="t" r="r" b="b"/>
            <a:pathLst>
              <a:path w="803148" h="269748" extrusionOk="0">
                <a:moveTo>
                  <a:pt x="0" y="269748"/>
                </a:moveTo>
                <a:lnTo>
                  <a:pt x="803148" y="269748"/>
                </a:lnTo>
                <a:lnTo>
                  <a:pt x="803148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37"/>
          <p:cNvSpPr txBox="1"/>
          <p:nvPr/>
        </p:nvSpPr>
        <p:spPr>
          <a:xfrm>
            <a:off x="2565400" y="6240462"/>
            <a:ext cx="515143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tree generated during alignment process</a:t>
            </a:r>
            <a:endParaRPr/>
          </a:p>
        </p:txBody>
      </p:sp>
      <p:sp>
        <p:nvSpPr>
          <p:cNvPr id="760" name="Google Shape;760;p37"/>
          <p:cNvSpPr txBox="1"/>
          <p:nvPr/>
        </p:nvSpPr>
        <p:spPr>
          <a:xfrm>
            <a:off x="2257425" y="477837"/>
            <a:ext cx="80327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319087" y="400050"/>
            <a:ext cx="8650287" cy="555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8"/>
          <p:cNvSpPr txBox="1"/>
          <p:nvPr/>
        </p:nvSpPr>
        <p:spPr>
          <a:xfrm>
            <a:off x="474662" y="925512"/>
            <a:ext cx="2592387" cy="8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Phylogram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</a:t>
            </a:r>
            <a:endParaRPr/>
          </a:p>
        </p:txBody>
      </p:sp>
      <p:sp>
        <p:nvSpPr>
          <p:cNvPr id="767" name="Google Shape;767;p38"/>
          <p:cNvSpPr txBox="1"/>
          <p:nvPr/>
        </p:nvSpPr>
        <p:spPr>
          <a:xfrm>
            <a:off x="3225800" y="1439862"/>
            <a:ext cx="12414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  <p:sp>
        <p:nvSpPr>
          <p:cNvPr id="768" name="Google Shape;768;p38"/>
          <p:cNvSpPr txBox="1"/>
          <p:nvPr/>
        </p:nvSpPr>
        <p:spPr>
          <a:xfrm>
            <a:off x="4625975" y="1439862"/>
            <a:ext cx="8477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(tree)</a:t>
            </a:r>
            <a:endParaRPr/>
          </a:p>
        </p:txBody>
      </p:sp>
      <p:sp>
        <p:nvSpPr>
          <p:cNvPr id="769" name="Google Shape;769;p38"/>
          <p:cNvSpPr txBox="1"/>
          <p:nvPr/>
        </p:nvSpPr>
        <p:spPr>
          <a:xfrm>
            <a:off x="5635625" y="1439862"/>
            <a:ext cx="1301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assumed</a:t>
            </a:r>
            <a:endParaRPr/>
          </a:p>
        </p:txBody>
      </p:sp>
      <p:sp>
        <p:nvSpPr>
          <p:cNvPr id="770" name="Google Shape;770;p38"/>
          <p:cNvSpPr txBox="1"/>
          <p:nvPr/>
        </p:nvSpPr>
        <p:spPr>
          <a:xfrm>
            <a:off x="7096125" y="1439862"/>
            <a:ext cx="35560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endParaRPr/>
          </a:p>
        </p:txBody>
      </p:sp>
      <p:sp>
        <p:nvSpPr>
          <p:cNvPr id="771" name="Google Shape;771;p38"/>
          <p:cNvSpPr txBox="1"/>
          <p:nvPr/>
        </p:nvSpPr>
        <p:spPr>
          <a:xfrm>
            <a:off x="7610475" y="1439862"/>
            <a:ext cx="4159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endParaRPr/>
          </a:p>
        </p:txBody>
      </p:sp>
      <p:sp>
        <p:nvSpPr>
          <p:cNvPr id="772" name="Google Shape;772;p38"/>
          <p:cNvSpPr txBox="1"/>
          <p:nvPr/>
        </p:nvSpPr>
        <p:spPr>
          <a:xfrm>
            <a:off x="8183562" y="1439862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endParaRPr/>
          </a:p>
        </p:txBody>
      </p:sp>
      <p:sp>
        <p:nvSpPr>
          <p:cNvPr id="773" name="Google Shape;773;p38"/>
          <p:cNvSpPr txBox="1"/>
          <p:nvPr/>
        </p:nvSpPr>
        <p:spPr>
          <a:xfrm>
            <a:off x="474662" y="1866900"/>
            <a:ext cx="6557962" cy="131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of a phylogeny.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-Branch lengths are proportional to the inferred evolutionary change.</a:t>
            </a:r>
            <a:endParaRPr/>
          </a:p>
        </p:txBody>
      </p:sp>
      <p:sp>
        <p:nvSpPr>
          <p:cNvPr id="774" name="Google Shape;774;p38"/>
          <p:cNvSpPr txBox="1"/>
          <p:nvPr/>
        </p:nvSpPr>
        <p:spPr>
          <a:xfrm>
            <a:off x="7058025" y="2378075"/>
            <a:ext cx="11414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</a:t>
            </a:r>
            <a:endParaRPr/>
          </a:p>
        </p:txBody>
      </p:sp>
      <p:sp>
        <p:nvSpPr>
          <p:cNvPr id="775" name="Google Shape;775;p38"/>
          <p:cNvSpPr txBox="1"/>
          <p:nvPr/>
        </p:nvSpPr>
        <p:spPr>
          <a:xfrm>
            <a:off x="8221662" y="2378075"/>
            <a:ext cx="3762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/>
          </a:p>
        </p:txBody>
      </p:sp>
      <p:sp>
        <p:nvSpPr>
          <p:cNvPr id="776" name="Google Shape;776;p38"/>
          <p:cNvSpPr txBox="1"/>
          <p:nvPr/>
        </p:nvSpPr>
        <p:spPr>
          <a:xfrm>
            <a:off x="474662" y="3827462"/>
            <a:ext cx="2592387" cy="8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Cladogram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-Branching</a:t>
            </a:r>
            <a:endParaRPr/>
          </a:p>
        </p:txBody>
      </p:sp>
      <p:sp>
        <p:nvSpPr>
          <p:cNvPr id="777" name="Google Shape;777;p38"/>
          <p:cNvSpPr txBox="1"/>
          <p:nvPr/>
        </p:nvSpPr>
        <p:spPr>
          <a:xfrm>
            <a:off x="3225800" y="4341812"/>
            <a:ext cx="12414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  <p:sp>
        <p:nvSpPr>
          <p:cNvPr id="778" name="Google Shape;778;p38"/>
          <p:cNvSpPr txBox="1"/>
          <p:nvPr/>
        </p:nvSpPr>
        <p:spPr>
          <a:xfrm>
            <a:off x="4625975" y="4341812"/>
            <a:ext cx="8477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(tree)</a:t>
            </a:r>
            <a:endParaRPr/>
          </a:p>
        </p:txBody>
      </p:sp>
      <p:sp>
        <p:nvSpPr>
          <p:cNvPr id="779" name="Google Shape;779;p38"/>
          <p:cNvSpPr txBox="1"/>
          <p:nvPr/>
        </p:nvSpPr>
        <p:spPr>
          <a:xfrm>
            <a:off x="5635625" y="4341812"/>
            <a:ext cx="1301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assumed</a:t>
            </a:r>
            <a:endParaRPr/>
          </a:p>
        </p:txBody>
      </p:sp>
      <p:sp>
        <p:nvSpPr>
          <p:cNvPr id="780" name="Google Shape;780;p38"/>
          <p:cNvSpPr txBox="1"/>
          <p:nvPr/>
        </p:nvSpPr>
        <p:spPr>
          <a:xfrm>
            <a:off x="7096125" y="4341812"/>
            <a:ext cx="35560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endParaRPr/>
          </a:p>
        </p:txBody>
      </p:sp>
      <p:sp>
        <p:nvSpPr>
          <p:cNvPr id="781" name="Google Shape;781;p38"/>
          <p:cNvSpPr txBox="1"/>
          <p:nvPr/>
        </p:nvSpPr>
        <p:spPr>
          <a:xfrm>
            <a:off x="7610475" y="4341812"/>
            <a:ext cx="4159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endParaRPr/>
          </a:p>
        </p:txBody>
      </p:sp>
      <p:sp>
        <p:nvSpPr>
          <p:cNvPr id="782" name="Google Shape;782;p38"/>
          <p:cNvSpPr txBox="1"/>
          <p:nvPr/>
        </p:nvSpPr>
        <p:spPr>
          <a:xfrm>
            <a:off x="8183562" y="4341812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endParaRPr/>
          </a:p>
        </p:txBody>
      </p:sp>
      <p:sp>
        <p:nvSpPr>
          <p:cNvPr id="783" name="Google Shape;783;p38"/>
          <p:cNvSpPr txBox="1"/>
          <p:nvPr/>
        </p:nvSpPr>
        <p:spPr>
          <a:xfrm>
            <a:off x="474662" y="4767262"/>
            <a:ext cx="4986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of a phylogeny where the</a:t>
            </a:r>
            <a:endParaRPr/>
          </a:p>
        </p:txBody>
      </p:sp>
      <p:sp>
        <p:nvSpPr>
          <p:cNvPr id="784" name="Google Shape;784;p38"/>
          <p:cNvSpPr txBox="1"/>
          <p:nvPr/>
        </p:nvSpPr>
        <p:spPr>
          <a:xfrm>
            <a:off x="5475287" y="4767262"/>
            <a:ext cx="31273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branches are of equal</a:t>
            </a:r>
            <a:endParaRPr/>
          </a:p>
        </p:txBody>
      </p:sp>
      <p:sp>
        <p:nvSpPr>
          <p:cNvPr id="785" name="Google Shape;785;p38"/>
          <p:cNvSpPr txBox="1"/>
          <p:nvPr/>
        </p:nvSpPr>
        <p:spPr>
          <a:xfrm>
            <a:off x="474662" y="5195887"/>
            <a:ext cx="81248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length, thus cladograms show common ancestry, but do</a:t>
            </a:r>
            <a:endParaRPr/>
          </a:p>
        </p:txBody>
      </p:sp>
      <p:sp>
        <p:nvSpPr>
          <p:cNvPr id="786" name="Google Shape;786;p38"/>
          <p:cNvSpPr txBox="1"/>
          <p:nvPr/>
        </p:nvSpPr>
        <p:spPr>
          <a:xfrm>
            <a:off x="474662" y="5621337"/>
            <a:ext cx="5349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/>
          </a:p>
        </p:txBody>
      </p:sp>
      <p:sp>
        <p:nvSpPr>
          <p:cNvPr id="787" name="Google Shape;787;p38"/>
          <p:cNvSpPr txBox="1"/>
          <p:nvPr/>
        </p:nvSpPr>
        <p:spPr>
          <a:xfrm>
            <a:off x="1255712" y="5621337"/>
            <a:ext cx="12017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</a:t>
            </a:r>
            <a:endParaRPr/>
          </a:p>
        </p:txBody>
      </p:sp>
      <p:sp>
        <p:nvSpPr>
          <p:cNvPr id="788" name="Google Shape;788;p38"/>
          <p:cNvSpPr txBox="1"/>
          <p:nvPr/>
        </p:nvSpPr>
        <p:spPr>
          <a:xfrm>
            <a:off x="2705100" y="5621337"/>
            <a:ext cx="5127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</p:txBody>
      </p:sp>
      <p:sp>
        <p:nvSpPr>
          <p:cNvPr id="789" name="Google Shape;789;p38"/>
          <p:cNvSpPr txBox="1"/>
          <p:nvPr/>
        </p:nvSpPr>
        <p:spPr>
          <a:xfrm>
            <a:off x="3465512" y="5621337"/>
            <a:ext cx="11414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</a:t>
            </a:r>
            <a:endParaRPr/>
          </a:p>
        </p:txBody>
      </p:sp>
      <p:sp>
        <p:nvSpPr>
          <p:cNvPr id="790" name="Google Shape;790;p38"/>
          <p:cNvSpPr txBox="1"/>
          <p:nvPr/>
        </p:nvSpPr>
        <p:spPr>
          <a:xfrm>
            <a:off x="4856162" y="5621337"/>
            <a:ext cx="3762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/>
          </a:p>
        </p:txBody>
      </p:sp>
      <p:sp>
        <p:nvSpPr>
          <p:cNvPr id="791" name="Google Shape;791;p38"/>
          <p:cNvSpPr txBox="1"/>
          <p:nvPr/>
        </p:nvSpPr>
        <p:spPr>
          <a:xfrm>
            <a:off x="5480050" y="5621337"/>
            <a:ext cx="18732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evolutionary</a:t>
            </a:r>
            <a:endParaRPr/>
          </a:p>
        </p:txBody>
      </p:sp>
      <p:sp>
        <p:nvSpPr>
          <p:cNvPr id="792" name="Google Shape;792;p38"/>
          <p:cNvSpPr txBox="1"/>
          <p:nvPr/>
        </p:nvSpPr>
        <p:spPr>
          <a:xfrm>
            <a:off x="7602537" y="5621337"/>
            <a:ext cx="9953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"time"</a:t>
            </a:r>
            <a:endParaRPr/>
          </a:p>
        </p:txBody>
      </p:sp>
      <p:sp>
        <p:nvSpPr>
          <p:cNvPr id="793" name="Google Shape;793;p38"/>
          <p:cNvSpPr txBox="1"/>
          <p:nvPr/>
        </p:nvSpPr>
        <p:spPr>
          <a:xfrm>
            <a:off x="474662" y="6048375"/>
            <a:ext cx="23066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separating taxa.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252412" y="1484312"/>
            <a:ext cx="84963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9900" marR="0" lvl="0" indent="-457200" algn="just" rtl="0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 is a consistency-based MSA tool that attempts to mitigate the pitfalls of progressive alignment methods.</a:t>
            </a:r>
            <a:endParaRPr/>
          </a:p>
          <a:p>
            <a:pPr marL="469900" marR="0" lvl="0" indent="-457200" algn="just" rtl="0">
              <a:lnSpc>
                <a:spcPct val="103125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a progressive approach like ClustalW.</a:t>
            </a:r>
            <a:endParaRPr/>
          </a:p>
          <a:p>
            <a:pPr marL="4699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just" rtl="0">
              <a:lnSpc>
                <a:spcPct val="103125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has advanced features to evaluate the quality of the alignments and some capacity for identifying occurrence of motifs.</a:t>
            </a:r>
            <a:endParaRPr/>
          </a:p>
          <a:p>
            <a:pPr marL="4699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39750" y="2957512"/>
            <a:ext cx="7646987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23850" y="3932237"/>
            <a:ext cx="828675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763712" y="476250"/>
            <a:ext cx="5086350" cy="78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400"/>
              <a:buFont typeface="Times New Roman"/>
              <a:buNone/>
            </a:pPr>
            <a:r>
              <a:rPr lang="en-US" sz="4400" b="1" i="0" u="sng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9"/>
          <p:cNvSpPr txBox="1"/>
          <p:nvPr/>
        </p:nvSpPr>
        <p:spPr>
          <a:xfrm>
            <a:off x="396875" y="549275"/>
            <a:ext cx="8350250" cy="5576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39"/>
          <p:cNvSpPr/>
          <p:nvPr/>
        </p:nvSpPr>
        <p:spPr>
          <a:xfrm>
            <a:off x="392112" y="544512"/>
            <a:ext cx="8359775" cy="5586412"/>
          </a:xfrm>
          <a:custGeom>
            <a:avLst/>
            <a:gdLst/>
            <a:ahLst/>
            <a:cxnLst/>
            <a:rect l="l" t="t" r="r" b="b"/>
            <a:pathLst>
              <a:path w="8360664" h="5586984" extrusionOk="0">
                <a:moveTo>
                  <a:pt x="0" y="5586984"/>
                </a:moveTo>
                <a:lnTo>
                  <a:pt x="8360664" y="5586984"/>
                </a:lnTo>
                <a:lnTo>
                  <a:pt x="8360664" y="0"/>
                </a:lnTo>
                <a:lnTo>
                  <a:pt x="0" y="0"/>
                </a:lnTo>
                <a:lnTo>
                  <a:pt x="0" y="5586984"/>
                </a:lnTo>
                <a:close/>
              </a:path>
            </a:pathLst>
          </a:custGeom>
          <a:noFill/>
          <a:ln w="952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39"/>
          <p:cNvSpPr/>
          <p:nvPr/>
        </p:nvSpPr>
        <p:spPr>
          <a:xfrm>
            <a:off x="3017837" y="593725"/>
            <a:ext cx="1266825" cy="315912"/>
          </a:xfrm>
          <a:custGeom>
            <a:avLst/>
            <a:gdLst/>
            <a:ahLst/>
            <a:cxnLst/>
            <a:rect l="l" t="t" r="r" b="b"/>
            <a:pathLst>
              <a:path w="1266444" h="315467" extrusionOk="0">
                <a:moveTo>
                  <a:pt x="0" y="315467"/>
                </a:moveTo>
                <a:lnTo>
                  <a:pt x="1266444" y="315467"/>
                </a:lnTo>
                <a:lnTo>
                  <a:pt x="1266444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noFill/>
          <a:ln w="380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9"/>
          <p:cNvSpPr txBox="1"/>
          <p:nvPr/>
        </p:nvSpPr>
        <p:spPr>
          <a:xfrm>
            <a:off x="1704975" y="6272212"/>
            <a:ext cx="605948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Neighbour-joining tree without correcting the distances</a:t>
            </a:r>
            <a:endParaRPr/>
          </a:p>
        </p:txBody>
      </p:sp>
      <p:sp>
        <p:nvSpPr>
          <p:cNvPr id="802" name="Google Shape;802;p39"/>
          <p:cNvSpPr txBox="1"/>
          <p:nvPr/>
        </p:nvSpPr>
        <p:spPr>
          <a:xfrm>
            <a:off x="3017837" y="593725"/>
            <a:ext cx="12668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392112" y="544512"/>
            <a:ext cx="8359775" cy="55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0"/>
          <p:cNvSpPr txBox="1"/>
          <p:nvPr/>
        </p:nvSpPr>
        <p:spPr>
          <a:xfrm>
            <a:off x="323850" y="404812"/>
            <a:ext cx="8496300" cy="5688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40"/>
          <p:cNvSpPr/>
          <p:nvPr/>
        </p:nvSpPr>
        <p:spPr>
          <a:xfrm>
            <a:off x="319087" y="400050"/>
            <a:ext cx="8505825" cy="5697537"/>
          </a:xfrm>
          <a:custGeom>
            <a:avLst/>
            <a:gdLst/>
            <a:ahLst/>
            <a:cxnLst/>
            <a:rect l="l" t="t" r="r" b="b"/>
            <a:pathLst>
              <a:path w="8506968" h="5696712" extrusionOk="0">
                <a:moveTo>
                  <a:pt x="0" y="5696712"/>
                </a:moveTo>
                <a:lnTo>
                  <a:pt x="8506968" y="5696712"/>
                </a:lnTo>
                <a:lnTo>
                  <a:pt x="8506968" y="0"/>
                </a:lnTo>
                <a:lnTo>
                  <a:pt x="0" y="0"/>
                </a:lnTo>
                <a:lnTo>
                  <a:pt x="0" y="5696712"/>
                </a:lnTo>
                <a:close/>
              </a:path>
            </a:pathLst>
          </a:custGeom>
          <a:noFill/>
          <a:ln w="952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40"/>
          <p:cNvSpPr/>
          <p:nvPr/>
        </p:nvSpPr>
        <p:spPr>
          <a:xfrm>
            <a:off x="4073525" y="406400"/>
            <a:ext cx="1219200" cy="342900"/>
          </a:xfrm>
          <a:custGeom>
            <a:avLst/>
            <a:gdLst/>
            <a:ahLst/>
            <a:cxnLst/>
            <a:rect l="l" t="t" r="r" b="b"/>
            <a:pathLst>
              <a:path w="1219200" h="342900" extrusionOk="0">
                <a:moveTo>
                  <a:pt x="0" y="342900"/>
                </a:moveTo>
                <a:lnTo>
                  <a:pt x="1219200" y="342900"/>
                </a:lnTo>
                <a:lnTo>
                  <a:pt x="12192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40"/>
          <p:cNvSpPr txBox="1"/>
          <p:nvPr/>
        </p:nvSpPr>
        <p:spPr>
          <a:xfrm>
            <a:off x="2913062" y="6384925"/>
            <a:ext cx="385603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submission details of the alignment</a:t>
            </a:r>
            <a:endParaRPr/>
          </a:p>
        </p:txBody>
      </p:sp>
      <p:sp>
        <p:nvSpPr>
          <p:cNvPr id="812" name="Google Shape;812;p40"/>
          <p:cNvSpPr txBox="1"/>
          <p:nvPr/>
        </p:nvSpPr>
        <p:spPr>
          <a:xfrm>
            <a:off x="319087" y="400050"/>
            <a:ext cx="375443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40"/>
          <p:cNvSpPr txBox="1"/>
          <p:nvPr/>
        </p:nvSpPr>
        <p:spPr>
          <a:xfrm>
            <a:off x="4073525" y="400050"/>
            <a:ext cx="12192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5292725" y="400050"/>
            <a:ext cx="35321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319087" y="749300"/>
            <a:ext cx="8505825" cy="534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"/>
          <p:cNvSpPr txBox="1"/>
          <p:nvPr/>
        </p:nvSpPr>
        <p:spPr>
          <a:xfrm>
            <a:off x="2268537" y="1844675"/>
            <a:ext cx="4751387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Times New Roman"/>
              <a:buNone/>
            </a:pPr>
            <a:r>
              <a:rPr lang="en-US" sz="13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1547812" y="1587"/>
            <a:ext cx="655161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468312" y="404812"/>
            <a:ext cx="8064500" cy="1123950"/>
          </a:xfrm>
          <a:prstGeom prst="rect">
            <a:avLst/>
          </a:prstGeom>
          <a:solidFill>
            <a:srgbClr val="F1F5F8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E3E"/>
              </a:buClr>
              <a:buSzPts val="1900"/>
              <a:buFont typeface="Times New Roman"/>
              <a:buNone/>
            </a:pPr>
            <a:r>
              <a:rPr lang="en-US" sz="1900" b="1" i="0" u="none">
                <a:solidFill>
                  <a:srgbClr val="212E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T-Coffee</a:t>
            </a:r>
            <a:endParaRPr/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8AA3"/>
              </a:buClr>
              <a:buSzPts val="1500"/>
              <a:buFont typeface="Arial"/>
              <a:buChar char="•"/>
            </a:pPr>
            <a:r>
              <a:rPr lang="en-US" sz="1500" b="0" i="1" u="none">
                <a:solidFill>
                  <a:srgbClr val="0C8A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tools for Computing, Evaluating and Manipulating Multiple Alignments of DNA, RNA, Protein Sequences and Structures</a:t>
            </a:r>
            <a:endParaRPr sz="1900" b="0" i="0" u="none">
              <a:solidFill>
                <a:srgbClr val="212E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212E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627062" y="2392362"/>
            <a:ext cx="7451725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CCCC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 </a:t>
            </a:r>
            <a:r>
              <a:rPr lang="en-US" sz="2000" b="0" i="0" u="sng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https://tcoffee.vital-it.ch/apps/tcoffee/index.html</a:t>
            </a:r>
            <a:r>
              <a:rPr lang="en-US" sz="2000" b="0" i="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http://www.ebi.ac.uk/Tools/msa/tcoffee/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 descr="Canvas"/>
          <p:cNvSpPr txBox="1"/>
          <p:nvPr/>
        </p:nvSpPr>
        <p:spPr>
          <a:xfrm>
            <a:off x="1957387" y="98425"/>
            <a:ext cx="5927725" cy="9540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" descr="Recycled paper"/>
          <p:cNvSpPr/>
          <p:nvPr/>
        </p:nvSpPr>
        <p:spPr>
          <a:xfrm>
            <a:off x="1676400" y="1258887"/>
            <a:ext cx="6343650" cy="2997200"/>
          </a:xfrm>
          <a:prstGeom prst="roundRect">
            <a:avLst>
              <a:gd name="adj" fmla="val 982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676400" y="960437"/>
            <a:ext cx="6858000" cy="304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endParaRPr sz="10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endParaRPr sz="10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endParaRPr sz="10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chite  ---ADKPKRPLSAYMLWLNSARESIKRENPDFK-VTEVAKKGGELWRGLKD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wheat  --DPNKPKRAPSAFFVFMGEFREEFKQKNPKNKSVAAVGKAAGERWKSLSE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trybr  KKDSNAPKRAMTSFMFFSSDFRS----KHSDLS-IVEMSKAAGAAWKELGP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mouse  -----KPKRPRSAYNIYVSESFQ----EAKDDS-AQGKLKLVNEAWKNLSP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***. ::: .: ..  .    :  . .      *  .  *: *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chite  AATAKQNYIRALQEYERNGG-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wheat  ANKLKGEYNKAIAAYNKGESA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trybr  AEKDKERYKREM---------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mouse  AKDDRIRYDNEMKSWEEQMAE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*   : .* . :         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1905000" y="63500"/>
            <a:ext cx="6172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Potential Uses of A Multiple Sequence Alignment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</p:txBody>
      </p:sp>
      <p:sp>
        <p:nvSpPr>
          <p:cNvPr id="94" name="Google Shape;94;p6" descr="Stationery"/>
          <p:cNvSpPr/>
          <p:nvPr/>
        </p:nvSpPr>
        <p:spPr>
          <a:xfrm>
            <a:off x="228600" y="4419600"/>
            <a:ext cx="2590800" cy="55880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381000" y="4449762"/>
            <a:ext cx="18129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Extrapolation</a:t>
            </a:r>
            <a:endParaRPr/>
          </a:p>
        </p:txBody>
      </p:sp>
      <p:sp>
        <p:nvSpPr>
          <p:cNvPr id="96" name="Google Shape;96;p6" descr="Stationery"/>
          <p:cNvSpPr/>
          <p:nvPr/>
        </p:nvSpPr>
        <p:spPr>
          <a:xfrm>
            <a:off x="228600" y="5181600"/>
            <a:ext cx="2590800" cy="55880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381000" y="5211762"/>
            <a:ext cx="2149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Motifs/Patterns</a:t>
            </a:r>
            <a:endParaRPr/>
          </a:p>
        </p:txBody>
      </p:sp>
      <p:sp>
        <p:nvSpPr>
          <p:cNvPr id="98" name="Google Shape;98;p6" descr="Stationery"/>
          <p:cNvSpPr/>
          <p:nvPr/>
        </p:nvSpPr>
        <p:spPr>
          <a:xfrm>
            <a:off x="2971800" y="4419600"/>
            <a:ext cx="2590800" cy="55880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124200" y="4449762"/>
            <a:ext cx="13573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Phylogeny</a:t>
            </a:r>
            <a:endParaRPr/>
          </a:p>
        </p:txBody>
      </p:sp>
      <p:sp>
        <p:nvSpPr>
          <p:cNvPr id="100" name="Google Shape;100;p6" descr="Stationery"/>
          <p:cNvSpPr/>
          <p:nvPr/>
        </p:nvSpPr>
        <p:spPr>
          <a:xfrm>
            <a:off x="228600" y="5943600"/>
            <a:ext cx="2590800" cy="55880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381000" y="5973762"/>
            <a:ext cx="11096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Profiles</a:t>
            </a:r>
            <a:endParaRPr/>
          </a:p>
        </p:txBody>
      </p:sp>
      <p:sp>
        <p:nvSpPr>
          <p:cNvPr id="102" name="Google Shape;102;p6" descr="Stationery"/>
          <p:cNvSpPr/>
          <p:nvPr/>
        </p:nvSpPr>
        <p:spPr>
          <a:xfrm>
            <a:off x="2971800" y="5181600"/>
            <a:ext cx="2590800" cy="558800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 w="28575" cap="flat" cmpd="sng">
            <a:solidFill>
              <a:srgbClr val="FF5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3048000" y="5211762"/>
            <a:ext cx="22891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Struc. Prediction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5715000" y="4800600"/>
            <a:ext cx="34290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Alignments Are </a:t>
            </a:r>
            <a:r>
              <a:rPr lang="en-US" sz="2400" b="1" i="0" u="none">
                <a:solidFill>
                  <a:srgbClr val="EB152E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CENTRAL</a:t>
            </a: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MOST Bioinformatics Techniques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 descr="Papyrus"/>
          <p:cNvSpPr txBox="1"/>
          <p:nvPr/>
        </p:nvSpPr>
        <p:spPr>
          <a:xfrm>
            <a:off x="1458912" y="49212"/>
            <a:ext cx="6343650" cy="142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1592262" y="238125"/>
            <a:ext cx="6172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Is It Difficult To Compute A multiple Sequence Alignment?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2362200" y="1752600"/>
            <a:ext cx="4476750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1"/>
              </a:buClr>
              <a:buSzPts val="2800"/>
              <a:buFont typeface="Comic Sans MS"/>
              <a:buNone/>
            </a:pPr>
            <a:r>
              <a:rPr lang="en-US" sz="2800" b="1" i="0" u="none">
                <a:solidFill>
                  <a:srgbClr val="0000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CROSSROAD PROBLEM</a:t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1401762" y="2209800"/>
            <a:ext cx="4400550" cy="4165600"/>
            <a:chOff x="0" y="1584"/>
            <a:chExt cx="3696" cy="1968"/>
          </a:xfrm>
        </p:grpSpPr>
        <p:pic>
          <p:nvPicPr>
            <p:cNvPr id="113" name="Google Shape;113;p7" descr="Crossroa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4" y="1680"/>
              <a:ext cx="1872" cy="18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" name="Google Shape;114;p7"/>
            <p:cNvGrpSpPr/>
            <p:nvPr/>
          </p:nvGrpSpPr>
          <p:grpSpPr>
            <a:xfrm>
              <a:off x="0" y="1584"/>
              <a:ext cx="2400" cy="720"/>
              <a:chOff x="0" y="1584"/>
              <a:chExt cx="2400" cy="720"/>
            </a:xfrm>
          </p:grpSpPr>
          <p:sp>
            <p:nvSpPr>
              <p:cNvPr id="115" name="Google Shape;115;p7" descr="Canvas"/>
              <p:cNvSpPr/>
              <p:nvPr/>
            </p:nvSpPr>
            <p:spPr>
              <a:xfrm>
                <a:off x="0" y="1584"/>
                <a:ext cx="2400" cy="720"/>
              </a:xfrm>
              <a:prstGeom prst="roundRect">
                <a:avLst>
                  <a:gd name="adj" fmla="val 2117"/>
                </a:avLst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7"/>
              <p:cNvSpPr txBox="1"/>
              <p:nvPr/>
            </p:nvSpPr>
            <p:spPr>
              <a:xfrm>
                <a:off x="299" y="1728"/>
                <a:ext cx="1745" cy="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11"/>
                  </a:buClr>
                  <a:buSzPts val="2000"/>
                  <a:buFont typeface="Comic Sans MS"/>
                  <a:buNone/>
                </a:pPr>
                <a:r>
                  <a:rPr lang="en-US" sz="2000" b="1" i="0" u="none">
                    <a:solidFill>
                      <a:srgbClr val="00001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BIOLOGY:</a:t>
                </a:r>
                <a:br>
                  <a:rPr lang="en-US" sz="2000" b="1" i="0" u="none">
                    <a:solidFill>
                      <a:srgbClr val="00001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US" sz="2000" b="1" i="0" u="none">
                    <a:solidFill>
                      <a:srgbClr val="00001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What is </a:t>
                </a:r>
                <a:r>
                  <a:rPr lang="en-US" sz="2000" b="1" i="0" u="none">
                    <a:solidFill>
                      <a:srgbClr val="EB152E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</a:t>
                </a:r>
                <a:r>
                  <a:rPr lang="en-US" sz="2000" b="1" i="0" u="none">
                    <a:solidFill>
                      <a:srgbClr val="00001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Good </a:t>
                </a:r>
                <a:br>
                  <a:rPr lang="en-US" sz="2000" b="1" i="0" u="none">
                    <a:solidFill>
                      <a:srgbClr val="00001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US" sz="2000" b="1" i="0" u="none">
                    <a:solidFill>
                      <a:srgbClr val="00001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Alignment</a:t>
                </a:r>
                <a:endParaRPr/>
              </a:p>
            </p:txBody>
          </p:sp>
        </p:grpSp>
      </p:grpSp>
      <p:grpSp>
        <p:nvGrpSpPr>
          <p:cNvPr id="117" name="Google Shape;117;p7"/>
          <p:cNvGrpSpPr/>
          <p:nvPr/>
        </p:nvGrpSpPr>
        <p:grpSpPr>
          <a:xfrm>
            <a:off x="5116512" y="2209800"/>
            <a:ext cx="2857500" cy="1524000"/>
            <a:chOff x="3120" y="1584"/>
            <a:chExt cx="2400" cy="720"/>
          </a:xfrm>
        </p:grpSpPr>
        <p:sp>
          <p:nvSpPr>
            <p:cNvPr id="118" name="Google Shape;118;p7" descr="Canvas"/>
            <p:cNvSpPr/>
            <p:nvPr/>
          </p:nvSpPr>
          <p:spPr>
            <a:xfrm>
              <a:off x="3120" y="1584"/>
              <a:ext cx="2400" cy="720"/>
            </a:xfrm>
            <a:prstGeom prst="roundRect">
              <a:avLst>
                <a:gd name="adj" fmla="val 2117"/>
              </a:avLst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3335" y="1728"/>
              <a:ext cx="2034" cy="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1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rgbClr val="00001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COMPUTATION</a:t>
              </a:r>
              <a:br>
                <a:rPr lang="en-US" sz="2000" b="1" i="0" u="none">
                  <a:solidFill>
                    <a:srgbClr val="00001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2000" b="1" i="0" u="none">
                  <a:solidFill>
                    <a:srgbClr val="00001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What is </a:t>
              </a:r>
              <a:r>
                <a:rPr lang="en-US" sz="2000" b="1" i="0" u="none">
                  <a:solidFill>
                    <a:srgbClr val="EB152E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THE </a:t>
              </a:r>
              <a:r>
                <a:rPr lang="en-US" sz="2000" b="1" i="0" u="none">
                  <a:solidFill>
                    <a:srgbClr val="00001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Good </a:t>
              </a:r>
              <a:br>
                <a:rPr lang="en-US" sz="2000" b="1" i="0" u="none">
                  <a:solidFill>
                    <a:srgbClr val="00001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2000" b="1" i="0" u="none">
                  <a:solidFill>
                    <a:srgbClr val="00001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Alignment</a:t>
              </a: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>
            <a:off x="1371600" y="4976812"/>
            <a:ext cx="7094537" cy="1576387"/>
            <a:chOff x="720" y="3184"/>
            <a:chExt cx="4487" cy="744"/>
          </a:xfrm>
        </p:grpSpPr>
        <p:sp>
          <p:nvSpPr>
            <p:cNvPr id="121" name="Google Shape;121;p7"/>
            <p:cNvSpPr/>
            <p:nvPr/>
          </p:nvSpPr>
          <p:spPr>
            <a:xfrm>
              <a:off x="720" y="3184"/>
              <a:ext cx="4128" cy="744"/>
            </a:xfrm>
            <a:prstGeom prst="roundRect">
              <a:avLst>
                <a:gd name="adj" fmla="val 982"/>
              </a:avLst>
            </a:prstGeom>
            <a:solidFill>
              <a:srgbClr val="FFFF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7"/>
            <p:cNvSpPr txBox="1"/>
            <p:nvPr/>
          </p:nvSpPr>
          <p:spPr>
            <a:xfrm>
              <a:off x="787" y="3256"/>
              <a:ext cx="4420" cy="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chite  ---ADK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PKR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PL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SAY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ML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LNSARESIKRENPDFK-VTEVA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KGGEL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RG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KD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wheat  --DPNK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PKR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SAF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FV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MGEFREEFKQKNPKNKSVAAVG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AAGER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KS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trybr  KKDSNA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PKR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TSF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MF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SSDFRS----KHSDLS-IVEMS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AAGAA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mouse  -----K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PKR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SAY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NI</a:t>
              </a:r>
              <a:r>
                <a:rPr lang="en-US" sz="1400" b="1" i="0" u="non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VSESFQ----EAKDDS-AQGKL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LVNEA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KN</a:t>
              </a:r>
              <a:r>
                <a:rPr lang="en-US" sz="1400" b="1" i="0" u="none">
                  <a:solidFill>
                    <a:srgbClr val="FF5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</a:t>
              </a: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SP</a:t>
              </a:r>
              <a:endParaRPr/>
            </a:p>
            <a:p>
              <a:pPr marL="0" marR="0" lvl="0" indent="0" algn="l" rtl="0">
                <a:lnSpc>
                  <a:spcPct val="5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***. ::: .: ..  .    :  . .      *  .  *: * 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 descr="Canvas"/>
          <p:cNvSpPr/>
          <p:nvPr/>
        </p:nvSpPr>
        <p:spPr>
          <a:xfrm>
            <a:off x="1828800" y="4114800"/>
            <a:ext cx="5334000" cy="2438400"/>
          </a:xfrm>
          <a:prstGeom prst="roundRect">
            <a:avLst>
              <a:gd name="adj" fmla="val 211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8" descr="Papyrus"/>
          <p:cNvSpPr txBox="1"/>
          <p:nvPr/>
        </p:nvSpPr>
        <p:spPr>
          <a:xfrm>
            <a:off x="1177925" y="152400"/>
            <a:ext cx="6061075" cy="1385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4916487" y="4876800"/>
            <a:ext cx="1941512" cy="1358900"/>
          </a:xfrm>
          <a:prstGeom prst="ellipse">
            <a:avLst/>
          </a:prstGeom>
          <a:solidFill>
            <a:srgbClr val="E8E68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657350" y="339725"/>
            <a:ext cx="51244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Is It Difficult To Compute A multiple Sequence Alignment ?</a:t>
            </a:r>
            <a:endParaRPr/>
          </a:p>
        </p:txBody>
      </p:sp>
      <p:sp>
        <p:nvSpPr>
          <p:cNvPr id="131" name="Google Shape;131;p8" descr="Canvas"/>
          <p:cNvSpPr/>
          <p:nvPr/>
        </p:nvSpPr>
        <p:spPr>
          <a:xfrm>
            <a:off x="2819400" y="1828800"/>
            <a:ext cx="2971800" cy="762000"/>
          </a:xfrm>
          <a:prstGeom prst="roundRect">
            <a:avLst>
              <a:gd name="adj" fmla="val 211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3200400" y="1981200"/>
            <a:ext cx="1414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rgbClr val="00001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BIOLOGY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2836862" y="4267200"/>
            <a:ext cx="3760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rgbClr val="0000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CIRCULAR PROBLEM....</a:t>
            </a:r>
            <a:endParaRPr/>
          </a:p>
        </p:txBody>
      </p:sp>
      <p:cxnSp>
        <p:nvCxnSpPr>
          <p:cNvPr id="134" name="Google Shape;134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5" name="Google Shape;135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" name="Google Shape;137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" name="Google Shape;138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" name="Google Shape;139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0" name="Google Shape;140;p8"/>
          <p:cNvSpPr/>
          <p:nvPr/>
        </p:nvSpPr>
        <p:spPr>
          <a:xfrm>
            <a:off x="1993900" y="4887912"/>
            <a:ext cx="1941512" cy="1358900"/>
          </a:xfrm>
          <a:prstGeom prst="ellipse">
            <a:avLst/>
          </a:prstGeom>
          <a:solidFill>
            <a:srgbClr val="E8E68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" name="Google Shape;142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" name="Google Shape;143;p8"/>
          <p:cNvCxnSpPr/>
          <p:nvPr/>
        </p:nvCxnSpPr>
        <p:spPr>
          <a:xfrm>
            <a:off x="5475287" y="449103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" name="Google Shape;144;p8"/>
          <p:cNvSpPr/>
          <p:nvPr/>
        </p:nvSpPr>
        <p:spPr>
          <a:xfrm>
            <a:off x="1993900" y="4887912"/>
            <a:ext cx="1941512" cy="1358900"/>
          </a:xfrm>
          <a:prstGeom prst="ellipse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2643187" y="5199062"/>
            <a:ext cx="70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2338387" y="5503862"/>
            <a:ext cx="1493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Sequences</a:t>
            </a:r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" name="Google Shape;148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" name="Google Shape;149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0" name="Google Shape;150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1" name="Google Shape;151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" name="Google Shape;152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" name="Google Shape;153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" name="Google Shape;155;p8"/>
          <p:cNvCxnSpPr/>
          <p:nvPr/>
        </p:nvCxnSpPr>
        <p:spPr>
          <a:xfrm>
            <a:off x="3622675" y="5776912"/>
            <a:ext cx="1587" cy="0"/>
          </a:xfrm>
          <a:prstGeom prst="straightConnector1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6" name="Google Shape;156;p8"/>
          <p:cNvSpPr/>
          <p:nvPr/>
        </p:nvSpPr>
        <p:spPr>
          <a:xfrm>
            <a:off x="4899025" y="4878387"/>
            <a:ext cx="1943100" cy="1358900"/>
          </a:xfrm>
          <a:prstGeom prst="ellipse">
            <a:avLst/>
          </a:prstGeom>
          <a:noFill/>
          <a:ln w="9525" cap="flat" cmpd="sng">
            <a:solidFill>
              <a:srgbClr val="FFCC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5549900" y="5192712"/>
            <a:ext cx="708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5245100" y="5497512"/>
            <a:ext cx="14208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Alignment</a:t>
            </a: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6554787" y="576738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0" name="Google Shape;160;p8"/>
          <p:cNvCxnSpPr/>
          <p:nvPr/>
        </p:nvCxnSpPr>
        <p:spPr>
          <a:xfrm>
            <a:off x="6554787" y="576738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" name="Google Shape;161;p8"/>
          <p:cNvCxnSpPr/>
          <p:nvPr/>
        </p:nvCxnSpPr>
        <p:spPr>
          <a:xfrm>
            <a:off x="6554787" y="5767387"/>
            <a:ext cx="1587" cy="3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Google Shape;162;p8" descr="Canvas"/>
          <p:cNvSpPr/>
          <p:nvPr/>
        </p:nvSpPr>
        <p:spPr>
          <a:xfrm>
            <a:off x="2819400" y="2743200"/>
            <a:ext cx="2971800" cy="762000"/>
          </a:xfrm>
          <a:prstGeom prst="roundRect">
            <a:avLst>
              <a:gd name="adj" fmla="val 211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3200400" y="2913062"/>
            <a:ext cx="2392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1"/>
              </a:buClr>
              <a:buSzPts val="2400"/>
              <a:buFont typeface="Comic Sans MS"/>
              <a:buNone/>
            </a:pPr>
            <a:r>
              <a:rPr lang="en-US" sz="2400" b="1" i="0" u="none">
                <a:solidFill>
                  <a:srgbClr val="00001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rot="10800000">
            <a:off x="3657600" y="5897562"/>
            <a:ext cx="1600200" cy="42703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657600" y="4953000"/>
            <a:ext cx="1600200" cy="43021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1318</Words>
  <Application>Microsoft Office PowerPoint</Application>
  <PresentationFormat>On-screen Show (4:3)</PresentationFormat>
  <Paragraphs>313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Lato</vt:lpstr>
      <vt:lpstr>Arial</vt:lpstr>
      <vt:lpstr>Courier New</vt:lpstr>
      <vt:lpstr>Helvetica</vt:lpstr>
      <vt:lpstr>Comic Sans MS</vt:lpstr>
      <vt:lpstr>Tahoma</vt:lpstr>
      <vt:lpstr>Trebuchet MS</vt:lpstr>
      <vt:lpstr>Times New Roman</vt:lpstr>
      <vt:lpstr>Default Design</vt:lpstr>
      <vt:lpstr>Bitmap Image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T-Coffee Algorithm</vt:lpstr>
      <vt:lpstr>PowerPoint Presentation</vt:lpstr>
      <vt:lpstr>Primary Library</vt:lpstr>
      <vt:lpstr>PowerPoint Presentation</vt:lpstr>
      <vt:lpstr>Extended Library</vt:lpstr>
      <vt:lpstr>Extended Library</vt:lpstr>
      <vt:lpstr>Extended Library</vt:lpstr>
      <vt:lpstr>PowerPoint Presentation</vt:lpstr>
      <vt:lpstr>Progressive Assignment</vt:lpstr>
      <vt:lpstr>PowerPoint Presentation</vt:lpstr>
      <vt:lpstr>PowerPoint Presentation</vt:lpstr>
      <vt:lpstr>PowerPoint Presentation</vt:lpstr>
      <vt:lpstr>PowerPoint Presentation</vt:lpstr>
      <vt:lpstr>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notredame</dc:creator>
  <cp:lastModifiedBy>Shahan Malik</cp:lastModifiedBy>
  <cp:revision>3</cp:revision>
  <dcterms:created xsi:type="dcterms:W3CDTF">2002-12-09T14:08:38Z</dcterms:created>
  <dcterms:modified xsi:type="dcterms:W3CDTF">2022-06-30T13:38:16Z</dcterms:modified>
</cp:coreProperties>
</file>