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2" r:id="rId3"/>
    <p:sldId id="281"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type="screen4x3"/>
  <p:notesSz cx="9144000" cy="6858000"/>
  <p:embeddedFontLs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Helvetica"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Ud142fR7I3KQCRJAf2hJ+1YAw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884" autoAdjust="0"/>
  </p:normalViewPr>
  <p:slideViewPr>
    <p:cSldViewPr snapToGrid="0">
      <p:cViewPr varScale="1">
        <p:scale>
          <a:sx n="86" d="100"/>
          <a:sy n="86" d="100"/>
        </p:scale>
        <p:origin x="936" y="9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
        <p:cNvGrpSpPr/>
        <p:nvPr/>
      </p:nvGrpSpPr>
      <p:grpSpPr>
        <a:xfrm>
          <a:off x="0" y="0"/>
          <a:ext cx="0" cy="0"/>
          <a:chOff x="0" y="0"/>
          <a:chExt cx="0" cy="0"/>
        </a:xfrm>
      </p:grpSpPr>
      <p:sp>
        <p:nvSpPr>
          <p:cNvPr id="14" name="Google Shape;14;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 name="Google Shape;15;p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1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 name="Google Shape;23;p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0: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1: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2: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2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2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2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 name="Google Shape;47;p3: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9:notes"/>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
        <p:cNvGrpSpPr/>
        <p:nvPr/>
      </p:nvGrpSpPr>
      <p:grpSpPr>
        <a:xfrm>
          <a:off x="0" y="0"/>
          <a:ext cx="0" cy="0"/>
          <a:chOff x="0" y="0"/>
          <a:chExt cx="0" cy="0"/>
        </a:xfrm>
      </p:grpSpPr>
      <p:sp>
        <p:nvSpPr>
          <p:cNvPr id="7" name="Google Shape;7;p2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9" name="Google Shape;9;p2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ebi.ac.uk/Tools/msa/maff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emboss.sourceforge.net/docs/themes/AlignFormat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mboss.sourceforge.net/docs/themes/AlignForma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8" Type="http://schemas.openxmlformats.org/officeDocument/2006/relationships/hyperlink" Target="http://www.mega" TargetMode="External"/><Relationship Id="rId3" Type="http://schemas.openxmlformats.org/officeDocument/2006/relationships/hyperlink" Target="http://www.ormb" TargetMode="External"/><Relationship Id="rId7" Type="http://schemas.openxmlformats.org/officeDocument/2006/relationships/hyperlink" Target="http://www.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deciphe" TargetMode="External"/><Relationship Id="rId5" Type="http://schemas.openxmlformats.org/officeDocument/2006/relationships/hyperlink" Target="http://aig.cs" TargetMode="External"/><Relationship Id="rId4" Type="http://schemas.openxmlformats.org/officeDocument/2006/relationships/hyperlink" Target="http://www.mbi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ebi.ac.uk/Tools/msa/tcoffee/" TargetMode="External"/><Relationship Id="rId2" Type="http://schemas.openxmlformats.org/officeDocument/2006/relationships/hyperlink" Target="https://www.ebi.ac.uk/Tools/msa/clustalw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ebi.ac.uk/Tools/msa/muscl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bi.ac.uk/Tools/msa/musc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
        <p:cNvGrpSpPr/>
        <p:nvPr/>
      </p:nvGrpSpPr>
      <p:grpSpPr>
        <a:xfrm>
          <a:off x="0" y="0"/>
          <a:ext cx="0" cy="0"/>
          <a:chOff x="0" y="0"/>
          <a:chExt cx="0" cy="0"/>
        </a:xfrm>
      </p:grpSpPr>
      <p:sp>
        <p:nvSpPr>
          <p:cNvPr id="17" name="Google Shape;17;p1"/>
          <p:cNvSpPr txBox="1">
            <a:spLocks noGrp="1"/>
          </p:cNvSpPr>
          <p:nvPr>
            <p:ph type="ctrTitle"/>
          </p:nvPr>
        </p:nvSpPr>
        <p:spPr>
          <a:xfrm>
            <a:off x="685800" y="381000"/>
            <a:ext cx="7772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a:buNone/>
            </a:pPr>
            <a:r>
              <a:rPr lang="en-US" sz="4400" b="1" u="sng">
                <a:latin typeface="Times New Roman"/>
                <a:ea typeface="Times New Roman"/>
                <a:cs typeface="Times New Roman"/>
                <a:sym typeface="Times New Roman"/>
              </a:rPr>
              <a:t>Introduction to Bioinformatics</a:t>
            </a:r>
            <a:endParaRPr/>
          </a:p>
        </p:txBody>
      </p:sp>
      <p:sp>
        <p:nvSpPr>
          <p:cNvPr id="18" name="Google Shape;18;p1"/>
          <p:cNvSpPr txBox="1">
            <a:spLocks noGrp="1"/>
          </p:cNvSpPr>
          <p:nvPr>
            <p:ph type="subTitle" idx="1"/>
          </p:nvPr>
        </p:nvSpPr>
        <p:spPr>
          <a:xfrm>
            <a:off x="1447800" y="5181600"/>
            <a:ext cx="6400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Dr. Muhammad Tahir</a:t>
            </a:r>
            <a:endParaRPr/>
          </a:p>
          <a:p>
            <a:pPr marL="0" lvl="0" indent="0" algn="ctr" rtl="0">
              <a:spcBef>
                <a:spcPts val="36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Assistant Professor</a:t>
            </a:r>
            <a:endParaRPr/>
          </a:p>
          <a:p>
            <a:pPr marL="0" lvl="0" indent="0" algn="ctr" rtl="0">
              <a:spcBef>
                <a:spcPts val="36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CUI, Attock Campus</a:t>
            </a:r>
            <a:endParaRPr sz="3200">
              <a:solidFill>
                <a:schemeClr val="dk1"/>
              </a:solidFill>
              <a:latin typeface="Times New Roman"/>
              <a:ea typeface="Times New Roman"/>
              <a:cs typeface="Times New Roman"/>
              <a:sym typeface="Times New Roman"/>
            </a:endParaRPr>
          </a:p>
        </p:txBody>
      </p:sp>
      <p:sp>
        <p:nvSpPr>
          <p:cNvPr id="19" name="Google Shape;19;p1"/>
          <p:cNvSpPr/>
          <p:nvPr/>
        </p:nvSpPr>
        <p:spPr>
          <a:xfrm>
            <a:off x="1295400" y="2551837"/>
            <a:ext cx="6629400"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Running </a:t>
            </a:r>
            <a:endParaRPr/>
          </a:p>
          <a:p>
            <a:pPr marL="0" marR="0" lvl="0" indent="0" algn="ctr" rtl="0">
              <a:spcBef>
                <a:spcPts val="0"/>
              </a:spcBef>
              <a:spcAft>
                <a:spcPts val="0"/>
              </a:spcAft>
              <a:buClr>
                <a:srgbClr val="00B050"/>
              </a:buClr>
              <a:buSzPts val="3600"/>
              <a:buFont typeface="Times New Roman"/>
              <a:buNone/>
            </a:pPr>
            <a:r>
              <a:rPr lang="en-US" sz="3600" b="1" i="0" u="none" strike="noStrike" cap="none">
                <a:solidFill>
                  <a:srgbClr val="00B050"/>
                </a:solidFill>
                <a:latin typeface="Times New Roman"/>
                <a:ea typeface="Times New Roman"/>
                <a:cs typeface="Times New Roman"/>
                <a:sym typeface="Times New Roman"/>
              </a:rPr>
              <a:t>MUSCLE &amp; MAFFT</a:t>
            </a:r>
            <a:endParaRPr/>
          </a:p>
          <a:p>
            <a:pPr marL="0" marR="0" lvl="0" indent="0" algn="ctr" rtl="0">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Online</a:t>
            </a:r>
            <a:endParaRPr sz="2400" b="1" i="0" u="none" strike="noStrike" cap="none">
              <a:solidFill>
                <a:schemeClr val="dk1"/>
              </a:solidFill>
              <a:latin typeface="Times New Roman"/>
              <a:ea typeface="Times New Roman"/>
              <a:cs typeface="Times New Roman"/>
              <a:sym typeface="Times New Roman"/>
            </a:endParaRPr>
          </a:p>
        </p:txBody>
      </p:sp>
      <p:sp>
        <p:nvSpPr>
          <p:cNvPr id="20" name="Google Shape;20;p1"/>
          <p:cNvSpPr txBox="1"/>
          <p:nvPr/>
        </p:nvSpPr>
        <p:spPr>
          <a:xfrm>
            <a:off x="3124200" y="1743479"/>
            <a:ext cx="4572000" cy="369300"/>
          </a:xfrm>
          <a:prstGeom prst="rect">
            <a:avLst/>
          </a:prstGeom>
          <a:noFill/>
          <a:ln>
            <a:noFill/>
          </a:ln>
        </p:spPr>
        <p:txBody>
          <a:bodyPr spcFirstLastPara="1" wrap="square" lIns="91425" tIns="45700" rIns="91425" bIns="45700" anchor="t" anchorCtr="0">
            <a:spAutoFit/>
          </a:bodyPr>
          <a:lstStyle/>
          <a:p>
            <a:pPr marL="12700" marR="0" lvl="0" indent="0" algn="l" rtl="0">
              <a:lnSpc>
                <a:spcPct val="255277"/>
              </a:lnSpc>
              <a:spcBef>
                <a:spcPts val="0"/>
              </a:spcBef>
              <a:spcAft>
                <a:spcPts val="0"/>
              </a:spcAft>
              <a:buNone/>
            </a:pPr>
            <a:r>
              <a:rPr lang="en-US" sz="1800" b="1" i="0" u="none" strike="noStrike" cap="none">
                <a:solidFill>
                  <a:srgbClr val="5F497A"/>
                </a:solidFill>
                <a:latin typeface="Times New Roman"/>
                <a:ea typeface="Times New Roman"/>
                <a:cs typeface="Times New Roman"/>
                <a:sym typeface="Times New Roman"/>
              </a:rPr>
              <a:t>Multiple Sequence Alignment</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402437" y="413035"/>
            <a:ext cx="177800" cy="330200"/>
          </a:xfrm>
          <a:prstGeom prst="rect">
            <a:avLst/>
          </a:prstGeom>
          <a:noFill/>
          <a:ln>
            <a:noFill/>
          </a:ln>
        </p:spPr>
        <p:txBody>
          <a:bodyPr spcFirstLastPara="1" wrap="square" lIns="0" tIns="0" rIns="0" bIns="0" anchor="t" anchorCtr="0">
            <a:noAutofit/>
          </a:bodyPr>
          <a:lstStyle/>
          <a:p>
            <a:pPr marL="12700" marR="0" lvl="0" indent="0" algn="l" rtl="0">
              <a:lnSpc>
                <a:spcPct val="106458"/>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57" name="Google Shape;157;p8"/>
          <p:cNvSpPr txBox="1"/>
          <p:nvPr/>
        </p:nvSpPr>
        <p:spPr>
          <a:xfrm>
            <a:off x="745337" y="414754"/>
            <a:ext cx="777402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Result Summary</a:t>
            </a:r>
            <a:r>
              <a:rPr lang="en-US" sz="2400">
                <a:solidFill>
                  <a:schemeClr val="dk1"/>
                </a:solidFill>
                <a:latin typeface="Times New Roman"/>
                <a:ea typeface="Times New Roman"/>
                <a:cs typeface="Times New Roman"/>
                <a:sym typeface="Times New Roman"/>
              </a:rPr>
              <a:t>’ -displays the result files comprising the</a:t>
            </a:r>
            <a:endParaRPr sz="2400">
              <a:solidFill>
                <a:schemeClr val="dk1"/>
              </a:solidFill>
              <a:latin typeface="Times New Roman"/>
              <a:ea typeface="Times New Roman"/>
              <a:cs typeface="Times New Roman"/>
              <a:sym typeface="Times New Roman"/>
            </a:endParaRPr>
          </a:p>
        </p:txBody>
      </p:sp>
      <p:sp>
        <p:nvSpPr>
          <p:cNvPr id="158" name="Google Shape;158;p8"/>
          <p:cNvSpPr txBox="1"/>
          <p:nvPr/>
        </p:nvSpPr>
        <p:spPr>
          <a:xfrm>
            <a:off x="745337" y="780514"/>
            <a:ext cx="696874"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input</a:t>
            </a:r>
            <a:endParaRPr sz="2400">
              <a:solidFill>
                <a:schemeClr val="dk1"/>
              </a:solidFill>
              <a:latin typeface="Times New Roman"/>
              <a:ea typeface="Times New Roman"/>
              <a:cs typeface="Times New Roman"/>
              <a:sym typeface="Times New Roman"/>
            </a:endParaRPr>
          </a:p>
        </p:txBody>
      </p:sp>
      <p:sp>
        <p:nvSpPr>
          <p:cNvPr id="159" name="Google Shape;159;p8"/>
          <p:cNvSpPr txBox="1"/>
          <p:nvPr/>
        </p:nvSpPr>
        <p:spPr>
          <a:xfrm>
            <a:off x="1609471" y="780514"/>
            <a:ext cx="190047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sequences   for</a:t>
            </a:r>
            <a:endParaRPr sz="2400">
              <a:solidFill>
                <a:schemeClr val="dk1"/>
              </a:solidFill>
              <a:latin typeface="Times New Roman"/>
              <a:ea typeface="Times New Roman"/>
              <a:cs typeface="Times New Roman"/>
              <a:sym typeface="Times New Roman"/>
            </a:endParaRPr>
          </a:p>
        </p:txBody>
      </p:sp>
      <p:sp>
        <p:nvSpPr>
          <p:cNvPr id="160" name="Google Shape;160;p8"/>
          <p:cNvSpPr txBox="1"/>
          <p:nvPr/>
        </p:nvSpPr>
        <p:spPr>
          <a:xfrm>
            <a:off x="3676269" y="780514"/>
            <a:ext cx="44267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161" name="Google Shape;161;p8"/>
          <p:cNvSpPr txBox="1"/>
          <p:nvPr/>
        </p:nvSpPr>
        <p:spPr>
          <a:xfrm>
            <a:off x="4286250" y="780514"/>
            <a:ext cx="2506167"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alignment   (.input),</a:t>
            </a:r>
            <a:endParaRPr sz="2400">
              <a:solidFill>
                <a:schemeClr val="dk1"/>
              </a:solidFill>
              <a:latin typeface="Times New Roman"/>
              <a:ea typeface="Times New Roman"/>
              <a:cs typeface="Times New Roman"/>
              <a:sym typeface="Times New Roman"/>
            </a:endParaRPr>
          </a:p>
        </p:txBody>
      </p:sp>
      <p:sp>
        <p:nvSpPr>
          <p:cNvPr id="162" name="Google Shape;162;p8"/>
          <p:cNvSpPr txBox="1"/>
          <p:nvPr/>
        </p:nvSpPr>
        <p:spPr>
          <a:xfrm>
            <a:off x="6958076" y="780514"/>
            <a:ext cx="54538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tool</a:t>
            </a:r>
            <a:endParaRPr sz="2400">
              <a:solidFill>
                <a:schemeClr val="dk1"/>
              </a:solidFill>
              <a:latin typeface="Times New Roman"/>
              <a:ea typeface="Times New Roman"/>
              <a:cs typeface="Times New Roman"/>
              <a:sym typeface="Times New Roman"/>
            </a:endParaRPr>
          </a:p>
        </p:txBody>
      </p:sp>
      <p:sp>
        <p:nvSpPr>
          <p:cNvPr id="163" name="Google Shape;163;p8"/>
          <p:cNvSpPr txBox="1"/>
          <p:nvPr/>
        </p:nvSpPr>
        <p:spPr>
          <a:xfrm>
            <a:off x="7671308" y="780514"/>
            <a:ext cx="847750"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output</a:t>
            </a:r>
            <a:endParaRPr sz="2400">
              <a:solidFill>
                <a:schemeClr val="dk1"/>
              </a:solidFill>
              <a:latin typeface="Times New Roman"/>
              <a:ea typeface="Times New Roman"/>
              <a:cs typeface="Times New Roman"/>
              <a:sym typeface="Times New Roman"/>
            </a:endParaRPr>
          </a:p>
        </p:txBody>
      </p:sp>
      <p:sp>
        <p:nvSpPr>
          <p:cNvPr id="164" name="Google Shape;164;p8"/>
          <p:cNvSpPr txBox="1"/>
          <p:nvPr/>
        </p:nvSpPr>
        <p:spPr>
          <a:xfrm>
            <a:off x="745337" y="1146029"/>
            <a:ext cx="2739799" cy="330504"/>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(.output), which is a</a:t>
            </a:r>
            <a:endParaRPr sz="2400">
              <a:solidFill>
                <a:schemeClr val="dk1"/>
              </a:solidFill>
              <a:latin typeface="Times New Roman"/>
              <a:ea typeface="Times New Roman"/>
              <a:cs typeface="Times New Roman"/>
              <a:sym typeface="Times New Roman"/>
            </a:endParaRPr>
          </a:p>
        </p:txBody>
      </p:sp>
      <p:sp>
        <p:nvSpPr>
          <p:cNvPr id="165" name="Google Shape;165;p8"/>
          <p:cNvSpPr txBox="1"/>
          <p:nvPr/>
        </p:nvSpPr>
        <p:spPr>
          <a:xfrm>
            <a:off x="3563492" y="1146029"/>
            <a:ext cx="4955987" cy="330504"/>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log file created during the alignment,</a:t>
            </a:r>
            <a:endParaRPr sz="2400">
              <a:solidFill>
                <a:schemeClr val="dk1"/>
              </a:solidFill>
              <a:latin typeface="Times New Roman"/>
              <a:ea typeface="Times New Roman"/>
              <a:cs typeface="Times New Roman"/>
              <a:sym typeface="Times New Roman"/>
            </a:endParaRPr>
          </a:p>
        </p:txBody>
      </p:sp>
      <p:sp>
        <p:nvSpPr>
          <p:cNvPr id="166" name="Google Shape;166;p8"/>
          <p:cNvSpPr txBox="1"/>
          <p:nvPr/>
        </p:nvSpPr>
        <p:spPr>
          <a:xfrm>
            <a:off x="745337" y="1512288"/>
            <a:ext cx="128788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alignment</a:t>
            </a:r>
            <a:endParaRPr sz="2400">
              <a:solidFill>
                <a:schemeClr val="dk1"/>
              </a:solidFill>
              <a:latin typeface="Times New Roman"/>
              <a:ea typeface="Times New Roman"/>
              <a:cs typeface="Times New Roman"/>
              <a:sym typeface="Times New Roman"/>
            </a:endParaRPr>
          </a:p>
        </p:txBody>
      </p:sp>
      <p:sp>
        <p:nvSpPr>
          <p:cNvPr id="167" name="Google Shape;167;p8"/>
          <p:cNvSpPr txBox="1"/>
          <p:nvPr/>
        </p:nvSpPr>
        <p:spPr>
          <a:xfrm>
            <a:off x="2117217" y="1512288"/>
            <a:ext cx="30642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a:t>
            </a:r>
            <a:endParaRPr sz="2400">
              <a:solidFill>
                <a:schemeClr val="dk1"/>
              </a:solidFill>
              <a:latin typeface="Times New Roman"/>
              <a:ea typeface="Times New Roman"/>
              <a:cs typeface="Times New Roman"/>
              <a:sym typeface="Times New Roman"/>
            </a:endParaRPr>
          </a:p>
        </p:txBody>
      </p:sp>
      <p:sp>
        <p:nvSpPr>
          <p:cNvPr id="168" name="Google Shape;168;p8"/>
          <p:cNvSpPr txBox="1"/>
          <p:nvPr/>
        </p:nvSpPr>
        <p:spPr>
          <a:xfrm>
            <a:off x="2508885" y="1512288"/>
            <a:ext cx="933704"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HTML</a:t>
            </a:r>
            <a:endParaRPr sz="2400">
              <a:solidFill>
                <a:schemeClr val="dk1"/>
              </a:solidFill>
              <a:latin typeface="Times New Roman"/>
              <a:ea typeface="Times New Roman"/>
              <a:cs typeface="Times New Roman"/>
              <a:sym typeface="Times New Roman"/>
            </a:endParaRPr>
          </a:p>
        </p:txBody>
      </p:sp>
      <p:sp>
        <p:nvSpPr>
          <p:cNvPr id="169" name="Google Shape;169;p8"/>
          <p:cNvSpPr txBox="1"/>
          <p:nvPr/>
        </p:nvSpPr>
        <p:spPr>
          <a:xfrm>
            <a:off x="3516249" y="1512288"/>
            <a:ext cx="882192"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format</a:t>
            </a:r>
            <a:endParaRPr sz="2400">
              <a:solidFill>
                <a:schemeClr val="dk1"/>
              </a:solidFill>
              <a:latin typeface="Times New Roman"/>
              <a:ea typeface="Times New Roman"/>
              <a:cs typeface="Times New Roman"/>
              <a:sym typeface="Times New Roman"/>
            </a:endParaRPr>
          </a:p>
        </p:txBody>
      </p:sp>
      <p:sp>
        <p:nvSpPr>
          <p:cNvPr id="170" name="Google Shape;170;p8"/>
          <p:cNvSpPr txBox="1"/>
          <p:nvPr/>
        </p:nvSpPr>
        <p:spPr>
          <a:xfrm>
            <a:off x="4484370" y="1512288"/>
            <a:ext cx="98460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(.html),</a:t>
            </a:r>
            <a:endParaRPr sz="2400">
              <a:solidFill>
                <a:schemeClr val="dk1"/>
              </a:solidFill>
              <a:latin typeface="Times New Roman"/>
              <a:ea typeface="Times New Roman"/>
              <a:cs typeface="Times New Roman"/>
              <a:sym typeface="Times New Roman"/>
            </a:endParaRPr>
          </a:p>
        </p:txBody>
      </p:sp>
      <p:sp>
        <p:nvSpPr>
          <p:cNvPr id="171" name="Google Shape;171;p8"/>
          <p:cNvSpPr txBox="1"/>
          <p:nvPr/>
        </p:nvSpPr>
        <p:spPr>
          <a:xfrm>
            <a:off x="5552694" y="1512288"/>
            <a:ext cx="1286357"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alignment</a:t>
            </a:r>
            <a:endParaRPr sz="2400">
              <a:solidFill>
                <a:schemeClr val="dk1"/>
              </a:solidFill>
              <a:latin typeface="Times New Roman"/>
              <a:ea typeface="Times New Roman"/>
              <a:cs typeface="Times New Roman"/>
              <a:sym typeface="Times New Roman"/>
            </a:endParaRPr>
          </a:p>
        </p:txBody>
      </p:sp>
      <p:sp>
        <p:nvSpPr>
          <p:cNvPr id="172" name="Google Shape;172;p8"/>
          <p:cNvSpPr txBox="1"/>
          <p:nvPr/>
        </p:nvSpPr>
        <p:spPr>
          <a:xfrm>
            <a:off x="6923024" y="1512288"/>
            <a:ext cx="30947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a:t>
            </a:r>
            <a:endParaRPr sz="2400">
              <a:solidFill>
                <a:schemeClr val="dk1"/>
              </a:solidFill>
              <a:latin typeface="Times New Roman"/>
              <a:ea typeface="Times New Roman"/>
              <a:cs typeface="Times New Roman"/>
              <a:sym typeface="Times New Roman"/>
            </a:endParaRPr>
          </a:p>
        </p:txBody>
      </p:sp>
      <p:sp>
        <p:nvSpPr>
          <p:cNvPr id="173" name="Google Shape;173;p8"/>
          <p:cNvSpPr txBox="1"/>
          <p:nvPr/>
        </p:nvSpPr>
        <p:spPr>
          <a:xfrm>
            <a:off x="7316216" y="1512288"/>
            <a:ext cx="122082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b="1">
                <a:solidFill>
                  <a:schemeClr val="dk1"/>
                </a:solidFill>
                <a:latin typeface="Times New Roman"/>
                <a:ea typeface="Times New Roman"/>
                <a:cs typeface="Times New Roman"/>
                <a:sym typeface="Times New Roman"/>
              </a:rPr>
              <a:t>PHYLIP</a:t>
            </a:r>
            <a:endParaRPr sz="2400">
              <a:solidFill>
                <a:schemeClr val="dk1"/>
              </a:solidFill>
              <a:latin typeface="Times New Roman"/>
              <a:ea typeface="Times New Roman"/>
              <a:cs typeface="Times New Roman"/>
              <a:sym typeface="Times New Roman"/>
            </a:endParaRPr>
          </a:p>
        </p:txBody>
      </p:sp>
      <p:sp>
        <p:nvSpPr>
          <p:cNvPr id="174" name="Google Shape;174;p8"/>
          <p:cNvSpPr txBox="1"/>
          <p:nvPr/>
        </p:nvSpPr>
        <p:spPr>
          <a:xfrm>
            <a:off x="745337" y="1878048"/>
            <a:ext cx="7775244" cy="695960"/>
          </a:xfrm>
          <a:prstGeom prst="rect">
            <a:avLst/>
          </a:prstGeom>
          <a:noFill/>
          <a:ln>
            <a:noFill/>
          </a:ln>
        </p:spPr>
        <p:txBody>
          <a:bodyPr spcFirstLastPara="1" wrap="square" lIns="0" tIns="0" rIns="0" bIns="0" anchor="t" anchorCtr="0">
            <a:noAutofit/>
          </a:bodyPr>
          <a:lstStyle/>
          <a:p>
            <a:pPr marL="12700" marR="50" lvl="0" indent="0" algn="l" rtl="0">
              <a:lnSpc>
                <a:spcPct val="106250"/>
              </a:lnSpc>
              <a:spcBef>
                <a:spcPts val="0"/>
              </a:spcBef>
              <a:spcAft>
                <a:spcPts val="0"/>
              </a:spcAft>
              <a:buNone/>
            </a:pPr>
            <a:r>
              <a:rPr lang="en-US" sz="2400" b="1">
                <a:solidFill>
                  <a:schemeClr val="dk1"/>
                </a:solidFill>
                <a:latin typeface="Times New Roman"/>
                <a:ea typeface="Times New Roman"/>
                <a:cs typeface="Times New Roman"/>
                <a:sym typeface="Times New Roman"/>
              </a:rPr>
              <a:t>format </a:t>
            </a:r>
            <a:r>
              <a:rPr lang="en-US" sz="2400">
                <a:solidFill>
                  <a:schemeClr val="dk1"/>
                </a:solidFill>
                <a:latin typeface="Times New Roman"/>
                <a:ea typeface="Times New Roman"/>
                <a:cs typeface="Times New Roman"/>
                <a:sym typeface="Times New Roman"/>
              </a:rPr>
              <a:t>(.phylip), alignment in CLUSTAL format (.clustalw),</a:t>
            </a:r>
            <a:endParaRPr sz="2400">
              <a:solidFill>
                <a:schemeClr val="dk1"/>
              </a:solidFill>
              <a:latin typeface="Times New Roman"/>
              <a:ea typeface="Times New Roman"/>
              <a:cs typeface="Times New Roman"/>
              <a:sym typeface="Times New Roman"/>
            </a:endParaRPr>
          </a:p>
          <a:p>
            <a:pPr marL="12700" marR="0"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alignment in </a:t>
            </a:r>
            <a:r>
              <a:rPr lang="en-US" sz="2400" b="1">
                <a:solidFill>
                  <a:schemeClr val="dk1"/>
                </a:solidFill>
                <a:latin typeface="Times New Roman"/>
                <a:ea typeface="Times New Roman"/>
                <a:cs typeface="Times New Roman"/>
                <a:sym typeface="Times New Roman"/>
              </a:rPr>
              <a:t>MSF format </a:t>
            </a:r>
            <a:r>
              <a:rPr lang="en-US" sz="2400">
                <a:solidFill>
                  <a:schemeClr val="dk1"/>
                </a:solidFill>
                <a:latin typeface="Times New Roman"/>
                <a:ea typeface="Times New Roman"/>
                <a:cs typeface="Times New Roman"/>
                <a:sym typeface="Times New Roman"/>
              </a:rPr>
              <a:t>(.msf) and guide tree (.dnd) that</a:t>
            </a:r>
            <a:endParaRPr sz="2400">
              <a:solidFill>
                <a:schemeClr val="dk1"/>
              </a:solidFill>
              <a:latin typeface="Times New Roman"/>
              <a:ea typeface="Times New Roman"/>
              <a:cs typeface="Times New Roman"/>
              <a:sym typeface="Times New Roman"/>
            </a:endParaRPr>
          </a:p>
        </p:txBody>
      </p:sp>
      <p:sp>
        <p:nvSpPr>
          <p:cNvPr id="175" name="Google Shape;175;p8"/>
          <p:cNvSpPr txBox="1"/>
          <p:nvPr/>
        </p:nvSpPr>
        <p:spPr>
          <a:xfrm>
            <a:off x="745337" y="2609568"/>
            <a:ext cx="1085189"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contains</a:t>
            </a:r>
            <a:endParaRPr sz="2400">
              <a:solidFill>
                <a:schemeClr val="dk1"/>
              </a:solidFill>
              <a:latin typeface="Times New Roman"/>
              <a:ea typeface="Times New Roman"/>
              <a:cs typeface="Times New Roman"/>
              <a:sym typeface="Times New Roman"/>
            </a:endParaRPr>
          </a:p>
        </p:txBody>
      </p:sp>
      <p:sp>
        <p:nvSpPr>
          <p:cNvPr id="176" name="Google Shape;176;p8"/>
          <p:cNvSpPr txBox="1"/>
          <p:nvPr/>
        </p:nvSpPr>
        <p:spPr>
          <a:xfrm>
            <a:off x="1988947" y="2609568"/>
            <a:ext cx="44358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177" name="Google Shape;177;p8"/>
          <p:cNvSpPr txBox="1"/>
          <p:nvPr/>
        </p:nvSpPr>
        <p:spPr>
          <a:xfrm>
            <a:off x="2589657" y="2609568"/>
            <a:ext cx="150672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information</a:t>
            </a:r>
            <a:endParaRPr sz="2400">
              <a:solidFill>
                <a:schemeClr val="dk1"/>
              </a:solidFill>
              <a:latin typeface="Times New Roman"/>
              <a:ea typeface="Times New Roman"/>
              <a:cs typeface="Times New Roman"/>
              <a:sym typeface="Times New Roman"/>
            </a:endParaRPr>
          </a:p>
        </p:txBody>
      </p:sp>
      <p:sp>
        <p:nvSpPr>
          <p:cNvPr id="178" name="Google Shape;178;p8"/>
          <p:cNvSpPr txBox="1"/>
          <p:nvPr/>
        </p:nvSpPr>
        <p:spPr>
          <a:xfrm>
            <a:off x="4254246" y="2609568"/>
            <a:ext cx="167040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for   building</a:t>
            </a:r>
            <a:endParaRPr sz="2400">
              <a:solidFill>
                <a:schemeClr val="dk1"/>
              </a:solidFill>
              <a:latin typeface="Times New Roman"/>
              <a:ea typeface="Times New Roman"/>
              <a:cs typeface="Times New Roman"/>
              <a:sym typeface="Times New Roman"/>
            </a:endParaRPr>
          </a:p>
        </p:txBody>
      </p:sp>
      <p:sp>
        <p:nvSpPr>
          <p:cNvPr id="179" name="Google Shape;179;p8"/>
          <p:cNvSpPr txBox="1"/>
          <p:nvPr/>
        </p:nvSpPr>
        <p:spPr>
          <a:xfrm>
            <a:off x="6083046" y="2609568"/>
            <a:ext cx="44358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180" name="Google Shape;180;p8"/>
          <p:cNvSpPr txBox="1"/>
          <p:nvPr/>
        </p:nvSpPr>
        <p:spPr>
          <a:xfrm>
            <a:off x="6682232" y="2609568"/>
            <a:ext cx="135646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cladogram</a:t>
            </a:r>
            <a:endParaRPr sz="2400">
              <a:solidFill>
                <a:schemeClr val="dk1"/>
              </a:solidFill>
              <a:latin typeface="Times New Roman"/>
              <a:ea typeface="Times New Roman"/>
              <a:cs typeface="Times New Roman"/>
              <a:sym typeface="Times New Roman"/>
            </a:endParaRPr>
          </a:p>
        </p:txBody>
      </p:sp>
      <p:sp>
        <p:nvSpPr>
          <p:cNvPr id="181" name="Google Shape;181;p8"/>
          <p:cNvSpPr txBox="1"/>
          <p:nvPr/>
        </p:nvSpPr>
        <p:spPr>
          <a:xfrm>
            <a:off x="8195564" y="2609568"/>
            <a:ext cx="325627"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or</a:t>
            </a:r>
            <a:endParaRPr sz="2400">
              <a:solidFill>
                <a:schemeClr val="dk1"/>
              </a:solidFill>
              <a:latin typeface="Times New Roman"/>
              <a:ea typeface="Times New Roman"/>
              <a:cs typeface="Times New Roman"/>
              <a:sym typeface="Times New Roman"/>
            </a:endParaRPr>
          </a:p>
        </p:txBody>
      </p:sp>
      <p:sp>
        <p:nvSpPr>
          <p:cNvPr id="182" name="Google Shape;182;p8"/>
          <p:cNvSpPr txBox="1"/>
          <p:nvPr/>
        </p:nvSpPr>
        <p:spPr>
          <a:xfrm>
            <a:off x="745337" y="2975709"/>
            <a:ext cx="7770007" cy="3476294"/>
          </a:xfrm>
          <a:prstGeom prst="rect">
            <a:avLst/>
          </a:prstGeom>
          <a:noFill/>
          <a:ln>
            <a:noFill/>
          </a:ln>
        </p:spPr>
        <p:txBody>
          <a:bodyPr spcFirstLastPara="1" wrap="square" lIns="0" tIns="0" rIns="0" bIns="0" anchor="t" anchorCtr="0">
            <a:noAutofit/>
          </a:bodyPr>
          <a:lstStyle/>
          <a:p>
            <a:pPr marL="12700" marR="39873"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phylogram.</a:t>
            </a:r>
            <a:endParaRPr sz="2400">
              <a:solidFill>
                <a:schemeClr val="dk1"/>
              </a:solidFill>
              <a:latin typeface="Times New Roman"/>
              <a:ea typeface="Times New Roman"/>
              <a:cs typeface="Times New Roman"/>
              <a:sym typeface="Times New Roman"/>
            </a:endParaRPr>
          </a:p>
          <a:p>
            <a:pPr marL="12700" marR="0" lvl="0" indent="76200" algn="just" rtl="0">
              <a:lnSpc>
                <a:spcPct val="100041"/>
              </a:lnSpc>
              <a:spcBef>
                <a:spcPts val="568"/>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Start JalView</a:t>
            </a:r>
            <a:r>
              <a:rPr lang="en-US" sz="2400">
                <a:solidFill>
                  <a:schemeClr val="dk1"/>
                </a:solidFill>
                <a:latin typeface="Times New Roman"/>
                <a:ea typeface="Times New Roman"/>
                <a:cs typeface="Times New Roman"/>
                <a:sym typeface="Times New Roman"/>
              </a:rPr>
              <a:t>’ under JalView -triggers JalView, a Java based editor in new window. </a:t>
            </a:r>
            <a:r>
              <a:rPr lang="en-US" sz="2400" b="1">
                <a:solidFill>
                  <a:schemeClr val="dk1"/>
                </a:solidFill>
                <a:latin typeface="Times New Roman"/>
                <a:ea typeface="Times New Roman"/>
                <a:cs typeface="Times New Roman"/>
                <a:sym typeface="Times New Roman"/>
              </a:rPr>
              <a:t>This requires Java program to be preinstalled</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90474" lvl="0" indent="0" algn="l" rtl="0">
              <a:lnSpc>
                <a:spcPct val="100041"/>
              </a:lnSpc>
              <a:spcBef>
                <a:spcPts val="581"/>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Phylogeny Tree</a:t>
            </a:r>
            <a:r>
              <a:rPr lang="en-US" sz="2400">
                <a:solidFill>
                  <a:schemeClr val="dk1"/>
                </a:solidFill>
                <a:latin typeface="Times New Roman"/>
                <a:ea typeface="Times New Roman"/>
                <a:cs typeface="Times New Roman"/>
                <a:sym typeface="Times New Roman"/>
              </a:rPr>
              <a:t>’ -displays the phylogenetic tree of the sequences used. It is actually a Neighbour-joining tree without correcting the distances</a:t>
            </a:r>
            <a:endParaRPr sz="2400">
              <a:solidFill>
                <a:schemeClr val="dk1"/>
              </a:solidFill>
              <a:latin typeface="Times New Roman"/>
              <a:ea typeface="Times New Roman"/>
              <a:cs typeface="Times New Roman"/>
              <a:sym typeface="Times New Roman"/>
            </a:endParaRPr>
          </a:p>
          <a:p>
            <a:pPr marL="12700" marR="331266" lvl="0" indent="0" algn="l" rtl="0">
              <a:lnSpc>
                <a:spcPct val="100041"/>
              </a:lnSpc>
              <a:spcBef>
                <a:spcPts val="579"/>
              </a:spcBef>
              <a:spcAft>
                <a:spcPts val="0"/>
              </a:spcAft>
              <a:buNone/>
            </a:pPr>
            <a:r>
              <a:rPr lang="en-US" sz="2400" b="1">
                <a:solidFill>
                  <a:schemeClr val="dk1"/>
                </a:solidFill>
                <a:latin typeface="Times New Roman"/>
                <a:ea typeface="Times New Roman"/>
                <a:cs typeface="Times New Roman"/>
                <a:sym typeface="Times New Roman"/>
              </a:rPr>
              <a:t>Submission Details</a:t>
            </a:r>
            <a:r>
              <a:rPr lang="en-US" sz="2400">
                <a:solidFill>
                  <a:schemeClr val="dk1"/>
                </a:solidFill>
                <a:latin typeface="Times New Roman"/>
                <a:ea typeface="Times New Roman"/>
                <a:cs typeface="Times New Roman"/>
                <a:sym typeface="Times New Roman"/>
              </a:rPr>
              <a:t>’ -displays the information regarding the program used, its version, input parameters, etc</a:t>
            </a:r>
            <a:endParaRPr sz="2400">
              <a:solidFill>
                <a:schemeClr val="dk1"/>
              </a:solidFill>
              <a:latin typeface="Times New Roman"/>
              <a:ea typeface="Times New Roman"/>
              <a:cs typeface="Times New Roman"/>
              <a:sym typeface="Times New Roman"/>
            </a:endParaRPr>
          </a:p>
        </p:txBody>
      </p:sp>
      <p:sp>
        <p:nvSpPr>
          <p:cNvPr id="183" name="Google Shape;183;p8"/>
          <p:cNvSpPr txBox="1"/>
          <p:nvPr/>
        </p:nvSpPr>
        <p:spPr>
          <a:xfrm>
            <a:off x="402437" y="3412902"/>
            <a:ext cx="177799" cy="330199"/>
          </a:xfrm>
          <a:prstGeom prst="rect">
            <a:avLst/>
          </a:prstGeom>
          <a:noFill/>
          <a:ln>
            <a:noFill/>
          </a:ln>
        </p:spPr>
        <p:txBody>
          <a:bodyPr spcFirstLastPara="1" wrap="square" lIns="0" tIns="0" rIns="0" bIns="0" anchor="t" anchorCtr="0">
            <a:noAutofit/>
          </a:bodyPr>
          <a:lstStyle/>
          <a:p>
            <a:pPr marL="12700" marR="0" lvl="0" indent="0" algn="l" rtl="0">
              <a:lnSpc>
                <a:spcPct val="106458"/>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84" name="Google Shape;184;p8"/>
          <p:cNvSpPr txBox="1"/>
          <p:nvPr/>
        </p:nvSpPr>
        <p:spPr>
          <a:xfrm>
            <a:off x="402437" y="4583588"/>
            <a:ext cx="177800" cy="330200"/>
          </a:xfrm>
          <a:prstGeom prst="rect">
            <a:avLst/>
          </a:prstGeom>
          <a:noFill/>
          <a:ln>
            <a:noFill/>
          </a:ln>
        </p:spPr>
        <p:txBody>
          <a:bodyPr spcFirstLastPara="1" wrap="square" lIns="0" tIns="0" rIns="0" bIns="0" anchor="t" anchorCtr="0">
            <a:noAutofit/>
          </a:bodyPr>
          <a:lstStyle/>
          <a:p>
            <a:pPr marL="12700" marR="0" lvl="0" indent="0" algn="l" rtl="0">
              <a:lnSpc>
                <a:spcPct val="106458"/>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85" name="Google Shape;185;p8"/>
          <p:cNvSpPr txBox="1"/>
          <p:nvPr/>
        </p:nvSpPr>
        <p:spPr>
          <a:xfrm>
            <a:off x="402437" y="5754020"/>
            <a:ext cx="177800" cy="330199"/>
          </a:xfrm>
          <a:prstGeom prst="rect">
            <a:avLst/>
          </a:prstGeom>
          <a:noFill/>
          <a:ln>
            <a:noFill/>
          </a:ln>
        </p:spPr>
        <p:txBody>
          <a:bodyPr spcFirstLastPara="1" wrap="square" lIns="0" tIns="0" rIns="0" bIns="0" anchor="t" anchorCtr="0">
            <a:noAutofit/>
          </a:bodyPr>
          <a:lstStyle/>
          <a:p>
            <a:pPr marL="12700" marR="0" lvl="0" indent="0" algn="l" rtl="0">
              <a:lnSpc>
                <a:spcPct val="106458"/>
              </a:lnSpc>
              <a:spcBef>
                <a:spcPts val="0"/>
              </a:spcBef>
              <a:spcAft>
                <a:spcPts val="0"/>
              </a:spcAft>
              <a:buNone/>
            </a:pPr>
            <a:r>
              <a:rPr lang="en-US" sz="2400">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p:nvPr/>
        </p:nvSpPr>
        <p:spPr>
          <a:xfrm>
            <a:off x="3919728" y="3939540"/>
            <a:ext cx="1065276" cy="31546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9"/>
          <p:cNvSpPr/>
          <p:nvPr/>
        </p:nvSpPr>
        <p:spPr>
          <a:xfrm>
            <a:off x="3963162" y="4017391"/>
            <a:ext cx="864108" cy="120141"/>
          </a:xfrm>
          <a:custGeom>
            <a:avLst/>
            <a:gdLst/>
            <a:ahLst/>
            <a:cxnLst/>
            <a:rect l="l" t="t" r="r" b="b"/>
            <a:pathLst>
              <a:path w="864108" h="120141" extrusionOk="0">
                <a:moveTo>
                  <a:pt x="749553" y="111886"/>
                </a:moveTo>
                <a:lnTo>
                  <a:pt x="753110" y="118109"/>
                </a:lnTo>
                <a:lnTo>
                  <a:pt x="761111" y="120141"/>
                </a:lnTo>
                <a:lnTo>
                  <a:pt x="767207" y="116585"/>
                </a:lnTo>
                <a:lnTo>
                  <a:pt x="864108" y="60070"/>
                </a:lnTo>
                <a:lnTo>
                  <a:pt x="767207" y="3555"/>
                </a:lnTo>
                <a:lnTo>
                  <a:pt x="761111" y="0"/>
                </a:lnTo>
                <a:lnTo>
                  <a:pt x="753110" y="2031"/>
                </a:lnTo>
                <a:lnTo>
                  <a:pt x="749553" y="8254"/>
                </a:lnTo>
                <a:lnTo>
                  <a:pt x="745871" y="14350"/>
                </a:lnTo>
                <a:lnTo>
                  <a:pt x="748029" y="22351"/>
                </a:lnTo>
                <a:lnTo>
                  <a:pt x="754252" y="25907"/>
                </a:lnTo>
                <a:lnTo>
                  <a:pt x="790611" y="47116"/>
                </a:lnTo>
                <a:lnTo>
                  <a:pt x="838453" y="47116"/>
                </a:lnTo>
                <a:lnTo>
                  <a:pt x="838453" y="73024"/>
                </a:lnTo>
                <a:lnTo>
                  <a:pt x="790611" y="73025"/>
                </a:lnTo>
                <a:lnTo>
                  <a:pt x="754252" y="94233"/>
                </a:lnTo>
                <a:lnTo>
                  <a:pt x="748029" y="97789"/>
                </a:lnTo>
                <a:lnTo>
                  <a:pt x="745871" y="105790"/>
                </a:lnTo>
                <a:lnTo>
                  <a:pt x="749553" y="111886"/>
                </a:lnTo>
                <a:close/>
              </a:path>
              <a:path w="864108" h="120141" extrusionOk="0">
                <a:moveTo>
                  <a:pt x="838453" y="47116"/>
                </a:moveTo>
                <a:lnTo>
                  <a:pt x="831976" y="48894"/>
                </a:lnTo>
                <a:lnTo>
                  <a:pt x="831976" y="71246"/>
                </a:lnTo>
                <a:lnTo>
                  <a:pt x="812818" y="60070"/>
                </a:lnTo>
                <a:lnTo>
                  <a:pt x="831976" y="48894"/>
                </a:lnTo>
                <a:lnTo>
                  <a:pt x="838453" y="47116"/>
                </a:lnTo>
                <a:lnTo>
                  <a:pt x="0" y="47116"/>
                </a:lnTo>
                <a:lnTo>
                  <a:pt x="0" y="73024"/>
                </a:lnTo>
                <a:lnTo>
                  <a:pt x="838453" y="73024"/>
                </a:lnTo>
                <a:lnTo>
                  <a:pt x="838453" y="47116"/>
                </a:lnTo>
                <a:close/>
              </a:path>
              <a:path w="864108" h="120141" extrusionOk="0">
                <a:moveTo>
                  <a:pt x="831976" y="48894"/>
                </a:moveTo>
                <a:lnTo>
                  <a:pt x="812818" y="60070"/>
                </a:lnTo>
                <a:lnTo>
                  <a:pt x="831976" y="71246"/>
                </a:lnTo>
                <a:lnTo>
                  <a:pt x="831976" y="48894"/>
                </a:lnTo>
                <a:close/>
              </a:path>
            </a:pathLst>
          </a:custGeom>
          <a:solidFill>
            <a:srgbClr val="C0504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9"/>
          <p:cNvSpPr txBox="1"/>
          <p:nvPr/>
        </p:nvSpPr>
        <p:spPr>
          <a:xfrm>
            <a:off x="258267" y="429423"/>
            <a:ext cx="8221286" cy="2822468"/>
          </a:xfrm>
          <a:prstGeom prst="rect">
            <a:avLst/>
          </a:prstGeom>
          <a:noFill/>
          <a:ln>
            <a:noFill/>
          </a:ln>
        </p:spPr>
        <p:txBody>
          <a:bodyPr spcFirstLastPara="1" wrap="square" lIns="0" tIns="0" rIns="0" bIns="0" anchor="t" anchorCtr="0">
            <a:noAutofit/>
          </a:bodyPr>
          <a:lstStyle/>
          <a:p>
            <a:pPr marL="3203564" marR="2920635" lvl="0" indent="0" algn="ctr" rtl="0">
              <a:lnSpc>
                <a:spcPct val="104431"/>
              </a:lnSpc>
              <a:spcBef>
                <a:spcPts val="0"/>
              </a:spcBef>
              <a:spcAft>
                <a:spcPts val="0"/>
              </a:spcAft>
              <a:buNone/>
            </a:pPr>
            <a:r>
              <a:rPr lang="en-US" sz="4400" b="1">
                <a:solidFill>
                  <a:srgbClr val="5F497A"/>
                </a:solidFill>
                <a:latin typeface="Times New Roman"/>
                <a:ea typeface="Times New Roman"/>
                <a:cs typeface="Times New Roman"/>
                <a:sym typeface="Times New Roman"/>
              </a:rPr>
              <a:t>MAFFT</a:t>
            </a:r>
            <a:endParaRPr sz="4400">
              <a:solidFill>
                <a:schemeClr val="dk1"/>
              </a:solidFill>
              <a:latin typeface="Times New Roman"/>
              <a:ea typeface="Times New Roman"/>
              <a:cs typeface="Times New Roman"/>
              <a:sym typeface="Times New Roman"/>
            </a:endParaRPr>
          </a:p>
          <a:p>
            <a:pPr marL="12700" marR="0" lvl="0" indent="0" algn="l" rtl="0">
              <a:lnSpc>
                <a:spcPct val="95825"/>
              </a:lnSpc>
              <a:spcBef>
                <a:spcPts val="1654"/>
              </a:spcBef>
              <a:spcAft>
                <a:spcPts val="0"/>
              </a:spcAft>
              <a:buNone/>
            </a:pPr>
            <a:r>
              <a:rPr lang="en-US" sz="3000">
                <a:solidFill>
                  <a:schemeClr val="dk1"/>
                </a:solidFill>
                <a:latin typeface="Arial"/>
                <a:ea typeface="Arial"/>
                <a:cs typeface="Arial"/>
                <a:sym typeface="Arial"/>
              </a:rPr>
              <a:t>• </a:t>
            </a:r>
            <a:r>
              <a:rPr lang="en-US" sz="3000" b="1">
                <a:solidFill>
                  <a:schemeClr val="dk1"/>
                </a:solidFill>
                <a:latin typeface="Times New Roman"/>
                <a:ea typeface="Times New Roman"/>
                <a:cs typeface="Times New Roman"/>
                <a:sym typeface="Times New Roman"/>
              </a:rPr>
              <a:t>M</a:t>
            </a:r>
            <a:r>
              <a:rPr lang="en-US" sz="3000">
                <a:solidFill>
                  <a:schemeClr val="dk1"/>
                </a:solidFill>
                <a:latin typeface="Times New Roman"/>
                <a:ea typeface="Times New Roman"/>
                <a:cs typeface="Times New Roman"/>
                <a:sym typeface="Times New Roman"/>
              </a:rPr>
              <a:t>ultiple </a:t>
            </a:r>
            <a:r>
              <a:rPr lang="en-US" sz="3000" b="1">
                <a:solidFill>
                  <a:schemeClr val="dk1"/>
                </a:solidFill>
                <a:latin typeface="Times New Roman"/>
                <a:ea typeface="Times New Roman"/>
                <a:cs typeface="Times New Roman"/>
                <a:sym typeface="Times New Roman"/>
              </a:rPr>
              <a:t>A</a:t>
            </a:r>
            <a:r>
              <a:rPr lang="en-US" sz="3000">
                <a:solidFill>
                  <a:schemeClr val="dk1"/>
                </a:solidFill>
                <a:latin typeface="Times New Roman"/>
                <a:ea typeface="Times New Roman"/>
                <a:cs typeface="Times New Roman"/>
                <a:sym typeface="Times New Roman"/>
              </a:rPr>
              <a:t>lignment using </a:t>
            </a:r>
            <a:r>
              <a:rPr lang="en-US" sz="3000" b="1">
                <a:solidFill>
                  <a:schemeClr val="dk1"/>
                </a:solidFill>
                <a:latin typeface="Times New Roman"/>
                <a:ea typeface="Times New Roman"/>
                <a:cs typeface="Times New Roman"/>
                <a:sym typeface="Times New Roman"/>
              </a:rPr>
              <a:t>F</a:t>
            </a:r>
            <a:r>
              <a:rPr lang="en-US" sz="3000">
                <a:solidFill>
                  <a:schemeClr val="dk1"/>
                </a:solidFill>
                <a:latin typeface="Times New Roman"/>
                <a:ea typeface="Times New Roman"/>
                <a:cs typeface="Times New Roman"/>
                <a:sym typeface="Times New Roman"/>
              </a:rPr>
              <a:t>ast </a:t>
            </a:r>
            <a:r>
              <a:rPr lang="en-US" sz="3000" b="1">
                <a:solidFill>
                  <a:schemeClr val="dk1"/>
                </a:solidFill>
                <a:latin typeface="Times New Roman"/>
                <a:ea typeface="Times New Roman"/>
                <a:cs typeface="Times New Roman"/>
                <a:sym typeface="Times New Roman"/>
              </a:rPr>
              <a:t>F</a:t>
            </a:r>
            <a:r>
              <a:rPr lang="en-US" sz="3000">
                <a:solidFill>
                  <a:schemeClr val="dk1"/>
                </a:solidFill>
                <a:latin typeface="Times New Roman"/>
                <a:ea typeface="Times New Roman"/>
                <a:cs typeface="Times New Roman"/>
                <a:sym typeface="Times New Roman"/>
              </a:rPr>
              <a:t>ourier </a:t>
            </a:r>
            <a:r>
              <a:rPr lang="en-US" sz="3000" b="1">
                <a:solidFill>
                  <a:schemeClr val="dk1"/>
                </a:solidFill>
                <a:latin typeface="Times New Roman"/>
                <a:ea typeface="Times New Roman"/>
                <a:cs typeface="Times New Roman"/>
                <a:sym typeface="Times New Roman"/>
              </a:rPr>
              <a:t>T</a:t>
            </a:r>
            <a:r>
              <a:rPr lang="en-US" sz="3000">
                <a:solidFill>
                  <a:schemeClr val="dk1"/>
                </a:solidFill>
                <a:latin typeface="Times New Roman"/>
                <a:ea typeface="Times New Roman"/>
                <a:cs typeface="Times New Roman"/>
                <a:sym typeface="Times New Roman"/>
              </a:rPr>
              <a:t>ransform.</a:t>
            </a:r>
            <a:endParaRPr sz="3000">
              <a:solidFill>
                <a:schemeClr val="dk1"/>
              </a:solidFill>
              <a:latin typeface="Times New Roman"/>
              <a:ea typeface="Times New Roman"/>
              <a:cs typeface="Times New Roman"/>
              <a:sym typeface="Times New Roman"/>
            </a:endParaRPr>
          </a:p>
          <a:p>
            <a:pPr marL="355600" marR="1029421" lvl="0" indent="-342900" algn="l" rtl="0">
              <a:lnSpc>
                <a:spcPct val="99945"/>
              </a:lnSpc>
              <a:spcBef>
                <a:spcPts val="859"/>
              </a:spcBef>
              <a:spcAft>
                <a:spcPts val="0"/>
              </a:spcAft>
              <a:buNone/>
            </a:pPr>
            <a:r>
              <a:rPr lang="en-US" sz="3000">
                <a:solidFill>
                  <a:schemeClr val="dk1"/>
                </a:solidFill>
                <a:latin typeface="Arial"/>
                <a:ea typeface="Arial"/>
                <a:cs typeface="Arial"/>
                <a:sym typeface="Arial"/>
              </a:rPr>
              <a:t>•	</a:t>
            </a:r>
            <a:r>
              <a:rPr lang="en-US" sz="3000">
                <a:solidFill>
                  <a:schemeClr val="dk1"/>
                </a:solidFill>
                <a:latin typeface="Times New Roman"/>
                <a:ea typeface="Times New Roman"/>
                <a:cs typeface="Times New Roman"/>
                <a:sym typeface="Times New Roman"/>
              </a:rPr>
              <a:t>It uses FFT and is suitable for medium-large sequence alignments.</a:t>
            </a:r>
            <a:endParaRPr sz="3000">
              <a:solidFill>
                <a:schemeClr val="dk1"/>
              </a:solidFill>
              <a:latin typeface="Times New Roman"/>
              <a:ea typeface="Times New Roman"/>
              <a:cs typeface="Times New Roman"/>
              <a:sym typeface="Times New Roman"/>
            </a:endParaRPr>
          </a:p>
          <a:p>
            <a:pPr marL="12700" marR="57518" lvl="0" indent="0" algn="l" rtl="0">
              <a:lnSpc>
                <a:spcPct val="95825"/>
              </a:lnSpc>
              <a:spcBef>
                <a:spcPts val="714"/>
              </a:spcBef>
              <a:spcAft>
                <a:spcPts val="0"/>
              </a:spcAft>
              <a:buNone/>
            </a:pPr>
            <a:r>
              <a:rPr lang="en-US" sz="3000">
                <a:solidFill>
                  <a:schemeClr val="dk1"/>
                </a:solidFill>
                <a:latin typeface="Arial"/>
                <a:ea typeface="Arial"/>
                <a:cs typeface="Arial"/>
                <a:sym typeface="Arial"/>
              </a:rPr>
              <a:t>• </a:t>
            </a:r>
            <a:r>
              <a:rPr lang="en-US" sz="3000">
                <a:solidFill>
                  <a:schemeClr val="dk1"/>
                </a:solidFill>
                <a:latin typeface="Times New Roman"/>
                <a:ea typeface="Times New Roman"/>
                <a:cs typeface="Times New Roman"/>
                <a:sym typeface="Times New Roman"/>
              </a:rPr>
              <a:t>computational time is drastically reduced.</a:t>
            </a:r>
            <a:endParaRPr sz="3000">
              <a:solidFill>
                <a:schemeClr val="dk1"/>
              </a:solidFill>
              <a:latin typeface="Times New Roman"/>
              <a:ea typeface="Times New Roman"/>
              <a:cs typeface="Times New Roman"/>
              <a:sym typeface="Times New Roman"/>
            </a:endParaRPr>
          </a:p>
        </p:txBody>
      </p:sp>
      <p:sp>
        <p:nvSpPr>
          <p:cNvPr id="193" name="Google Shape;193;p9"/>
          <p:cNvSpPr txBox="1"/>
          <p:nvPr/>
        </p:nvSpPr>
        <p:spPr>
          <a:xfrm>
            <a:off x="695655" y="3381938"/>
            <a:ext cx="444796" cy="418915"/>
          </a:xfrm>
          <a:prstGeom prst="rect">
            <a:avLst/>
          </a:prstGeom>
          <a:noFill/>
          <a:ln>
            <a:noFill/>
          </a:ln>
        </p:spPr>
        <p:txBody>
          <a:bodyPr spcFirstLastPara="1" wrap="square" lIns="0" tIns="0" rIns="0" bIns="0" anchor="t" anchorCtr="0">
            <a:noAutofit/>
          </a:bodyPr>
          <a:lstStyle/>
          <a:p>
            <a:pPr marL="12700" marR="0" lvl="0" indent="0" algn="l" rtl="0">
              <a:lnSpc>
                <a:spcPct val="108666"/>
              </a:lnSpc>
              <a:spcBef>
                <a:spcPts val="0"/>
              </a:spcBef>
              <a:spcAft>
                <a:spcPts val="0"/>
              </a:spcAft>
              <a:buNone/>
            </a:pPr>
            <a:r>
              <a:rPr lang="en-US" sz="3000">
                <a:solidFill>
                  <a:schemeClr val="dk1"/>
                </a:solidFill>
                <a:latin typeface="Times New Roman"/>
                <a:ea typeface="Times New Roman"/>
                <a:cs typeface="Times New Roman"/>
                <a:sym typeface="Times New Roman"/>
              </a:rPr>
              <a:t>1</a:t>
            </a:r>
            <a:r>
              <a:rPr lang="en-US" sz="3000" baseline="30000">
                <a:solidFill>
                  <a:schemeClr val="dk1"/>
                </a:solidFill>
                <a:latin typeface="Times New Roman"/>
                <a:ea typeface="Times New Roman"/>
                <a:cs typeface="Times New Roman"/>
                <a:sym typeface="Times New Roman"/>
              </a:rPr>
              <a:t>st</a:t>
            </a:r>
            <a:endParaRPr sz="2000">
              <a:solidFill>
                <a:schemeClr val="dk1"/>
              </a:solidFill>
              <a:latin typeface="Times New Roman"/>
              <a:ea typeface="Times New Roman"/>
              <a:cs typeface="Times New Roman"/>
              <a:sym typeface="Times New Roman"/>
            </a:endParaRPr>
          </a:p>
        </p:txBody>
      </p:sp>
      <p:sp>
        <p:nvSpPr>
          <p:cNvPr id="194" name="Google Shape;194;p9"/>
          <p:cNvSpPr txBox="1"/>
          <p:nvPr/>
        </p:nvSpPr>
        <p:spPr>
          <a:xfrm>
            <a:off x="258267" y="3392304"/>
            <a:ext cx="215900" cy="4064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p:txBody>
      </p:sp>
      <p:sp>
        <p:nvSpPr>
          <p:cNvPr id="195" name="Google Shape;195;p9"/>
          <p:cNvSpPr txBox="1"/>
          <p:nvPr/>
        </p:nvSpPr>
        <p:spPr>
          <a:xfrm>
            <a:off x="1150112" y="3394453"/>
            <a:ext cx="6823836" cy="406399"/>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 </a:t>
            </a:r>
            <a:r>
              <a:rPr lang="en-US" sz="3000">
                <a:solidFill>
                  <a:srgbClr val="FF0000"/>
                </a:solidFill>
                <a:latin typeface="Times New Roman"/>
                <a:ea typeface="Times New Roman"/>
                <a:cs typeface="Times New Roman"/>
                <a:sym typeface="Times New Roman"/>
              </a:rPr>
              <a:t>homologous regions are identified </a:t>
            </a:r>
            <a:r>
              <a:rPr lang="en-US" sz="3000">
                <a:solidFill>
                  <a:schemeClr val="dk1"/>
                </a:solidFill>
                <a:latin typeface="Times New Roman"/>
                <a:ea typeface="Times New Roman"/>
                <a:cs typeface="Times New Roman"/>
                <a:sym typeface="Times New Roman"/>
              </a:rPr>
              <a:t>by FFT,</a:t>
            </a:r>
            <a:endParaRPr sz="3000">
              <a:solidFill>
                <a:schemeClr val="dk1"/>
              </a:solidFill>
              <a:latin typeface="Times New Roman"/>
              <a:ea typeface="Times New Roman"/>
              <a:cs typeface="Times New Roman"/>
              <a:sym typeface="Times New Roman"/>
            </a:endParaRPr>
          </a:p>
        </p:txBody>
      </p:sp>
      <p:sp>
        <p:nvSpPr>
          <p:cNvPr id="196" name="Google Shape;196;p9"/>
          <p:cNvSpPr txBox="1"/>
          <p:nvPr/>
        </p:nvSpPr>
        <p:spPr>
          <a:xfrm>
            <a:off x="601167" y="3851653"/>
            <a:ext cx="3260394" cy="4064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amino acid sequence</a:t>
            </a:r>
            <a:endParaRPr sz="3000">
              <a:solidFill>
                <a:schemeClr val="dk1"/>
              </a:solidFill>
              <a:latin typeface="Times New Roman"/>
              <a:ea typeface="Times New Roman"/>
              <a:cs typeface="Times New Roman"/>
              <a:sym typeface="Times New Roman"/>
            </a:endParaRPr>
          </a:p>
        </p:txBody>
      </p:sp>
      <p:sp>
        <p:nvSpPr>
          <p:cNvPr id="197" name="Google Shape;197;p9"/>
          <p:cNvSpPr txBox="1"/>
          <p:nvPr/>
        </p:nvSpPr>
        <p:spPr>
          <a:xfrm>
            <a:off x="4923790" y="3851653"/>
            <a:ext cx="3536315" cy="4064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sequence composed of</a:t>
            </a:r>
            <a:endParaRPr sz="3000">
              <a:solidFill>
                <a:schemeClr val="dk1"/>
              </a:solidFill>
              <a:latin typeface="Times New Roman"/>
              <a:ea typeface="Times New Roman"/>
              <a:cs typeface="Times New Roman"/>
              <a:sym typeface="Times New Roman"/>
            </a:endParaRPr>
          </a:p>
        </p:txBody>
      </p:sp>
      <p:sp>
        <p:nvSpPr>
          <p:cNvPr id="198" name="Google Shape;198;p9"/>
          <p:cNvSpPr txBox="1"/>
          <p:nvPr/>
        </p:nvSpPr>
        <p:spPr>
          <a:xfrm>
            <a:off x="601167" y="4308608"/>
            <a:ext cx="8169945" cy="406704"/>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volume + polarity values of each amino acid residue.</a:t>
            </a:r>
            <a:endParaRPr sz="3000">
              <a:solidFill>
                <a:schemeClr val="dk1"/>
              </a:solidFill>
              <a:latin typeface="Times New Roman"/>
              <a:ea typeface="Times New Roman"/>
              <a:cs typeface="Times New Roman"/>
              <a:sym typeface="Times New Roman"/>
            </a:endParaRPr>
          </a:p>
        </p:txBody>
      </p:sp>
      <p:sp>
        <p:nvSpPr>
          <p:cNvPr id="199" name="Google Shape;199;p9"/>
          <p:cNvSpPr txBox="1"/>
          <p:nvPr/>
        </p:nvSpPr>
        <p:spPr>
          <a:xfrm>
            <a:off x="601167" y="4845232"/>
            <a:ext cx="530959" cy="418915"/>
          </a:xfrm>
          <a:prstGeom prst="rect">
            <a:avLst/>
          </a:prstGeom>
          <a:noFill/>
          <a:ln>
            <a:noFill/>
          </a:ln>
        </p:spPr>
        <p:txBody>
          <a:bodyPr spcFirstLastPara="1" wrap="square" lIns="0" tIns="0" rIns="0" bIns="0" anchor="t" anchorCtr="0">
            <a:noAutofit/>
          </a:bodyPr>
          <a:lstStyle/>
          <a:p>
            <a:pPr marL="12700" marR="0" lvl="0" indent="0" algn="l" rtl="0">
              <a:lnSpc>
                <a:spcPct val="108666"/>
              </a:lnSpc>
              <a:spcBef>
                <a:spcPts val="0"/>
              </a:spcBef>
              <a:spcAft>
                <a:spcPts val="0"/>
              </a:spcAft>
              <a:buNone/>
            </a:pPr>
            <a:r>
              <a:rPr lang="en-US" sz="3000">
                <a:solidFill>
                  <a:schemeClr val="dk1"/>
                </a:solidFill>
                <a:latin typeface="Times New Roman"/>
                <a:ea typeface="Times New Roman"/>
                <a:cs typeface="Times New Roman"/>
                <a:sym typeface="Times New Roman"/>
              </a:rPr>
              <a:t>2</a:t>
            </a:r>
            <a:r>
              <a:rPr lang="en-US" sz="3000" baseline="30000">
                <a:solidFill>
                  <a:schemeClr val="dk1"/>
                </a:solidFill>
                <a:latin typeface="Times New Roman"/>
                <a:ea typeface="Times New Roman"/>
                <a:cs typeface="Times New Roman"/>
                <a:sym typeface="Times New Roman"/>
              </a:rPr>
              <a:t>nd</a:t>
            </a:r>
            <a:endParaRPr sz="2000">
              <a:solidFill>
                <a:schemeClr val="dk1"/>
              </a:solidFill>
              <a:latin typeface="Times New Roman"/>
              <a:ea typeface="Times New Roman"/>
              <a:cs typeface="Times New Roman"/>
              <a:sym typeface="Times New Roman"/>
            </a:endParaRPr>
          </a:p>
        </p:txBody>
      </p:sp>
      <p:sp>
        <p:nvSpPr>
          <p:cNvPr id="200" name="Google Shape;200;p9"/>
          <p:cNvSpPr txBox="1"/>
          <p:nvPr/>
        </p:nvSpPr>
        <p:spPr>
          <a:xfrm>
            <a:off x="258267" y="4855598"/>
            <a:ext cx="215900" cy="4064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Arial"/>
                <a:ea typeface="Arial"/>
                <a:cs typeface="Arial"/>
                <a:sym typeface="Arial"/>
              </a:rPr>
              <a:t>•</a:t>
            </a:r>
            <a:endParaRPr sz="3000">
              <a:solidFill>
                <a:schemeClr val="dk1"/>
              </a:solidFill>
              <a:latin typeface="Arial"/>
              <a:ea typeface="Arial"/>
              <a:cs typeface="Arial"/>
              <a:sym typeface="Arial"/>
            </a:endParaRPr>
          </a:p>
        </p:txBody>
      </p:sp>
      <p:sp>
        <p:nvSpPr>
          <p:cNvPr id="201" name="Google Shape;201;p9"/>
          <p:cNvSpPr txBox="1"/>
          <p:nvPr/>
        </p:nvSpPr>
        <p:spPr>
          <a:xfrm>
            <a:off x="1140968" y="4857747"/>
            <a:ext cx="7239888" cy="4064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a:t>
            </a:r>
            <a:r>
              <a:rPr lang="en-US" sz="3000">
                <a:solidFill>
                  <a:srgbClr val="FF0000"/>
                </a:solidFill>
                <a:latin typeface="Times New Roman"/>
                <a:ea typeface="Times New Roman"/>
                <a:cs typeface="Times New Roman"/>
                <a:sym typeface="Times New Roman"/>
              </a:rPr>
              <a:t>simplified scoring system is used </a:t>
            </a:r>
            <a:r>
              <a:rPr lang="en-US" sz="3000">
                <a:solidFill>
                  <a:schemeClr val="dk1"/>
                </a:solidFill>
                <a:latin typeface="Times New Roman"/>
                <a:ea typeface="Times New Roman"/>
                <a:cs typeface="Times New Roman"/>
                <a:sym typeface="Times New Roman"/>
              </a:rPr>
              <a:t>for reducing</a:t>
            </a:r>
            <a:endParaRPr sz="3000">
              <a:solidFill>
                <a:schemeClr val="dk1"/>
              </a:solidFill>
              <a:latin typeface="Times New Roman"/>
              <a:ea typeface="Times New Roman"/>
              <a:cs typeface="Times New Roman"/>
              <a:sym typeface="Times New Roman"/>
            </a:endParaRPr>
          </a:p>
        </p:txBody>
      </p:sp>
      <p:sp>
        <p:nvSpPr>
          <p:cNvPr id="202" name="Google Shape;202;p9"/>
          <p:cNvSpPr txBox="1"/>
          <p:nvPr/>
        </p:nvSpPr>
        <p:spPr>
          <a:xfrm>
            <a:off x="601167" y="5314947"/>
            <a:ext cx="7777226" cy="863600"/>
          </a:xfrm>
          <a:prstGeom prst="rect">
            <a:avLst/>
          </a:prstGeom>
          <a:noFill/>
          <a:ln>
            <a:noFill/>
          </a:ln>
        </p:spPr>
        <p:txBody>
          <a:bodyPr spcFirstLastPara="1" wrap="square" lIns="0" tIns="0" rIns="0" bIns="0" anchor="t" anchorCtr="0">
            <a:noAutofit/>
          </a:bodyPr>
          <a:lstStyle/>
          <a:p>
            <a:pPr marL="12700" marR="0" lvl="0" indent="0" algn="l" rtl="0">
              <a:lnSpc>
                <a:spcPct val="105499"/>
              </a:lnSpc>
              <a:spcBef>
                <a:spcPts val="0"/>
              </a:spcBef>
              <a:spcAft>
                <a:spcPts val="0"/>
              </a:spcAft>
              <a:buNone/>
            </a:pPr>
            <a:r>
              <a:rPr lang="en-US" sz="3000">
                <a:solidFill>
                  <a:schemeClr val="dk1"/>
                </a:solidFill>
                <a:latin typeface="Times New Roman"/>
                <a:ea typeface="Times New Roman"/>
                <a:cs typeface="Times New Roman"/>
                <a:sym typeface="Times New Roman"/>
              </a:rPr>
              <a:t>computational time and increasing the accuracy of</a:t>
            </a:r>
            <a:endParaRPr sz="3000">
              <a:solidFill>
                <a:schemeClr val="dk1"/>
              </a:solidFill>
              <a:latin typeface="Times New Roman"/>
              <a:ea typeface="Times New Roman"/>
              <a:cs typeface="Times New Roman"/>
              <a:sym typeface="Times New Roman"/>
            </a:endParaRPr>
          </a:p>
          <a:p>
            <a:pPr marL="12700" marR="57150" lvl="0" indent="0" algn="l" rtl="0">
              <a:lnSpc>
                <a:spcPct val="95825"/>
              </a:lnSpc>
              <a:spcBef>
                <a:spcPts val="0"/>
              </a:spcBef>
              <a:spcAft>
                <a:spcPts val="0"/>
              </a:spcAft>
              <a:buNone/>
            </a:pPr>
            <a:r>
              <a:rPr lang="en-US" sz="3000">
                <a:solidFill>
                  <a:schemeClr val="dk1"/>
                </a:solidFill>
                <a:latin typeface="Times New Roman"/>
                <a:ea typeface="Times New Roman"/>
                <a:cs typeface="Times New Roman"/>
                <a:sym typeface="Times New Roman"/>
              </a:rPr>
              <a:t>alignments.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p:nvPr/>
        </p:nvSpPr>
        <p:spPr>
          <a:xfrm>
            <a:off x="402437" y="429355"/>
            <a:ext cx="2796400" cy="1507753"/>
          </a:xfrm>
          <a:prstGeom prst="rect">
            <a:avLst/>
          </a:prstGeom>
          <a:noFill/>
          <a:ln>
            <a:noFill/>
          </a:ln>
        </p:spPr>
        <p:txBody>
          <a:bodyPr spcFirstLastPara="1" wrap="square" lIns="0" tIns="0" rIns="0" bIns="0" anchor="t" anchorCtr="0">
            <a:noAutofit/>
          </a:bodyPr>
          <a:lstStyle/>
          <a:p>
            <a:pPr marL="12700" marR="5273" lvl="0" indent="0" algn="l" rtl="0">
              <a:lnSpc>
                <a:spcPct val="105937"/>
              </a:lnSpc>
              <a:spcBef>
                <a:spcPts val="0"/>
              </a:spcBef>
              <a:spcAft>
                <a:spcPts val="0"/>
              </a:spcAft>
              <a:buNone/>
            </a:pPr>
            <a:r>
              <a:rPr lang="en-US" sz="3200">
                <a:solidFill>
                  <a:schemeClr val="dk1"/>
                </a:solidFill>
                <a:latin typeface="Arial"/>
                <a:ea typeface="Arial"/>
                <a:cs typeface="Arial"/>
                <a:sym typeface="Arial"/>
              </a:rPr>
              <a:t>• </a:t>
            </a:r>
            <a:r>
              <a:rPr lang="en-US" sz="3200">
                <a:solidFill>
                  <a:schemeClr val="dk1"/>
                </a:solidFill>
                <a:latin typeface="Times New Roman"/>
                <a:ea typeface="Times New Roman"/>
                <a:cs typeface="Times New Roman"/>
                <a:sym typeface="Times New Roman"/>
              </a:rPr>
              <a:t>Applicable for</a:t>
            </a:r>
            <a:endParaRPr sz="3200">
              <a:solidFill>
                <a:schemeClr val="dk1"/>
              </a:solidFill>
              <a:latin typeface="Times New Roman"/>
              <a:ea typeface="Times New Roman"/>
              <a:cs typeface="Times New Roman"/>
              <a:sym typeface="Times New Roman"/>
            </a:endParaRPr>
          </a:p>
          <a:p>
            <a:pPr marL="927125" marR="0" lvl="0" indent="0" algn="l" rtl="0">
              <a:lnSpc>
                <a:spcPct val="95825"/>
              </a:lnSpc>
              <a:spcBef>
                <a:spcPts val="758"/>
              </a:spcBef>
              <a:spcAft>
                <a:spcPts val="0"/>
              </a:spcAft>
              <a:buNone/>
            </a:pPr>
            <a:r>
              <a:rPr lang="en-US" sz="3200">
                <a:solidFill>
                  <a:schemeClr val="dk1"/>
                </a:solidFill>
                <a:latin typeface="Times New Roman"/>
                <a:ea typeface="Times New Roman"/>
                <a:cs typeface="Times New Roman"/>
                <a:sym typeface="Times New Roman"/>
              </a:rPr>
              <a:t>-sequences</a:t>
            </a:r>
            <a:endParaRPr sz="3200">
              <a:solidFill>
                <a:schemeClr val="dk1"/>
              </a:solidFill>
              <a:latin typeface="Times New Roman"/>
              <a:ea typeface="Times New Roman"/>
              <a:cs typeface="Times New Roman"/>
              <a:sym typeface="Times New Roman"/>
            </a:endParaRPr>
          </a:p>
          <a:p>
            <a:pPr marL="12700" marR="66654" lvl="0" indent="0" algn="l" rtl="0">
              <a:lnSpc>
                <a:spcPct val="95825"/>
              </a:lnSpc>
              <a:spcBef>
                <a:spcPts val="160"/>
              </a:spcBef>
              <a:spcAft>
                <a:spcPts val="0"/>
              </a:spcAft>
              <a:buNone/>
            </a:pPr>
            <a:r>
              <a:rPr lang="en-US" sz="3200">
                <a:solidFill>
                  <a:schemeClr val="dk1"/>
                </a:solidFill>
                <a:latin typeface="Times New Roman"/>
                <a:ea typeface="Times New Roman"/>
                <a:cs typeface="Times New Roman"/>
                <a:sym typeface="Times New Roman"/>
              </a:rPr>
              <a:t>extensions</a:t>
            </a:r>
            <a:endParaRPr sz="3200">
              <a:solidFill>
                <a:schemeClr val="dk1"/>
              </a:solidFill>
              <a:latin typeface="Times New Roman"/>
              <a:ea typeface="Times New Roman"/>
              <a:cs typeface="Times New Roman"/>
              <a:sym typeface="Times New Roman"/>
            </a:endParaRPr>
          </a:p>
        </p:txBody>
      </p:sp>
      <p:sp>
        <p:nvSpPr>
          <p:cNvPr id="208" name="Google Shape;208;p10"/>
          <p:cNvSpPr txBox="1"/>
          <p:nvPr/>
        </p:nvSpPr>
        <p:spPr>
          <a:xfrm>
            <a:off x="3584829" y="1016621"/>
            <a:ext cx="1193286"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having</a:t>
            </a:r>
            <a:endParaRPr sz="3200">
              <a:solidFill>
                <a:schemeClr val="dk1"/>
              </a:solidFill>
              <a:latin typeface="Times New Roman"/>
              <a:ea typeface="Times New Roman"/>
              <a:cs typeface="Times New Roman"/>
              <a:sym typeface="Times New Roman"/>
            </a:endParaRPr>
          </a:p>
        </p:txBody>
      </p:sp>
      <p:sp>
        <p:nvSpPr>
          <p:cNvPr id="209" name="Google Shape;209;p10"/>
          <p:cNvSpPr txBox="1"/>
          <p:nvPr/>
        </p:nvSpPr>
        <p:spPr>
          <a:xfrm>
            <a:off x="5173218" y="1016621"/>
            <a:ext cx="89154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large</a:t>
            </a:r>
            <a:endParaRPr sz="3200">
              <a:solidFill>
                <a:schemeClr val="dk1"/>
              </a:solidFill>
              <a:latin typeface="Times New Roman"/>
              <a:ea typeface="Times New Roman"/>
              <a:cs typeface="Times New Roman"/>
              <a:sym typeface="Times New Roman"/>
            </a:endParaRPr>
          </a:p>
        </p:txBody>
      </p:sp>
      <p:sp>
        <p:nvSpPr>
          <p:cNvPr id="210" name="Google Shape;210;p10"/>
          <p:cNvSpPr txBox="1"/>
          <p:nvPr/>
        </p:nvSpPr>
        <p:spPr>
          <a:xfrm>
            <a:off x="6459728" y="1016621"/>
            <a:ext cx="1668096"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insertions</a:t>
            </a:r>
            <a:endParaRPr sz="3200">
              <a:solidFill>
                <a:schemeClr val="dk1"/>
              </a:solidFill>
              <a:latin typeface="Times New Roman"/>
              <a:ea typeface="Times New Roman"/>
              <a:cs typeface="Times New Roman"/>
              <a:sym typeface="Times New Roman"/>
            </a:endParaRPr>
          </a:p>
        </p:txBody>
      </p:sp>
      <p:sp>
        <p:nvSpPr>
          <p:cNvPr id="211" name="Google Shape;211;p10"/>
          <p:cNvSpPr txBox="1"/>
          <p:nvPr/>
        </p:nvSpPr>
        <p:spPr>
          <a:xfrm>
            <a:off x="8521954" y="1016621"/>
            <a:ext cx="42386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or</a:t>
            </a:r>
            <a:endParaRPr sz="3200">
              <a:solidFill>
                <a:schemeClr val="dk1"/>
              </a:solidFill>
              <a:latin typeface="Times New Roman"/>
              <a:ea typeface="Times New Roman"/>
              <a:cs typeface="Times New Roman"/>
              <a:sym typeface="Times New Roman"/>
            </a:endParaRPr>
          </a:p>
        </p:txBody>
      </p:sp>
      <p:sp>
        <p:nvSpPr>
          <p:cNvPr id="212" name="Google Shape;212;p10"/>
          <p:cNvSpPr txBox="1"/>
          <p:nvPr/>
        </p:nvSpPr>
        <p:spPr>
          <a:xfrm>
            <a:off x="402437" y="2090016"/>
            <a:ext cx="8288860" cy="1017583"/>
          </a:xfrm>
          <a:prstGeom prst="rect">
            <a:avLst/>
          </a:prstGeom>
          <a:noFill/>
          <a:ln>
            <a:noFill/>
          </a:ln>
        </p:spPr>
        <p:txBody>
          <a:bodyPr spcFirstLastPara="1" wrap="square" lIns="0" tIns="0" rIns="0" bIns="0" anchor="t" anchorCtr="0">
            <a:noAutofit/>
          </a:bodyPr>
          <a:lstStyle/>
          <a:p>
            <a:pPr marL="927125"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-distantly related sequences of similar length</a:t>
            </a:r>
            <a:endParaRPr sz="3200">
              <a:solidFill>
                <a:schemeClr val="dk1"/>
              </a:solidFill>
              <a:latin typeface="Times New Roman"/>
              <a:ea typeface="Times New Roman"/>
              <a:cs typeface="Times New Roman"/>
              <a:sym typeface="Times New Roman"/>
            </a:endParaRPr>
          </a:p>
          <a:p>
            <a:pPr marL="12700" marR="61035" lvl="0" indent="0" algn="l" rtl="0">
              <a:lnSpc>
                <a:spcPct val="95825"/>
              </a:lnSpc>
              <a:spcBef>
                <a:spcPts val="745"/>
              </a:spcBef>
              <a:spcAft>
                <a:spcPts val="0"/>
              </a:spcAft>
              <a:buNone/>
            </a:pPr>
            <a:r>
              <a:rPr lang="en-US" sz="3200">
                <a:solidFill>
                  <a:schemeClr val="dk1"/>
                </a:solidFill>
                <a:latin typeface="Arial"/>
                <a:ea typeface="Arial"/>
                <a:cs typeface="Arial"/>
                <a:sym typeface="Arial"/>
              </a:rPr>
              <a:t>• </a:t>
            </a:r>
            <a:r>
              <a:rPr lang="en-US" sz="3200" b="1">
                <a:solidFill>
                  <a:schemeClr val="dk1"/>
                </a:solidFill>
                <a:latin typeface="Times New Roman"/>
                <a:ea typeface="Times New Roman"/>
                <a:cs typeface="Times New Roman"/>
                <a:sym typeface="Times New Roman"/>
              </a:rPr>
              <a:t>Methods</a:t>
            </a:r>
            <a:endParaRPr sz="3200">
              <a:solidFill>
                <a:schemeClr val="dk1"/>
              </a:solidFill>
              <a:latin typeface="Times New Roman"/>
              <a:ea typeface="Times New Roman"/>
              <a:cs typeface="Times New Roman"/>
              <a:sym typeface="Times New Roman"/>
            </a:endParaRPr>
          </a:p>
        </p:txBody>
      </p:sp>
      <p:sp>
        <p:nvSpPr>
          <p:cNvPr id="213" name="Google Shape;213;p10"/>
          <p:cNvSpPr txBox="1"/>
          <p:nvPr/>
        </p:nvSpPr>
        <p:spPr>
          <a:xfrm>
            <a:off x="1316863" y="3260829"/>
            <a:ext cx="1983848"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Progressive</a:t>
            </a:r>
            <a:endParaRPr sz="3200">
              <a:solidFill>
                <a:schemeClr val="dk1"/>
              </a:solidFill>
              <a:latin typeface="Times New Roman"/>
              <a:ea typeface="Times New Roman"/>
              <a:cs typeface="Times New Roman"/>
              <a:sym typeface="Times New Roman"/>
            </a:endParaRPr>
          </a:p>
        </p:txBody>
      </p:sp>
      <p:sp>
        <p:nvSpPr>
          <p:cNvPr id="214" name="Google Shape;214;p10"/>
          <p:cNvSpPr txBox="1"/>
          <p:nvPr/>
        </p:nvSpPr>
        <p:spPr>
          <a:xfrm>
            <a:off x="4003929" y="3260829"/>
            <a:ext cx="1307160"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method</a:t>
            </a:r>
            <a:endParaRPr sz="3200">
              <a:solidFill>
                <a:schemeClr val="dk1"/>
              </a:solidFill>
              <a:latin typeface="Times New Roman"/>
              <a:ea typeface="Times New Roman"/>
              <a:cs typeface="Times New Roman"/>
              <a:sym typeface="Times New Roman"/>
            </a:endParaRPr>
          </a:p>
        </p:txBody>
      </p:sp>
      <p:sp>
        <p:nvSpPr>
          <p:cNvPr id="215" name="Google Shape;215;p10"/>
          <p:cNvSpPr txBox="1"/>
          <p:nvPr/>
        </p:nvSpPr>
        <p:spPr>
          <a:xfrm>
            <a:off x="6012942" y="3260829"/>
            <a:ext cx="2011366"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(FFT-NS-2)</a:t>
            </a:r>
            <a:endParaRPr sz="3200">
              <a:solidFill>
                <a:schemeClr val="dk1"/>
              </a:solidFill>
              <a:latin typeface="Times New Roman"/>
              <a:ea typeface="Times New Roman"/>
              <a:cs typeface="Times New Roman"/>
              <a:sym typeface="Times New Roman"/>
            </a:endParaRPr>
          </a:p>
        </p:txBody>
      </p:sp>
      <p:sp>
        <p:nvSpPr>
          <p:cNvPr id="216" name="Google Shape;216;p10"/>
          <p:cNvSpPr txBox="1"/>
          <p:nvPr/>
        </p:nvSpPr>
        <p:spPr>
          <a:xfrm>
            <a:off x="8139176" y="3260829"/>
            <a:ext cx="747894" cy="919987"/>
          </a:xfrm>
          <a:prstGeom prst="rect">
            <a:avLst/>
          </a:prstGeom>
          <a:noFill/>
          <a:ln>
            <a:noFill/>
          </a:ln>
        </p:spPr>
        <p:txBody>
          <a:bodyPr spcFirstLastPara="1" wrap="square" lIns="0" tIns="0" rIns="0" bIns="0" anchor="t" anchorCtr="0">
            <a:noAutofit/>
          </a:bodyPr>
          <a:lstStyle/>
          <a:p>
            <a:pPr marL="0" marR="12700" lvl="0" indent="0" algn="r"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a:p>
            <a:pPr marL="0" marR="13338" lvl="0" indent="0" algn="r"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with</a:t>
            </a:r>
            <a:endParaRPr sz="3200">
              <a:solidFill>
                <a:schemeClr val="dk1"/>
              </a:solidFill>
              <a:latin typeface="Times New Roman"/>
              <a:ea typeface="Times New Roman"/>
              <a:cs typeface="Times New Roman"/>
              <a:sym typeface="Times New Roman"/>
            </a:endParaRPr>
          </a:p>
        </p:txBody>
      </p:sp>
      <p:sp>
        <p:nvSpPr>
          <p:cNvPr id="217" name="Google Shape;217;p10"/>
          <p:cNvSpPr txBox="1"/>
          <p:nvPr/>
        </p:nvSpPr>
        <p:spPr>
          <a:xfrm>
            <a:off x="402437" y="3748509"/>
            <a:ext cx="2413136"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computational</a:t>
            </a:r>
            <a:endParaRPr sz="3200">
              <a:solidFill>
                <a:schemeClr val="dk1"/>
              </a:solidFill>
              <a:latin typeface="Times New Roman"/>
              <a:ea typeface="Times New Roman"/>
              <a:cs typeface="Times New Roman"/>
              <a:sym typeface="Times New Roman"/>
            </a:endParaRPr>
          </a:p>
        </p:txBody>
      </p:sp>
      <p:sp>
        <p:nvSpPr>
          <p:cNvPr id="218" name="Google Shape;218;p10"/>
          <p:cNvSpPr txBox="1"/>
          <p:nvPr/>
        </p:nvSpPr>
        <p:spPr>
          <a:xfrm>
            <a:off x="3016377" y="3748509"/>
            <a:ext cx="807884"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time</a:t>
            </a:r>
            <a:endParaRPr sz="3200">
              <a:solidFill>
                <a:schemeClr val="dk1"/>
              </a:solidFill>
              <a:latin typeface="Times New Roman"/>
              <a:ea typeface="Times New Roman"/>
              <a:cs typeface="Times New Roman"/>
              <a:sym typeface="Times New Roman"/>
            </a:endParaRPr>
          </a:p>
        </p:txBody>
      </p:sp>
      <p:sp>
        <p:nvSpPr>
          <p:cNvPr id="219" name="Google Shape;219;p10"/>
          <p:cNvSpPr txBox="1"/>
          <p:nvPr/>
        </p:nvSpPr>
        <p:spPr>
          <a:xfrm>
            <a:off x="4025265" y="3748509"/>
            <a:ext cx="357155"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is</a:t>
            </a:r>
            <a:endParaRPr sz="3200">
              <a:solidFill>
                <a:schemeClr val="dk1"/>
              </a:solidFill>
              <a:latin typeface="Times New Roman"/>
              <a:ea typeface="Times New Roman"/>
              <a:cs typeface="Times New Roman"/>
              <a:sym typeface="Times New Roman"/>
            </a:endParaRPr>
          </a:p>
        </p:txBody>
      </p:sp>
      <p:sp>
        <p:nvSpPr>
          <p:cNvPr id="220" name="Google Shape;220;p10"/>
          <p:cNvSpPr txBox="1"/>
          <p:nvPr/>
        </p:nvSpPr>
        <p:spPr>
          <a:xfrm>
            <a:off x="4583430" y="3748509"/>
            <a:ext cx="1780394"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drastically</a:t>
            </a:r>
            <a:endParaRPr sz="3200">
              <a:solidFill>
                <a:schemeClr val="dk1"/>
              </a:solidFill>
              <a:latin typeface="Times New Roman"/>
              <a:ea typeface="Times New Roman"/>
              <a:cs typeface="Times New Roman"/>
              <a:sym typeface="Times New Roman"/>
            </a:endParaRPr>
          </a:p>
        </p:txBody>
      </p:sp>
      <p:sp>
        <p:nvSpPr>
          <p:cNvPr id="221" name="Google Shape;221;p10"/>
          <p:cNvSpPr txBox="1"/>
          <p:nvPr/>
        </p:nvSpPr>
        <p:spPr>
          <a:xfrm>
            <a:off x="6563359" y="3748509"/>
            <a:ext cx="1375520"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reduced</a:t>
            </a:r>
            <a:endParaRPr sz="3200">
              <a:solidFill>
                <a:schemeClr val="dk1"/>
              </a:solidFill>
              <a:latin typeface="Times New Roman"/>
              <a:ea typeface="Times New Roman"/>
              <a:cs typeface="Times New Roman"/>
              <a:sym typeface="Times New Roman"/>
            </a:endParaRPr>
          </a:p>
        </p:txBody>
      </p:sp>
      <p:sp>
        <p:nvSpPr>
          <p:cNvPr id="222" name="Google Shape;222;p10"/>
          <p:cNvSpPr txBox="1"/>
          <p:nvPr/>
        </p:nvSpPr>
        <p:spPr>
          <a:xfrm>
            <a:off x="402437" y="4235944"/>
            <a:ext cx="3533995"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comparable accuracy</a:t>
            </a:r>
            <a:endParaRPr sz="3200">
              <a:solidFill>
                <a:schemeClr val="dk1"/>
              </a:solidFill>
              <a:latin typeface="Times New Roman"/>
              <a:ea typeface="Times New Roman"/>
              <a:cs typeface="Times New Roman"/>
              <a:sym typeface="Times New Roman"/>
            </a:endParaRPr>
          </a:p>
        </p:txBody>
      </p:sp>
      <p:sp>
        <p:nvSpPr>
          <p:cNvPr id="223" name="Google Shape;223;p10"/>
          <p:cNvSpPr txBox="1"/>
          <p:nvPr/>
        </p:nvSpPr>
        <p:spPr>
          <a:xfrm>
            <a:off x="1316863" y="4821659"/>
            <a:ext cx="1442389" cy="91998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Iterative</a:t>
            </a:r>
            <a:endParaRPr sz="3200">
              <a:solidFill>
                <a:schemeClr val="dk1"/>
              </a:solidFill>
              <a:latin typeface="Times New Roman"/>
              <a:ea typeface="Times New Roman"/>
              <a:cs typeface="Times New Roman"/>
              <a:sym typeface="Times New Roman"/>
            </a:endParaRPr>
          </a:p>
          <a:p>
            <a:pPr marL="162052" marR="61035" lvl="0" indent="0" algn="l"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times</a:t>
            </a:r>
            <a:endParaRPr sz="3200">
              <a:solidFill>
                <a:schemeClr val="dk1"/>
              </a:solidFill>
              <a:latin typeface="Times New Roman"/>
              <a:ea typeface="Times New Roman"/>
              <a:cs typeface="Times New Roman"/>
              <a:sym typeface="Times New Roman"/>
            </a:endParaRPr>
          </a:p>
        </p:txBody>
      </p:sp>
      <p:sp>
        <p:nvSpPr>
          <p:cNvPr id="224" name="Google Shape;224;p10"/>
          <p:cNvSpPr txBox="1"/>
          <p:nvPr/>
        </p:nvSpPr>
        <p:spPr>
          <a:xfrm>
            <a:off x="2897505" y="4821659"/>
            <a:ext cx="1848347"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refinement</a:t>
            </a:r>
            <a:endParaRPr sz="3200">
              <a:solidFill>
                <a:schemeClr val="dk1"/>
              </a:solidFill>
              <a:latin typeface="Times New Roman"/>
              <a:ea typeface="Times New Roman"/>
              <a:cs typeface="Times New Roman"/>
              <a:sym typeface="Times New Roman"/>
            </a:endParaRPr>
          </a:p>
        </p:txBody>
      </p:sp>
      <p:sp>
        <p:nvSpPr>
          <p:cNvPr id="225" name="Google Shape;225;p10"/>
          <p:cNvSpPr txBox="1"/>
          <p:nvPr/>
        </p:nvSpPr>
        <p:spPr>
          <a:xfrm>
            <a:off x="4883658" y="4821659"/>
            <a:ext cx="1305532"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method</a:t>
            </a:r>
            <a:endParaRPr sz="3200">
              <a:solidFill>
                <a:schemeClr val="dk1"/>
              </a:solidFill>
              <a:latin typeface="Times New Roman"/>
              <a:ea typeface="Times New Roman"/>
              <a:cs typeface="Times New Roman"/>
              <a:sym typeface="Times New Roman"/>
            </a:endParaRPr>
          </a:p>
        </p:txBody>
      </p:sp>
      <p:sp>
        <p:nvSpPr>
          <p:cNvPr id="226" name="Google Shape;226;p10"/>
          <p:cNvSpPr txBox="1"/>
          <p:nvPr/>
        </p:nvSpPr>
        <p:spPr>
          <a:xfrm>
            <a:off x="6328664" y="4821659"/>
            <a:ext cx="1917807"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rgbClr val="FF0000"/>
                </a:solidFill>
                <a:latin typeface="Times New Roman"/>
                <a:ea typeface="Times New Roman"/>
                <a:cs typeface="Times New Roman"/>
                <a:sym typeface="Times New Roman"/>
              </a:rPr>
              <a:t>(FFT-NS-i)</a:t>
            </a:r>
            <a:endParaRPr sz="3200">
              <a:solidFill>
                <a:schemeClr val="dk1"/>
              </a:solidFill>
              <a:latin typeface="Times New Roman"/>
              <a:ea typeface="Times New Roman"/>
              <a:cs typeface="Times New Roman"/>
              <a:sym typeface="Times New Roman"/>
            </a:endParaRPr>
          </a:p>
        </p:txBody>
      </p:sp>
      <p:sp>
        <p:nvSpPr>
          <p:cNvPr id="227" name="Google Shape;227;p10"/>
          <p:cNvSpPr txBox="1"/>
          <p:nvPr/>
        </p:nvSpPr>
        <p:spPr>
          <a:xfrm>
            <a:off x="8386318" y="4821659"/>
            <a:ext cx="559847"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–is</a:t>
            </a:r>
            <a:endParaRPr sz="3200">
              <a:solidFill>
                <a:schemeClr val="dk1"/>
              </a:solidFill>
              <a:latin typeface="Times New Roman"/>
              <a:ea typeface="Times New Roman"/>
              <a:cs typeface="Times New Roman"/>
              <a:sym typeface="Times New Roman"/>
            </a:endParaRPr>
          </a:p>
        </p:txBody>
      </p:sp>
      <p:sp>
        <p:nvSpPr>
          <p:cNvPr id="228" name="Google Shape;228;p10"/>
          <p:cNvSpPr txBox="1"/>
          <p:nvPr/>
        </p:nvSpPr>
        <p:spPr>
          <a:xfrm>
            <a:off x="402437" y="5309339"/>
            <a:ext cx="696798"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100</a:t>
            </a:r>
            <a:endParaRPr sz="3200">
              <a:solidFill>
                <a:schemeClr val="dk1"/>
              </a:solidFill>
              <a:latin typeface="Times New Roman"/>
              <a:ea typeface="Times New Roman"/>
              <a:cs typeface="Times New Roman"/>
              <a:sym typeface="Times New Roman"/>
            </a:endParaRPr>
          </a:p>
        </p:txBody>
      </p:sp>
      <p:sp>
        <p:nvSpPr>
          <p:cNvPr id="229" name="Google Shape;229;p10"/>
          <p:cNvSpPr txBox="1"/>
          <p:nvPr/>
        </p:nvSpPr>
        <p:spPr>
          <a:xfrm>
            <a:off x="2799969" y="5309339"/>
            <a:ext cx="990178"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faster</a:t>
            </a:r>
            <a:endParaRPr sz="3200">
              <a:solidFill>
                <a:schemeClr val="dk1"/>
              </a:solidFill>
              <a:latin typeface="Times New Roman"/>
              <a:ea typeface="Times New Roman"/>
              <a:cs typeface="Times New Roman"/>
              <a:sym typeface="Times New Roman"/>
            </a:endParaRPr>
          </a:p>
        </p:txBody>
      </p:sp>
      <p:sp>
        <p:nvSpPr>
          <p:cNvPr id="230" name="Google Shape;230;p10"/>
          <p:cNvSpPr txBox="1"/>
          <p:nvPr/>
        </p:nvSpPr>
        <p:spPr>
          <a:xfrm>
            <a:off x="4158234" y="5309339"/>
            <a:ext cx="785097"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than</a:t>
            </a:r>
            <a:endParaRPr sz="3200">
              <a:solidFill>
                <a:schemeClr val="dk1"/>
              </a:solidFill>
              <a:latin typeface="Times New Roman"/>
              <a:ea typeface="Times New Roman"/>
              <a:cs typeface="Times New Roman"/>
              <a:sym typeface="Times New Roman"/>
            </a:endParaRPr>
          </a:p>
        </p:txBody>
      </p:sp>
      <p:sp>
        <p:nvSpPr>
          <p:cNvPr id="231" name="Google Shape;231;p10"/>
          <p:cNvSpPr txBox="1"/>
          <p:nvPr/>
        </p:nvSpPr>
        <p:spPr>
          <a:xfrm>
            <a:off x="5308854" y="5309339"/>
            <a:ext cx="1945978"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T-COFFEE</a:t>
            </a:r>
            <a:endParaRPr sz="3200">
              <a:solidFill>
                <a:schemeClr val="dk1"/>
              </a:solidFill>
              <a:latin typeface="Times New Roman"/>
              <a:ea typeface="Times New Roman"/>
              <a:cs typeface="Times New Roman"/>
              <a:sym typeface="Times New Roman"/>
            </a:endParaRPr>
          </a:p>
        </p:txBody>
      </p:sp>
      <p:sp>
        <p:nvSpPr>
          <p:cNvPr id="232" name="Google Shape;232;p10"/>
          <p:cNvSpPr txBox="1"/>
          <p:nvPr/>
        </p:nvSpPr>
        <p:spPr>
          <a:xfrm>
            <a:off x="7619492" y="5309339"/>
            <a:ext cx="1327912"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without</a:t>
            </a:r>
            <a:endParaRPr sz="3200">
              <a:solidFill>
                <a:schemeClr val="dk1"/>
              </a:solidFill>
              <a:latin typeface="Times New Roman"/>
              <a:ea typeface="Times New Roman"/>
              <a:cs typeface="Times New Roman"/>
              <a:sym typeface="Times New Roman"/>
            </a:endParaRPr>
          </a:p>
        </p:txBody>
      </p:sp>
      <p:sp>
        <p:nvSpPr>
          <p:cNvPr id="233" name="Google Shape;233;p10"/>
          <p:cNvSpPr txBox="1"/>
          <p:nvPr/>
        </p:nvSpPr>
        <p:spPr>
          <a:xfrm>
            <a:off x="402437" y="5796774"/>
            <a:ext cx="2402507"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sacrificing the</a:t>
            </a:r>
            <a:endParaRPr sz="3200">
              <a:solidFill>
                <a:schemeClr val="dk1"/>
              </a:solidFill>
              <a:latin typeface="Times New Roman"/>
              <a:ea typeface="Times New Roman"/>
              <a:cs typeface="Times New Roman"/>
              <a:sym typeface="Times New Roman"/>
            </a:endParaRPr>
          </a:p>
        </p:txBody>
      </p:sp>
      <p:sp>
        <p:nvSpPr>
          <p:cNvPr id="234" name="Google Shape;234;p10"/>
          <p:cNvSpPr txBox="1"/>
          <p:nvPr/>
        </p:nvSpPr>
        <p:spPr>
          <a:xfrm>
            <a:off x="2818257" y="5796774"/>
            <a:ext cx="1613606"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accuracy.</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1"/>
          <p:cNvSpPr txBox="1"/>
          <p:nvPr/>
        </p:nvSpPr>
        <p:spPr>
          <a:xfrm>
            <a:off x="474370" y="313209"/>
            <a:ext cx="6519079" cy="1053005"/>
          </a:xfrm>
          <a:prstGeom prst="rect">
            <a:avLst/>
          </a:prstGeom>
          <a:noFill/>
          <a:ln>
            <a:noFill/>
          </a:ln>
        </p:spPr>
        <p:txBody>
          <a:bodyPr spcFirstLastPara="1" wrap="square" lIns="0" tIns="0" rIns="0" bIns="0" anchor="t" anchorCtr="0">
            <a:noAutofit/>
          </a:bodyPr>
          <a:lstStyle/>
          <a:p>
            <a:pPr marL="2042007" marR="53610" lvl="0" indent="0" algn="l" rtl="0">
              <a:lnSpc>
                <a:spcPct val="104431"/>
              </a:lnSpc>
              <a:spcBef>
                <a:spcPts val="0"/>
              </a:spcBef>
              <a:spcAft>
                <a:spcPts val="0"/>
              </a:spcAft>
              <a:buNone/>
            </a:pPr>
            <a:r>
              <a:rPr lang="en-US" sz="4400" b="1">
                <a:solidFill>
                  <a:srgbClr val="5F497A"/>
                </a:solidFill>
                <a:latin typeface="Times New Roman"/>
                <a:ea typeface="Times New Roman"/>
                <a:cs typeface="Times New Roman"/>
                <a:sym typeface="Times New Roman"/>
              </a:rPr>
              <a:t>Iterative method</a:t>
            </a:r>
            <a:endParaRPr sz="4400">
              <a:solidFill>
                <a:schemeClr val="dk1"/>
              </a:solidFill>
              <a:latin typeface="Times New Roman"/>
              <a:ea typeface="Times New Roman"/>
              <a:cs typeface="Times New Roman"/>
              <a:sym typeface="Times New Roman"/>
            </a:endParaRPr>
          </a:p>
          <a:p>
            <a:pPr marL="12700" marR="0" lvl="0" indent="0" algn="l" rtl="0">
              <a:lnSpc>
                <a:spcPct val="95825"/>
              </a:lnSpc>
              <a:spcBef>
                <a:spcPts val="190"/>
              </a:spcBef>
              <a:spcAft>
                <a:spcPts val="0"/>
              </a:spcAft>
              <a:buNone/>
            </a:pPr>
            <a:r>
              <a:rPr lang="en-US" sz="2800">
                <a:solidFill>
                  <a:srgbClr val="FF0000"/>
                </a:solidFill>
                <a:latin typeface="Arial"/>
                <a:ea typeface="Arial"/>
                <a:cs typeface="Arial"/>
                <a:sym typeface="Arial"/>
              </a:rPr>
              <a:t>•  </a:t>
            </a:r>
            <a:r>
              <a:rPr lang="en-US" sz="2800">
                <a:solidFill>
                  <a:srgbClr val="FF0000"/>
                </a:solidFill>
                <a:latin typeface="Times New Roman"/>
                <a:ea typeface="Times New Roman"/>
                <a:cs typeface="Times New Roman"/>
                <a:sym typeface="Times New Roman"/>
              </a:rPr>
              <a:t>Problems in progressive alignment method</a:t>
            </a:r>
            <a:endParaRPr sz="2800">
              <a:solidFill>
                <a:schemeClr val="dk1"/>
              </a:solidFill>
              <a:latin typeface="Times New Roman"/>
              <a:ea typeface="Times New Roman"/>
              <a:cs typeface="Times New Roman"/>
              <a:sym typeface="Times New Roman"/>
            </a:endParaRPr>
          </a:p>
        </p:txBody>
      </p:sp>
      <p:sp>
        <p:nvSpPr>
          <p:cNvPr id="240" name="Google Shape;240;p11"/>
          <p:cNvSpPr txBox="1"/>
          <p:nvPr/>
        </p:nvSpPr>
        <p:spPr>
          <a:xfrm>
            <a:off x="1388745" y="1412764"/>
            <a:ext cx="1027030"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-errors</a:t>
            </a:r>
            <a:endParaRPr sz="2800">
              <a:solidFill>
                <a:schemeClr val="dk1"/>
              </a:solidFill>
              <a:latin typeface="Times New Roman"/>
              <a:ea typeface="Times New Roman"/>
              <a:cs typeface="Times New Roman"/>
              <a:sym typeface="Times New Roman"/>
            </a:endParaRPr>
          </a:p>
        </p:txBody>
      </p:sp>
      <p:sp>
        <p:nvSpPr>
          <p:cNvPr id="241" name="Google Shape;241;p11"/>
          <p:cNvSpPr txBox="1"/>
          <p:nvPr/>
        </p:nvSpPr>
        <p:spPr>
          <a:xfrm>
            <a:off x="2576322" y="1412764"/>
            <a:ext cx="355613"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in</a:t>
            </a:r>
            <a:endParaRPr sz="2800">
              <a:solidFill>
                <a:schemeClr val="dk1"/>
              </a:solidFill>
              <a:latin typeface="Times New Roman"/>
              <a:ea typeface="Times New Roman"/>
              <a:cs typeface="Times New Roman"/>
              <a:sym typeface="Times New Roman"/>
            </a:endParaRPr>
          </a:p>
        </p:txBody>
      </p:sp>
      <p:sp>
        <p:nvSpPr>
          <p:cNvPr id="242" name="Google Shape;242;p11"/>
          <p:cNvSpPr txBox="1"/>
          <p:nvPr/>
        </p:nvSpPr>
        <p:spPr>
          <a:xfrm>
            <a:off x="3089910" y="1412764"/>
            <a:ext cx="513296"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a:t>
            </a:r>
            <a:endParaRPr sz="2800">
              <a:solidFill>
                <a:schemeClr val="dk1"/>
              </a:solidFill>
              <a:latin typeface="Times New Roman"/>
              <a:ea typeface="Times New Roman"/>
              <a:cs typeface="Times New Roman"/>
              <a:sym typeface="Times New Roman"/>
            </a:endParaRPr>
          </a:p>
        </p:txBody>
      </p:sp>
      <p:sp>
        <p:nvSpPr>
          <p:cNvPr id="243" name="Google Shape;243;p11"/>
          <p:cNvSpPr txBox="1"/>
          <p:nvPr/>
        </p:nvSpPr>
        <p:spPr>
          <a:xfrm>
            <a:off x="3762248" y="1412764"/>
            <a:ext cx="2701728"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initial  alignments</a:t>
            </a:r>
            <a:endParaRPr sz="2800">
              <a:solidFill>
                <a:schemeClr val="dk1"/>
              </a:solidFill>
              <a:latin typeface="Times New Roman"/>
              <a:ea typeface="Times New Roman"/>
              <a:cs typeface="Times New Roman"/>
              <a:sym typeface="Times New Roman"/>
            </a:endParaRPr>
          </a:p>
        </p:txBody>
      </p:sp>
      <p:sp>
        <p:nvSpPr>
          <p:cNvPr id="244" name="Google Shape;244;p11"/>
          <p:cNvSpPr txBox="1"/>
          <p:nvPr/>
        </p:nvSpPr>
        <p:spPr>
          <a:xfrm>
            <a:off x="6624574" y="1412764"/>
            <a:ext cx="375979"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of</a:t>
            </a:r>
            <a:endParaRPr sz="2800">
              <a:solidFill>
                <a:schemeClr val="dk1"/>
              </a:solidFill>
              <a:latin typeface="Times New Roman"/>
              <a:ea typeface="Times New Roman"/>
              <a:cs typeface="Times New Roman"/>
              <a:sym typeface="Times New Roman"/>
            </a:endParaRPr>
          </a:p>
        </p:txBody>
      </p:sp>
      <p:sp>
        <p:nvSpPr>
          <p:cNvPr id="245" name="Google Shape;245;p11"/>
          <p:cNvSpPr txBox="1"/>
          <p:nvPr/>
        </p:nvSpPr>
        <p:spPr>
          <a:xfrm>
            <a:off x="7159498" y="1412764"/>
            <a:ext cx="511520"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a:t>
            </a:r>
            <a:endParaRPr sz="2800">
              <a:solidFill>
                <a:schemeClr val="dk1"/>
              </a:solidFill>
              <a:latin typeface="Times New Roman"/>
              <a:ea typeface="Times New Roman"/>
              <a:cs typeface="Times New Roman"/>
              <a:sym typeface="Times New Roman"/>
            </a:endParaRPr>
          </a:p>
        </p:txBody>
      </p:sp>
      <p:sp>
        <p:nvSpPr>
          <p:cNvPr id="246" name="Google Shape;246;p11"/>
          <p:cNvSpPr txBox="1"/>
          <p:nvPr/>
        </p:nvSpPr>
        <p:spPr>
          <a:xfrm>
            <a:off x="7830439" y="1412764"/>
            <a:ext cx="768607"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most</a:t>
            </a:r>
            <a:endParaRPr sz="2800">
              <a:solidFill>
                <a:schemeClr val="dk1"/>
              </a:solidFill>
              <a:latin typeface="Times New Roman"/>
              <a:ea typeface="Times New Roman"/>
              <a:cs typeface="Times New Roman"/>
              <a:sym typeface="Times New Roman"/>
            </a:endParaRPr>
          </a:p>
        </p:txBody>
      </p:sp>
      <p:sp>
        <p:nvSpPr>
          <p:cNvPr id="247" name="Google Shape;247;p11"/>
          <p:cNvSpPr txBox="1"/>
          <p:nvPr/>
        </p:nvSpPr>
        <p:spPr>
          <a:xfrm>
            <a:off x="474370" y="1754140"/>
            <a:ext cx="7689621"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closely related sequences are propagated to the MSA.</a:t>
            </a:r>
            <a:endParaRPr sz="2800">
              <a:solidFill>
                <a:schemeClr val="dk1"/>
              </a:solidFill>
              <a:latin typeface="Times New Roman"/>
              <a:ea typeface="Times New Roman"/>
              <a:cs typeface="Times New Roman"/>
              <a:sym typeface="Times New Roman"/>
            </a:endParaRPr>
          </a:p>
        </p:txBody>
      </p:sp>
      <p:sp>
        <p:nvSpPr>
          <p:cNvPr id="248" name="Google Shape;248;p11"/>
          <p:cNvSpPr txBox="1"/>
          <p:nvPr/>
        </p:nvSpPr>
        <p:spPr>
          <a:xfrm>
            <a:off x="1388745" y="2180860"/>
            <a:ext cx="1925923"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-problem   is</a:t>
            </a:r>
            <a:endParaRPr sz="2800">
              <a:solidFill>
                <a:schemeClr val="dk1"/>
              </a:solidFill>
              <a:latin typeface="Times New Roman"/>
              <a:ea typeface="Times New Roman"/>
              <a:cs typeface="Times New Roman"/>
              <a:sym typeface="Times New Roman"/>
            </a:endParaRPr>
          </a:p>
        </p:txBody>
      </p:sp>
      <p:sp>
        <p:nvSpPr>
          <p:cNvPr id="249" name="Google Shape;249;p11"/>
          <p:cNvSpPr txBox="1"/>
          <p:nvPr/>
        </p:nvSpPr>
        <p:spPr>
          <a:xfrm>
            <a:off x="3544062" y="2180860"/>
            <a:ext cx="2940499"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more   acute   when</a:t>
            </a:r>
            <a:endParaRPr sz="2800">
              <a:solidFill>
                <a:schemeClr val="dk1"/>
              </a:solidFill>
              <a:latin typeface="Times New Roman"/>
              <a:ea typeface="Times New Roman"/>
              <a:cs typeface="Times New Roman"/>
              <a:sym typeface="Times New Roman"/>
            </a:endParaRPr>
          </a:p>
        </p:txBody>
      </p:sp>
      <p:sp>
        <p:nvSpPr>
          <p:cNvPr id="250" name="Google Shape;250;p11"/>
          <p:cNvSpPr txBox="1"/>
          <p:nvPr/>
        </p:nvSpPr>
        <p:spPr>
          <a:xfrm>
            <a:off x="6712966" y="2180860"/>
            <a:ext cx="513296"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a:t>
            </a:r>
            <a:endParaRPr sz="2800">
              <a:solidFill>
                <a:schemeClr val="dk1"/>
              </a:solidFill>
              <a:latin typeface="Times New Roman"/>
              <a:ea typeface="Times New Roman"/>
              <a:cs typeface="Times New Roman"/>
              <a:sym typeface="Times New Roman"/>
            </a:endParaRPr>
          </a:p>
        </p:txBody>
      </p:sp>
      <p:sp>
        <p:nvSpPr>
          <p:cNvPr id="251" name="Google Shape;251;p11"/>
          <p:cNvSpPr txBox="1"/>
          <p:nvPr/>
        </p:nvSpPr>
        <p:spPr>
          <a:xfrm>
            <a:off x="7453630" y="2180860"/>
            <a:ext cx="1122764" cy="721927"/>
          </a:xfrm>
          <a:prstGeom prst="rect">
            <a:avLst/>
          </a:prstGeom>
          <a:noFill/>
          <a:ln>
            <a:noFill/>
          </a:ln>
        </p:spPr>
        <p:txBody>
          <a:bodyPr spcFirstLastPara="1" wrap="square" lIns="0" tIns="0" rIns="0" bIns="0" anchor="t" anchorCtr="0">
            <a:noAutofit/>
          </a:bodyPr>
          <a:lstStyle/>
          <a:p>
            <a:pPr marL="0" marR="0" lvl="0" indent="0" algn="ctr" rtl="0">
              <a:lnSpc>
                <a:spcPct val="68333"/>
              </a:lnSpc>
              <a:spcBef>
                <a:spcPts val="0"/>
              </a:spcBef>
              <a:spcAft>
                <a:spcPts val="0"/>
              </a:spcAft>
              <a:buNone/>
            </a:pPr>
            <a:r>
              <a:rPr lang="en-US" sz="4200" baseline="-25000">
                <a:solidFill>
                  <a:schemeClr val="dk1"/>
                </a:solidFill>
                <a:latin typeface="Times New Roman"/>
                <a:ea typeface="Times New Roman"/>
                <a:cs typeface="Times New Roman"/>
                <a:sym typeface="Times New Roman"/>
              </a:rPr>
              <a:t>starting</a:t>
            </a:r>
            <a:endParaRPr sz="2800">
              <a:solidFill>
                <a:schemeClr val="dk1"/>
              </a:solidFill>
              <a:latin typeface="Times New Roman"/>
              <a:ea typeface="Times New Roman"/>
              <a:cs typeface="Times New Roman"/>
              <a:sym typeface="Times New Roman"/>
            </a:endParaRPr>
          </a:p>
          <a:p>
            <a:pPr marL="75453" marR="2988" lvl="0" indent="0" algn="ctr" rtl="0">
              <a:lnSpc>
                <a:spcPct val="66071"/>
              </a:lnSpc>
              <a:spcBef>
                <a:spcPts val="0"/>
              </a:spcBef>
              <a:spcAft>
                <a:spcPts val="0"/>
              </a:spcAft>
              <a:buNone/>
            </a:pPr>
            <a:r>
              <a:rPr lang="en-US" sz="4200" baseline="30000">
                <a:solidFill>
                  <a:schemeClr val="dk1"/>
                </a:solidFill>
                <a:latin typeface="Times New Roman"/>
                <a:ea typeface="Times New Roman"/>
                <a:cs typeface="Times New Roman"/>
                <a:sym typeface="Times New Roman"/>
              </a:rPr>
              <a:t>related</a:t>
            </a:r>
            <a:endParaRPr sz="2800">
              <a:solidFill>
                <a:schemeClr val="dk1"/>
              </a:solidFill>
              <a:latin typeface="Times New Roman"/>
              <a:ea typeface="Times New Roman"/>
              <a:cs typeface="Times New Roman"/>
              <a:sym typeface="Times New Roman"/>
            </a:endParaRPr>
          </a:p>
        </p:txBody>
      </p:sp>
      <p:sp>
        <p:nvSpPr>
          <p:cNvPr id="252" name="Google Shape;252;p11"/>
          <p:cNvSpPr txBox="1"/>
          <p:nvPr/>
        </p:nvSpPr>
        <p:spPr>
          <a:xfrm>
            <a:off x="474370" y="2521991"/>
            <a:ext cx="1645150" cy="722367"/>
          </a:xfrm>
          <a:prstGeom prst="rect">
            <a:avLst/>
          </a:prstGeom>
          <a:noFill/>
          <a:ln>
            <a:noFill/>
          </a:ln>
        </p:spPr>
        <p:txBody>
          <a:bodyPr spcFirstLastPara="1" wrap="square" lIns="0" tIns="0" rIns="0" bIns="0" anchor="t" anchorCtr="0">
            <a:noAutofit/>
          </a:bodyPr>
          <a:lstStyle/>
          <a:p>
            <a:pPr marL="12700" marR="0" lvl="0" indent="0" algn="l" rtl="0">
              <a:lnSpc>
                <a:spcPct val="68452"/>
              </a:lnSpc>
              <a:spcBef>
                <a:spcPts val="0"/>
              </a:spcBef>
              <a:spcAft>
                <a:spcPts val="0"/>
              </a:spcAft>
              <a:buNone/>
            </a:pPr>
            <a:r>
              <a:rPr lang="en-US" sz="4200" baseline="-25000">
                <a:solidFill>
                  <a:schemeClr val="dk1"/>
                </a:solidFill>
                <a:latin typeface="Times New Roman"/>
                <a:ea typeface="Times New Roman"/>
                <a:cs typeface="Times New Roman"/>
                <a:sym typeface="Times New Roman"/>
              </a:rPr>
              <a:t>alignments</a:t>
            </a:r>
            <a:endParaRPr sz="2800">
              <a:solidFill>
                <a:schemeClr val="dk1"/>
              </a:solidFill>
              <a:latin typeface="Times New Roman"/>
              <a:ea typeface="Times New Roman"/>
              <a:cs typeface="Times New Roman"/>
              <a:sym typeface="Times New Roman"/>
            </a:endParaRPr>
          </a:p>
          <a:p>
            <a:pPr marL="12700" marR="37178" lvl="0" indent="0" algn="l" rtl="0">
              <a:lnSpc>
                <a:spcPct val="66071"/>
              </a:lnSpc>
              <a:spcBef>
                <a:spcPts val="0"/>
              </a:spcBef>
              <a:spcAft>
                <a:spcPts val="0"/>
              </a:spcAft>
              <a:buNone/>
            </a:pPr>
            <a:r>
              <a:rPr lang="en-US" sz="4200" baseline="30000">
                <a:solidFill>
                  <a:schemeClr val="dk1"/>
                </a:solidFill>
                <a:latin typeface="Times New Roman"/>
                <a:ea typeface="Times New Roman"/>
                <a:cs typeface="Times New Roman"/>
                <a:sym typeface="Times New Roman"/>
              </a:rPr>
              <a:t>sequences.</a:t>
            </a:r>
            <a:endParaRPr sz="2800">
              <a:solidFill>
                <a:schemeClr val="dk1"/>
              </a:solidFill>
              <a:latin typeface="Times New Roman"/>
              <a:ea typeface="Times New Roman"/>
              <a:cs typeface="Times New Roman"/>
              <a:sym typeface="Times New Roman"/>
            </a:endParaRPr>
          </a:p>
        </p:txBody>
      </p:sp>
      <p:sp>
        <p:nvSpPr>
          <p:cNvPr id="253" name="Google Shape;253;p11"/>
          <p:cNvSpPr txBox="1"/>
          <p:nvPr/>
        </p:nvSpPr>
        <p:spPr>
          <a:xfrm>
            <a:off x="2422398" y="2521991"/>
            <a:ext cx="512649"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are</a:t>
            </a:r>
            <a:endParaRPr sz="2800">
              <a:solidFill>
                <a:schemeClr val="dk1"/>
              </a:solidFill>
              <a:latin typeface="Times New Roman"/>
              <a:ea typeface="Times New Roman"/>
              <a:cs typeface="Times New Roman"/>
              <a:sym typeface="Times New Roman"/>
            </a:endParaRPr>
          </a:p>
        </p:txBody>
      </p:sp>
      <p:sp>
        <p:nvSpPr>
          <p:cNvPr id="254" name="Google Shape;254;p11"/>
          <p:cNvSpPr txBox="1"/>
          <p:nvPr/>
        </p:nvSpPr>
        <p:spPr>
          <a:xfrm>
            <a:off x="3245358" y="2521991"/>
            <a:ext cx="1262891"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between</a:t>
            </a:r>
            <a:endParaRPr sz="2800">
              <a:solidFill>
                <a:schemeClr val="dk1"/>
              </a:solidFill>
              <a:latin typeface="Times New Roman"/>
              <a:ea typeface="Times New Roman"/>
              <a:cs typeface="Times New Roman"/>
              <a:sym typeface="Times New Roman"/>
            </a:endParaRPr>
          </a:p>
        </p:txBody>
      </p:sp>
      <p:sp>
        <p:nvSpPr>
          <p:cNvPr id="255" name="Google Shape;255;p11"/>
          <p:cNvSpPr txBox="1"/>
          <p:nvPr/>
        </p:nvSpPr>
        <p:spPr>
          <a:xfrm>
            <a:off x="4821428" y="2521991"/>
            <a:ext cx="809049"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more</a:t>
            </a:r>
            <a:endParaRPr sz="2800">
              <a:solidFill>
                <a:schemeClr val="dk1"/>
              </a:solidFill>
              <a:latin typeface="Times New Roman"/>
              <a:ea typeface="Times New Roman"/>
              <a:cs typeface="Times New Roman"/>
              <a:sym typeface="Times New Roman"/>
            </a:endParaRPr>
          </a:p>
        </p:txBody>
      </p:sp>
      <p:sp>
        <p:nvSpPr>
          <p:cNvPr id="256" name="Google Shape;256;p11"/>
          <p:cNvSpPr txBox="1"/>
          <p:nvPr/>
        </p:nvSpPr>
        <p:spPr>
          <a:xfrm>
            <a:off x="5941822" y="2521991"/>
            <a:ext cx="1301985"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distantly</a:t>
            </a:r>
            <a:endParaRPr sz="2800">
              <a:solidFill>
                <a:schemeClr val="dk1"/>
              </a:solidFill>
              <a:latin typeface="Times New Roman"/>
              <a:ea typeface="Times New Roman"/>
              <a:cs typeface="Times New Roman"/>
              <a:sym typeface="Times New Roman"/>
            </a:endParaRPr>
          </a:p>
        </p:txBody>
      </p:sp>
      <p:sp>
        <p:nvSpPr>
          <p:cNvPr id="257" name="Google Shape;257;p11"/>
          <p:cNvSpPr txBox="1"/>
          <p:nvPr/>
        </p:nvSpPr>
        <p:spPr>
          <a:xfrm>
            <a:off x="474370" y="3288583"/>
            <a:ext cx="2895577" cy="382495"/>
          </a:xfrm>
          <a:prstGeom prst="rect">
            <a:avLst/>
          </a:prstGeom>
          <a:noFill/>
          <a:ln>
            <a:noFill/>
          </a:ln>
        </p:spPr>
        <p:txBody>
          <a:bodyPr spcFirstLastPara="1" wrap="square" lIns="0" tIns="0" rIns="0" bIns="0" anchor="t" anchorCtr="0">
            <a:noAutofit/>
          </a:bodyPr>
          <a:lstStyle/>
          <a:p>
            <a:pPr marL="12700" marR="0" lvl="0" indent="0" algn="l" rtl="0">
              <a:lnSpc>
                <a:spcPct val="106071"/>
              </a:lnSpc>
              <a:spcBef>
                <a:spcPts val="0"/>
              </a:spcBef>
              <a:spcAft>
                <a:spcPts val="0"/>
              </a:spcAft>
              <a:buNone/>
            </a:pPr>
            <a:r>
              <a:rPr lang="en-US" sz="2800">
                <a:solidFill>
                  <a:srgbClr val="FF0000"/>
                </a:solidFill>
                <a:latin typeface="Arial"/>
                <a:ea typeface="Arial"/>
                <a:cs typeface="Arial"/>
                <a:sym typeface="Arial"/>
              </a:rPr>
              <a:t>•  </a:t>
            </a:r>
            <a:r>
              <a:rPr lang="en-US" sz="2800">
                <a:solidFill>
                  <a:srgbClr val="FF0000"/>
                </a:solidFill>
                <a:latin typeface="Times New Roman"/>
                <a:ea typeface="Times New Roman"/>
                <a:cs typeface="Times New Roman"/>
                <a:sym typeface="Times New Roman"/>
              </a:rPr>
              <a:t>Iterative methods</a:t>
            </a:r>
            <a:endParaRPr sz="2800">
              <a:solidFill>
                <a:schemeClr val="dk1"/>
              </a:solidFill>
              <a:latin typeface="Times New Roman"/>
              <a:ea typeface="Times New Roman"/>
              <a:cs typeface="Times New Roman"/>
              <a:sym typeface="Times New Roman"/>
            </a:endParaRPr>
          </a:p>
        </p:txBody>
      </p:sp>
      <p:sp>
        <p:nvSpPr>
          <p:cNvPr id="258" name="Google Shape;258;p11"/>
          <p:cNvSpPr txBox="1"/>
          <p:nvPr/>
        </p:nvSpPr>
        <p:spPr>
          <a:xfrm>
            <a:off x="1388745" y="3717306"/>
            <a:ext cx="1184472"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–rectify</a:t>
            </a:r>
            <a:endParaRPr sz="2800">
              <a:solidFill>
                <a:schemeClr val="dk1"/>
              </a:solidFill>
              <a:latin typeface="Times New Roman"/>
              <a:ea typeface="Times New Roman"/>
              <a:cs typeface="Times New Roman"/>
              <a:sym typeface="Times New Roman"/>
            </a:endParaRPr>
          </a:p>
        </p:txBody>
      </p:sp>
      <p:sp>
        <p:nvSpPr>
          <p:cNvPr id="259" name="Google Shape;259;p11"/>
          <p:cNvSpPr txBox="1"/>
          <p:nvPr/>
        </p:nvSpPr>
        <p:spPr>
          <a:xfrm>
            <a:off x="2705862" y="3717306"/>
            <a:ext cx="591416"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this</a:t>
            </a:r>
            <a:endParaRPr sz="2800">
              <a:solidFill>
                <a:schemeClr val="dk1"/>
              </a:solidFill>
              <a:latin typeface="Times New Roman"/>
              <a:ea typeface="Times New Roman"/>
              <a:cs typeface="Times New Roman"/>
              <a:sym typeface="Times New Roman"/>
            </a:endParaRPr>
          </a:p>
        </p:txBody>
      </p:sp>
      <p:sp>
        <p:nvSpPr>
          <p:cNvPr id="260" name="Google Shape;260;p11"/>
          <p:cNvSpPr txBox="1"/>
          <p:nvPr/>
        </p:nvSpPr>
        <p:spPr>
          <a:xfrm>
            <a:off x="3429762" y="3717306"/>
            <a:ext cx="1261475"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problem</a:t>
            </a:r>
            <a:endParaRPr sz="2800">
              <a:solidFill>
                <a:schemeClr val="dk1"/>
              </a:solidFill>
              <a:latin typeface="Times New Roman"/>
              <a:ea typeface="Times New Roman"/>
              <a:cs typeface="Times New Roman"/>
              <a:sym typeface="Times New Roman"/>
            </a:endParaRPr>
          </a:p>
        </p:txBody>
      </p:sp>
      <p:sp>
        <p:nvSpPr>
          <p:cNvPr id="261" name="Google Shape;261;p11"/>
          <p:cNvSpPr txBox="1"/>
          <p:nvPr/>
        </p:nvSpPr>
        <p:spPr>
          <a:xfrm>
            <a:off x="4822952" y="3717306"/>
            <a:ext cx="435279"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by</a:t>
            </a:r>
            <a:endParaRPr sz="2800">
              <a:solidFill>
                <a:schemeClr val="dk1"/>
              </a:solidFill>
              <a:latin typeface="Times New Roman"/>
              <a:ea typeface="Times New Roman"/>
              <a:cs typeface="Times New Roman"/>
              <a:sym typeface="Times New Roman"/>
            </a:endParaRPr>
          </a:p>
        </p:txBody>
      </p:sp>
      <p:sp>
        <p:nvSpPr>
          <p:cNvPr id="262" name="Google Shape;262;p11"/>
          <p:cNvSpPr txBox="1"/>
          <p:nvPr/>
        </p:nvSpPr>
        <p:spPr>
          <a:xfrm>
            <a:off x="5389880" y="3717306"/>
            <a:ext cx="1557977"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repeatedly</a:t>
            </a:r>
            <a:endParaRPr sz="2800">
              <a:solidFill>
                <a:schemeClr val="dk1"/>
              </a:solidFill>
              <a:latin typeface="Times New Roman"/>
              <a:ea typeface="Times New Roman"/>
              <a:cs typeface="Times New Roman"/>
              <a:sym typeface="Times New Roman"/>
            </a:endParaRPr>
          </a:p>
        </p:txBody>
      </p:sp>
      <p:sp>
        <p:nvSpPr>
          <p:cNvPr id="263" name="Google Shape;263;p11"/>
          <p:cNvSpPr txBox="1"/>
          <p:nvPr/>
        </p:nvSpPr>
        <p:spPr>
          <a:xfrm>
            <a:off x="7081774" y="3717306"/>
            <a:ext cx="1518561"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realigning</a:t>
            </a:r>
            <a:endParaRPr sz="2800">
              <a:solidFill>
                <a:schemeClr val="dk1"/>
              </a:solidFill>
              <a:latin typeface="Times New Roman"/>
              <a:ea typeface="Times New Roman"/>
              <a:cs typeface="Times New Roman"/>
              <a:sym typeface="Times New Roman"/>
            </a:endParaRPr>
          </a:p>
        </p:txBody>
      </p:sp>
      <p:sp>
        <p:nvSpPr>
          <p:cNvPr id="264" name="Google Shape;264;p11"/>
          <p:cNvSpPr txBox="1"/>
          <p:nvPr/>
        </p:nvSpPr>
        <p:spPr>
          <a:xfrm>
            <a:off x="474370" y="4058437"/>
            <a:ext cx="4068084"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subgroups of the sequences.</a:t>
            </a:r>
            <a:endParaRPr sz="2800">
              <a:solidFill>
                <a:schemeClr val="dk1"/>
              </a:solidFill>
              <a:latin typeface="Times New Roman"/>
              <a:ea typeface="Times New Roman"/>
              <a:cs typeface="Times New Roman"/>
              <a:sym typeface="Times New Roman"/>
            </a:endParaRPr>
          </a:p>
        </p:txBody>
      </p:sp>
      <p:sp>
        <p:nvSpPr>
          <p:cNvPr id="265" name="Google Shape;265;p11"/>
          <p:cNvSpPr txBox="1"/>
          <p:nvPr/>
        </p:nvSpPr>
        <p:spPr>
          <a:xfrm>
            <a:off x="1388745" y="4485656"/>
            <a:ext cx="810069"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-then</a:t>
            </a:r>
            <a:endParaRPr sz="2800">
              <a:solidFill>
                <a:schemeClr val="dk1"/>
              </a:solidFill>
              <a:latin typeface="Times New Roman"/>
              <a:ea typeface="Times New Roman"/>
              <a:cs typeface="Times New Roman"/>
              <a:sym typeface="Times New Roman"/>
            </a:endParaRPr>
          </a:p>
        </p:txBody>
      </p:sp>
      <p:sp>
        <p:nvSpPr>
          <p:cNvPr id="266" name="Google Shape;266;p11"/>
          <p:cNvSpPr txBox="1"/>
          <p:nvPr/>
        </p:nvSpPr>
        <p:spPr>
          <a:xfrm>
            <a:off x="2276094" y="4485656"/>
            <a:ext cx="1754719"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by aligning</a:t>
            </a:r>
            <a:endParaRPr sz="2800">
              <a:solidFill>
                <a:schemeClr val="dk1"/>
              </a:solidFill>
              <a:latin typeface="Times New Roman"/>
              <a:ea typeface="Times New Roman"/>
              <a:cs typeface="Times New Roman"/>
              <a:sym typeface="Times New Roman"/>
            </a:endParaRPr>
          </a:p>
        </p:txBody>
      </p:sp>
      <p:sp>
        <p:nvSpPr>
          <p:cNvPr id="267" name="Google Shape;267;p11"/>
          <p:cNvSpPr txBox="1"/>
          <p:nvPr/>
        </p:nvSpPr>
        <p:spPr>
          <a:xfrm>
            <a:off x="4108196" y="4485656"/>
            <a:ext cx="807312"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these</a:t>
            </a:r>
            <a:endParaRPr sz="2800">
              <a:solidFill>
                <a:schemeClr val="dk1"/>
              </a:solidFill>
              <a:latin typeface="Times New Roman"/>
              <a:ea typeface="Times New Roman"/>
              <a:cs typeface="Times New Roman"/>
              <a:sym typeface="Times New Roman"/>
            </a:endParaRPr>
          </a:p>
        </p:txBody>
      </p:sp>
      <p:sp>
        <p:nvSpPr>
          <p:cNvPr id="268" name="Google Shape;268;p11"/>
          <p:cNvSpPr txBox="1"/>
          <p:nvPr/>
        </p:nvSpPr>
        <p:spPr>
          <a:xfrm>
            <a:off x="4992116" y="4485656"/>
            <a:ext cx="2563726"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subgroups into a</a:t>
            </a:r>
            <a:endParaRPr sz="2800">
              <a:solidFill>
                <a:schemeClr val="dk1"/>
              </a:solidFill>
              <a:latin typeface="Times New Roman"/>
              <a:ea typeface="Times New Roman"/>
              <a:cs typeface="Times New Roman"/>
              <a:sym typeface="Times New Roman"/>
            </a:endParaRPr>
          </a:p>
        </p:txBody>
      </p:sp>
      <p:sp>
        <p:nvSpPr>
          <p:cNvPr id="269" name="Google Shape;269;p11"/>
          <p:cNvSpPr txBox="1"/>
          <p:nvPr/>
        </p:nvSpPr>
        <p:spPr>
          <a:xfrm>
            <a:off x="7631938" y="4485656"/>
            <a:ext cx="968879"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global</a:t>
            </a:r>
            <a:endParaRPr sz="2800">
              <a:solidFill>
                <a:schemeClr val="dk1"/>
              </a:solidFill>
              <a:latin typeface="Times New Roman"/>
              <a:ea typeface="Times New Roman"/>
              <a:cs typeface="Times New Roman"/>
              <a:sym typeface="Times New Roman"/>
            </a:endParaRPr>
          </a:p>
        </p:txBody>
      </p:sp>
      <p:sp>
        <p:nvSpPr>
          <p:cNvPr id="270" name="Google Shape;270;p11"/>
          <p:cNvSpPr txBox="1"/>
          <p:nvPr/>
        </p:nvSpPr>
        <p:spPr>
          <a:xfrm>
            <a:off x="474370" y="4827032"/>
            <a:ext cx="4852822"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alignment of all of the sequences.</a:t>
            </a:r>
            <a:endParaRPr sz="2800">
              <a:solidFill>
                <a:schemeClr val="dk1"/>
              </a:solidFill>
              <a:latin typeface="Times New Roman"/>
              <a:ea typeface="Times New Roman"/>
              <a:cs typeface="Times New Roman"/>
              <a:sym typeface="Times New Roman"/>
            </a:endParaRPr>
          </a:p>
        </p:txBody>
      </p:sp>
      <p:sp>
        <p:nvSpPr>
          <p:cNvPr id="271" name="Google Shape;271;p11"/>
          <p:cNvSpPr txBox="1"/>
          <p:nvPr/>
        </p:nvSpPr>
        <p:spPr>
          <a:xfrm>
            <a:off x="1388745" y="5253752"/>
            <a:ext cx="1066090"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-Major</a:t>
            </a:r>
            <a:endParaRPr sz="2800">
              <a:solidFill>
                <a:schemeClr val="dk1"/>
              </a:solidFill>
              <a:latin typeface="Times New Roman"/>
              <a:ea typeface="Times New Roman"/>
              <a:cs typeface="Times New Roman"/>
              <a:sym typeface="Times New Roman"/>
            </a:endParaRPr>
          </a:p>
        </p:txBody>
      </p:sp>
      <p:sp>
        <p:nvSpPr>
          <p:cNvPr id="272" name="Google Shape;272;p11"/>
          <p:cNvSpPr txBox="1"/>
          <p:nvPr/>
        </p:nvSpPr>
        <p:spPr>
          <a:xfrm>
            <a:off x="2664714" y="5253752"/>
            <a:ext cx="1901412"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objective   is</a:t>
            </a:r>
            <a:endParaRPr sz="2800">
              <a:solidFill>
                <a:schemeClr val="dk1"/>
              </a:solidFill>
              <a:latin typeface="Times New Roman"/>
              <a:ea typeface="Times New Roman"/>
              <a:cs typeface="Times New Roman"/>
              <a:sym typeface="Times New Roman"/>
            </a:endParaRPr>
          </a:p>
        </p:txBody>
      </p:sp>
      <p:sp>
        <p:nvSpPr>
          <p:cNvPr id="273" name="Google Shape;273;p11"/>
          <p:cNvSpPr txBox="1"/>
          <p:nvPr/>
        </p:nvSpPr>
        <p:spPr>
          <a:xfrm>
            <a:off x="4777232" y="5253752"/>
            <a:ext cx="1826775"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to   improve</a:t>
            </a:r>
            <a:endParaRPr sz="2800">
              <a:solidFill>
                <a:schemeClr val="dk1"/>
              </a:solidFill>
              <a:latin typeface="Times New Roman"/>
              <a:ea typeface="Times New Roman"/>
              <a:cs typeface="Times New Roman"/>
              <a:sym typeface="Times New Roman"/>
            </a:endParaRPr>
          </a:p>
        </p:txBody>
      </p:sp>
      <p:sp>
        <p:nvSpPr>
          <p:cNvPr id="274" name="Google Shape;274;p11"/>
          <p:cNvSpPr txBox="1"/>
          <p:nvPr/>
        </p:nvSpPr>
        <p:spPr>
          <a:xfrm>
            <a:off x="6813550" y="5253752"/>
            <a:ext cx="1786671"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the   overall</a:t>
            </a:r>
            <a:endParaRPr sz="2800">
              <a:solidFill>
                <a:schemeClr val="dk1"/>
              </a:solidFill>
              <a:latin typeface="Times New Roman"/>
              <a:ea typeface="Times New Roman"/>
              <a:cs typeface="Times New Roman"/>
              <a:sym typeface="Times New Roman"/>
            </a:endParaRPr>
          </a:p>
        </p:txBody>
      </p:sp>
      <p:sp>
        <p:nvSpPr>
          <p:cNvPr id="275" name="Google Shape;275;p11"/>
          <p:cNvSpPr txBox="1"/>
          <p:nvPr/>
        </p:nvSpPr>
        <p:spPr>
          <a:xfrm>
            <a:off x="474370" y="5594934"/>
            <a:ext cx="6569222" cy="380796"/>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a:solidFill>
                  <a:schemeClr val="dk1"/>
                </a:solidFill>
                <a:latin typeface="Times New Roman"/>
                <a:ea typeface="Times New Roman"/>
                <a:cs typeface="Times New Roman"/>
                <a:sym typeface="Times New Roman"/>
              </a:rPr>
              <a:t>alignment score, such as a sum of pairs score.</a:t>
            </a:r>
            <a:endParaRPr sz="2800">
              <a:solidFill>
                <a:schemeClr val="dk1"/>
              </a:solidFill>
              <a:latin typeface="Times New Roman"/>
              <a:ea typeface="Times New Roman"/>
              <a:cs typeface="Times New Roman"/>
              <a:sym typeface="Times New Roman"/>
            </a:endParaRPr>
          </a:p>
        </p:txBody>
      </p:sp>
      <p:sp>
        <p:nvSpPr>
          <p:cNvPr id="276" name="Google Shape;276;p11"/>
          <p:cNvSpPr txBox="1"/>
          <p:nvPr/>
        </p:nvSpPr>
        <p:spPr>
          <a:xfrm>
            <a:off x="474370" y="6020201"/>
            <a:ext cx="8120517" cy="723871"/>
          </a:xfrm>
          <a:prstGeom prst="rect">
            <a:avLst/>
          </a:prstGeom>
          <a:noFill/>
          <a:ln>
            <a:noFill/>
          </a:ln>
        </p:spPr>
        <p:txBody>
          <a:bodyPr spcFirstLastPara="1" wrap="square" lIns="0" tIns="0" rIns="0" bIns="0" anchor="t" anchorCtr="0">
            <a:noAutofit/>
          </a:bodyPr>
          <a:lstStyle/>
          <a:p>
            <a:pPr marL="355600" marR="0" lvl="0" indent="-342900" algn="l" rtl="0">
              <a:lnSpc>
                <a:spcPct val="96071"/>
              </a:lnSpc>
              <a:spcBef>
                <a:spcPts val="0"/>
              </a:spcBef>
              <a:spcAft>
                <a:spcPts val="0"/>
              </a:spcAft>
              <a:buNone/>
            </a:pPr>
            <a:r>
              <a:rPr lang="en-US" sz="2800">
                <a:solidFill>
                  <a:schemeClr val="dk1"/>
                </a:solidFill>
                <a:latin typeface="Arial"/>
                <a:ea typeface="Arial"/>
                <a:cs typeface="Arial"/>
                <a:sym typeface="Arial"/>
              </a:rPr>
              <a:t>•	</a:t>
            </a:r>
            <a:r>
              <a:rPr lang="en-US" sz="2800">
                <a:solidFill>
                  <a:schemeClr val="dk1"/>
                </a:solidFill>
                <a:latin typeface="Times New Roman"/>
                <a:ea typeface="Times New Roman"/>
                <a:cs typeface="Times New Roman"/>
                <a:sym typeface="Times New Roman"/>
              </a:rPr>
              <a:t>Selection  of  groups -based on  the  ordering of  the sequences on a phylogenetic tree.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2"/>
          <p:cNvSpPr/>
          <p:nvPr/>
        </p:nvSpPr>
        <p:spPr>
          <a:xfrm>
            <a:off x="108204" y="117348"/>
            <a:ext cx="8819388" cy="59375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2"/>
          <p:cNvSpPr/>
          <p:nvPr/>
        </p:nvSpPr>
        <p:spPr>
          <a:xfrm>
            <a:off x="103632" y="112775"/>
            <a:ext cx="8828532" cy="5946648"/>
          </a:xfrm>
          <a:custGeom>
            <a:avLst/>
            <a:gdLst/>
            <a:ahLst/>
            <a:cxnLst/>
            <a:rect l="l" t="t" r="r" b="b"/>
            <a:pathLst>
              <a:path w="8828532" h="5946648" extrusionOk="0">
                <a:moveTo>
                  <a:pt x="0" y="5946648"/>
                </a:moveTo>
                <a:lnTo>
                  <a:pt x="8828532" y="5946648"/>
                </a:lnTo>
                <a:lnTo>
                  <a:pt x="8828532" y="0"/>
                </a:lnTo>
                <a:lnTo>
                  <a:pt x="0" y="0"/>
                </a:lnTo>
                <a:lnTo>
                  <a:pt x="0" y="5946648"/>
                </a:lnTo>
                <a:close/>
              </a:path>
            </a:pathLst>
          </a:custGeom>
          <a:noFill/>
          <a:ln w="9525"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12"/>
          <p:cNvSpPr/>
          <p:nvPr/>
        </p:nvSpPr>
        <p:spPr>
          <a:xfrm>
            <a:off x="857250" y="1846326"/>
            <a:ext cx="1482852" cy="204215"/>
          </a:xfrm>
          <a:custGeom>
            <a:avLst/>
            <a:gdLst/>
            <a:ahLst/>
            <a:cxnLst/>
            <a:rect l="l" t="t" r="r" b="b"/>
            <a:pathLst>
              <a:path w="1482852" h="204215" extrusionOk="0">
                <a:moveTo>
                  <a:pt x="0" y="204215"/>
                </a:moveTo>
                <a:lnTo>
                  <a:pt x="1482852" y="204215"/>
                </a:lnTo>
                <a:lnTo>
                  <a:pt x="1482852" y="0"/>
                </a:lnTo>
                <a:lnTo>
                  <a:pt x="0" y="0"/>
                </a:lnTo>
                <a:lnTo>
                  <a:pt x="0" y="204215"/>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4" name="Google Shape;284;p12"/>
          <p:cNvSpPr/>
          <p:nvPr/>
        </p:nvSpPr>
        <p:spPr>
          <a:xfrm>
            <a:off x="1224534" y="3358133"/>
            <a:ext cx="755904" cy="214884"/>
          </a:xfrm>
          <a:custGeom>
            <a:avLst/>
            <a:gdLst/>
            <a:ahLst/>
            <a:cxnLst/>
            <a:rect l="l" t="t" r="r" b="b"/>
            <a:pathLst>
              <a:path w="755904" h="214884" extrusionOk="0">
                <a:moveTo>
                  <a:pt x="0" y="214884"/>
                </a:moveTo>
                <a:lnTo>
                  <a:pt x="755904" y="214884"/>
                </a:lnTo>
                <a:lnTo>
                  <a:pt x="755904" y="0"/>
                </a:lnTo>
                <a:lnTo>
                  <a:pt x="0" y="0"/>
                </a:lnTo>
                <a:lnTo>
                  <a:pt x="0" y="214884"/>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2"/>
          <p:cNvSpPr/>
          <p:nvPr/>
        </p:nvSpPr>
        <p:spPr>
          <a:xfrm>
            <a:off x="1549146" y="2134362"/>
            <a:ext cx="603504" cy="156972"/>
          </a:xfrm>
          <a:custGeom>
            <a:avLst/>
            <a:gdLst/>
            <a:ahLst/>
            <a:cxnLst/>
            <a:rect l="l" t="t" r="r" b="b"/>
            <a:pathLst>
              <a:path w="603504" h="156972" extrusionOk="0">
                <a:moveTo>
                  <a:pt x="0" y="156972"/>
                </a:moveTo>
                <a:lnTo>
                  <a:pt x="603504" y="156972"/>
                </a:lnTo>
                <a:lnTo>
                  <a:pt x="603504" y="0"/>
                </a:lnTo>
                <a:lnTo>
                  <a:pt x="0" y="0"/>
                </a:lnTo>
                <a:lnTo>
                  <a:pt x="0" y="156972"/>
                </a:lnTo>
                <a:close/>
              </a:path>
            </a:pathLst>
          </a:custGeom>
          <a:noFill/>
          <a:ln w="3807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12"/>
          <p:cNvSpPr/>
          <p:nvPr/>
        </p:nvSpPr>
        <p:spPr>
          <a:xfrm>
            <a:off x="1433322" y="4293870"/>
            <a:ext cx="1123188" cy="216407"/>
          </a:xfrm>
          <a:custGeom>
            <a:avLst/>
            <a:gdLst/>
            <a:ahLst/>
            <a:cxnLst/>
            <a:rect l="l" t="t" r="r" b="b"/>
            <a:pathLst>
              <a:path w="1123188" h="216407" extrusionOk="0">
                <a:moveTo>
                  <a:pt x="0" y="216407"/>
                </a:moveTo>
                <a:lnTo>
                  <a:pt x="1123188" y="216407"/>
                </a:lnTo>
                <a:lnTo>
                  <a:pt x="1123188" y="0"/>
                </a:lnTo>
                <a:lnTo>
                  <a:pt x="0" y="0"/>
                </a:lnTo>
                <a:lnTo>
                  <a:pt x="0" y="216407"/>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7" name="Google Shape;287;p12"/>
          <p:cNvSpPr/>
          <p:nvPr/>
        </p:nvSpPr>
        <p:spPr>
          <a:xfrm>
            <a:off x="378714" y="5805678"/>
            <a:ext cx="521208" cy="205740"/>
          </a:xfrm>
          <a:custGeom>
            <a:avLst/>
            <a:gdLst/>
            <a:ahLst/>
            <a:cxnLst/>
            <a:rect l="l" t="t" r="r" b="b"/>
            <a:pathLst>
              <a:path w="521208" h="205739" extrusionOk="0">
                <a:moveTo>
                  <a:pt x="0" y="205740"/>
                </a:moveTo>
                <a:lnTo>
                  <a:pt x="521208" y="205740"/>
                </a:lnTo>
                <a:lnTo>
                  <a:pt x="521208" y="0"/>
                </a:lnTo>
                <a:lnTo>
                  <a:pt x="0" y="0"/>
                </a:lnTo>
                <a:lnTo>
                  <a:pt x="0" y="205740"/>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12"/>
          <p:cNvSpPr/>
          <p:nvPr/>
        </p:nvSpPr>
        <p:spPr>
          <a:xfrm>
            <a:off x="4918710" y="4869942"/>
            <a:ext cx="1525524" cy="216407"/>
          </a:xfrm>
          <a:custGeom>
            <a:avLst/>
            <a:gdLst/>
            <a:ahLst/>
            <a:cxnLst/>
            <a:rect l="l" t="t" r="r" b="b"/>
            <a:pathLst>
              <a:path w="1525524" h="216407" extrusionOk="0">
                <a:moveTo>
                  <a:pt x="0" y="216407"/>
                </a:moveTo>
                <a:lnTo>
                  <a:pt x="1525524" y="216407"/>
                </a:lnTo>
                <a:lnTo>
                  <a:pt x="1525524" y="0"/>
                </a:lnTo>
                <a:lnTo>
                  <a:pt x="0" y="0"/>
                </a:lnTo>
                <a:lnTo>
                  <a:pt x="0" y="216407"/>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12"/>
          <p:cNvSpPr txBox="1"/>
          <p:nvPr/>
        </p:nvSpPr>
        <p:spPr>
          <a:xfrm>
            <a:off x="785876" y="6286631"/>
            <a:ext cx="7739117" cy="279908"/>
          </a:xfrm>
          <a:prstGeom prst="rect">
            <a:avLst/>
          </a:prstGeom>
          <a:noFill/>
          <a:ln>
            <a:noFill/>
          </a:ln>
        </p:spPr>
        <p:txBody>
          <a:bodyPr spcFirstLastPara="1" wrap="square" lIns="0" tIns="0" rIns="0" bIns="0" anchor="t" anchorCtr="0">
            <a:noAutofit/>
          </a:bodyPr>
          <a:lstStyle/>
          <a:p>
            <a:pPr marL="12700" marR="0" lvl="0" indent="0" algn="l" rtl="0">
              <a:lnSpc>
                <a:spcPct val="107250"/>
              </a:lnSpc>
              <a:spcBef>
                <a:spcPts val="0"/>
              </a:spcBef>
              <a:spcAft>
                <a:spcPts val="0"/>
              </a:spcAft>
              <a:buNone/>
            </a:pPr>
            <a:r>
              <a:rPr lang="en-US" sz="2000" b="1">
                <a:solidFill>
                  <a:schemeClr val="dk1"/>
                </a:solidFill>
                <a:latin typeface="Times New Roman"/>
                <a:ea typeface="Times New Roman"/>
                <a:cs typeface="Times New Roman"/>
                <a:sym typeface="Times New Roman"/>
              </a:rPr>
              <a:t>MAFFT MSA interface at EB</a:t>
            </a:r>
            <a:r>
              <a:rPr lang="en-US" sz="2000" b="1"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 (http://www.ebi.ac.uk/Tools/msa/mafft/</a:t>
            </a:r>
            <a:r>
              <a:rPr lang="en-US" sz="2000" b="1">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90" name="Google Shape;290;p12"/>
          <p:cNvSpPr txBox="1"/>
          <p:nvPr/>
        </p:nvSpPr>
        <p:spPr>
          <a:xfrm>
            <a:off x="378714" y="5805678"/>
            <a:ext cx="521208" cy="20574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1" name="Google Shape;291;p12"/>
          <p:cNvSpPr txBox="1"/>
          <p:nvPr/>
        </p:nvSpPr>
        <p:spPr>
          <a:xfrm>
            <a:off x="4918710" y="4869942"/>
            <a:ext cx="1525524" cy="21640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2" name="Google Shape;292;p12"/>
          <p:cNvSpPr txBox="1"/>
          <p:nvPr/>
        </p:nvSpPr>
        <p:spPr>
          <a:xfrm>
            <a:off x="1433322" y="4293870"/>
            <a:ext cx="1123188" cy="21640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3" name="Google Shape;293;p12"/>
          <p:cNvSpPr txBox="1"/>
          <p:nvPr/>
        </p:nvSpPr>
        <p:spPr>
          <a:xfrm>
            <a:off x="1224534" y="3358133"/>
            <a:ext cx="755904" cy="214884"/>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4" name="Google Shape;294;p12"/>
          <p:cNvSpPr txBox="1"/>
          <p:nvPr/>
        </p:nvSpPr>
        <p:spPr>
          <a:xfrm>
            <a:off x="1549146" y="2134362"/>
            <a:ext cx="603504" cy="156972"/>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5" name="Google Shape;295;p12"/>
          <p:cNvSpPr txBox="1"/>
          <p:nvPr/>
        </p:nvSpPr>
        <p:spPr>
          <a:xfrm>
            <a:off x="857250" y="1846326"/>
            <a:ext cx="1482852" cy="20421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296" name="Google Shape;296;p12"/>
          <p:cNvSpPr txBox="1"/>
          <p:nvPr/>
        </p:nvSpPr>
        <p:spPr>
          <a:xfrm>
            <a:off x="103632" y="112775"/>
            <a:ext cx="8828532" cy="594664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3"/>
          <p:cNvSpPr txBox="1"/>
          <p:nvPr/>
        </p:nvSpPr>
        <p:spPr>
          <a:xfrm>
            <a:off x="234797" y="835378"/>
            <a:ext cx="746739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•Click on ‘</a:t>
            </a:r>
            <a:r>
              <a:rPr lang="en-US" sz="2400" b="1">
                <a:solidFill>
                  <a:schemeClr val="dk1"/>
                </a:solidFill>
                <a:latin typeface="Times New Roman"/>
                <a:ea typeface="Times New Roman"/>
                <a:cs typeface="Times New Roman"/>
                <a:sym typeface="Times New Roman"/>
              </a:rPr>
              <a:t>more options</a:t>
            </a:r>
            <a:r>
              <a:rPr lang="en-US" sz="2400">
                <a:solidFill>
                  <a:schemeClr val="dk1"/>
                </a:solidFill>
                <a:latin typeface="Times New Roman"/>
                <a:ea typeface="Times New Roman"/>
                <a:cs typeface="Times New Roman"/>
                <a:sym typeface="Times New Roman"/>
              </a:rPr>
              <a:t>’ button to set the alignment options</a:t>
            </a:r>
            <a:endParaRPr sz="2400">
              <a:solidFill>
                <a:schemeClr val="dk1"/>
              </a:solidFill>
              <a:latin typeface="Times New Roman"/>
              <a:ea typeface="Times New Roman"/>
              <a:cs typeface="Times New Roman"/>
              <a:sym typeface="Times New Roman"/>
            </a:endParaRPr>
          </a:p>
        </p:txBody>
      </p:sp>
      <p:sp>
        <p:nvSpPr>
          <p:cNvPr id="302" name="Google Shape;302;p13"/>
          <p:cNvSpPr txBox="1"/>
          <p:nvPr/>
        </p:nvSpPr>
        <p:spPr>
          <a:xfrm>
            <a:off x="1149197" y="1201138"/>
            <a:ext cx="160058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Change  the</a:t>
            </a:r>
            <a:endParaRPr sz="2400">
              <a:solidFill>
                <a:schemeClr val="dk1"/>
              </a:solidFill>
              <a:latin typeface="Times New Roman"/>
              <a:ea typeface="Times New Roman"/>
              <a:cs typeface="Times New Roman"/>
              <a:sym typeface="Times New Roman"/>
            </a:endParaRPr>
          </a:p>
        </p:txBody>
      </p:sp>
      <p:sp>
        <p:nvSpPr>
          <p:cNvPr id="303" name="Google Shape;303;p13"/>
          <p:cNvSpPr txBox="1"/>
          <p:nvPr/>
        </p:nvSpPr>
        <p:spPr>
          <a:xfrm>
            <a:off x="2905125" y="1201138"/>
            <a:ext cx="85018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output</a:t>
            </a:r>
            <a:endParaRPr sz="2400">
              <a:solidFill>
                <a:schemeClr val="dk1"/>
              </a:solidFill>
              <a:latin typeface="Times New Roman"/>
              <a:ea typeface="Times New Roman"/>
              <a:cs typeface="Times New Roman"/>
              <a:sym typeface="Times New Roman"/>
            </a:endParaRPr>
          </a:p>
        </p:txBody>
      </p:sp>
      <p:sp>
        <p:nvSpPr>
          <p:cNvPr id="304" name="Google Shape;304;p13"/>
          <p:cNvSpPr txBox="1"/>
          <p:nvPr/>
        </p:nvSpPr>
        <p:spPr>
          <a:xfrm>
            <a:off x="3911346" y="1201138"/>
            <a:ext cx="88097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format</a:t>
            </a:r>
            <a:endParaRPr sz="2400">
              <a:solidFill>
                <a:schemeClr val="dk1"/>
              </a:solidFill>
              <a:latin typeface="Times New Roman"/>
              <a:ea typeface="Times New Roman"/>
              <a:cs typeface="Times New Roman"/>
              <a:sym typeface="Times New Roman"/>
            </a:endParaRPr>
          </a:p>
        </p:txBody>
      </p:sp>
      <p:sp>
        <p:nvSpPr>
          <p:cNvPr id="305" name="Google Shape;305;p13"/>
          <p:cNvSpPr txBox="1"/>
          <p:nvPr/>
        </p:nvSpPr>
        <p:spPr>
          <a:xfrm>
            <a:off x="4949190" y="1201138"/>
            <a:ext cx="1338732"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clustalw</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306" name="Google Shape;306;p13"/>
          <p:cNvSpPr txBox="1"/>
          <p:nvPr/>
        </p:nvSpPr>
        <p:spPr>
          <a:xfrm>
            <a:off x="6421628" y="1201138"/>
            <a:ext cx="108671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(Default</a:t>
            </a:r>
            <a:endParaRPr sz="2400">
              <a:solidFill>
                <a:schemeClr val="dk1"/>
              </a:solidFill>
              <a:latin typeface="Times New Roman"/>
              <a:ea typeface="Times New Roman"/>
              <a:cs typeface="Times New Roman"/>
              <a:sym typeface="Times New Roman"/>
            </a:endParaRPr>
          </a:p>
        </p:txBody>
      </p:sp>
      <p:sp>
        <p:nvSpPr>
          <p:cNvPr id="307" name="Google Shape;307;p13"/>
          <p:cNvSpPr txBox="1"/>
          <p:nvPr/>
        </p:nvSpPr>
        <p:spPr>
          <a:xfrm>
            <a:off x="7665211" y="1201138"/>
            <a:ext cx="73131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value</a:t>
            </a:r>
            <a:endParaRPr sz="2400">
              <a:solidFill>
                <a:schemeClr val="dk1"/>
              </a:solidFill>
              <a:latin typeface="Times New Roman"/>
              <a:ea typeface="Times New Roman"/>
              <a:cs typeface="Times New Roman"/>
              <a:sym typeface="Times New Roman"/>
            </a:endParaRPr>
          </a:p>
        </p:txBody>
      </p:sp>
      <p:sp>
        <p:nvSpPr>
          <p:cNvPr id="308" name="Google Shape;308;p13"/>
          <p:cNvSpPr txBox="1"/>
          <p:nvPr/>
        </p:nvSpPr>
        <p:spPr>
          <a:xfrm>
            <a:off x="8550910" y="1201138"/>
            <a:ext cx="35854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is:</a:t>
            </a:r>
            <a:endParaRPr sz="2400">
              <a:solidFill>
                <a:schemeClr val="dk1"/>
              </a:solidFill>
              <a:latin typeface="Times New Roman"/>
              <a:ea typeface="Times New Roman"/>
              <a:cs typeface="Times New Roman"/>
              <a:sym typeface="Times New Roman"/>
            </a:endParaRPr>
          </a:p>
        </p:txBody>
      </p:sp>
      <p:sp>
        <p:nvSpPr>
          <p:cNvPr id="309" name="Google Shape;309;p13"/>
          <p:cNvSpPr txBox="1"/>
          <p:nvPr/>
        </p:nvSpPr>
        <p:spPr>
          <a:xfrm>
            <a:off x="234797" y="1566898"/>
            <a:ext cx="3421096" cy="2525073"/>
          </a:xfrm>
          <a:prstGeom prst="rect">
            <a:avLst/>
          </a:prstGeom>
          <a:noFill/>
          <a:ln>
            <a:noFill/>
          </a:ln>
        </p:spPr>
        <p:txBody>
          <a:bodyPr spcFirstLastPara="1" wrap="square" lIns="0" tIns="0" rIns="0" bIns="0" anchor="t" anchorCtr="0">
            <a:noAutofit/>
          </a:bodyPr>
          <a:lstStyle/>
          <a:p>
            <a:pPr marL="12700" marR="39873"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Pearson/FASTA [fasta]).</a:t>
            </a:r>
            <a:endParaRPr sz="2400">
              <a:solidFill>
                <a:schemeClr val="dk1"/>
              </a:solidFill>
              <a:latin typeface="Times New Roman"/>
              <a:ea typeface="Times New Roman"/>
              <a:cs typeface="Times New Roman"/>
              <a:sym typeface="Times New Roman"/>
            </a:endParaRPr>
          </a:p>
          <a:p>
            <a:pPr marL="12700" marR="39873" lvl="0" indent="0" algn="l" rtl="0">
              <a:lnSpc>
                <a:spcPct val="95825"/>
              </a:lnSpc>
              <a:spcBef>
                <a:spcPts val="0"/>
              </a:spcBef>
              <a:spcAft>
                <a:spcPts val="0"/>
              </a:spcAft>
              <a:buNone/>
            </a:pPr>
            <a:r>
              <a:rPr lang="en-US" sz="2400" b="1">
                <a:solidFill>
                  <a:schemeClr val="dk1"/>
                </a:solidFill>
                <a:latin typeface="Times New Roman"/>
                <a:ea typeface="Times New Roman"/>
                <a:cs typeface="Times New Roman"/>
                <a:sym typeface="Times New Roman"/>
              </a:rPr>
              <a:t>Matrix</a:t>
            </a:r>
            <a:endParaRPr sz="2400">
              <a:solidFill>
                <a:schemeClr val="dk1"/>
              </a:solidFill>
              <a:latin typeface="Times New Roman"/>
              <a:ea typeface="Times New Roman"/>
              <a:cs typeface="Times New Roman"/>
              <a:sym typeface="Times New Roman"/>
            </a:endParaRPr>
          </a:p>
          <a:p>
            <a:pPr marL="12700" marR="42976" lvl="0" indent="0" algn="l" rtl="0">
              <a:lnSpc>
                <a:spcPct val="100041"/>
              </a:lnSpc>
              <a:spcBef>
                <a:spcPts val="120"/>
              </a:spcBef>
              <a:spcAft>
                <a:spcPts val="0"/>
              </a:spcAft>
              <a:buNone/>
            </a:pPr>
            <a:r>
              <a:rPr lang="en-US" sz="2400">
                <a:solidFill>
                  <a:schemeClr val="dk1"/>
                </a:solidFill>
                <a:latin typeface="Times New Roman"/>
                <a:ea typeface="Times New Roman"/>
                <a:cs typeface="Times New Roman"/>
                <a:sym typeface="Times New Roman"/>
              </a:rPr>
              <a:t>Protein comparison matrix alignment.</a:t>
            </a:r>
            <a:endParaRPr sz="2400">
              <a:solidFill>
                <a:schemeClr val="dk1"/>
              </a:solidFill>
              <a:latin typeface="Times New Roman"/>
              <a:ea typeface="Times New Roman"/>
              <a:cs typeface="Times New Roman"/>
              <a:sym typeface="Times New Roman"/>
            </a:endParaRPr>
          </a:p>
          <a:p>
            <a:pPr marL="12700" marR="0" lvl="0" indent="0" algn="l" rtl="0">
              <a:lnSpc>
                <a:spcPct val="100041"/>
              </a:lnSpc>
              <a:spcBef>
                <a:spcPts val="0"/>
              </a:spcBef>
              <a:spcAft>
                <a:spcPts val="0"/>
              </a:spcAft>
              <a:buNone/>
            </a:pPr>
            <a:r>
              <a:rPr lang="en-US" sz="2400" b="1">
                <a:solidFill>
                  <a:schemeClr val="dk1"/>
                </a:solidFill>
                <a:latin typeface="Times New Roman"/>
                <a:ea typeface="Times New Roman"/>
                <a:cs typeface="Times New Roman"/>
                <a:sym typeface="Times New Roman"/>
              </a:rPr>
              <a:t>Matrix (Protein Only) </a:t>
            </a:r>
            <a:r>
              <a:rPr lang="en-US" sz="2400">
                <a:solidFill>
                  <a:schemeClr val="dk1"/>
                </a:solidFill>
                <a:latin typeface="Times New Roman"/>
                <a:ea typeface="Times New Roman"/>
                <a:cs typeface="Times New Roman"/>
                <a:sym typeface="Times New Roman"/>
              </a:rPr>
              <a:t>Default value is: BLOSUM </a:t>
            </a:r>
            <a:r>
              <a:rPr lang="en-US" sz="2400" b="1">
                <a:solidFill>
                  <a:schemeClr val="dk1"/>
                </a:solidFill>
                <a:latin typeface="Times New Roman"/>
                <a:ea typeface="Times New Roman"/>
                <a:cs typeface="Times New Roman"/>
                <a:sym typeface="Times New Roman"/>
              </a:rPr>
              <a:t>Gap Open</a:t>
            </a:r>
            <a:endParaRPr sz="2400">
              <a:solidFill>
                <a:schemeClr val="dk1"/>
              </a:solidFill>
              <a:latin typeface="Times New Roman"/>
              <a:ea typeface="Times New Roman"/>
              <a:cs typeface="Times New Roman"/>
              <a:sym typeface="Times New Roman"/>
            </a:endParaRPr>
          </a:p>
        </p:txBody>
      </p:sp>
      <p:sp>
        <p:nvSpPr>
          <p:cNvPr id="310" name="Google Shape;310;p13"/>
          <p:cNvSpPr txBox="1"/>
          <p:nvPr/>
        </p:nvSpPr>
        <p:spPr>
          <a:xfrm>
            <a:off x="3656838" y="2298672"/>
            <a:ext cx="137231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to be used</a:t>
            </a:r>
            <a:endParaRPr sz="2400">
              <a:solidFill>
                <a:schemeClr val="dk1"/>
              </a:solidFill>
              <a:latin typeface="Times New Roman"/>
              <a:ea typeface="Times New Roman"/>
              <a:cs typeface="Times New Roman"/>
              <a:sym typeface="Times New Roman"/>
            </a:endParaRPr>
          </a:p>
        </p:txBody>
      </p:sp>
      <p:sp>
        <p:nvSpPr>
          <p:cNvPr id="311" name="Google Shape;311;p13"/>
          <p:cNvSpPr txBox="1"/>
          <p:nvPr/>
        </p:nvSpPr>
        <p:spPr>
          <a:xfrm>
            <a:off x="5068062" y="2298672"/>
            <a:ext cx="73131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when</a:t>
            </a:r>
            <a:endParaRPr sz="2400">
              <a:solidFill>
                <a:schemeClr val="dk1"/>
              </a:solidFill>
              <a:latin typeface="Times New Roman"/>
              <a:ea typeface="Times New Roman"/>
              <a:cs typeface="Times New Roman"/>
              <a:sym typeface="Times New Roman"/>
            </a:endParaRPr>
          </a:p>
        </p:txBody>
      </p:sp>
      <p:sp>
        <p:nvSpPr>
          <p:cNvPr id="312" name="Google Shape;312;p13"/>
          <p:cNvSpPr txBox="1"/>
          <p:nvPr/>
        </p:nvSpPr>
        <p:spPr>
          <a:xfrm>
            <a:off x="5837936" y="2298672"/>
            <a:ext cx="89956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adding</a:t>
            </a:r>
            <a:endParaRPr sz="2400">
              <a:solidFill>
                <a:schemeClr val="dk1"/>
              </a:solidFill>
              <a:latin typeface="Times New Roman"/>
              <a:ea typeface="Times New Roman"/>
              <a:cs typeface="Times New Roman"/>
              <a:sym typeface="Times New Roman"/>
            </a:endParaRPr>
          </a:p>
        </p:txBody>
      </p:sp>
      <p:sp>
        <p:nvSpPr>
          <p:cNvPr id="313" name="Google Shape;313;p13"/>
          <p:cNvSpPr txBox="1"/>
          <p:nvPr/>
        </p:nvSpPr>
        <p:spPr>
          <a:xfrm>
            <a:off x="6776720" y="2298672"/>
            <a:ext cx="130464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sequences</a:t>
            </a:r>
            <a:endParaRPr sz="2400">
              <a:solidFill>
                <a:schemeClr val="dk1"/>
              </a:solidFill>
              <a:latin typeface="Times New Roman"/>
              <a:ea typeface="Times New Roman"/>
              <a:cs typeface="Times New Roman"/>
              <a:sym typeface="Times New Roman"/>
            </a:endParaRPr>
          </a:p>
        </p:txBody>
      </p:sp>
      <p:sp>
        <p:nvSpPr>
          <p:cNvPr id="314" name="Google Shape;314;p13"/>
          <p:cNvSpPr txBox="1"/>
          <p:nvPr/>
        </p:nvSpPr>
        <p:spPr>
          <a:xfrm>
            <a:off x="8119618" y="2298672"/>
            <a:ext cx="30947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to</a:t>
            </a:r>
            <a:endParaRPr sz="2400">
              <a:solidFill>
                <a:schemeClr val="dk1"/>
              </a:solidFill>
              <a:latin typeface="Times New Roman"/>
              <a:ea typeface="Times New Roman"/>
              <a:cs typeface="Times New Roman"/>
              <a:sym typeface="Times New Roman"/>
            </a:endParaRPr>
          </a:p>
        </p:txBody>
      </p:sp>
      <p:sp>
        <p:nvSpPr>
          <p:cNvPr id="315" name="Google Shape;315;p13"/>
          <p:cNvSpPr txBox="1"/>
          <p:nvPr/>
        </p:nvSpPr>
        <p:spPr>
          <a:xfrm>
            <a:off x="8465566" y="2298672"/>
            <a:ext cx="44267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316" name="Google Shape;316;p13"/>
          <p:cNvSpPr txBox="1"/>
          <p:nvPr/>
        </p:nvSpPr>
        <p:spPr>
          <a:xfrm>
            <a:off x="3670554" y="3395952"/>
            <a:ext cx="1196746" cy="330199"/>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62 [bl62]</a:t>
            </a:r>
            <a:endParaRPr sz="2400">
              <a:solidFill>
                <a:schemeClr val="dk1"/>
              </a:solidFill>
              <a:latin typeface="Times New Roman"/>
              <a:ea typeface="Times New Roman"/>
              <a:cs typeface="Times New Roman"/>
              <a:sym typeface="Times New Roman"/>
            </a:endParaRPr>
          </a:p>
        </p:txBody>
      </p:sp>
      <p:sp>
        <p:nvSpPr>
          <p:cNvPr id="317" name="Google Shape;317;p13"/>
          <p:cNvSpPr txBox="1"/>
          <p:nvPr/>
        </p:nvSpPr>
        <p:spPr>
          <a:xfrm>
            <a:off x="234797" y="4127853"/>
            <a:ext cx="4935530" cy="1793494"/>
          </a:xfrm>
          <a:prstGeom prst="rect">
            <a:avLst/>
          </a:prstGeom>
          <a:noFill/>
          <a:ln>
            <a:noFill/>
          </a:ln>
        </p:spPr>
        <p:txBody>
          <a:bodyPr spcFirstLastPara="1" wrap="square" lIns="0" tIns="0" rIns="0" bIns="0" anchor="t" anchorCtr="0">
            <a:noAutofit/>
          </a:bodyPr>
          <a:lstStyle/>
          <a:p>
            <a:pPr marL="12700" marR="52573"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Penalty for first base/residue in a gap.</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Default value is: 1.53</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120"/>
              </a:spcBef>
              <a:spcAft>
                <a:spcPts val="0"/>
              </a:spcAft>
              <a:buNone/>
            </a:pPr>
            <a:r>
              <a:rPr lang="en-US" sz="2400" b="1">
                <a:solidFill>
                  <a:schemeClr val="dk1"/>
                </a:solidFill>
                <a:latin typeface="Times New Roman"/>
                <a:ea typeface="Times New Roman"/>
                <a:cs typeface="Times New Roman"/>
                <a:sym typeface="Times New Roman"/>
              </a:rPr>
              <a:t>Gap Extension</a:t>
            </a:r>
            <a:endParaRPr sz="2400">
              <a:solidFill>
                <a:schemeClr val="dk1"/>
              </a:solidFill>
              <a:latin typeface="Times New Roman"/>
              <a:ea typeface="Times New Roman"/>
              <a:cs typeface="Times New Roman"/>
              <a:sym typeface="Times New Roman"/>
            </a:endParaRPr>
          </a:p>
          <a:p>
            <a:pPr marL="12700" marR="0" lvl="0" indent="0" algn="l" rtl="0">
              <a:lnSpc>
                <a:spcPct val="95825"/>
              </a:lnSpc>
              <a:spcBef>
                <a:spcPts val="120"/>
              </a:spcBef>
              <a:spcAft>
                <a:spcPts val="0"/>
              </a:spcAft>
              <a:buNone/>
            </a:pPr>
            <a:r>
              <a:rPr lang="en-US" sz="2400">
                <a:solidFill>
                  <a:schemeClr val="dk1"/>
                </a:solidFill>
                <a:latin typeface="Times New Roman"/>
                <a:ea typeface="Times New Roman"/>
                <a:cs typeface="Times New Roman"/>
                <a:sym typeface="Times New Roman"/>
              </a:rPr>
              <a:t>Penalty for each additional base/residue</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120"/>
              </a:spcBef>
              <a:spcAft>
                <a:spcPts val="0"/>
              </a:spcAft>
              <a:buNone/>
            </a:pPr>
            <a:r>
              <a:rPr lang="en-US" sz="2400">
                <a:solidFill>
                  <a:schemeClr val="dk1"/>
                </a:solidFill>
                <a:latin typeface="Times New Roman"/>
                <a:ea typeface="Times New Roman"/>
                <a:cs typeface="Times New Roman"/>
                <a:sym typeface="Times New Roman"/>
              </a:rPr>
              <a:t>Default value is: 0.123</a:t>
            </a:r>
            <a:endParaRPr sz="2400">
              <a:solidFill>
                <a:schemeClr val="dk1"/>
              </a:solidFill>
              <a:latin typeface="Times New Roman"/>
              <a:ea typeface="Times New Roman"/>
              <a:cs typeface="Times New Roman"/>
              <a:sym typeface="Times New Roman"/>
            </a:endParaRPr>
          </a:p>
        </p:txBody>
      </p:sp>
      <p:sp>
        <p:nvSpPr>
          <p:cNvPr id="318" name="Google Shape;318;p13"/>
          <p:cNvSpPr txBox="1"/>
          <p:nvPr/>
        </p:nvSpPr>
        <p:spPr>
          <a:xfrm>
            <a:off x="5162550" y="5224888"/>
            <a:ext cx="1112387" cy="330504"/>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 a gap.</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4"/>
          <p:cNvSpPr txBox="1"/>
          <p:nvPr/>
        </p:nvSpPr>
        <p:spPr>
          <a:xfrm>
            <a:off x="258267" y="198600"/>
            <a:ext cx="4166560" cy="3256914"/>
          </a:xfrm>
          <a:prstGeom prst="rect">
            <a:avLst/>
          </a:prstGeom>
          <a:noFill/>
          <a:ln>
            <a:noFill/>
          </a:ln>
        </p:spPr>
        <p:txBody>
          <a:bodyPr spcFirstLastPara="1" wrap="square" lIns="0" tIns="0" rIns="0" bIns="0" anchor="t" anchorCtr="0">
            <a:noAutofit/>
          </a:bodyPr>
          <a:lstStyle/>
          <a:p>
            <a:pPr marL="12700" marR="52573" lvl="0" indent="0" algn="l" rtl="0">
              <a:lnSpc>
                <a:spcPct val="106250"/>
              </a:lnSpc>
              <a:spcBef>
                <a:spcPts val="0"/>
              </a:spcBef>
              <a:spcAft>
                <a:spcPts val="0"/>
              </a:spcAft>
              <a:buNone/>
            </a:pPr>
            <a:r>
              <a:rPr lang="en-US" sz="2400" b="1">
                <a:solidFill>
                  <a:schemeClr val="dk1"/>
                </a:solidFill>
                <a:latin typeface="Times New Roman"/>
                <a:ea typeface="Times New Roman"/>
                <a:cs typeface="Times New Roman"/>
                <a:sym typeface="Times New Roman"/>
              </a:rPr>
              <a:t>Order</a:t>
            </a:r>
            <a:endParaRPr sz="2400">
              <a:solidFill>
                <a:schemeClr val="dk1"/>
              </a:solidFill>
              <a:latin typeface="Times New Roman"/>
              <a:ea typeface="Times New Roman"/>
              <a:cs typeface="Times New Roman"/>
              <a:sym typeface="Times New Roman"/>
            </a:endParaRPr>
          </a:p>
          <a:p>
            <a:pPr marL="12700" marR="0"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The order in which the sequences</a:t>
            </a:r>
            <a:endParaRPr sz="2400">
              <a:solidFill>
                <a:schemeClr val="dk1"/>
              </a:solidFill>
              <a:latin typeface="Times New Roman"/>
              <a:ea typeface="Times New Roman"/>
              <a:cs typeface="Times New Roman"/>
              <a:sym typeface="Times New Roman"/>
            </a:endParaRPr>
          </a:p>
          <a:p>
            <a:pPr marL="12700" marR="846632" lvl="0" indent="0" algn="l" rtl="0">
              <a:lnSpc>
                <a:spcPct val="100041"/>
              </a:lnSpc>
              <a:spcBef>
                <a:spcPts val="120"/>
              </a:spcBef>
              <a:spcAft>
                <a:spcPts val="0"/>
              </a:spcAft>
              <a:buNone/>
            </a:pPr>
            <a:r>
              <a:rPr lang="en-US" sz="2400">
                <a:solidFill>
                  <a:schemeClr val="dk1"/>
                </a:solidFill>
                <a:latin typeface="Times New Roman"/>
                <a:ea typeface="Times New Roman"/>
                <a:cs typeface="Times New Roman"/>
                <a:sym typeface="Times New Roman"/>
              </a:rPr>
              <a:t>Default value is: aligned </a:t>
            </a:r>
            <a:r>
              <a:rPr lang="en-US" sz="2400" b="1">
                <a:solidFill>
                  <a:schemeClr val="dk1"/>
                </a:solidFill>
                <a:latin typeface="Times New Roman"/>
                <a:ea typeface="Times New Roman"/>
                <a:cs typeface="Times New Roman"/>
                <a:sym typeface="Times New Roman"/>
              </a:rPr>
              <a:t>Tree Rebuilding Number </a:t>
            </a:r>
            <a:r>
              <a:rPr lang="en-US" sz="2400">
                <a:solidFill>
                  <a:schemeClr val="dk1"/>
                </a:solidFill>
                <a:latin typeface="Times New Roman"/>
                <a:ea typeface="Times New Roman"/>
                <a:cs typeface="Times New Roman"/>
                <a:sym typeface="Times New Roman"/>
              </a:rPr>
              <a:t>Default value is: 1</a:t>
            </a:r>
            <a:endParaRPr sz="2400">
              <a:solidFill>
                <a:schemeClr val="dk1"/>
              </a:solidFill>
              <a:latin typeface="Times New Roman"/>
              <a:ea typeface="Times New Roman"/>
              <a:cs typeface="Times New Roman"/>
              <a:sym typeface="Times New Roman"/>
            </a:endParaRPr>
          </a:p>
          <a:p>
            <a:pPr marL="12700" marR="819505" lvl="0" indent="0" algn="l" rtl="0">
              <a:lnSpc>
                <a:spcPct val="100041"/>
              </a:lnSpc>
              <a:spcBef>
                <a:spcPts val="0"/>
              </a:spcBef>
              <a:spcAft>
                <a:spcPts val="0"/>
              </a:spcAft>
              <a:buNone/>
            </a:pPr>
            <a:r>
              <a:rPr lang="en-US" sz="2400" b="1">
                <a:solidFill>
                  <a:schemeClr val="dk1"/>
                </a:solidFill>
                <a:latin typeface="Times New Roman"/>
                <a:ea typeface="Times New Roman"/>
                <a:cs typeface="Times New Roman"/>
                <a:sym typeface="Times New Roman"/>
              </a:rPr>
              <a:t>Guide Tree Output </a:t>
            </a:r>
            <a:r>
              <a:rPr lang="en-US" sz="2400">
                <a:solidFill>
                  <a:schemeClr val="dk1"/>
                </a:solidFill>
                <a:latin typeface="Times New Roman"/>
                <a:ea typeface="Times New Roman"/>
                <a:cs typeface="Times New Roman"/>
                <a:sym typeface="Times New Roman"/>
              </a:rPr>
              <a:t>Generate guide tree file Default value is: ON [true] </a:t>
            </a:r>
            <a:r>
              <a:rPr lang="en-US" sz="2400" b="1">
                <a:solidFill>
                  <a:schemeClr val="dk1"/>
                </a:solidFill>
                <a:latin typeface="Times New Roman"/>
                <a:ea typeface="Times New Roman"/>
                <a:cs typeface="Times New Roman"/>
                <a:sym typeface="Times New Roman"/>
              </a:rPr>
              <a:t>Max Iterate</a:t>
            </a:r>
            <a:endParaRPr sz="2400">
              <a:solidFill>
                <a:schemeClr val="dk1"/>
              </a:solidFill>
              <a:latin typeface="Times New Roman"/>
              <a:ea typeface="Times New Roman"/>
              <a:cs typeface="Times New Roman"/>
              <a:sym typeface="Times New Roman"/>
            </a:endParaRPr>
          </a:p>
        </p:txBody>
      </p:sp>
      <p:sp>
        <p:nvSpPr>
          <p:cNvPr id="324" name="Google Shape;324;p14"/>
          <p:cNvSpPr txBox="1"/>
          <p:nvPr/>
        </p:nvSpPr>
        <p:spPr>
          <a:xfrm>
            <a:off x="4419346" y="564360"/>
            <a:ext cx="883412"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appear</a:t>
            </a:r>
            <a:endParaRPr sz="2400">
              <a:solidFill>
                <a:schemeClr val="dk1"/>
              </a:solidFill>
              <a:latin typeface="Times New Roman"/>
              <a:ea typeface="Times New Roman"/>
              <a:cs typeface="Times New Roman"/>
              <a:sym typeface="Times New Roman"/>
            </a:endParaRPr>
          </a:p>
        </p:txBody>
      </p:sp>
      <p:sp>
        <p:nvSpPr>
          <p:cNvPr id="325" name="Google Shape;325;p14"/>
          <p:cNvSpPr txBox="1"/>
          <p:nvPr/>
        </p:nvSpPr>
        <p:spPr>
          <a:xfrm>
            <a:off x="5308219" y="564360"/>
            <a:ext cx="30947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in</a:t>
            </a:r>
            <a:endParaRPr sz="2400">
              <a:solidFill>
                <a:schemeClr val="dk1"/>
              </a:solidFill>
              <a:latin typeface="Times New Roman"/>
              <a:ea typeface="Times New Roman"/>
              <a:cs typeface="Times New Roman"/>
              <a:sym typeface="Times New Roman"/>
            </a:endParaRPr>
          </a:p>
        </p:txBody>
      </p:sp>
      <p:sp>
        <p:nvSpPr>
          <p:cNvPr id="326" name="Google Shape;326;p14"/>
          <p:cNvSpPr txBox="1"/>
          <p:nvPr/>
        </p:nvSpPr>
        <p:spPr>
          <a:xfrm>
            <a:off x="5620639" y="564360"/>
            <a:ext cx="44358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327" name="Google Shape;327;p14"/>
          <p:cNvSpPr txBox="1"/>
          <p:nvPr/>
        </p:nvSpPr>
        <p:spPr>
          <a:xfrm>
            <a:off x="6067171" y="564360"/>
            <a:ext cx="62981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final</a:t>
            </a:r>
            <a:endParaRPr sz="2400">
              <a:solidFill>
                <a:schemeClr val="dk1"/>
              </a:solidFill>
              <a:latin typeface="Times New Roman"/>
              <a:ea typeface="Times New Roman"/>
              <a:cs typeface="Times New Roman"/>
              <a:sym typeface="Times New Roman"/>
            </a:endParaRPr>
          </a:p>
        </p:txBody>
      </p:sp>
      <p:sp>
        <p:nvSpPr>
          <p:cNvPr id="328" name="Google Shape;328;p14"/>
          <p:cNvSpPr txBox="1"/>
          <p:nvPr/>
        </p:nvSpPr>
        <p:spPr>
          <a:xfrm>
            <a:off x="6701155" y="564360"/>
            <a:ext cx="1289100"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alignment</a:t>
            </a:r>
            <a:endParaRPr sz="2400">
              <a:solidFill>
                <a:schemeClr val="dk1"/>
              </a:solidFill>
              <a:latin typeface="Times New Roman"/>
              <a:ea typeface="Times New Roman"/>
              <a:cs typeface="Times New Roman"/>
              <a:sym typeface="Times New Roman"/>
            </a:endParaRPr>
          </a:p>
        </p:txBody>
      </p:sp>
      <p:sp>
        <p:nvSpPr>
          <p:cNvPr id="329" name="Google Shape;329;p14"/>
          <p:cNvSpPr txBox="1"/>
          <p:nvPr/>
        </p:nvSpPr>
        <p:spPr>
          <a:xfrm>
            <a:off x="258267" y="3491075"/>
            <a:ext cx="2835351" cy="696019"/>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Maximum  number  of</a:t>
            </a:r>
            <a:endParaRPr sz="2400">
              <a:solidFill>
                <a:schemeClr val="dk1"/>
              </a:solidFill>
              <a:latin typeface="Times New Roman"/>
              <a:ea typeface="Times New Roman"/>
              <a:cs typeface="Times New Roman"/>
              <a:sym typeface="Times New Roman"/>
            </a:endParaRPr>
          </a:p>
          <a:p>
            <a:pPr marL="12700" marR="45719"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alignment.</a:t>
            </a:r>
            <a:endParaRPr sz="2400">
              <a:solidFill>
                <a:schemeClr val="dk1"/>
              </a:solidFill>
              <a:latin typeface="Times New Roman"/>
              <a:ea typeface="Times New Roman"/>
              <a:cs typeface="Times New Roman"/>
              <a:sym typeface="Times New Roman"/>
            </a:endParaRPr>
          </a:p>
        </p:txBody>
      </p:sp>
      <p:sp>
        <p:nvSpPr>
          <p:cNvPr id="330" name="Google Shape;330;p14"/>
          <p:cNvSpPr txBox="1"/>
          <p:nvPr/>
        </p:nvSpPr>
        <p:spPr>
          <a:xfrm>
            <a:off x="3180334" y="3491075"/>
            <a:ext cx="120436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iterations</a:t>
            </a:r>
            <a:endParaRPr sz="2400">
              <a:solidFill>
                <a:schemeClr val="dk1"/>
              </a:solidFill>
              <a:latin typeface="Times New Roman"/>
              <a:ea typeface="Times New Roman"/>
              <a:cs typeface="Times New Roman"/>
              <a:sym typeface="Times New Roman"/>
            </a:endParaRPr>
          </a:p>
        </p:txBody>
      </p:sp>
      <p:sp>
        <p:nvSpPr>
          <p:cNvPr id="331" name="Google Shape;331;p14"/>
          <p:cNvSpPr txBox="1"/>
          <p:nvPr/>
        </p:nvSpPr>
        <p:spPr>
          <a:xfrm>
            <a:off x="4468114" y="3491075"/>
            <a:ext cx="144515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to  perform</a:t>
            </a:r>
            <a:endParaRPr sz="2400">
              <a:solidFill>
                <a:schemeClr val="dk1"/>
              </a:solidFill>
              <a:latin typeface="Times New Roman"/>
              <a:ea typeface="Times New Roman"/>
              <a:cs typeface="Times New Roman"/>
              <a:sym typeface="Times New Roman"/>
            </a:endParaRPr>
          </a:p>
        </p:txBody>
      </p:sp>
      <p:sp>
        <p:nvSpPr>
          <p:cNvPr id="332" name="Google Shape;332;p14"/>
          <p:cNvSpPr txBox="1"/>
          <p:nvPr/>
        </p:nvSpPr>
        <p:spPr>
          <a:xfrm>
            <a:off x="5997067" y="3491075"/>
            <a:ext cx="732231"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when</a:t>
            </a:r>
            <a:endParaRPr sz="2400">
              <a:solidFill>
                <a:schemeClr val="dk1"/>
              </a:solidFill>
              <a:latin typeface="Times New Roman"/>
              <a:ea typeface="Times New Roman"/>
              <a:cs typeface="Times New Roman"/>
              <a:sym typeface="Times New Roman"/>
            </a:endParaRPr>
          </a:p>
        </p:txBody>
      </p:sp>
      <p:sp>
        <p:nvSpPr>
          <p:cNvPr id="333" name="Google Shape;333;p14"/>
          <p:cNvSpPr txBox="1"/>
          <p:nvPr/>
        </p:nvSpPr>
        <p:spPr>
          <a:xfrm>
            <a:off x="6813931" y="3491075"/>
            <a:ext cx="1035202"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refining</a:t>
            </a:r>
            <a:endParaRPr sz="2400">
              <a:solidFill>
                <a:schemeClr val="dk1"/>
              </a:solidFill>
              <a:latin typeface="Times New Roman"/>
              <a:ea typeface="Times New Roman"/>
              <a:cs typeface="Times New Roman"/>
              <a:sym typeface="Times New Roman"/>
            </a:endParaRPr>
          </a:p>
        </p:txBody>
      </p:sp>
      <p:sp>
        <p:nvSpPr>
          <p:cNvPr id="334" name="Google Shape;334;p14"/>
          <p:cNvSpPr txBox="1"/>
          <p:nvPr/>
        </p:nvSpPr>
        <p:spPr>
          <a:xfrm>
            <a:off x="7932801" y="3491075"/>
            <a:ext cx="443585"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a:t>
            </a:r>
            <a:endParaRPr sz="2400">
              <a:solidFill>
                <a:schemeClr val="dk1"/>
              </a:solidFill>
              <a:latin typeface="Times New Roman"/>
              <a:ea typeface="Times New Roman"/>
              <a:cs typeface="Times New Roman"/>
              <a:sym typeface="Times New Roman"/>
            </a:endParaRPr>
          </a:p>
        </p:txBody>
      </p:sp>
      <p:sp>
        <p:nvSpPr>
          <p:cNvPr id="335" name="Google Shape;335;p14"/>
          <p:cNvSpPr txBox="1"/>
          <p:nvPr/>
        </p:nvSpPr>
        <p:spPr>
          <a:xfrm>
            <a:off x="258267" y="4222849"/>
            <a:ext cx="1002284"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Change</a:t>
            </a:r>
            <a:endParaRPr sz="2400">
              <a:solidFill>
                <a:schemeClr val="dk1"/>
              </a:solidFill>
              <a:latin typeface="Times New Roman"/>
              <a:ea typeface="Times New Roman"/>
              <a:cs typeface="Times New Roman"/>
              <a:sym typeface="Times New Roman"/>
            </a:endParaRPr>
          </a:p>
        </p:txBody>
      </p:sp>
      <p:sp>
        <p:nvSpPr>
          <p:cNvPr id="336" name="Google Shape;336;p14"/>
          <p:cNvSpPr txBox="1"/>
          <p:nvPr/>
        </p:nvSpPr>
        <p:spPr>
          <a:xfrm>
            <a:off x="1378712" y="4222849"/>
            <a:ext cx="2157780"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the  Max  Iterate</a:t>
            </a:r>
            <a:endParaRPr sz="2400">
              <a:solidFill>
                <a:schemeClr val="dk1"/>
              </a:solidFill>
              <a:latin typeface="Times New Roman"/>
              <a:ea typeface="Times New Roman"/>
              <a:cs typeface="Times New Roman"/>
              <a:sym typeface="Times New Roman"/>
            </a:endParaRPr>
          </a:p>
        </p:txBody>
      </p:sp>
      <p:sp>
        <p:nvSpPr>
          <p:cNvPr id="337" name="Google Shape;337;p14"/>
          <p:cNvSpPr txBox="1"/>
          <p:nvPr/>
        </p:nvSpPr>
        <p:spPr>
          <a:xfrm>
            <a:off x="3655822" y="4222849"/>
            <a:ext cx="730097"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value</a:t>
            </a:r>
            <a:endParaRPr sz="2400">
              <a:solidFill>
                <a:schemeClr val="dk1"/>
              </a:solidFill>
              <a:latin typeface="Times New Roman"/>
              <a:ea typeface="Times New Roman"/>
              <a:cs typeface="Times New Roman"/>
              <a:sym typeface="Times New Roman"/>
            </a:endParaRPr>
          </a:p>
        </p:txBody>
      </p:sp>
      <p:sp>
        <p:nvSpPr>
          <p:cNvPr id="338" name="Google Shape;338;p14"/>
          <p:cNvSpPr txBox="1"/>
          <p:nvPr/>
        </p:nvSpPr>
        <p:spPr>
          <a:xfrm>
            <a:off x="4503166" y="4222849"/>
            <a:ext cx="30947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to</a:t>
            </a:r>
            <a:endParaRPr sz="2400">
              <a:solidFill>
                <a:schemeClr val="dk1"/>
              </a:solidFill>
              <a:latin typeface="Times New Roman"/>
              <a:ea typeface="Times New Roman"/>
              <a:cs typeface="Times New Roman"/>
              <a:sym typeface="Times New Roman"/>
            </a:endParaRPr>
          </a:p>
        </p:txBody>
      </p:sp>
      <p:sp>
        <p:nvSpPr>
          <p:cNvPr id="339" name="Google Shape;339;p14"/>
          <p:cNvSpPr txBox="1"/>
          <p:nvPr/>
        </p:nvSpPr>
        <p:spPr>
          <a:xfrm>
            <a:off x="4928362" y="4222849"/>
            <a:ext cx="832586"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‘2’  to</a:t>
            </a:r>
            <a:endParaRPr sz="2400">
              <a:solidFill>
                <a:schemeClr val="dk1"/>
              </a:solidFill>
              <a:latin typeface="Times New Roman"/>
              <a:ea typeface="Times New Roman"/>
              <a:cs typeface="Times New Roman"/>
              <a:sym typeface="Times New Roman"/>
            </a:endParaRPr>
          </a:p>
        </p:txBody>
      </p:sp>
      <p:sp>
        <p:nvSpPr>
          <p:cNvPr id="340" name="Google Shape;340;p14"/>
          <p:cNvSpPr txBox="1"/>
          <p:nvPr/>
        </p:nvSpPr>
        <p:spPr>
          <a:xfrm>
            <a:off x="5878195" y="4222849"/>
            <a:ext cx="934313"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change</a:t>
            </a:r>
            <a:endParaRPr sz="2400">
              <a:solidFill>
                <a:schemeClr val="dk1"/>
              </a:solidFill>
              <a:latin typeface="Times New Roman"/>
              <a:ea typeface="Times New Roman"/>
              <a:cs typeface="Times New Roman"/>
              <a:sym typeface="Times New Roman"/>
            </a:endParaRPr>
          </a:p>
        </p:txBody>
      </p:sp>
      <p:sp>
        <p:nvSpPr>
          <p:cNvPr id="341" name="Google Shape;341;p14"/>
          <p:cNvSpPr txBox="1"/>
          <p:nvPr/>
        </p:nvSpPr>
        <p:spPr>
          <a:xfrm>
            <a:off x="6931279" y="4222849"/>
            <a:ext cx="1001064"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number</a:t>
            </a:r>
            <a:endParaRPr sz="2400">
              <a:solidFill>
                <a:schemeClr val="dk1"/>
              </a:solidFill>
              <a:latin typeface="Times New Roman"/>
              <a:ea typeface="Times New Roman"/>
              <a:cs typeface="Times New Roman"/>
              <a:sym typeface="Times New Roman"/>
            </a:endParaRPr>
          </a:p>
        </p:txBody>
      </p:sp>
      <p:sp>
        <p:nvSpPr>
          <p:cNvPr id="342" name="Google Shape;342;p14"/>
          <p:cNvSpPr txBox="1"/>
          <p:nvPr/>
        </p:nvSpPr>
        <p:spPr>
          <a:xfrm>
            <a:off x="8051673" y="4222849"/>
            <a:ext cx="325018" cy="330200"/>
          </a:xfrm>
          <a:prstGeom prst="rect">
            <a:avLst/>
          </a:prstGeom>
          <a:noFill/>
          <a:ln>
            <a:noFill/>
          </a:ln>
        </p:spPr>
        <p:txBody>
          <a:bodyPr spcFirstLastPara="1" wrap="square" lIns="0" tIns="0" rIns="0" bIns="0" anchor="t" anchorCtr="0">
            <a:noAutofit/>
          </a:bodyPr>
          <a:lstStyle/>
          <a:p>
            <a:pPr marL="12700"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of</a:t>
            </a:r>
            <a:endParaRPr sz="2400">
              <a:solidFill>
                <a:schemeClr val="dk1"/>
              </a:solidFill>
              <a:latin typeface="Times New Roman"/>
              <a:ea typeface="Times New Roman"/>
              <a:cs typeface="Times New Roman"/>
              <a:sym typeface="Times New Roman"/>
            </a:endParaRPr>
          </a:p>
        </p:txBody>
      </p:sp>
      <p:sp>
        <p:nvSpPr>
          <p:cNvPr id="343" name="Google Shape;343;p14"/>
          <p:cNvSpPr txBox="1"/>
          <p:nvPr/>
        </p:nvSpPr>
        <p:spPr>
          <a:xfrm>
            <a:off x="258267" y="4588609"/>
            <a:ext cx="5119695" cy="1793595"/>
          </a:xfrm>
          <a:prstGeom prst="rect">
            <a:avLst/>
          </a:prstGeom>
          <a:noFill/>
          <a:ln>
            <a:noFill/>
          </a:ln>
        </p:spPr>
        <p:txBody>
          <a:bodyPr spcFirstLastPara="1" wrap="square" lIns="0" tIns="0" rIns="0" bIns="0" anchor="t" anchorCtr="0">
            <a:noAutofit/>
          </a:bodyPr>
          <a:lstStyle/>
          <a:p>
            <a:pPr marL="12700" marR="52573"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iterations for better alignment.</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Default value is: 0</a:t>
            </a:r>
            <a:endParaRPr sz="2400">
              <a:solidFill>
                <a:schemeClr val="dk1"/>
              </a:solidFill>
              <a:latin typeface="Times New Roman"/>
              <a:ea typeface="Times New Roman"/>
              <a:cs typeface="Times New Roman"/>
              <a:sym typeface="Times New Roman"/>
            </a:endParaRPr>
          </a:p>
          <a:p>
            <a:pPr marL="12700" marR="0" lvl="0" indent="0" algn="l" rtl="0">
              <a:lnSpc>
                <a:spcPct val="95825"/>
              </a:lnSpc>
              <a:spcBef>
                <a:spcPts val="120"/>
              </a:spcBef>
              <a:spcAft>
                <a:spcPts val="0"/>
              </a:spcAft>
              <a:buNone/>
            </a:pPr>
            <a:r>
              <a:rPr lang="en-US" sz="2400" b="1">
                <a:solidFill>
                  <a:schemeClr val="dk1"/>
                </a:solidFill>
                <a:latin typeface="Times New Roman"/>
                <a:ea typeface="Times New Roman"/>
                <a:cs typeface="Times New Roman"/>
                <a:sym typeface="Times New Roman"/>
              </a:rPr>
              <a:t>Perform FFTS (F</a:t>
            </a:r>
            <a:r>
              <a:rPr lang="en-US" sz="2400">
                <a:solidFill>
                  <a:schemeClr val="dk1"/>
                </a:solidFill>
                <a:latin typeface="Times New Roman"/>
                <a:ea typeface="Times New Roman"/>
                <a:cs typeface="Times New Roman"/>
                <a:sym typeface="Times New Roman"/>
              </a:rPr>
              <a:t>ast Fourier Transform</a:t>
            </a:r>
            <a:r>
              <a:rPr lang="en-US" sz="2400" b="1">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120"/>
              </a:spcBef>
              <a:spcAft>
                <a:spcPts val="0"/>
              </a:spcAft>
              <a:buNone/>
            </a:pPr>
            <a:r>
              <a:rPr lang="en-US" sz="2400">
                <a:solidFill>
                  <a:schemeClr val="dk1"/>
                </a:solidFill>
                <a:latin typeface="Times New Roman"/>
                <a:ea typeface="Times New Roman"/>
                <a:cs typeface="Times New Roman"/>
                <a:sym typeface="Times New Roman"/>
              </a:rPr>
              <a:t>Default value is: local pair</a:t>
            </a:r>
            <a:endParaRPr sz="2400">
              <a:solidFill>
                <a:schemeClr val="dk1"/>
              </a:solidFill>
              <a:latin typeface="Times New Roman"/>
              <a:ea typeface="Times New Roman"/>
              <a:cs typeface="Times New Roman"/>
              <a:sym typeface="Times New Roman"/>
            </a:endParaRPr>
          </a:p>
          <a:p>
            <a:pPr marL="12700" marR="52573" lvl="0" indent="0" algn="l" rtl="0">
              <a:lnSpc>
                <a:spcPct val="95825"/>
              </a:lnSpc>
              <a:spcBef>
                <a:spcPts val="110"/>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Click ‘</a:t>
            </a:r>
            <a:r>
              <a:rPr lang="en-US" sz="2400" b="1">
                <a:solidFill>
                  <a:schemeClr val="dk1"/>
                </a:solidFill>
                <a:latin typeface="Times New Roman"/>
                <a:ea typeface="Times New Roman"/>
                <a:cs typeface="Times New Roman"/>
                <a:sym typeface="Times New Roman"/>
              </a:rPr>
              <a:t>submit</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5"/>
          <p:cNvSpPr/>
          <p:nvPr/>
        </p:nvSpPr>
        <p:spPr>
          <a:xfrm>
            <a:off x="827532" y="39624"/>
            <a:ext cx="7129272" cy="612495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15"/>
          <p:cNvSpPr/>
          <p:nvPr/>
        </p:nvSpPr>
        <p:spPr>
          <a:xfrm>
            <a:off x="822960" y="35051"/>
            <a:ext cx="7138416" cy="6134100"/>
          </a:xfrm>
          <a:custGeom>
            <a:avLst/>
            <a:gdLst/>
            <a:ahLst/>
            <a:cxnLst/>
            <a:rect l="l" t="t" r="r" b="b"/>
            <a:pathLst>
              <a:path w="7138416" h="6134100" extrusionOk="0">
                <a:moveTo>
                  <a:pt x="0" y="6134100"/>
                </a:moveTo>
                <a:lnTo>
                  <a:pt x="7138416" y="6134100"/>
                </a:lnTo>
                <a:lnTo>
                  <a:pt x="7138416" y="0"/>
                </a:lnTo>
                <a:lnTo>
                  <a:pt x="0" y="0"/>
                </a:lnTo>
                <a:lnTo>
                  <a:pt x="0" y="6134100"/>
                </a:lnTo>
                <a:close/>
              </a:path>
            </a:pathLst>
          </a:custGeom>
          <a:noFill/>
          <a:ln w="9525"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15"/>
          <p:cNvSpPr/>
          <p:nvPr/>
        </p:nvSpPr>
        <p:spPr>
          <a:xfrm>
            <a:off x="2628138" y="1413510"/>
            <a:ext cx="792479" cy="720851"/>
          </a:xfrm>
          <a:custGeom>
            <a:avLst/>
            <a:gdLst/>
            <a:ahLst/>
            <a:cxnLst/>
            <a:rect l="l" t="t" r="r" b="b"/>
            <a:pathLst>
              <a:path w="792479" h="720851" extrusionOk="0">
                <a:moveTo>
                  <a:pt x="0" y="720851"/>
                </a:moveTo>
                <a:lnTo>
                  <a:pt x="792479" y="720851"/>
                </a:lnTo>
                <a:lnTo>
                  <a:pt x="792479" y="0"/>
                </a:lnTo>
                <a:lnTo>
                  <a:pt x="0" y="0"/>
                </a:lnTo>
                <a:lnTo>
                  <a:pt x="0" y="720851"/>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15"/>
          <p:cNvSpPr/>
          <p:nvPr/>
        </p:nvSpPr>
        <p:spPr>
          <a:xfrm>
            <a:off x="2650998" y="5301234"/>
            <a:ext cx="1417320" cy="720851"/>
          </a:xfrm>
          <a:custGeom>
            <a:avLst/>
            <a:gdLst/>
            <a:ahLst/>
            <a:cxnLst/>
            <a:rect l="l" t="t" r="r" b="b"/>
            <a:pathLst>
              <a:path w="1417320" h="720851" extrusionOk="0">
                <a:moveTo>
                  <a:pt x="0" y="720851"/>
                </a:moveTo>
                <a:lnTo>
                  <a:pt x="1417320" y="720851"/>
                </a:lnTo>
                <a:lnTo>
                  <a:pt x="1417320" y="0"/>
                </a:lnTo>
                <a:lnTo>
                  <a:pt x="0" y="0"/>
                </a:lnTo>
                <a:lnTo>
                  <a:pt x="0" y="720851"/>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15"/>
          <p:cNvSpPr txBox="1"/>
          <p:nvPr/>
        </p:nvSpPr>
        <p:spPr>
          <a:xfrm>
            <a:off x="3174238" y="6416171"/>
            <a:ext cx="3051436" cy="279908"/>
          </a:xfrm>
          <a:prstGeom prst="rect">
            <a:avLst/>
          </a:prstGeom>
          <a:noFill/>
          <a:ln>
            <a:noFill/>
          </a:ln>
        </p:spPr>
        <p:txBody>
          <a:bodyPr spcFirstLastPara="1" wrap="square" lIns="0" tIns="0" rIns="0" bIns="0" anchor="t" anchorCtr="0">
            <a:noAutofit/>
          </a:bodyPr>
          <a:lstStyle/>
          <a:p>
            <a:pPr marL="12700" marR="0" lvl="0" indent="0" algn="l" rtl="0">
              <a:lnSpc>
                <a:spcPct val="107250"/>
              </a:lnSpc>
              <a:spcBef>
                <a:spcPts val="0"/>
              </a:spcBef>
              <a:spcAft>
                <a:spcPts val="0"/>
              </a:spcAft>
              <a:buNone/>
            </a:pPr>
            <a:r>
              <a:rPr lang="en-US" sz="2000" b="1">
                <a:solidFill>
                  <a:schemeClr val="dk1"/>
                </a:solidFill>
                <a:latin typeface="Times New Roman"/>
                <a:ea typeface="Times New Roman"/>
                <a:cs typeface="Times New Roman"/>
                <a:sym typeface="Times New Roman"/>
              </a:rPr>
              <a:t>MSA generated by MAFFT</a:t>
            </a:r>
            <a:endParaRPr sz="2000">
              <a:solidFill>
                <a:schemeClr val="dk1"/>
              </a:solidFill>
              <a:latin typeface="Times New Roman"/>
              <a:ea typeface="Times New Roman"/>
              <a:cs typeface="Times New Roman"/>
              <a:sym typeface="Times New Roman"/>
            </a:endParaRPr>
          </a:p>
        </p:txBody>
      </p:sp>
      <p:sp>
        <p:nvSpPr>
          <p:cNvPr id="353" name="Google Shape;353;p15"/>
          <p:cNvSpPr txBox="1"/>
          <p:nvPr/>
        </p:nvSpPr>
        <p:spPr>
          <a:xfrm>
            <a:off x="2650998" y="5301234"/>
            <a:ext cx="1417320" cy="72085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54" name="Google Shape;354;p15"/>
          <p:cNvSpPr txBox="1"/>
          <p:nvPr/>
        </p:nvSpPr>
        <p:spPr>
          <a:xfrm>
            <a:off x="2628138" y="1413510"/>
            <a:ext cx="792479" cy="72085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355" name="Google Shape;355;p15"/>
          <p:cNvSpPr txBox="1"/>
          <p:nvPr/>
        </p:nvSpPr>
        <p:spPr>
          <a:xfrm>
            <a:off x="822960" y="35051"/>
            <a:ext cx="7138416" cy="61341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6"/>
          <p:cNvSpPr txBox="1"/>
          <p:nvPr/>
        </p:nvSpPr>
        <p:spPr>
          <a:xfrm>
            <a:off x="535940" y="1188314"/>
            <a:ext cx="1062942" cy="434909"/>
          </a:xfrm>
          <a:prstGeom prst="rect">
            <a:avLst/>
          </a:prstGeom>
          <a:noFill/>
          <a:ln>
            <a:noFill/>
          </a:ln>
        </p:spPr>
        <p:txBody>
          <a:bodyPr spcFirstLastPara="1" wrap="square" lIns="0" tIns="0" rIns="0" bIns="0" anchor="t" anchorCtr="0">
            <a:noAutofit/>
          </a:bodyPr>
          <a:lstStyle/>
          <a:p>
            <a:pPr marL="12700" marR="0" lvl="0" indent="0" algn="l" rtl="0">
              <a:lnSpc>
                <a:spcPct val="105937"/>
              </a:lnSpc>
              <a:spcBef>
                <a:spcPts val="0"/>
              </a:spcBef>
              <a:spcAft>
                <a:spcPts val="0"/>
              </a:spcAft>
              <a:buNone/>
            </a:pPr>
            <a:r>
              <a:rPr lang="en-US" sz="3200">
                <a:solidFill>
                  <a:schemeClr val="dk1"/>
                </a:solidFill>
                <a:latin typeface="Arial"/>
                <a:ea typeface="Arial"/>
                <a:cs typeface="Arial"/>
                <a:sym typeface="Arial"/>
              </a:rPr>
              <a:t>• </a:t>
            </a:r>
            <a:r>
              <a:rPr lang="en-US" sz="3200">
                <a:solidFill>
                  <a:schemeClr val="dk1"/>
                </a:solidFill>
                <a:latin typeface="Times New Roman"/>
                <a:ea typeface="Times New Roman"/>
                <a:cs typeface="Times New Roman"/>
                <a:sym typeface="Times New Roman"/>
              </a:rPr>
              <a:t>The</a:t>
            </a:r>
            <a:endParaRPr sz="3200">
              <a:solidFill>
                <a:schemeClr val="dk1"/>
              </a:solidFill>
              <a:latin typeface="Times New Roman"/>
              <a:ea typeface="Times New Roman"/>
              <a:cs typeface="Times New Roman"/>
              <a:sym typeface="Times New Roman"/>
            </a:endParaRPr>
          </a:p>
        </p:txBody>
      </p:sp>
      <p:sp>
        <p:nvSpPr>
          <p:cNvPr id="361" name="Google Shape;361;p16"/>
          <p:cNvSpPr txBox="1"/>
          <p:nvPr/>
        </p:nvSpPr>
        <p:spPr>
          <a:xfrm>
            <a:off x="1859026" y="1190611"/>
            <a:ext cx="380489"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N</a:t>
            </a:r>
            <a:endParaRPr sz="3200">
              <a:solidFill>
                <a:schemeClr val="dk1"/>
              </a:solidFill>
              <a:latin typeface="Times New Roman"/>
              <a:ea typeface="Times New Roman"/>
              <a:cs typeface="Times New Roman"/>
              <a:sym typeface="Times New Roman"/>
            </a:endParaRPr>
          </a:p>
        </p:txBody>
      </p:sp>
      <p:sp>
        <p:nvSpPr>
          <p:cNvPr id="362" name="Google Shape;362;p16"/>
          <p:cNvSpPr txBox="1"/>
          <p:nvPr/>
        </p:nvSpPr>
        <p:spPr>
          <a:xfrm>
            <a:off x="2499106" y="1190611"/>
            <a:ext cx="144087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terminal</a:t>
            </a:r>
            <a:endParaRPr sz="3200">
              <a:solidFill>
                <a:schemeClr val="dk1"/>
              </a:solidFill>
              <a:latin typeface="Times New Roman"/>
              <a:ea typeface="Times New Roman"/>
              <a:cs typeface="Times New Roman"/>
              <a:sym typeface="Times New Roman"/>
            </a:endParaRPr>
          </a:p>
        </p:txBody>
      </p:sp>
      <p:sp>
        <p:nvSpPr>
          <p:cNvPr id="363" name="Google Shape;363;p16"/>
          <p:cNvSpPr txBox="1"/>
          <p:nvPr/>
        </p:nvSpPr>
        <p:spPr>
          <a:xfrm>
            <a:off x="4200271" y="1190611"/>
            <a:ext cx="1713704"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alignment</a:t>
            </a:r>
            <a:endParaRPr sz="3200">
              <a:solidFill>
                <a:schemeClr val="dk1"/>
              </a:solidFill>
              <a:latin typeface="Times New Roman"/>
              <a:ea typeface="Times New Roman"/>
              <a:cs typeface="Times New Roman"/>
              <a:sym typeface="Times New Roman"/>
            </a:endParaRPr>
          </a:p>
        </p:txBody>
      </p:sp>
      <p:sp>
        <p:nvSpPr>
          <p:cNvPr id="364" name="Google Shape;364;p16"/>
          <p:cNvSpPr txBox="1"/>
          <p:nvPr/>
        </p:nvSpPr>
        <p:spPr>
          <a:xfrm>
            <a:off x="6174105" y="1190611"/>
            <a:ext cx="39938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in</a:t>
            </a:r>
            <a:endParaRPr sz="3200">
              <a:solidFill>
                <a:schemeClr val="dk1"/>
              </a:solidFill>
              <a:latin typeface="Times New Roman"/>
              <a:ea typeface="Times New Roman"/>
              <a:cs typeface="Times New Roman"/>
              <a:sym typeface="Times New Roman"/>
            </a:endParaRPr>
          </a:p>
        </p:txBody>
      </p:sp>
      <p:sp>
        <p:nvSpPr>
          <p:cNvPr id="365" name="Google Shape;365;p16"/>
          <p:cNvSpPr txBox="1"/>
          <p:nvPr/>
        </p:nvSpPr>
        <p:spPr>
          <a:xfrm>
            <a:off x="6835521" y="1190611"/>
            <a:ext cx="584095"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the</a:t>
            </a:r>
            <a:endParaRPr sz="3200">
              <a:solidFill>
                <a:schemeClr val="dk1"/>
              </a:solidFill>
              <a:latin typeface="Times New Roman"/>
              <a:ea typeface="Times New Roman"/>
              <a:cs typeface="Times New Roman"/>
              <a:sym typeface="Times New Roman"/>
            </a:endParaRPr>
          </a:p>
        </p:txBody>
      </p:sp>
      <p:sp>
        <p:nvSpPr>
          <p:cNvPr id="366" name="Google Shape;366;p16"/>
          <p:cNvSpPr txBox="1"/>
          <p:nvPr/>
        </p:nvSpPr>
        <p:spPr>
          <a:xfrm>
            <a:off x="7680198" y="1190611"/>
            <a:ext cx="989679"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result</a:t>
            </a:r>
            <a:endParaRPr sz="3200">
              <a:solidFill>
                <a:schemeClr val="dk1"/>
              </a:solidFill>
              <a:latin typeface="Times New Roman"/>
              <a:ea typeface="Times New Roman"/>
              <a:cs typeface="Times New Roman"/>
              <a:sym typeface="Times New Roman"/>
            </a:endParaRPr>
          </a:p>
        </p:txBody>
      </p:sp>
      <p:sp>
        <p:nvSpPr>
          <p:cNvPr id="367" name="Google Shape;367;p16"/>
          <p:cNvSpPr txBox="1"/>
          <p:nvPr/>
        </p:nvSpPr>
        <p:spPr>
          <a:xfrm>
            <a:off x="535940" y="1678917"/>
            <a:ext cx="8135999" cy="1505263"/>
          </a:xfrm>
          <a:prstGeom prst="rect">
            <a:avLst/>
          </a:prstGeom>
          <a:noFill/>
          <a:ln>
            <a:noFill/>
          </a:ln>
        </p:spPr>
        <p:txBody>
          <a:bodyPr spcFirstLastPara="1" wrap="square" lIns="0" tIns="0" rIns="0" bIns="0" anchor="t" anchorCtr="0">
            <a:noAutofit/>
          </a:bodyPr>
          <a:lstStyle/>
          <a:p>
            <a:pPr marL="355600" marR="3023"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generated by the MAFFT is similar to the one</a:t>
            </a:r>
            <a:endParaRPr sz="3200">
              <a:solidFill>
                <a:schemeClr val="dk1"/>
              </a:solidFill>
              <a:latin typeface="Times New Roman"/>
              <a:ea typeface="Times New Roman"/>
              <a:cs typeface="Times New Roman"/>
              <a:sym typeface="Times New Roman"/>
            </a:endParaRPr>
          </a:p>
          <a:p>
            <a:pPr marL="355600" marR="61426" lvl="0" indent="0" algn="l"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generated by the T-Coffee.</a:t>
            </a:r>
            <a:endParaRPr sz="3200">
              <a:solidFill>
                <a:schemeClr val="dk1"/>
              </a:solidFill>
              <a:latin typeface="Times New Roman"/>
              <a:ea typeface="Times New Roman"/>
              <a:cs typeface="Times New Roman"/>
              <a:sym typeface="Times New Roman"/>
            </a:endParaRPr>
          </a:p>
          <a:p>
            <a:pPr marL="12700" marR="0" lvl="0" indent="0" algn="l" rtl="0">
              <a:lnSpc>
                <a:spcPct val="95825"/>
              </a:lnSpc>
              <a:spcBef>
                <a:spcPts val="914"/>
              </a:spcBef>
              <a:spcAft>
                <a:spcPts val="0"/>
              </a:spcAft>
              <a:buNone/>
            </a:pPr>
            <a:r>
              <a:rPr lang="en-US" sz="3200">
                <a:solidFill>
                  <a:schemeClr val="dk1"/>
                </a:solidFill>
                <a:latin typeface="Arial"/>
                <a:ea typeface="Arial"/>
                <a:cs typeface="Arial"/>
                <a:sym typeface="Arial"/>
              </a:rPr>
              <a:t>• </a:t>
            </a:r>
            <a:r>
              <a:rPr lang="en-US" sz="3200">
                <a:solidFill>
                  <a:schemeClr val="dk1"/>
                </a:solidFill>
                <a:latin typeface="Times New Roman"/>
                <a:ea typeface="Times New Roman"/>
                <a:cs typeface="Times New Roman"/>
                <a:sym typeface="Times New Roman"/>
              </a:rPr>
              <a:t>The alignment is in the middle and C terminal</a:t>
            </a:r>
            <a:endParaRPr sz="3200">
              <a:solidFill>
                <a:schemeClr val="dk1"/>
              </a:solidFill>
              <a:latin typeface="Times New Roman"/>
              <a:ea typeface="Times New Roman"/>
              <a:cs typeface="Times New Roman"/>
              <a:sym typeface="Times New Roman"/>
            </a:endParaRPr>
          </a:p>
        </p:txBody>
      </p:sp>
      <p:sp>
        <p:nvSpPr>
          <p:cNvPr id="368" name="Google Shape;368;p16"/>
          <p:cNvSpPr txBox="1"/>
          <p:nvPr/>
        </p:nvSpPr>
        <p:spPr>
          <a:xfrm>
            <a:off x="878840" y="3239747"/>
            <a:ext cx="357155"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is</a:t>
            </a:r>
            <a:endParaRPr sz="3200">
              <a:solidFill>
                <a:schemeClr val="dk1"/>
              </a:solidFill>
              <a:latin typeface="Times New Roman"/>
              <a:ea typeface="Times New Roman"/>
              <a:cs typeface="Times New Roman"/>
              <a:sym typeface="Times New Roman"/>
            </a:endParaRPr>
          </a:p>
        </p:txBody>
      </p:sp>
      <p:sp>
        <p:nvSpPr>
          <p:cNvPr id="369" name="Google Shape;369;p16"/>
          <p:cNvSpPr txBox="1"/>
          <p:nvPr/>
        </p:nvSpPr>
        <p:spPr>
          <a:xfrm>
            <a:off x="1439926" y="3239747"/>
            <a:ext cx="1327912"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entirely</a:t>
            </a:r>
            <a:endParaRPr sz="3200">
              <a:solidFill>
                <a:schemeClr val="dk1"/>
              </a:solidFill>
              <a:latin typeface="Times New Roman"/>
              <a:ea typeface="Times New Roman"/>
              <a:cs typeface="Times New Roman"/>
              <a:sym typeface="Times New Roman"/>
            </a:endParaRPr>
          </a:p>
        </p:txBody>
      </p:sp>
      <p:sp>
        <p:nvSpPr>
          <p:cNvPr id="370" name="Google Shape;370;p16"/>
          <p:cNvSpPr txBox="1"/>
          <p:nvPr/>
        </p:nvSpPr>
        <p:spPr>
          <a:xfrm>
            <a:off x="2970022" y="3239747"/>
            <a:ext cx="1479282"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different</a:t>
            </a:r>
            <a:endParaRPr sz="3200">
              <a:solidFill>
                <a:schemeClr val="dk1"/>
              </a:solidFill>
              <a:latin typeface="Times New Roman"/>
              <a:ea typeface="Times New Roman"/>
              <a:cs typeface="Times New Roman"/>
              <a:sym typeface="Times New Roman"/>
            </a:endParaRPr>
          </a:p>
        </p:txBody>
      </p:sp>
      <p:sp>
        <p:nvSpPr>
          <p:cNvPr id="371" name="Google Shape;371;p16"/>
          <p:cNvSpPr txBox="1"/>
          <p:nvPr/>
        </p:nvSpPr>
        <p:spPr>
          <a:xfrm>
            <a:off x="4649851" y="3239747"/>
            <a:ext cx="1661399"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from  the</a:t>
            </a:r>
            <a:endParaRPr sz="3200">
              <a:solidFill>
                <a:schemeClr val="dk1"/>
              </a:solidFill>
              <a:latin typeface="Times New Roman"/>
              <a:ea typeface="Times New Roman"/>
              <a:cs typeface="Times New Roman"/>
              <a:sym typeface="Times New Roman"/>
            </a:endParaRPr>
          </a:p>
        </p:txBody>
      </p:sp>
      <p:sp>
        <p:nvSpPr>
          <p:cNvPr id="372" name="Google Shape;372;p16"/>
          <p:cNvSpPr txBox="1"/>
          <p:nvPr/>
        </p:nvSpPr>
        <p:spPr>
          <a:xfrm>
            <a:off x="6512433" y="3239747"/>
            <a:ext cx="1531339"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T-Coffee</a:t>
            </a:r>
            <a:endParaRPr sz="3200">
              <a:solidFill>
                <a:schemeClr val="dk1"/>
              </a:solidFill>
              <a:latin typeface="Times New Roman"/>
              <a:ea typeface="Times New Roman"/>
              <a:cs typeface="Times New Roman"/>
              <a:sym typeface="Times New Roman"/>
            </a:endParaRPr>
          </a:p>
        </p:txBody>
      </p:sp>
      <p:sp>
        <p:nvSpPr>
          <p:cNvPr id="373" name="Google Shape;373;p16"/>
          <p:cNvSpPr txBox="1"/>
          <p:nvPr/>
        </p:nvSpPr>
        <p:spPr>
          <a:xfrm>
            <a:off x="8245602" y="3239747"/>
            <a:ext cx="423866"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or</a:t>
            </a:r>
            <a:endParaRPr sz="3200">
              <a:solidFill>
                <a:schemeClr val="dk1"/>
              </a:solidFill>
              <a:latin typeface="Times New Roman"/>
              <a:ea typeface="Times New Roman"/>
              <a:cs typeface="Times New Roman"/>
              <a:sym typeface="Times New Roman"/>
            </a:endParaRPr>
          </a:p>
        </p:txBody>
      </p:sp>
      <p:sp>
        <p:nvSpPr>
          <p:cNvPr id="374" name="Google Shape;374;p16"/>
          <p:cNvSpPr txBox="1"/>
          <p:nvPr/>
        </p:nvSpPr>
        <p:spPr>
          <a:xfrm>
            <a:off x="535940" y="3727427"/>
            <a:ext cx="3792843" cy="1017583"/>
          </a:xfrm>
          <a:prstGeom prst="rect">
            <a:avLst/>
          </a:prstGeom>
          <a:noFill/>
          <a:ln>
            <a:noFill/>
          </a:ln>
        </p:spPr>
        <p:txBody>
          <a:bodyPr spcFirstLastPara="1" wrap="square" lIns="0" tIns="0" rIns="0" bIns="0" anchor="t" anchorCtr="0">
            <a:noAutofit/>
          </a:bodyPr>
          <a:lstStyle/>
          <a:p>
            <a:pPr marL="355600" marR="61426"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MUSCLE.</a:t>
            </a:r>
            <a:endParaRPr sz="3200">
              <a:solidFill>
                <a:schemeClr val="dk1"/>
              </a:solidFill>
              <a:latin typeface="Times New Roman"/>
              <a:ea typeface="Times New Roman"/>
              <a:cs typeface="Times New Roman"/>
              <a:sym typeface="Times New Roman"/>
            </a:endParaRPr>
          </a:p>
          <a:p>
            <a:pPr marL="12700" marR="0" lvl="0" indent="0" algn="l" rtl="0">
              <a:lnSpc>
                <a:spcPct val="95825"/>
              </a:lnSpc>
              <a:spcBef>
                <a:spcPts val="745"/>
              </a:spcBef>
              <a:spcAft>
                <a:spcPts val="0"/>
              </a:spcAft>
              <a:buNone/>
            </a:pPr>
            <a:r>
              <a:rPr lang="en-US" sz="3200">
                <a:solidFill>
                  <a:schemeClr val="dk1"/>
                </a:solidFill>
                <a:latin typeface="Arial"/>
                <a:ea typeface="Arial"/>
                <a:cs typeface="Arial"/>
                <a:sym typeface="Arial"/>
              </a:rPr>
              <a:t>• </a:t>
            </a:r>
            <a:r>
              <a:rPr lang="en-US" sz="3200">
                <a:solidFill>
                  <a:schemeClr val="dk1"/>
                </a:solidFill>
                <a:latin typeface="Times New Roman"/>
                <a:ea typeface="Times New Roman"/>
                <a:cs typeface="Times New Roman"/>
                <a:sym typeface="Times New Roman"/>
              </a:rPr>
              <a:t>Though   alignments</a:t>
            </a:r>
            <a:endParaRPr sz="3200">
              <a:solidFill>
                <a:schemeClr val="dk1"/>
              </a:solidFill>
              <a:latin typeface="Times New Roman"/>
              <a:ea typeface="Times New Roman"/>
              <a:cs typeface="Times New Roman"/>
              <a:sym typeface="Times New Roman"/>
            </a:endParaRPr>
          </a:p>
        </p:txBody>
      </p:sp>
      <p:sp>
        <p:nvSpPr>
          <p:cNvPr id="375" name="Google Shape;375;p16"/>
          <p:cNvSpPr txBox="1"/>
          <p:nvPr/>
        </p:nvSpPr>
        <p:spPr>
          <a:xfrm>
            <a:off x="4556887" y="4312398"/>
            <a:ext cx="3459840"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differ,   conservation</a:t>
            </a:r>
            <a:endParaRPr sz="3200">
              <a:solidFill>
                <a:schemeClr val="dk1"/>
              </a:solidFill>
              <a:latin typeface="Times New Roman"/>
              <a:ea typeface="Times New Roman"/>
              <a:cs typeface="Times New Roman"/>
              <a:sym typeface="Times New Roman"/>
            </a:endParaRPr>
          </a:p>
        </p:txBody>
      </p:sp>
      <p:sp>
        <p:nvSpPr>
          <p:cNvPr id="376" name="Google Shape;376;p16"/>
          <p:cNvSpPr txBox="1"/>
          <p:nvPr/>
        </p:nvSpPr>
        <p:spPr>
          <a:xfrm>
            <a:off x="8244078" y="4312398"/>
            <a:ext cx="42386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of</a:t>
            </a:r>
            <a:endParaRPr sz="3200">
              <a:solidFill>
                <a:schemeClr val="dk1"/>
              </a:solidFill>
              <a:latin typeface="Times New Roman"/>
              <a:ea typeface="Times New Roman"/>
              <a:cs typeface="Times New Roman"/>
              <a:sym typeface="Times New Roman"/>
            </a:endParaRPr>
          </a:p>
        </p:txBody>
      </p:sp>
      <p:sp>
        <p:nvSpPr>
          <p:cNvPr id="377" name="Google Shape;377;p16"/>
          <p:cNvSpPr txBox="1"/>
          <p:nvPr/>
        </p:nvSpPr>
        <p:spPr>
          <a:xfrm>
            <a:off x="878840" y="4800577"/>
            <a:ext cx="6890461"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amino acids at the active site are retained.</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7"/>
          <p:cNvSpPr txBox="1"/>
          <p:nvPr/>
        </p:nvSpPr>
        <p:spPr>
          <a:xfrm>
            <a:off x="3558921" y="313209"/>
            <a:ext cx="2129516" cy="584708"/>
          </a:xfrm>
          <a:prstGeom prst="rect">
            <a:avLst/>
          </a:prstGeom>
          <a:noFill/>
          <a:ln>
            <a:noFill/>
          </a:ln>
        </p:spPr>
        <p:txBody>
          <a:bodyPr spcFirstLastPara="1" wrap="square" lIns="0" tIns="0" rIns="0" bIns="0" anchor="t" anchorCtr="0">
            <a:noAutofit/>
          </a:bodyPr>
          <a:lstStyle/>
          <a:p>
            <a:pPr marL="12700" marR="0" lvl="0" indent="0" algn="l" rtl="0">
              <a:lnSpc>
                <a:spcPct val="104431"/>
              </a:lnSpc>
              <a:spcBef>
                <a:spcPts val="0"/>
              </a:spcBef>
              <a:spcAft>
                <a:spcPts val="0"/>
              </a:spcAft>
              <a:buNone/>
            </a:pPr>
            <a:r>
              <a:rPr lang="en-US" sz="4400" b="1">
                <a:solidFill>
                  <a:srgbClr val="5F497A"/>
                </a:solidFill>
                <a:latin typeface="Times New Roman"/>
                <a:ea typeface="Times New Roman"/>
                <a:cs typeface="Times New Roman"/>
                <a:sym typeface="Times New Roman"/>
              </a:rPr>
              <a:t>Formats</a:t>
            </a:r>
            <a:endParaRPr sz="4400">
              <a:solidFill>
                <a:schemeClr val="dk1"/>
              </a:solidFill>
              <a:latin typeface="Times New Roman"/>
              <a:ea typeface="Times New Roman"/>
              <a:cs typeface="Times New Roman"/>
              <a:sym typeface="Times New Roman"/>
            </a:endParaRPr>
          </a:p>
        </p:txBody>
      </p:sp>
      <p:sp>
        <p:nvSpPr>
          <p:cNvPr id="383" name="Google Shape;383;p17"/>
          <p:cNvSpPr txBox="1"/>
          <p:nvPr/>
        </p:nvSpPr>
        <p:spPr>
          <a:xfrm>
            <a:off x="228600" y="1295400"/>
            <a:ext cx="8763000" cy="3709543"/>
          </a:xfrm>
          <a:prstGeom prst="rect">
            <a:avLst/>
          </a:prstGeom>
          <a:noFill/>
          <a:ln>
            <a:noFill/>
          </a:ln>
        </p:spPr>
        <p:txBody>
          <a:bodyPr spcFirstLastPara="1" wrap="square" lIns="0" tIns="0" rIns="0" bIns="0" anchor="t" anchorCtr="0">
            <a:noAutofit/>
          </a:bodyPr>
          <a:lstStyle/>
          <a:p>
            <a:pPr marL="12700" marR="48635" lvl="0" indent="0" algn="l" rtl="0">
              <a:lnSpc>
                <a:spcPct val="105535"/>
              </a:lnSpc>
              <a:spcBef>
                <a:spcPts val="0"/>
              </a:spcBef>
              <a:spcAft>
                <a:spcPts val="0"/>
              </a:spcAft>
              <a:buNone/>
            </a:pPr>
            <a:r>
              <a:rPr lang="en-US" sz="2800" b="1">
                <a:solidFill>
                  <a:srgbClr val="5F497A"/>
                </a:solidFill>
                <a:latin typeface="Times New Roman"/>
                <a:ea typeface="Times New Roman"/>
                <a:cs typeface="Times New Roman"/>
                <a:sym typeface="Times New Roman"/>
              </a:rPr>
              <a:t>Gaps in sequences</a:t>
            </a:r>
            <a:endParaRPr sz="2800">
              <a:solidFill>
                <a:schemeClr val="dk1"/>
              </a:solidFill>
              <a:latin typeface="Times New Roman"/>
              <a:ea typeface="Times New Roman"/>
              <a:cs typeface="Times New Roman"/>
              <a:sym typeface="Times New Roman"/>
            </a:endParaRPr>
          </a:p>
          <a:p>
            <a:pPr marL="12700" marR="48635" lvl="0" indent="0" algn="l" rtl="0">
              <a:lnSpc>
                <a:spcPct val="95825"/>
              </a:lnSpc>
              <a:spcBef>
                <a:spcPts val="652"/>
              </a:spcBef>
              <a:spcAft>
                <a:spcPts val="0"/>
              </a:spcAft>
              <a:buNone/>
            </a:pPr>
            <a:r>
              <a:rPr lang="en-US" sz="28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In all EMBOSS alignment formats, gaps indicated by </a:t>
            </a:r>
            <a:r>
              <a:rPr lang="en-US" sz="2400" b="1">
                <a:solidFill>
                  <a:srgbClr val="FF0000"/>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character.</a:t>
            </a:r>
            <a:endParaRPr sz="2400">
              <a:solidFill>
                <a:schemeClr val="dk1"/>
              </a:solidFill>
              <a:latin typeface="Times New Roman"/>
              <a:ea typeface="Times New Roman"/>
              <a:cs typeface="Times New Roman"/>
              <a:sym typeface="Times New Roman"/>
            </a:endParaRPr>
          </a:p>
          <a:p>
            <a:pPr marL="12700" marR="48635" lvl="0" indent="0" algn="l" rtl="0">
              <a:lnSpc>
                <a:spcPct val="95825"/>
              </a:lnSpc>
              <a:spcBef>
                <a:spcPts val="799"/>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Exception</a:t>
            </a:r>
            <a:endParaRPr sz="2400">
              <a:solidFill>
                <a:schemeClr val="dk1"/>
              </a:solidFill>
              <a:latin typeface="Times New Roman"/>
              <a:ea typeface="Times New Roman"/>
              <a:cs typeface="Times New Roman"/>
              <a:sym typeface="Times New Roman"/>
            </a:endParaRPr>
          </a:p>
          <a:p>
            <a:pPr marL="12700" marR="48635" lvl="0" indent="0" algn="l" rtl="0">
              <a:lnSpc>
                <a:spcPct val="95825"/>
              </a:lnSpc>
              <a:spcBef>
                <a:spcPts val="799"/>
              </a:spcBef>
              <a:spcAft>
                <a:spcPts val="0"/>
              </a:spcAft>
              <a:buNone/>
            </a:pPr>
            <a:r>
              <a:rPr lang="en-US" sz="2400">
                <a:solidFill>
                  <a:schemeClr val="dk1"/>
                </a:solidFill>
                <a:latin typeface="Times New Roman"/>
                <a:ea typeface="Times New Roman"/>
                <a:cs typeface="Times New Roman"/>
                <a:sym typeface="Times New Roman"/>
              </a:rPr>
              <a:t>   -msf format which uses </a:t>
            </a:r>
            <a:r>
              <a:rPr lang="en-US" sz="2400" b="1">
                <a:solidFill>
                  <a:srgbClr val="FF0000"/>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as the gap character inside the sequences</a:t>
            </a:r>
            <a:endParaRPr sz="2400">
              <a:solidFill>
                <a:schemeClr val="dk1"/>
              </a:solidFill>
              <a:latin typeface="Times New Roman"/>
              <a:ea typeface="Times New Roman"/>
              <a:cs typeface="Times New Roman"/>
              <a:sym typeface="Times New Roman"/>
            </a:endParaRPr>
          </a:p>
          <a:p>
            <a:pPr marL="12700" marR="371020" lvl="0" indent="914425" algn="l" rtl="0">
              <a:lnSpc>
                <a:spcPct val="100041"/>
              </a:lnSpc>
              <a:spcBef>
                <a:spcPts val="675"/>
              </a:spcBef>
              <a:spcAft>
                <a:spcPts val="0"/>
              </a:spcAft>
              <a:buNone/>
            </a:pPr>
            <a:r>
              <a:rPr lang="en-US" sz="2400">
                <a:solidFill>
                  <a:schemeClr val="dk1"/>
                </a:solidFill>
                <a:latin typeface="Times New Roman"/>
                <a:ea typeface="Times New Roman"/>
                <a:cs typeface="Times New Roman"/>
                <a:sym typeface="Times New Roman"/>
              </a:rPr>
              <a:t>-'~' as the gap character at the terminal ends of the alignment.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0F31A-0002-A1C5-B705-16C69DB85E64}"/>
              </a:ext>
            </a:extLst>
          </p:cNvPr>
          <p:cNvSpPr txBox="1"/>
          <p:nvPr/>
        </p:nvSpPr>
        <p:spPr>
          <a:xfrm>
            <a:off x="490653" y="914400"/>
            <a:ext cx="7928517" cy="1938992"/>
          </a:xfrm>
          <a:prstGeom prst="rect">
            <a:avLst/>
          </a:prstGeom>
          <a:noFill/>
        </p:spPr>
        <p:txBody>
          <a:bodyPr wrap="square">
            <a:spAutoFit/>
          </a:bodyPr>
          <a:lstStyle/>
          <a:p>
            <a:r>
              <a:rPr lang="en-US" b="0" i="0" dirty="0">
                <a:solidFill>
                  <a:srgbClr val="222222"/>
                </a:solidFill>
                <a:effectLst/>
                <a:latin typeface="Helvetica" panose="020B0604020202020204" pitchFamily="34" charset="0"/>
              </a:rPr>
              <a:t> </a:t>
            </a:r>
            <a:r>
              <a:rPr lang="en-US" sz="2000" b="0" i="0" dirty="0">
                <a:solidFill>
                  <a:srgbClr val="222222"/>
                </a:solidFill>
                <a:effectLst/>
                <a:latin typeface="Helvetica" panose="020B0604020202020204" pitchFamily="34" charset="0"/>
              </a:rPr>
              <a:t>maximum file size of 1 MB.</a:t>
            </a:r>
          </a:p>
          <a:p>
            <a:endParaRPr lang="en-US" sz="2000" b="0" i="0" dirty="0">
              <a:solidFill>
                <a:srgbClr val="222222"/>
              </a:solidFill>
              <a:effectLst/>
              <a:latin typeface="Helvetica" panose="020B0604020202020204" pitchFamily="34" charset="0"/>
            </a:endParaRPr>
          </a:p>
          <a:p>
            <a:r>
              <a:rPr lang="en-US" sz="2000" b="0" i="0" dirty="0">
                <a:solidFill>
                  <a:srgbClr val="222222"/>
                </a:solidFill>
                <a:effectLst/>
                <a:latin typeface="Helvetica" panose="020B0604020202020204" pitchFamily="34" charset="0"/>
              </a:rPr>
              <a:t>MAFFT (</a:t>
            </a:r>
            <a:r>
              <a:rPr lang="en-US" sz="2000" b="1" i="0" dirty="0">
                <a:solidFill>
                  <a:srgbClr val="222222"/>
                </a:solidFill>
                <a:effectLst/>
                <a:latin typeface="Helvetica" panose="020B0604020202020204" pitchFamily="34" charset="0"/>
              </a:rPr>
              <a:t>M</a:t>
            </a:r>
            <a:r>
              <a:rPr lang="en-US" sz="2000" b="0" i="0" dirty="0">
                <a:solidFill>
                  <a:srgbClr val="222222"/>
                </a:solidFill>
                <a:effectLst/>
                <a:latin typeface="Helvetica" panose="020B0604020202020204" pitchFamily="34" charset="0"/>
              </a:rPr>
              <a:t>ultiple </a:t>
            </a:r>
            <a:r>
              <a:rPr lang="en-US" sz="2000" b="1" i="0" dirty="0">
                <a:solidFill>
                  <a:srgbClr val="222222"/>
                </a:solidFill>
                <a:effectLst/>
                <a:latin typeface="Helvetica" panose="020B0604020202020204" pitchFamily="34" charset="0"/>
              </a:rPr>
              <a:t>A</a:t>
            </a:r>
            <a:r>
              <a:rPr lang="en-US" sz="2000" b="0" i="0" dirty="0">
                <a:solidFill>
                  <a:srgbClr val="222222"/>
                </a:solidFill>
                <a:effectLst/>
                <a:latin typeface="Helvetica" panose="020B0604020202020204" pitchFamily="34" charset="0"/>
              </a:rPr>
              <a:t>lignment using </a:t>
            </a:r>
            <a:r>
              <a:rPr lang="en-US" sz="2000" b="1" i="0" dirty="0">
                <a:solidFill>
                  <a:srgbClr val="222222"/>
                </a:solidFill>
                <a:effectLst/>
                <a:latin typeface="Helvetica" panose="020B0604020202020204" pitchFamily="34" charset="0"/>
              </a:rPr>
              <a:t>F</a:t>
            </a:r>
            <a:r>
              <a:rPr lang="en-US" sz="2000" b="0" i="0" dirty="0">
                <a:solidFill>
                  <a:srgbClr val="222222"/>
                </a:solidFill>
                <a:effectLst/>
                <a:latin typeface="Helvetica" panose="020B0604020202020204" pitchFamily="34" charset="0"/>
              </a:rPr>
              <a:t>ast </a:t>
            </a:r>
            <a:r>
              <a:rPr lang="en-US" sz="2000" b="1" i="0" dirty="0">
                <a:solidFill>
                  <a:srgbClr val="222222"/>
                </a:solidFill>
                <a:effectLst/>
                <a:latin typeface="Helvetica" panose="020B0604020202020204" pitchFamily="34" charset="0"/>
              </a:rPr>
              <a:t>F</a:t>
            </a:r>
            <a:r>
              <a:rPr lang="en-US" sz="2000" b="0" i="0" dirty="0">
                <a:solidFill>
                  <a:srgbClr val="222222"/>
                </a:solidFill>
                <a:effectLst/>
                <a:latin typeface="Helvetica" panose="020B0604020202020204" pitchFamily="34" charset="0"/>
              </a:rPr>
              <a:t>ourier </a:t>
            </a:r>
            <a:r>
              <a:rPr lang="en-US" sz="2000" b="1" i="0" dirty="0">
                <a:solidFill>
                  <a:srgbClr val="222222"/>
                </a:solidFill>
                <a:effectLst/>
                <a:latin typeface="Helvetica" panose="020B0604020202020204" pitchFamily="34" charset="0"/>
              </a:rPr>
              <a:t>T</a:t>
            </a:r>
            <a:r>
              <a:rPr lang="en-US" sz="2000" b="0" i="0" dirty="0">
                <a:solidFill>
                  <a:srgbClr val="222222"/>
                </a:solidFill>
                <a:effectLst/>
                <a:latin typeface="Helvetica" panose="020B0604020202020204" pitchFamily="34" charset="0"/>
              </a:rPr>
              <a:t>ransform) is a high speed multiple sequence alignment program.</a:t>
            </a:r>
          </a:p>
          <a:p>
            <a:endParaRPr lang="en-US" sz="2000" dirty="0">
              <a:solidFill>
                <a:srgbClr val="222222"/>
              </a:solidFill>
              <a:latin typeface="Helvetica" panose="020B0604020202020204" pitchFamily="34" charset="0"/>
            </a:endParaRPr>
          </a:p>
          <a:p>
            <a:endParaRPr lang="en-US" sz="2000" dirty="0">
              <a:solidFill>
                <a:srgbClr val="222222"/>
              </a:solidFill>
              <a:latin typeface="Helvetica" panose="020B0604020202020204" pitchFamily="34" charset="0"/>
            </a:endParaRPr>
          </a:p>
        </p:txBody>
      </p:sp>
    </p:spTree>
    <p:extLst>
      <p:ext uri="{BB962C8B-B14F-4D97-AF65-F5344CB8AC3E}">
        <p14:creationId xmlns:p14="http://schemas.microsoft.com/office/powerpoint/2010/main" val="140778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8"/>
          <p:cNvSpPr txBox="1"/>
          <p:nvPr/>
        </p:nvSpPr>
        <p:spPr>
          <a:xfrm>
            <a:off x="186334" y="121555"/>
            <a:ext cx="8825571" cy="6278614"/>
          </a:xfrm>
          <a:prstGeom prst="rect">
            <a:avLst/>
          </a:prstGeom>
          <a:noFill/>
          <a:ln>
            <a:noFill/>
          </a:ln>
        </p:spPr>
        <p:txBody>
          <a:bodyPr spcFirstLastPara="1" wrap="square" lIns="0" tIns="0" rIns="0" bIns="0" anchor="t" anchorCtr="0">
            <a:noAutofit/>
          </a:bodyPr>
          <a:lstStyle/>
          <a:p>
            <a:pPr marL="12700" marR="17967" lvl="0" indent="0" algn="l" rtl="0">
              <a:lnSpc>
                <a:spcPct val="105535"/>
              </a:lnSpc>
              <a:spcBef>
                <a:spcPts val="0"/>
              </a:spcBef>
              <a:spcAft>
                <a:spcPts val="0"/>
              </a:spcAft>
              <a:buNone/>
            </a:pPr>
            <a:r>
              <a:rPr lang="en-US" sz="2800" b="1">
                <a:solidFill>
                  <a:srgbClr val="5F497A"/>
                </a:solidFill>
                <a:latin typeface="Times New Roman"/>
                <a:ea typeface="Times New Roman"/>
                <a:cs typeface="Times New Roman"/>
                <a:sym typeface="Times New Roman"/>
              </a:rPr>
              <a:t>Head and tail of the format</a:t>
            </a:r>
            <a:endParaRPr sz="2800">
              <a:solidFill>
                <a:schemeClr val="dk1"/>
              </a:solidFill>
              <a:latin typeface="Times New Roman"/>
              <a:ea typeface="Times New Roman"/>
              <a:cs typeface="Times New Roman"/>
              <a:sym typeface="Times New Roman"/>
            </a:endParaRPr>
          </a:p>
          <a:p>
            <a:pPr marL="355599" marR="0" lvl="0" indent="-342899" algn="l" rtl="0">
              <a:lnSpc>
                <a:spcPct val="95714"/>
              </a:lnSpc>
              <a:spcBef>
                <a:spcPts val="254"/>
              </a:spcBef>
              <a:spcAft>
                <a:spcPts val="0"/>
              </a:spcAft>
              <a:buNone/>
            </a:pPr>
            <a:r>
              <a:rPr lang="en-US" sz="1400">
                <a:solidFill>
                  <a:schemeClr val="dk1"/>
                </a:solidFill>
                <a:latin typeface="Arial"/>
                <a:ea typeface="Arial"/>
                <a:cs typeface="Arial"/>
                <a:sym typeface="Arial"/>
              </a:rPr>
              <a:t>•	</a:t>
            </a:r>
            <a:r>
              <a:rPr lang="en-US" sz="1400">
                <a:solidFill>
                  <a:schemeClr val="dk1"/>
                </a:solidFill>
                <a:latin typeface="Times New Roman"/>
                <a:ea typeface="Times New Roman"/>
                <a:cs typeface="Times New Roman"/>
                <a:sym typeface="Times New Roman"/>
              </a:rPr>
              <a:t>The majority of the alignment formats (except those that are also standard sequence formats, like fasta or MSF) have a block of information at the start of the alignment describing the program, date, output filename, ID names of the sequences and some of the parameters and statistics of the alignment.</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38"/>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Program: demoalign</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Rundate: Thu Jan 17 09:30:08 2002</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Report_file: stdout</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4987274" lvl="0" indent="0" algn="l" rtl="0">
              <a:lnSpc>
                <a:spcPct val="100041"/>
              </a:lnSpc>
              <a:spcBef>
                <a:spcPts val="70"/>
              </a:spcBef>
              <a:spcAft>
                <a:spcPts val="0"/>
              </a:spcAft>
              <a:buNone/>
            </a:pPr>
            <a:r>
              <a:rPr lang="en-US" sz="1400">
                <a:solidFill>
                  <a:schemeClr val="dk1"/>
                </a:solidFill>
                <a:latin typeface="Times New Roman"/>
                <a:ea typeface="Times New Roman"/>
                <a:cs typeface="Times New Roman"/>
                <a:sym typeface="Times New Roman"/>
              </a:rPr>
              <a:t>#===================================== Aligned_sequences: 4</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0"/>
              </a:spcBef>
              <a:spcAft>
                <a:spcPts val="0"/>
              </a:spcAft>
              <a:buNone/>
            </a:pPr>
            <a:r>
              <a:rPr lang="en-US" sz="1400">
                <a:solidFill>
                  <a:schemeClr val="dk1"/>
                </a:solidFill>
                <a:latin typeface="Times New Roman"/>
                <a:ea typeface="Times New Roman"/>
                <a:cs typeface="Times New Roman"/>
                <a:sym typeface="Times New Roman"/>
              </a:rPr>
              <a:t># 1: IXI_234</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2: IXI_235</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3: IXI_236</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4: IXI_237</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Matrix: EBLOSUM62</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Gap_penalty: 9</a:t>
            </a:r>
            <a:endParaRPr sz="1400">
              <a:solidFill>
                <a:schemeClr val="dk1"/>
              </a:solidFill>
              <a:latin typeface="Times New Roman"/>
              <a:ea typeface="Times New Roman"/>
              <a:cs typeface="Times New Roman"/>
              <a:sym typeface="Times New Roman"/>
            </a:endParaRPr>
          </a:p>
          <a:p>
            <a:pPr marL="12700" marR="17967" lvl="0" indent="0" algn="l" rtl="0">
              <a:lnSpc>
                <a:spcPct val="125238"/>
              </a:lnSpc>
              <a:spcBef>
                <a:spcPts val="131"/>
              </a:spcBef>
              <a:spcAft>
                <a:spcPts val="0"/>
              </a:spcAft>
              <a:buNone/>
            </a:pPr>
            <a:r>
              <a:rPr lang="en-US" sz="2100" baseline="30000">
                <a:solidFill>
                  <a:schemeClr val="dk1"/>
                </a:solidFill>
                <a:latin typeface="Times New Roman"/>
                <a:ea typeface="Times New Roman"/>
                <a:cs typeface="Times New Roman"/>
                <a:sym typeface="Times New Roman"/>
              </a:rPr>
              <a:t># Extend_penalty: </a:t>
            </a:r>
            <a:r>
              <a:rPr lang="en-US" sz="2100" baseline="30000">
                <a:solidFill>
                  <a:schemeClr val="dk1"/>
                </a:solidFill>
                <a:latin typeface="Cambria Math"/>
                <a:ea typeface="Cambria Math"/>
                <a:cs typeface="Cambria Math"/>
                <a:sym typeface="Cambria Math"/>
              </a:rPr>
              <a:t>‐</a:t>
            </a:r>
            <a:r>
              <a:rPr lang="en-US" sz="2100" baseline="30000">
                <a:solidFill>
                  <a:schemeClr val="dk1"/>
                </a:solidFill>
                <a:latin typeface="Times New Roman"/>
                <a:ea typeface="Times New Roman"/>
                <a:cs typeface="Times New Roman"/>
                <a:sym typeface="Times New Roman"/>
              </a:rPr>
              <a:t>1</a:t>
            </a:r>
            <a:endParaRPr sz="1400">
              <a:solidFill>
                <a:schemeClr val="dk1"/>
              </a:solidFill>
              <a:latin typeface="Times New Roman"/>
              <a:ea typeface="Times New Roman"/>
              <a:cs typeface="Times New Roman"/>
              <a:sym typeface="Times New Roman"/>
            </a:endParaRPr>
          </a:p>
          <a:p>
            <a:pPr marL="12700" marR="17967" lvl="0" indent="0" algn="l" rtl="0">
              <a:lnSpc>
                <a:spcPct val="34761"/>
              </a:lnSpc>
              <a:spcBef>
                <a:spcPts val="0"/>
              </a:spcBef>
              <a:spcAft>
                <a:spcPts val="0"/>
              </a:spcAft>
              <a:buNone/>
            </a:pPr>
            <a:r>
              <a:rPr lang="en-US" sz="2100" baseline="300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33"/>
              </a:spcBef>
              <a:spcAft>
                <a:spcPts val="0"/>
              </a:spcAft>
              <a:buNone/>
            </a:pPr>
            <a:r>
              <a:rPr lang="en-US" sz="1400">
                <a:solidFill>
                  <a:schemeClr val="dk1"/>
                </a:solidFill>
                <a:latin typeface="Times New Roman"/>
                <a:ea typeface="Times New Roman"/>
                <a:cs typeface="Times New Roman"/>
                <a:sym typeface="Times New Roman"/>
              </a:rPr>
              <a:t>Length: 131</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Identity: 95/131 (72.5%)</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Similarity: 127/131 (96.9%)</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 Gaps: 25/131 (19.1%)</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70"/>
              </a:spcBef>
              <a:spcAft>
                <a:spcPts val="0"/>
              </a:spcAft>
              <a:buNone/>
            </a:pPr>
            <a:r>
              <a:rPr lang="en-US"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12700" marR="4073089" lvl="0" indent="0" algn="l" rtl="0">
              <a:lnSpc>
                <a:spcPct val="100041"/>
              </a:lnSpc>
              <a:spcBef>
                <a:spcPts val="70"/>
              </a:spcBef>
              <a:spcAft>
                <a:spcPts val="0"/>
              </a:spcAft>
              <a:buNone/>
            </a:pPr>
            <a:r>
              <a:rPr lang="en-US" sz="1400">
                <a:solidFill>
                  <a:schemeClr val="dk1"/>
                </a:solidFill>
                <a:latin typeface="Times New Roman"/>
                <a:ea typeface="Times New Roman"/>
                <a:cs typeface="Times New Roman"/>
                <a:sym typeface="Times New Roman"/>
              </a:rPr>
              <a:t>9/27/2016 Alignment Formats</a:t>
            </a:r>
            <a:r>
              <a:rPr lang="en-US" sz="14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http://emboss.sourceforge.net/docs/themes/AlignFormats.html</a:t>
            </a:r>
            <a:r>
              <a:rPr lang="en-US" sz="1400">
                <a:solidFill>
                  <a:schemeClr val="dk1"/>
                </a:solidFill>
                <a:latin typeface="Times New Roman"/>
                <a:ea typeface="Times New Roman"/>
                <a:cs typeface="Times New Roman"/>
                <a:sym typeface="Times New Roman"/>
              </a:rPr>
              <a:t> 3/6</a:t>
            </a:r>
            <a:endParaRPr sz="1400">
              <a:solidFill>
                <a:schemeClr val="dk1"/>
              </a:solidFill>
              <a:latin typeface="Times New Roman"/>
              <a:ea typeface="Times New Roman"/>
              <a:cs typeface="Times New Roman"/>
              <a:sym typeface="Times New Roman"/>
            </a:endParaRPr>
          </a:p>
          <a:p>
            <a:pPr marL="12700" marR="17967" lvl="0" indent="0" algn="l" rtl="0">
              <a:lnSpc>
                <a:spcPct val="95825"/>
              </a:lnSpc>
              <a:spcBef>
                <a:spcPts val="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marL="12700" marR="2406622" lvl="0" indent="0" algn="l" rtl="0">
              <a:lnSpc>
                <a:spcPct val="100041"/>
              </a:lnSpc>
              <a:spcBef>
                <a:spcPts val="70"/>
              </a:spcBef>
              <a:spcAft>
                <a:spcPts val="0"/>
              </a:spcAft>
              <a:buNone/>
            </a:pPr>
            <a:r>
              <a:rPr lang="en-US" sz="1400">
                <a:solidFill>
                  <a:schemeClr val="dk1"/>
                </a:solidFill>
                <a:latin typeface="Times New Roman"/>
                <a:ea typeface="Times New Roman"/>
                <a:cs typeface="Times New Roman"/>
                <a:sym typeface="Times New Roman"/>
              </a:rPr>
              <a:t>There is also a block of information at the end of the alignment for summary information. This is used by a few programs e.g. merger</a:t>
            </a:r>
            <a:r>
              <a:rPr lang="en-US" sz="300">
                <a:solidFill>
                  <a:schemeClr val="dk1"/>
                </a:solidFill>
                <a:latin typeface="Calibri"/>
                <a:ea typeface="Calibri"/>
                <a:cs typeface="Calibri"/>
                <a:sym typeface="Calibri"/>
              </a:rPr>
              <a:t>.</a:t>
            </a:r>
            <a:endParaRPr sz="3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19"/>
          <p:cNvSpPr txBox="1"/>
          <p:nvPr/>
        </p:nvSpPr>
        <p:spPr>
          <a:xfrm>
            <a:off x="258267" y="326873"/>
            <a:ext cx="8368745" cy="5984180"/>
          </a:xfrm>
          <a:prstGeom prst="rect">
            <a:avLst/>
          </a:prstGeom>
          <a:noFill/>
          <a:ln>
            <a:noFill/>
          </a:ln>
        </p:spPr>
        <p:txBody>
          <a:bodyPr spcFirstLastPara="1" wrap="square" lIns="0" tIns="0" rIns="0" bIns="0" anchor="t" anchorCtr="0">
            <a:noAutofit/>
          </a:bodyPr>
          <a:lstStyle/>
          <a:p>
            <a:pPr marL="12700" marR="22349" lvl="0" indent="0" algn="l" rtl="0">
              <a:lnSpc>
                <a:spcPct val="108124"/>
              </a:lnSpc>
              <a:spcBef>
                <a:spcPts val="0"/>
              </a:spcBef>
              <a:spcAft>
                <a:spcPts val="0"/>
              </a:spcAft>
              <a:buNone/>
            </a:pPr>
            <a:r>
              <a:rPr lang="en-US" sz="1600" b="1">
                <a:solidFill>
                  <a:srgbClr val="5F497A"/>
                </a:solidFill>
                <a:latin typeface="Times New Roman"/>
                <a:ea typeface="Times New Roman"/>
                <a:cs typeface="Times New Roman"/>
                <a:sym typeface="Times New Roman"/>
              </a:rPr>
              <a:t>Length</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378"/>
              </a:spcBef>
              <a:spcAft>
                <a:spcPts val="0"/>
              </a:spcAft>
              <a:buNone/>
            </a:pPr>
            <a:r>
              <a:rPr lang="en-US" sz="1600">
                <a:solidFill>
                  <a:schemeClr val="dk1"/>
                </a:solidFill>
                <a:latin typeface="Times New Roman"/>
                <a:ea typeface="Times New Roman"/>
                <a:cs typeface="Times New Roman"/>
                <a:sym typeface="Times New Roman"/>
              </a:rPr>
              <a:t>The header block contains a line similar to:</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4"/>
              </a:spcBef>
              <a:spcAft>
                <a:spcPts val="0"/>
              </a:spcAft>
              <a:buNone/>
            </a:pPr>
            <a:r>
              <a:rPr lang="en-US" sz="1600">
                <a:solidFill>
                  <a:schemeClr val="dk1"/>
                </a:solidFill>
                <a:latin typeface="Times New Roman"/>
                <a:ea typeface="Times New Roman"/>
                <a:cs typeface="Times New Roman"/>
                <a:sym typeface="Times New Roman"/>
              </a:rPr>
              <a:t># Length: 131</a:t>
            </a:r>
            <a:endParaRPr sz="1600">
              <a:solidFill>
                <a:schemeClr val="dk1"/>
              </a:solidFill>
              <a:latin typeface="Times New Roman"/>
              <a:ea typeface="Times New Roman"/>
              <a:cs typeface="Times New Roman"/>
              <a:sym typeface="Times New Roman"/>
            </a:endParaRPr>
          </a:p>
          <a:p>
            <a:pPr marL="12700" marR="735856" lvl="0" indent="0" algn="l" rtl="0">
              <a:lnSpc>
                <a:spcPct val="114937"/>
              </a:lnSpc>
              <a:spcBef>
                <a:spcPts val="464"/>
              </a:spcBef>
              <a:spcAft>
                <a:spcPts val="0"/>
              </a:spcAft>
              <a:buNone/>
            </a:pPr>
            <a:r>
              <a:rPr lang="en-US" sz="1600">
                <a:solidFill>
                  <a:schemeClr val="dk1"/>
                </a:solidFill>
                <a:latin typeface="Times New Roman"/>
                <a:ea typeface="Times New Roman"/>
                <a:cs typeface="Times New Roman"/>
                <a:sym typeface="Times New Roman"/>
              </a:rPr>
              <a:t>This is the length of the alignment, including any gaps that have been introduced to construct </a:t>
            </a:r>
            <a:endParaRPr sz="1600">
              <a:solidFill>
                <a:schemeClr val="dk1"/>
              </a:solidFill>
              <a:latin typeface="Times New Roman"/>
              <a:ea typeface="Times New Roman"/>
              <a:cs typeface="Times New Roman"/>
              <a:sym typeface="Times New Roman"/>
            </a:endParaRPr>
          </a:p>
          <a:p>
            <a:pPr marL="12700" marR="735856" lvl="0" indent="0" algn="l" rtl="0">
              <a:lnSpc>
                <a:spcPct val="114937"/>
              </a:lnSpc>
              <a:spcBef>
                <a:spcPts val="463"/>
              </a:spcBef>
              <a:spcAft>
                <a:spcPts val="0"/>
              </a:spcAft>
              <a:buNone/>
            </a:pPr>
            <a:r>
              <a:rPr lang="en-US" sz="1600">
                <a:solidFill>
                  <a:schemeClr val="dk1"/>
                </a:solidFill>
                <a:latin typeface="Times New Roman"/>
                <a:ea typeface="Times New Roman"/>
                <a:cs typeface="Times New Roman"/>
                <a:sym typeface="Times New Roman"/>
              </a:rPr>
              <a:t>the alignment.</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78"/>
              </a:spcBef>
              <a:spcAft>
                <a:spcPts val="0"/>
              </a:spcAft>
              <a:buNone/>
            </a:pPr>
            <a:r>
              <a:rPr lang="en-US" sz="1600" b="1">
                <a:solidFill>
                  <a:srgbClr val="5F497A"/>
                </a:solidFill>
                <a:latin typeface="Times New Roman"/>
                <a:ea typeface="Times New Roman"/>
                <a:cs typeface="Times New Roman"/>
                <a:sym typeface="Times New Roman"/>
              </a:rPr>
              <a:t>Identity</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5"/>
              </a:spcBef>
              <a:spcAft>
                <a:spcPts val="0"/>
              </a:spcAft>
              <a:buNone/>
            </a:pPr>
            <a:r>
              <a:rPr lang="en-US" sz="1600">
                <a:solidFill>
                  <a:schemeClr val="dk1"/>
                </a:solidFill>
                <a:latin typeface="Times New Roman"/>
                <a:ea typeface="Times New Roman"/>
                <a:cs typeface="Times New Roman"/>
                <a:sym typeface="Times New Roman"/>
              </a:rPr>
              <a:t>The header block contains a line similar to:</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4"/>
              </a:spcBef>
              <a:spcAft>
                <a:spcPts val="0"/>
              </a:spcAft>
              <a:buNone/>
            </a:pPr>
            <a:r>
              <a:rPr lang="en-US" sz="1600">
                <a:solidFill>
                  <a:schemeClr val="dk1"/>
                </a:solidFill>
                <a:latin typeface="Times New Roman"/>
                <a:ea typeface="Times New Roman"/>
                <a:cs typeface="Times New Roman"/>
                <a:sym typeface="Times New Roman"/>
              </a:rPr>
              <a:t># Identity: 95/131 (72.5%)</a:t>
            </a:r>
            <a:endParaRPr sz="1600">
              <a:solidFill>
                <a:schemeClr val="dk1"/>
              </a:solidFill>
              <a:latin typeface="Times New Roman"/>
              <a:ea typeface="Times New Roman"/>
              <a:cs typeface="Times New Roman"/>
              <a:sym typeface="Times New Roman"/>
            </a:endParaRPr>
          </a:p>
          <a:p>
            <a:pPr marL="12700" marR="0" lvl="0" indent="0" algn="l" rtl="0">
              <a:lnSpc>
                <a:spcPct val="100041"/>
              </a:lnSpc>
              <a:spcBef>
                <a:spcPts val="464"/>
              </a:spcBef>
              <a:spcAft>
                <a:spcPts val="0"/>
              </a:spcAft>
              <a:buNone/>
            </a:pPr>
            <a:r>
              <a:rPr lang="en-US" sz="1600">
                <a:solidFill>
                  <a:schemeClr val="dk1"/>
                </a:solidFill>
                <a:latin typeface="Times New Roman"/>
                <a:ea typeface="Times New Roman"/>
                <a:cs typeface="Times New Roman"/>
                <a:sym typeface="Times New Roman"/>
              </a:rPr>
              <a:t>This is a count of the number of positions over the length of the alignment where all of the residues or bases at that position are identical. It is followed by '/131' the length of the alignment and '(72.5%)'</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0"/>
              </a:spcBef>
              <a:spcAft>
                <a:spcPts val="0"/>
              </a:spcAft>
              <a:buNone/>
            </a:pPr>
            <a:r>
              <a:rPr lang="en-US" sz="1600">
                <a:solidFill>
                  <a:schemeClr val="dk1"/>
                </a:solidFill>
                <a:latin typeface="Times New Roman"/>
                <a:ea typeface="Times New Roman"/>
                <a:cs typeface="Times New Roman"/>
                <a:sym typeface="Times New Roman"/>
              </a:rPr>
              <a:t>the percentage of positions in the alignment where there are identities.</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5"/>
              </a:spcBef>
              <a:spcAft>
                <a:spcPts val="0"/>
              </a:spcAft>
              <a:buNone/>
            </a:pPr>
            <a:r>
              <a:rPr lang="en-US" sz="1600" b="1">
                <a:solidFill>
                  <a:srgbClr val="5F497A"/>
                </a:solidFill>
                <a:latin typeface="Times New Roman"/>
                <a:ea typeface="Times New Roman"/>
                <a:cs typeface="Times New Roman"/>
                <a:sym typeface="Times New Roman"/>
              </a:rPr>
              <a:t>Similarity</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4"/>
              </a:spcBef>
              <a:spcAft>
                <a:spcPts val="0"/>
              </a:spcAft>
              <a:buNone/>
            </a:pPr>
            <a:r>
              <a:rPr lang="en-US" sz="1600">
                <a:solidFill>
                  <a:schemeClr val="dk1"/>
                </a:solidFill>
                <a:latin typeface="Times New Roman"/>
                <a:ea typeface="Times New Roman"/>
                <a:cs typeface="Times New Roman"/>
                <a:sym typeface="Times New Roman"/>
              </a:rPr>
              <a:t>The header block contains a line similar to:</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464"/>
              </a:spcBef>
              <a:spcAft>
                <a:spcPts val="0"/>
              </a:spcAft>
              <a:buNone/>
            </a:pPr>
            <a:r>
              <a:rPr lang="en-US" sz="1600">
                <a:solidFill>
                  <a:schemeClr val="dk1"/>
                </a:solidFill>
                <a:latin typeface="Times New Roman"/>
                <a:ea typeface="Times New Roman"/>
                <a:cs typeface="Times New Roman"/>
                <a:sym typeface="Times New Roman"/>
              </a:rPr>
              <a:t># Similarity: 127/131 (96.9%)</a:t>
            </a:r>
            <a:endParaRPr sz="1600">
              <a:solidFill>
                <a:schemeClr val="dk1"/>
              </a:solidFill>
              <a:latin typeface="Times New Roman"/>
              <a:ea typeface="Times New Roman"/>
              <a:cs typeface="Times New Roman"/>
              <a:sym typeface="Times New Roman"/>
            </a:endParaRPr>
          </a:p>
          <a:p>
            <a:pPr marL="12700" marR="255678" lvl="0" indent="0" algn="l" rtl="0">
              <a:lnSpc>
                <a:spcPct val="100041"/>
              </a:lnSpc>
              <a:spcBef>
                <a:spcPts val="464"/>
              </a:spcBef>
              <a:spcAft>
                <a:spcPts val="0"/>
              </a:spcAft>
              <a:buNone/>
            </a:pPr>
            <a:r>
              <a:rPr lang="en-US" sz="1600">
                <a:solidFill>
                  <a:schemeClr val="dk1"/>
                </a:solidFill>
                <a:latin typeface="Times New Roman"/>
                <a:ea typeface="Times New Roman"/>
                <a:cs typeface="Times New Roman"/>
                <a:sym typeface="Times New Roman"/>
              </a:rPr>
              <a:t>This is a count of the number of positions over the length of the alignment where &gt;= 51% of the residues or bases at that position are similar. Any two residues or bases are defined as similar when they have positive comparisons (as defined by the comparison matrix being used in the alignment algorithm). It is followed by '/131' the length of the alignment and '(96.9%)' the percentage of positions in the alignment where there are similarities. Note that the sum of identical and similar positions is greater than 100%. This is because the count of similar positions includes the count of identical positions; if residues are identical,</a:t>
            </a:r>
            <a:endParaRPr sz="1600">
              <a:solidFill>
                <a:schemeClr val="dk1"/>
              </a:solidFill>
              <a:latin typeface="Times New Roman"/>
              <a:ea typeface="Times New Roman"/>
              <a:cs typeface="Times New Roman"/>
              <a:sym typeface="Times New Roman"/>
            </a:endParaRPr>
          </a:p>
          <a:p>
            <a:pPr marL="12700" marR="22349" lvl="0" indent="0" algn="l" rtl="0">
              <a:lnSpc>
                <a:spcPct val="95825"/>
              </a:lnSpc>
              <a:spcBef>
                <a:spcPts val="385"/>
              </a:spcBef>
              <a:spcAft>
                <a:spcPts val="0"/>
              </a:spcAft>
              <a:buNone/>
            </a:pPr>
            <a:r>
              <a:rPr lang="en-US" sz="1600">
                <a:solidFill>
                  <a:schemeClr val="dk1"/>
                </a:solidFill>
                <a:latin typeface="Times New Roman"/>
                <a:ea typeface="Times New Roman"/>
                <a:cs typeface="Times New Roman"/>
                <a:sym typeface="Times New Roman"/>
              </a:rPr>
              <a:t>they must also be similar.</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0"/>
          <p:cNvSpPr txBox="1"/>
          <p:nvPr/>
        </p:nvSpPr>
        <p:spPr>
          <a:xfrm>
            <a:off x="330200" y="791226"/>
            <a:ext cx="8058279" cy="5587390"/>
          </a:xfrm>
          <a:prstGeom prst="rect">
            <a:avLst/>
          </a:prstGeom>
          <a:noFill/>
          <a:ln>
            <a:noFill/>
          </a:ln>
        </p:spPr>
        <p:txBody>
          <a:bodyPr spcFirstLastPara="1" wrap="square" lIns="0" tIns="0" rIns="0" bIns="0" anchor="t" anchorCtr="0">
            <a:noAutofit/>
          </a:bodyPr>
          <a:lstStyle/>
          <a:p>
            <a:pPr marL="12700" marR="48635" lvl="0" indent="0" algn="l" rtl="0">
              <a:lnSpc>
                <a:spcPct val="105535"/>
              </a:lnSpc>
              <a:spcBef>
                <a:spcPts val="0"/>
              </a:spcBef>
              <a:spcAft>
                <a:spcPts val="0"/>
              </a:spcAft>
              <a:buNone/>
            </a:pPr>
            <a:r>
              <a:rPr lang="en-US" sz="2800" b="1">
                <a:solidFill>
                  <a:srgbClr val="5F497A"/>
                </a:solidFill>
                <a:latin typeface="Times New Roman"/>
                <a:ea typeface="Times New Roman"/>
                <a:cs typeface="Times New Roman"/>
                <a:sym typeface="Times New Roman"/>
              </a:rPr>
              <a:t>Gaps</a:t>
            </a:r>
            <a:endParaRPr sz="2800">
              <a:solidFill>
                <a:schemeClr val="dk1"/>
              </a:solidFill>
              <a:latin typeface="Times New Roman"/>
              <a:ea typeface="Times New Roman"/>
              <a:cs typeface="Times New Roman"/>
              <a:sym typeface="Times New Roman"/>
            </a:endParaRPr>
          </a:p>
          <a:p>
            <a:pPr marL="12700" marR="48635" lvl="0" indent="0" algn="l" rtl="0">
              <a:lnSpc>
                <a:spcPct val="95825"/>
              </a:lnSpc>
              <a:spcBef>
                <a:spcPts val="664"/>
              </a:spcBef>
              <a:spcAft>
                <a:spcPts val="0"/>
              </a:spcAft>
              <a:buNone/>
            </a:pPr>
            <a:r>
              <a:rPr lang="en-US" sz="2800">
                <a:solidFill>
                  <a:schemeClr val="dk1"/>
                </a:solidFill>
                <a:latin typeface="Times New Roman"/>
                <a:ea typeface="Times New Roman"/>
                <a:cs typeface="Times New Roman"/>
                <a:sym typeface="Times New Roman"/>
              </a:rPr>
              <a:t>The header block contains a line similar to:</a:t>
            </a:r>
            <a:endParaRPr sz="2800">
              <a:solidFill>
                <a:schemeClr val="dk1"/>
              </a:solidFill>
              <a:latin typeface="Times New Roman"/>
              <a:ea typeface="Times New Roman"/>
              <a:cs typeface="Times New Roman"/>
              <a:sym typeface="Times New Roman"/>
            </a:endParaRPr>
          </a:p>
          <a:p>
            <a:pPr marL="12700" marR="48635" lvl="0" indent="0" algn="l" rtl="0">
              <a:lnSpc>
                <a:spcPct val="95825"/>
              </a:lnSpc>
              <a:spcBef>
                <a:spcPts val="812"/>
              </a:spcBef>
              <a:spcAft>
                <a:spcPts val="0"/>
              </a:spcAft>
              <a:buNone/>
            </a:pPr>
            <a:r>
              <a:rPr lang="en-US" sz="2800">
                <a:solidFill>
                  <a:schemeClr val="dk1"/>
                </a:solidFill>
                <a:latin typeface="Times New Roman"/>
                <a:ea typeface="Times New Roman"/>
                <a:cs typeface="Times New Roman"/>
                <a:sym typeface="Times New Roman"/>
              </a:rPr>
              <a:t># Gaps: 25/131 (19.1%)</a:t>
            </a:r>
            <a:endParaRPr sz="2800">
              <a:solidFill>
                <a:schemeClr val="dk1"/>
              </a:solidFill>
              <a:latin typeface="Times New Roman"/>
              <a:ea typeface="Times New Roman"/>
              <a:cs typeface="Times New Roman"/>
              <a:sym typeface="Times New Roman"/>
            </a:endParaRPr>
          </a:p>
          <a:p>
            <a:pPr marL="12700" marR="599750" lvl="0" indent="0" algn="l" rtl="0">
              <a:lnSpc>
                <a:spcPct val="100041"/>
              </a:lnSpc>
              <a:spcBef>
                <a:spcPts val="814"/>
              </a:spcBef>
              <a:spcAft>
                <a:spcPts val="0"/>
              </a:spcAft>
              <a:buNone/>
            </a:pPr>
            <a:r>
              <a:rPr lang="en-US" sz="2800">
                <a:solidFill>
                  <a:schemeClr val="dk1"/>
                </a:solidFill>
                <a:latin typeface="Times New Roman"/>
                <a:ea typeface="Times New Roman"/>
                <a:cs typeface="Times New Roman"/>
                <a:sym typeface="Times New Roman"/>
              </a:rPr>
              <a:t>This is a count of the number of positions over the length of the alignment where there are one or more sequences with a gap.</a:t>
            </a:r>
            <a:endParaRPr sz="2800">
              <a:solidFill>
                <a:schemeClr val="dk1"/>
              </a:solidFill>
              <a:latin typeface="Times New Roman"/>
              <a:ea typeface="Times New Roman"/>
              <a:cs typeface="Times New Roman"/>
              <a:sym typeface="Times New Roman"/>
            </a:endParaRPr>
          </a:p>
          <a:p>
            <a:pPr marL="12700" marR="48635" lvl="0" indent="0" algn="l" rtl="0">
              <a:lnSpc>
                <a:spcPct val="95825"/>
              </a:lnSpc>
              <a:spcBef>
                <a:spcPts val="675"/>
              </a:spcBef>
              <a:spcAft>
                <a:spcPts val="0"/>
              </a:spcAft>
              <a:buNone/>
            </a:pPr>
            <a:r>
              <a:rPr lang="en-US" sz="2800">
                <a:solidFill>
                  <a:schemeClr val="dk1"/>
                </a:solidFill>
                <a:latin typeface="Times New Roman"/>
                <a:ea typeface="Times New Roman"/>
                <a:cs typeface="Times New Roman"/>
                <a:sym typeface="Times New Roman"/>
              </a:rPr>
              <a:t>9/27/2016 Alignment Formats</a:t>
            </a:r>
            <a:endParaRPr sz="2800">
              <a:solidFill>
                <a:schemeClr val="dk1"/>
              </a:solidFill>
              <a:latin typeface="Times New Roman"/>
              <a:ea typeface="Times New Roman"/>
              <a:cs typeface="Times New Roman"/>
              <a:sym typeface="Times New Roman"/>
            </a:endParaRPr>
          </a:p>
          <a:p>
            <a:pPr marL="12700" marR="0" lvl="0" indent="0" algn="l" rtl="0">
              <a:lnSpc>
                <a:spcPct val="100041"/>
              </a:lnSpc>
              <a:spcBef>
                <a:spcPts val="815"/>
              </a:spcBef>
              <a:spcAft>
                <a:spcPts val="0"/>
              </a:spcAft>
              <a:buNone/>
            </a:pPr>
            <a:r>
              <a:rPr lang="en-US" sz="2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http://emboss.sourceforge.net/docs/themes/AlignFormat</a:t>
            </a:r>
            <a:r>
              <a:rPr lang="en-US" sz="2800">
                <a:solidFill>
                  <a:schemeClr val="dk1"/>
                </a:solidFill>
                <a:latin typeface="Times New Roman"/>
                <a:ea typeface="Times New Roman"/>
                <a:cs typeface="Times New Roman"/>
                <a:sym typeface="Times New Roman"/>
              </a:rPr>
              <a:t> s.html4/6</a:t>
            </a:r>
            <a:endParaRPr sz="2800">
              <a:solidFill>
                <a:schemeClr val="dk1"/>
              </a:solidFill>
              <a:latin typeface="Times New Roman"/>
              <a:ea typeface="Times New Roman"/>
              <a:cs typeface="Times New Roman"/>
              <a:sym typeface="Times New Roman"/>
            </a:endParaRPr>
          </a:p>
          <a:p>
            <a:pPr marL="12700" marR="48635" lvl="0" indent="0" algn="l" rtl="0">
              <a:lnSpc>
                <a:spcPct val="95825"/>
              </a:lnSpc>
              <a:spcBef>
                <a:spcPts val="675"/>
              </a:spcBef>
              <a:spcAft>
                <a:spcPts val="0"/>
              </a:spcAft>
              <a:buNone/>
            </a:pPr>
            <a:r>
              <a:rPr lang="en-US" sz="2800">
                <a:solidFill>
                  <a:schemeClr val="dk1"/>
                </a:solidFill>
                <a:latin typeface="Times New Roman"/>
                <a:ea typeface="Times New Roman"/>
                <a:cs typeface="Times New Roman"/>
                <a:sym typeface="Times New Roman"/>
              </a:rPr>
              <a:t>It is followed by '/131' the length of the alignment and</a:t>
            </a:r>
            <a:endParaRPr sz="2800">
              <a:solidFill>
                <a:schemeClr val="dk1"/>
              </a:solidFill>
              <a:latin typeface="Times New Roman"/>
              <a:ea typeface="Times New Roman"/>
              <a:cs typeface="Times New Roman"/>
              <a:sym typeface="Times New Roman"/>
            </a:endParaRPr>
          </a:p>
          <a:p>
            <a:pPr marL="12700" marR="401964" lvl="0" indent="0" algn="l" rtl="0">
              <a:lnSpc>
                <a:spcPct val="100041"/>
              </a:lnSpc>
              <a:spcBef>
                <a:spcPts val="140"/>
              </a:spcBef>
              <a:spcAft>
                <a:spcPts val="0"/>
              </a:spcAft>
              <a:buNone/>
            </a:pPr>
            <a:r>
              <a:rPr lang="en-US" sz="2800">
                <a:solidFill>
                  <a:schemeClr val="dk1"/>
                </a:solidFill>
                <a:latin typeface="Times New Roman"/>
                <a:ea typeface="Times New Roman"/>
                <a:cs typeface="Times New Roman"/>
                <a:sym typeface="Times New Roman"/>
              </a:rPr>
              <a:t>'(19.1%)' the percentage of positions in the alignment where there are gaps.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1"/>
          <p:cNvSpPr txBox="1"/>
          <p:nvPr/>
        </p:nvSpPr>
        <p:spPr>
          <a:xfrm>
            <a:off x="402437" y="270609"/>
            <a:ext cx="8374341" cy="6198089"/>
          </a:xfrm>
          <a:prstGeom prst="rect">
            <a:avLst/>
          </a:prstGeom>
          <a:noFill/>
          <a:ln>
            <a:noFill/>
          </a:ln>
        </p:spPr>
        <p:txBody>
          <a:bodyPr spcFirstLastPara="1" wrap="square" lIns="0" tIns="0" rIns="0" bIns="0" anchor="t" anchorCtr="0">
            <a:noAutofit/>
          </a:bodyPr>
          <a:lstStyle/>
          <a:p>
            <a:pPr marL="12700" marR="31111" lvl="0" indent="0" algn="l" rtl="0">
              <a:lnSpc>
                <a:spcPct val="106250"/>
              </a:lnSpc>
              <a:spcBef>
                <a:spcPts val="0"/>
              </a:spcBef>
              <a:spcAft>
                <a:spcPts val="0"/>
              </a:spcAft>
              <a:buNone/>
            </a:pPr>
            <a:r>
              <a:rPr lang="en-US" sz="2400" b="1">
                <a:solidFill>
                  <a:srgbClr val="5F497A"/>
                </a:solidFill>
                <a:latin typeface="Times New Roman"/>
                <a:ea typeface="Times New Roman"/>
                <a:cs typeface="Times New Roman"/>
                <a:sym typeface="Times New Roman"/>
              </a:rPr>
              <a:t>Score</a:t>
            </a:r>
            <a:endParaRPr sz="2400">
              <a:solidFill>
                <a:schemeClr val="dk1"/>
              </a:solidFill>
              <a:latin typeface="Times New Roman"/>
              <a:ea typeface="Times New Roman"/>
              <a:cs typeface="Times New Roman"/>
              <a:sym typeface="Times New Roman"/>
            </a:endParaRPr>
          </a:p>
          <a:p>
            <a:pPr marL="12700" marR="31111" lvl="0" indent="0" algn="l" rtl="0">
              <a:lnSpc>
                <a:spcPct val="95825"/>
              </a:lnSpc>
              <a:spcBef>
                <a:spcPts val="464"/>
              </a:spcBef>
              <a:spcAft>
                <a:spcPts val="0"/>
              </a:spcAft>
              <a:buNone/>
            </a:pPr>
            <a:r>
              <a:rPr lang="en-US" sz="2000">
                <a:solidFill>
                  <a:schemeClr val="dk1"/>
                </a:solidFill>
                <a:latin typeface="Times New Roman"/>
                <a:ea typeface="Times New Roman"/>
                <a:cs typeface="Times New Roman"/>
                <a:sym typeface="Times New Roman"/>
              </a:rPr>
              <a:t>The header block may contain a line similar to:</a:t>
            </a:r>
            <a:endParaRPr sz="2000">
              <a:solidFill>
                <a:schemeClr val="dk1"/>
              </a:solidFill>
              <a:latin typeface="Times New Roman"/>
              <a:ea typeface="Times New Roman"/>
              <a:cs typeface="Times New Roman"/>
              <a:sym typeface="Times New Roman"/>
            </a:endParaRPr>
          </a:p>
          <a:p>
            <a:pPr marL="12700" marR="31111" lvl="0" indent="0" algn="l" rtl="0">
              <a:lnSpc>
                <a:spcPct val="95825"/>
              </a:lnSpc>
              <a:spcBef>
                <a:spcPts val="580"/>
              </a:spcBef>
              <a:spcAft>
                <a:spcPts val="0"/>
              </a:spcAft>
              <a:buNone/>
            </a:pPr>
            <a:r>
              <a:rPr lang="en-US" sz="2000">
                <a:solidFill>
                  <a:schemeClr val="dk1"/>
                </a:solidFill>
                <a:latin typeface="Times New Roman"/>
                <a:ea typeface="Times New Roman"/>
                <a:cs typeface="Times New Roman"/>
                <a:sym typeface="Times New Roman"/>
              </a:rPr>
              <a:t># Score: 100.0</a:t>
            </a:r>
            <a:endParaRPr sz="2000">
              <a:solidFill>
                <a:schemeClr val="dk1"/>
              </a:solidFill>
              <a:latin typeface="Times New Roman"/>
              <a:ea typeface="Times New Roman"/>
              <a:cs typeface="Times New Roman"/>
              <a:sym typeface="Times New Roman"/>
            </a:endParaRPr>
          </a:p>
          <a:p>
            <a:pPr marL="12700" marR="201824" lvl="0" indent="0" algn="l" rtl="0">
              <a:lnSpc>
                <a:spcPct val="100041"/>
              </a:lnSpc>
              <a:spcBef>
                <a:spcPts val="580"/>
              </a:spcBef>
              <a:spcAft>
                <a:spcPts val="0"/>
              </a:spcAft>
              <a:buNone/>
            </a:pPr>
            <a:r>
              <a:rPr lang="en-US" sz="2000">
                <a:solidFill>
                  <a:schemeClr val="dk1"/>
                </a:solidFill>
                <a:latin typeface="Times New Roman"/>
                <a:ea typeface="Times New Roman"/>
                <a:cs typeface="Times New Roman"/>
                <a:sym typeface="Times New Roman"/>
              </a:rPr>
              <a:t>This is the score used by the program that calculated the alignment to determine which is the best possible alignment to report. The algorithm that was used to derive the score is not part of the alignment formatting routines. You should see documentation about the relevant algorithm to see how the score is derived.</a:t>
            </a:r>
            <a:endParaRPr sz="2000">
              <a:solidFill>
                <a:schemeClr val="dk1"/>
              </a:solidFill>
              <a:latin typeface="Times New Roman"/>
              <a:ea typeface="Times New Roman"/>
              <a:cs typeface="Times New Roman"/>
              <a:sym typeface="Times New Roman"/>
            </a:endParaRPr>
          </a:p>
          <a:p>
            <a:pPr marL="12700" marR="31111" lvl="0" indent="0" algn="l" rtl="0">
              <a:lnSpc>
                <a:spcPct val="95825"/>
              </a:lnSpc>
              <a:spcBef>
                <a:spcPts val="589"/>
              </a:spcBef>
              <a:spcAft>
                <a:spcPts val="0"/>
              </a:spcAft>
              <a:buNone/>
            </a:pPr>
            <a:r>
              <a:rPr lang="en-US" sz="2400" b="1">
                <a:solidFill>
                  <a:srgbClr val="5F497A"/>
                </a:solidFill>
                <a:latin typeface="Times New Roman"/>
                <a:ea typeface="Times New Roman"/>
                <a:cs typeface="Times New Roman"/>
                <a:sym typeface="Times New Roman"/>
              </a:rPr>
              <a:t>Markup Line</a:t>
            </a:r>
            <a:endParaRPr sz="2400">
              <a:solidFill>
                <a:schemeClr val="dk1"/>
              </a:solidFill>
              <a:latin typeface="Times New Roman"/>
              <a:ea typeface="Times New Roman"/>
              <a:cs typeface="Times New Roman"/>
              <a:sym typeface="Times New Roman"/>
            </a:endParaRPr>
          </a:p>
          <a:p>
            <a:pPr marL="12700" marR="0" lvl="0" indent="0" algn="l" rtl="0">
              <a:lnSpc>
                <a:spcPct val="100041"/>
              </a:lnSpc>
              <a:spcBef>
                <a:spcPts val="589"/>
              </a:spcBef>
              <a:spcAft>
                <a:spcPts val="0"/>
              </a:spcAft>
              <a:buNone/>
            </a:pPr>
            <a:r>
              <a:rPr lang="en-US" sz="2000">
                <a:solidFill>
                  <a:schemeClr val="dk1"/>
                </a:solidFill>
                <a:latin typeface="Times New Roman"/>
                <a:ea typeface="Times New Roman"/>
                <a:cs typeface="Times New Roman"/>
                <a:sym typeface="Times New Roman"/>
              </a:rPr>
              <a:t>The markup line is the line commonly placed between a pairwise alignment or at the bottom of alignments of 3 or more sequences that shows where sequences are mismatched, gapped, identical or similar. In general the markup line uses a space for a mismatch or a gap, '.' for any small positive score, ':' for a similarity which scores more than 1.0, and '|' for an identity where both sequences have the same residue regardless of its score ('W' matching 'W' scores much more than 'L' matching 'L' because a conserved tryptophan is more significant than a conserved leucine). The 'markx' set of alignment formats (produced by the FASTA suite of programs written by Bill Pearson) use '.' for similarity and ':' for an identity. The '|' character is not used. This was a design decision by Bill Pearson when he wrote the FASTA programs.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2"/>
          <p:cNvSpPr/>
          <p:nvPr/>
        </p:nvSpPr>
        <p:spPr>
          <a:xfrm>
            <a:off x="381000" y="3810000"/>
            <a:ext cx="8686800" cy="73761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9" name="Google Shape;409;p22"/>
          <p:cNvSpPr/>
          <p:nvPr/>
        </p:nvSpPr>
        <p:spPr>
          <a:xfrm>
            <a:off x="381000" y="908303"/>
            <a:ext cx="8621268" cy="297789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22"/>
          <p:cNvSpPr txBox="1"/>
          <p:nvPr/>
        </p:nvSpPr>
        <p:spPr>
          <a:xfrm>
            <a:off x="1285748" y="168819"/>
            <a:ext cx="6537614" cy="585012"/>
          </a:xfrm>
          <a:prstGeom prst="rect">
            <a:avLst/>
          </a:prstGeom>
          <a:noFill/>
          <a:ln>
            <a:noFill/>
          </a:ln>
        </p:spPr>
        <p:txBody>
          <a:bodyPr spcFirstLastPara="1" wrap="square" lIns="0" tIns="0" rIns="0" bIns="0" anchor="t" anchorCtr="0">
            <a:noAutofit/>
          </a:bodyPr>
          <a:lstStyle/>
          <a:p>
            <a:pPr marL="12700" marR="0" lvl="0" indent="0" algn="l" rtl="0">
              <a:lnSpc>
                <a:spcPct val="104431"/>
              </a:lnSpc>
              <a:spcBef>
                <a:spcPts val="0"/>
              </a:spcBef>
              <a:spcAft>
                <a:spcPts val="0"/>
              </a:spcAft>
              <a:buNone/>
            </a:pPr>
            <a:r>
              <a:rPr lang="en-US" sz="4400" b="1">
                <a:solidFill>
                  <a:srgbClr val="5F497A"/>
                </a:solidFill>
                <a:latin typeface="Times New Roman"/>
                <a:ea typeface="Times New Roman"/>
                <a:cs typeface="Times New Roman"/>
                <a:sym typeface="Times New Roman"/>
              </a:rPr>
              <a:t>Alignment Formats (MSA)</a:t>
            </a:r>
            <a:endParaRPr sz="4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3"/>
          <p:cNvSpPr/>
          <p:nvPr/>
        </p:nvSpPr>
        <p:spPr>
          <a:xfrm>
            <a:off x="983157"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23"/>
          <p:cNvSpPr/>
          <p:nvPr/>
        </p:nvSpPr>
        <p:spPr>
          <a:xfrm>
            <a:off x="1930400"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23"/>
          <p:cNvSpPr/>
          <p:nvPr/>
        </p:nvSpPr>
        <p:spPr>
          <a:xfrm>
            <a:off x="2949702"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3"/>
          <p:cNvSpPr/>
          <p:nvPr/>
        </p:nvSpPr>
        <p:spPr>
          <a:xfrm>
            <a:off x="4055745"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23"/>
          <p:cNvSpPr/>
          <p:nvPr/>
        </p:nvSpPr>
        <p:spPr>
          <a:xfrm>
            <a:off x="5825617"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23"/>
          <p:cNvSpPr/>
          <p:nvPr/>
        </p:nvSpPr>
        <p:spPr>
          <a:xfrm>
            <a:off x="6885178"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23"/>
          <p:cNvSpPr/>
          <p:nvPr/>
        </p:nvSpPr>
        <p:spPr>
          <a:xfrm>
            <a:off x="7832471" y="542289"/>
            <a:ext cx="0" cy="6322060"/>
          </a:xfrm>
          <a:custGeom>
            <a:avLst/>
            <a:gdLst/>
            <a:ahLst/>
            <a:cxnLst/>
            <a:rect l="l" t="t" r="r" b="b"/>
            <a:pathLst>
              <a:path w="120000" h="6322060" extrusionOk="0">
                <a:moveTo>
                  <a:pt x="0" y="0"/>
                </a:moveTo>
                <a:lnTo>
                  <a:pt x="0" y="6315707"/>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23"/>
          <p:cNvSpPr/>
          <p:nvPr/>
        </p:nvSpPr>
        <p:spPr>
          <a:xfrm>
            <a:off x="-6352" y="1328801"/>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23"/>
          <p:cNvSpPr/>
          <p:nvPr/>
        </p:nvSpPr>
        <p:spPr>
          <a:xfrm>
            <a:off x="-6352" y="3107309"/>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4" name="Google Shape;424;p23"/>
          <p:cNvSpPr/>
          <p:nvPr/>
        </p:nvSpPr>
        <p:spPr>
          <a:xfrm>
            <a:off x="-6352" y="3949827"/>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23"/>
          <p:cNvSpPr/>
          <p:nvPr/>
        </p:nvSpPr>
        <p:spPr>
          <a:xfrm>
            <a:off x="-6352" y="4979543"/>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23"/>
          <p:cNvSpPr/>
          <p:nvPr/>
        </p:nvSpPr>
        <p:spPr>
          <a:xfrm>
            <a:off x="-6352" y="5641073"/>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7" name="Google Shape;427;p23"/>
          <p:cNvSpPr/>
          <p:nvPr/>
        </p:nvSpPr>
        <p:spPr>
          <a:xfrm>
            <a:off x="-6352" y="548639"/>
            <a:ext cx="9156702" cy="0"/>
          </a:xfrm>
          <a:custGeom>
            <a:avLst/>
            <a:gdLst/>
            <a:ahLst/>
            <a:cxnLst/>
            <a:rect l="l" t="t" r="r" b="b"/>
            <a:pathLst>
              <a:path w="9156702" h="120000" extrusionOk="0">
                <a:moveTo>
                  <a:pt x="9150352" y="0"/>
                </a:moveTo>
                <a:lnTo>
                  <a:pt x="6352" y="0"/>
                </a:lnTo>
              </a:path>
              <a:path w="9156702" h="120000" extrusionOk="0">
                <a:moveTo>
                  <a:pt x="6352" y="0"/>
                </a:moveTo>
                <a:lnTo>
                  <a:pt x="9150352" y="0"/>
                </a:lnTo>
              </a:path>
            </a:pathLst>
          </a:custGeom>
          <a:noFill/>
          <a:ln w="12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23"/>
          <p:cNvSpPr txBox="1"/>
          <p:nvPr/>
        </p:nvSpPr>
        <p:spPr>
          <a:xfrm>
            <a:off x="1939798" y="34185"/>
            <a:ext cx="5210047" cy="482599"/>
          </a:xfrm>
          <a:prstGeom prst="rect">
            <a:avLst/>
          </a:prstGeom>
          <a:noFill/>
          <a:ln>
            <a:noFill/>
          </a:ln>
        </p:spPr>
        <p:txBody>
          <a:bodyPr spcFirstLastPara="1" wrap="square" lIns="0" tIns="0" rIns="0" bIns="0" anchor="t" anchorCtr="0">
            <a:noAutofit/>
          </a:bodyPr>
          <a:lstStyle/>
          <a:p>
            <a:pPr marL="12700" marR="0" lvl="0" indent="0" algn="l" rtl="0">
              <a:lnSpc>
                <a:spcPct val="104861"/>
              </a:lnSpc>
              <a:spcBef>
                <a:spcPts val="0"/>
              </a:spcBef>
              <a:spcAft>
                <a:spcPts val="0"/>
              </a:spcAft>
              <a:buNone/>
            </a:pPr>
            <a:r>
              <a:rPr lang="en-US" sz="3600" b="1">
                <a:solidFill>
                  <a:srgbClr val="5F497A"/>
                </a:solidFill>
                <a:latin typeface="Times New Roman"/>
                <a:ea typeface="Times New Roman"/>
                <a:cs typeface="Times New Roman"/>
                <a:sym typeface="Times New Roman"/>
              </a:rPr>
              <a:t>Alignment viewers/editors</a:t>
            </a:r>
            <a:endParaRPr sz="3600">
              <a:solidFill>
                <a:schemeClr val="dk1"/>
              </a:solidFill>
              <a:latin typeface="Times New Roman"/>
              <a:ea typeface="Times New Roman"/>
              <a:cs typeface="Times New Roman"/>
              <a:sym typeface="Times New Roman"/>
            </a:endParaRPr>
          </a:p>
        </p:txBody>
      </p:sp>
      <p:sp>
        <p:nvSpPr>
          <p:cNvPr id="429" name="Google Shape;429;p23"/>
          <p:cNvSpPr txBox="1"/>
          <p:nvPr/>
        </p:nvSpPr>
        <p:spPr>
          <a:xfrm>
            <a:off x="0" y="548639"/>
            <a:ext cx="983157" cy="780161"/>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Name</a:t>
            </a:r>
            <a:endParaRPr sz="1100">
              <a:solidFill>
                <a:schemeClr val="dk1"/>
              </a:solidFill>
              <a:latin typeface="Times New Roman"/>
              <a:ea typeface="Times New Roman"/>
              <a:cs typeface="Times New Roman"/>
              <a:sym typeface="Times New Roman"/>
            </a:endParaRPr>
          </a:p>
        </p:txBody>
      </p:sp>
      <p:sp>
        <p:nvSpPr>
          <p:cNvPr id="430" name="Google Shape;430;p23"/>
          <p:cNvSpPr txBox="1"/>
          <p:nvPr/>
        </p:nvSpPr>
        <p:spPr>
          <a:xfrm>
            <a:off x="983157" y="548639"/>
            <a:ext cx="947242" cy="780161"/>
          </a:xfrm>
          <a:prstGeom prst="rect">
            <a:avLst/>
          </a:prstGeom>
          <a:noFill/>
          <a:ln>
            <a:noFill/>
          </a:ln>
        </p:spPr>
        <p:txBody>
          <a:bodyPr spcFirstLastPara="1" wrap="square" lIns="0" tIns="0" rIns="0" bIns="0" anchor="t" anchorCtr="0">
            <a:noAutofit/>
          </a:bodyPr>
          <a:lstStyle/>
          <a:p>
            <a:pPr marL="91566" marR="122968" lvl="0" indent="0" algn="l" rtl="0">
              <a:lnSpc>
                <a:spcPct val="100041"/>
              </a:lnSpc>
              <a:spcBef>
                <a:spcPts val="0"/>
              </a:spcBef>
              <a:spcAft>
                <a:spcPts val="0"/>
              </a:spcAft>
              <a:buNone/>
            </a:pPr>
            <a:r>
              <a:rPr lang="en-US" sz="1100" b="1">
                <a:solidFill>
                  <a:schemeClr val="dk1"/>
                </a:solidFill>
                <a:latin typeface="Times New Roman"/>
                <a:ea typeface="Times New Roman"/>
                <a:cs typeface="Times New Roman"/>
                <a:sym typeface="Times New Roman"/>
              </a:rPr>
              <a:t>Integrated with Struct. Prediction Tools</a:t>
            </a:r>
            <a:endParaRPr sz="1100">
              <a:solidFill>
                <a:schemeClr val="dk1"/>
              </a:solidFill>
              <a:latin typeface="Times New Roman"/>
              <a:ea typeface="Times New Roman"/>
              <a:cs typeface="Times New Roman"/>
              <a:sym typeface="Times New Roman"/>
            </a:endParaRPr>
          </a:p>
        </p:txBody>
      </p:sp>
      <p:sp>
        <p:nvSpPr>
          <p:cNvPr id="431" name="Google Shape;431;p23"/>
          <p:cNvSpPr txBox="1"/>
          <p:nvPr/>
        </p:nvSpPr>
        <p:spPr>
          <a:xfrm>
            <a:off x="1930400" y="548639"/>
            <a:ext cx="1019301" cy="780161"/>
          </a:xfrm>
          <a:prstGeom prst="rect">
            <a:avLst/>
          </a:prstGeom>
          <a:noFill/>
          <a:ln>
            <a:noFill/>
          </a:ln>
        </p:spPr>
        <p:txBody>
          <a:bodyPr spcFirstLastPara="1" wrap="square" lIns="0" tIns="0" rIns="0" bIns="0" anchor="t" anchorCtr="0">
            <a:noAutofit/>
          </a:bodyPr>
          <a:lstStyle/>
          <a:p>
            <a:pPr marL="91693"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Can Align</a:t>
            </a:r>
            <a:endParaRPr sz="1100">
              <a:solidFill>
                <a:schemeClr val="dk1"/>
              </a:solidFill>
              <a:latin typeface="Times New Roman"/>
              <a:ea typeface="Times New Roman"/>
              <a:cs typeface="Times New Roman"/>
              <a:sym typeface="Times New Roman"/>
            </a:endParaRPr>
          </a:p>
          <a:p>
            <a:pPr marL="91693" marR="0" lvl="0" indent="0" algn="l" rtl="0">
              <a:lnSpc>
                <a:spcPct val="95825"/>
              </a:lnSpc>
              <a:spcBef>
                <a:spcPts val="55"/>
              </a:spcBef>
              <a:spcAft>
                <a:spcPts val="0"/>
              </a:spcAft>
              <a:buNone/>
            </a:pPr>
            <a:r>
              <a:rPr lang="en-US" sz="1100" b="1">
                <a:solidFill>
                  <a:schemeClr val="dk1"/>
                </a:solidFill>
                <a:latin typeface="Times New Roman"/>
                <a:ea typeface="Times New Roman"/>
                <a:cs typeface="Times New Roman"/>
                <a:sym typeface="Times New Roman"/>
              </a:rPr>
              <a:t>Sequences</a:t>
            </a:r>
            <a:endParaRPr sz="1100">
              <a:solidFill>
                <a:schemeClr val="dk1"/>
              </a:solidFill>
              <a:latin typeface="Times New Roman"/>
              <a:ea typeface="Times New Roman"/>
              <a:cs typeface="Times New Roman"/>
              <a:sym typeface="Times New Roman"/>
            </a:endParaRPr>
          </a:p>
        </p:txBody>
      </p:sp>
      <p:sp>
        <p:nvSpPr>
          <p:cNvPr id="432" name="Google Shape;432;p23"/>
          <p:cNvSpPr txBox="1"/>
          <p:nvPr/>
        </p:nvSpPr>
        <p:spPr>
          <a:xfrm>
            <a:off x="2949702" y="548639"/>
            <a:ext cx="1106043" cy="780161"/>
          </a:xfrm>
          <a:prstGeom prst="rect">
            <a:avLst/>
          </a:prstGeom>
          <a:noFill/>
          <a:ln>
            <a:noFill/>
          </a:ln>
        </p:spPr>
        <p:txBody>
          <a:bodyPr spcFirstLastPara="1" wrap="square" lIns="0" tIns="0" rIns="0" bIns="0" anchor="t" anchorCtr="0">
            <a:noAutofit/>
          </a:bodyPr>
          <a:lstStyle/>
          <a:p>
            <a:pPr marL="91948" marR="226845" lvl="0" indent="0" algn="l" rtl="0">
              <a:lnSpc>
                <a:spcPct val="100041"/>
              </a:lnSpc>
              <a:spcBef>
                <a:spcPts val="0"/>
              </a:spcBef>
              <a:spcAft>
                <a:spcPts val="0"/>
              </a:spcAft>
              <a:buNone/>
            </a:pPr>
            <a:r>
              <a:rPr lang="en-US" sz="1100" b="1">
                <a:solidFill>
                  <a:schemeClr val="dk1"/>
                </a:solidFill>
                <a:latin typeface="Times New Roman"/>
                <a:ea typeface="Times New Roman"/>
                <a:cs typeface="Times New Roman"/>
                <a:sym typeface="Times New Roman"/>
              </a:rPr>
              <a:t>Can Calculate Phylogenetic Trees</a:t>
            </a:r>
            <a:endParaRPr sz="1100">
              <a:solidFill>
                <a:schemeClr val="dk1"/>
              </a:solidFill>
              <a:latin typeface="Times New Roman"/>
              <a:ea typeface="Times New Roman"/>
              <a:cs typeface="Times New Roman"/>
              <a:sym typeface="Times New Roman"/>
            </a:endParaRPr>
          </a:p>
        </p:txBody>
      </p:sp>
      <p:sp>
        <p:nvSpPr>
          <p:cNvPr id="433" name="Google Shape;433;p23"/>
          <p:cNvSpPr txBox="1"/>
          <p:nvPr/>
        </p:nvSpPr>
        <p:spPr>
          <a:xfrm>
            <a:off x="4055745" y="548639"/>
            <a:ext cx="1769871" cy="780161"/>
          </a:xfrm>
          <a:prstGeom prst="rect">
            <a:avLst/>
          </a:prstGeom>
          <a:noFill/>
          <a:ln>
            <a:noFill/>
          </a:ln>
        </p:spPr>
        <p:txBody>
          <a:bodyPr spcFirstLastPara="1" wrap="square" lIns="0" tIns="0" rIns="0" bIns="0" anchor="t" anchorCtr="0">
            <a:noAutofit/>
          </a:bodyPr>
          <a:lstStyle/>
          <a:p>
            <a:pPr marL="92328"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Other Features</a:t>
            </a:r>
            <a:endParaRPr sz="1100">
              <a:solidFill>
                <a:schemeClr val="dk1"/>
              </a:solidFill>
              <a:latin typeface="Times New Roman"/>
              <a:ea typeface="Times New Roman"/>
              <a:cs typeface="Times New Roman"/>
              <a:sym typeface="Times New Roman"/>
            </a:endParaRPr>
          </a:p>
        </p:txBody>
      </p:sp>
      <p:sp>
        <p:nvSpPr>
          <p:cNvPr id="434" name="Google Shape;434;p23"/>
          <p:cNvSpPr txBox="1"/>
          <p:nvPr/>
        </p:nvSpPr>
        <p:spPr>
          <a:xfrm>
            <a:off x="5825617" y="548639"/>
            <a:ext cx="1059561" cy="780161"/>
          </a:xfrm>
          <a:prstGeom prst="rect">
            <a:avLst/>
          </a:prstGeom>
          <a:noFill/>
          <a:ln>
            <a:noFill/>
          </a:ln>
        </p:spPr>
        <p:txBody>
          <a:bodyPr spcFirstLastPara="1" wrap="square" lIns="0" tIns="0" rIns="0" bIns="0" anchor="t" anchorCtr="0">
            <a:noAutofit/>
          </a:bodyPr>
          <a:lstStyle/>
          <a:p>
            <a:pPr marL="92329"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Formats</a:t>
            </a:r>
            <a:endParaRPr sz="1100">
              <a:solidFill>
                <a:schemeClr val="dk1"/>
              </a:solidFill>
              <a:latin typeface="Times New Roman"/>
              <a:ea typeface="Times New Roman"/>
              <a:cs typeface="Times New Roman"/>
              <a:sym typeface="Times New Roman"/>
            </a:endParaRPr>
          </a:p>
          <a:p>
            <a:pPr marL="92329" marR="0" lvl="0" indent="0" algn="l" rtl="0">
              <a:lnSpc>
                <a:spcPct val="95825"/>
              </a:lnSpc>
              <a:spcBef>
                <a:spcPts val="55"/>
              </a:spcBef>
              <a:spcAft>
                <a:spcPts val="0"/>
              </a:spcAft>
              <a:buNone/>
            </a:pPr>
            <a:r>
              <a:rPr lang="en-US" sz="1100" b="1">
                <a:solidFill>
                  <a:schemeClr val="dk1"/>
                </a:solidFill>
                <a:latin typeface="Times New Roman"/>
                <a:ea typeface="Times New Roman"/>
                <a:cs typeface="Times New Roman"/>
                <a:sym typeface="Times New Roman"/>
              </a:rPr>
              <a:t>Supported</a:t>
            </a:r>
            <a:endParaRPr sz="1100">
              <a:solidFill>
                <a:schemeClr val="dk1"/>
              </a:solidFill>
              <a:latin typeface="Times New Roman"/>
              <a:ea typeface="Times New Roman"/>
              <a:cs typeface="Times New Roman"/>
              <a:sym typeface="Times New Roman"/>
            </a:endParaRPr>
          </a:p>
        </p:txBody>
      </p:sp>
      <p:sp>
        <p:nvSpPr>
          <p:cNvPr id="435" name="Google Shape;435;p23"/>
          <p:cNvSpPr txBox="1"/>
          <p:nvPr/>
        </p:nvSpPr>
        <p:spPr>
          <a:xfrm>
            <a:off x="6885178" y="548639"/>
            <a:ext cx="947293" cy="780161"/>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License</a:t>
            </a:r>
            <a:endParaRPr sz="1100">
              <a:solidFill>
                <a:schemeClr val="dk1"/>
              </a:solidFill>
              <a:latin typeface="Times New Roman"/>
              <a:ea typeface="Times New Roman"/>
              <a:cs typeface="Times New Roman"/>
              <a:sym typeface="Times New Roman"/>
            </a:endParaRPr>
          </a:p>
        </p:txBody>
      </p:sp>
      <p:sp>
        <p:nvSpPr>
          <p:cNvPr id="436" name="Google Shape;436;p23"/>
          <p:cNvSpPr txBox="1"/>
          <p:nvPr/>
        </p:nvSpPr>
        <p:spPr>
          <a:xfrm>
            <a:off x="7832471" y="548639"/>
            <a:ext cx="1308353" cy="780161"/>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100" b="1">
                <a:solidFill>
                  <a:schemeClr val="dk1"/>
                </a:solidFill>
                <a:latin typeface="Times New Roman"/>
                <a:ea typeface="Times New Roman"/>
                <a:cs typeface="Times New Roman"/>
                <a:sym typeface="Times New Roman"/>
              </a:rPr>
              <a:t>Link</a:t>
            </a:r>
            <a:endParaRPr sz="1100">
              <a:solidFill>
                <a:schemeClr val="dk1"/>
              </a:solidFill>
              <a:latin typeface="Times New Roman"/>
              <a:ea typeface="Times New Roman"/>
              <a:cs typeface="Times New Roman"/>
              <a:sym typeface="Times New Roman"/>
            </a:endParaRPr>
          </a:p>
        </p:txBody>
      </p:sp>
      <p:sp>
        <p:nvSpPr>
          <p:cNvPr id="437" name="Google Shape;437;p23"/>
          <p:cNvSpPr txBox="1"/>
          <p:nvPr/>
        </p:nvSpPr>
        <p:spPr>
          <a:xfrm>
            <a:off x="0" y="1328801"/>
            <a:ext cx="983157" cy="1778508"/>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AliView</a:t>
            </a:r>
            <a:endParaRPr sz="1200">
              <a:solidFill>
                <a:schemeClr val="dk1"/>
              </a:solidFill>
              <a:latin typeface="Times New Roman"/>
              <a:ea typeface="Times New Roman"/>
              <a:cs typeface="Times New Roman"/>
              <a:sym typeface="Times New Roman"/>
            </a:endParaRPr>
          </a:p>
          <a:p>
            <a:pPr marL="91440"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2016</a:t>
            </a:r>
            <a:endParaRPr sz="1200">
              <a:solidFill>
                <a:schemeClr val="dk1"/>
              </a:solidFill>
              <a:latin typeface="Times New Roman"/>
              <a:ea typeface="Times New Roman"/>
              <a:cs typeface="Times New Roman"/>
              <a:sym typeface="Times New Roman"/>
            </a:endParaRPr>
          </a:p>
        </p:txBody>
      </p:sp>
      <p:sp>
        <p:nvSpPr>
          <p:cNvPr id="438" name="Google Shape;438;p23"/>
          <p:cNvSpPr txBox="1"/>
          <p:nvPr/>
        </p:nvSpPr>
        <p:spPr>
          <a:xfrm>
            <a:off x="983157" y="1328801"/>
            <a:ext cx="947242" cy="1778508"/>
          </a:xfrm>
          <a:prstGeom prst="rect">
            <a:avLst/>
          </a:prstGeom>
          <a:noFill/>
          <a:ln>
            <a:noFill/>
          </a:ln>
        </p:spPr>
        <p:txBody>
          <a:bodyPr spcFirstLastPara="1" wrap="square" lIns="0" tIns="0" rIns="0" bIns="0" anchor="t" anchorCtr="0">
            <a:noAutofit/>
          </a:bodyPr>
          <a:lstStyle/>
          <a:p>
            <a:pPr marL="91566"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No</a:t>
            </a:r>
            <a:endParaRPr sz="1200">
              <a:solidFill>
                <a:schemeClr val="dk1"/>
              </a:solidFill>
              <a:latin typeface="Times New Roman"/>
              <a:ea typeface="Times New Roman"/>
              <a:cs typeface="Times New Roman"/>
              <a:sym typeface="Times New Roman"/>
            </a:endParaRPr>
          </a:p>
        </p:txBody>
      </p:sp>
      <p:sp>
        <p:nvSpPr>
          <p:cNvPr id="439" name="Google Shape;439;p23"/>
          <p:cNvSpPr txBox="1"/>
          <p:nvPr/>
        </p:nvSpPr>
        <p:spPr>
          <a:xfrm>
            <a:off x="1930400" y="1328801"/>
            <a:ext cx="1019301" cy="1778508"/>
          </a:xfrm>
          <a:prstGeom prst="rect">
            <a:avLst/>
          </a:prstGeom>
          <a:noFill/>
          <a:ln>
            <a:noFill/>
          </a:ln>
        </p:spPr>
        <p:txBody>
          <a:bodyPr spcFirstLastPara="1" wrap="square" lIns="0" tIns="0" rIns="0" bIns="0" anchor="t" anchorCtr="0">
            <a:noAutofit/>
          </a:bodyPr>
          <a:lstStyle/>
          <a:p>
            <a:pPr marL="91693" marR="149989"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Muscle is integrated. Other programs such as MAFFT can be</a:t>
            </a:r>
            <a:endParaRPr sz="1200">
              <a:solidFill>
                <a:schemeClr val="dk1"/>
              </a:solidFill>
              <a:latin typeface="Times New Roman"/>
              <a:ea typeface="Times New Roman"/>
              <a:cs typeface="Times New Roman"/>
              <a:sym typeface="Times New Roman"/>
            </a:endParaRPr>
          </a:p>
          <a:p>
            <a:pPr marL="91693"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defined.</a:t>
            </a:r>
            <a:endParaRPr sz="1200">
              <a:solidFill>
                <a:schemeClr val="dk1"/>
              </a:solidFill>
              <a:latin typeface="Times New Roman"/>
              <a:ea typeface="Times New Roman"/>
              <a:cs typeface="Times New Roman"/>
              <a:sym typeface="Times New Roman"/>
            </a:endParaRPr>
          </a:p>
        </p:txBody>
      </p:sp>
      <p:sp>
        <p:nvSpPr>
          <p:cNvPr id="440" name="Google Shape;440;p23"/>
          <p:cNvSpPr txBox="1"/>
          <p:nvPr/>
        </p:nvSpPr>
        <p:spPr>
          <a:xfrm>
            <a:off x="2949702" y="1328801"/>
            <a:ext cx="1106043" cy="1778508"/>
          </a:xfrm>
          <a:prstGeom prst="rect">
            <a:avLst/>
          </a:prstGeom>
          <a:noFill/>
          <a:ln>
            <a:noFill/>
          </a:ln>
        </p:spPr>
        <p:txBody>
          <a:bodyPr spcFirstLastPara="1" wrap="square" lIns="0" tIns="0" rIns="0" bIns="0" anchor="t" anchorCtr="0">
            <a:noAutofit/>
          </a:bodyPr>
          <a:lstStyle/>
          <a:p>
            <a:pPr marL="91948" marR="94896"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External programs such as FastTree</a:t>
            </a:r>
            <a:endParaRPr sz="1200">
              <a:solidFill>
                <a:schemeClr val="dk1"/>
              </a:solidFill>
              <a:latin typeface="Times New Roman"/>
              <a:ea typeface="Times New Roman"/>
              <a:cs typeface="Times New Roman"/>
              <a:sym typeface="Times New Roman"/>
            </a:endParaRPr>
          </a:p>
          <a:p>
            <a:pPr marL="91948" marR="192585"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can be called from within</a:t>
            </a:r>
            <a:endParaRPr sz="1200">
              <a:solidFill>
                <a:schemeClr val="dk1"/>
              </a:solidFill>
              <a:latin typeface="Times New Roman"/>
              <a:ea typeface="Times New Roman"/>
              <a:cs typeface="Times New Roman"/>
              <a:sym typeface="Times New Roman"/>
            </a:endParaRPr>
          </a:p>
        </p:txBody>
      </p:sp>
      <p:sp>
        <p:nvSpPr>
          <p:cNvPr id="441" name="Google Shape;441;p23"/>
          <p:cNvSpPr txBox="1"/>
          <p:nvPr/>
        </p:nvSpPr>
        <p:spPr>
          <a:xfrm>
            <a:off x="4055745" y="1328801"/>
            <a:ext cx="1769871" cy="1778508"/>
          </a:xfrm>
          <a:prstGeom prst="rect">
            <a:avLst/>
          </a:prstGeom>
          <a:noFill/>
          <a:ln>
            <a:noFill/>
          </a:ln>
        </p:spPr>
        <p:txBody>
          <a:bodyPr spcFirstLastPara="1" wrap="square" lIns="0" tIns="0" rIns="0" bIns="0" anchor="t" anchorCtr="0">
            <a:noAutofit/>
          </a:bodyPr>
          <a:lstStyle/>
          <a:p>
            <a:pPr marL="92328" marR="494845"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Fast, very easy navigation through unlimited mouse wheel zoom in/out feature. Handles unlimited file size alignments. Degenerate primer design.</a:t>
            </a:r>
            <a:endParaRPr sz="1200">
              <a:solidFill>
                <a:schemeClr val="dk1"/>
              </a:solidFill>
              <a:latin typeface="Times New Roman"/>
              <a:ea typeface="Times New Roman"/>
              <a:cs typeface="Times New Roman"/>
              <a:sym typeface="Times New Roman"/>
            </a:endParaRPr>
          </a:p>
        </p:txBody>
      </p:sp>
      <p:sp>
        <p:nvSpPr>
          <p:cNvPr id="442" name="Google Shape;442;p23"/>
          <p:cNvSpPr txBox="1"/>
          <p:nvPr/>
        </p:nvSpPr>
        <p:spPr>
          <a:xfrm>
            <a:off x="5825617" y="1328801"/>
            <a:ext cx="1059561" cy="1778508"/>
          </a:xfrm>
          <a:prstGeom prst="rect">
            <a:avLst/>
          </a:prstGeom>
          <a:noFill/>
          <a:ln>
            <a:noFill/>
          </a:ln>
        </p:spPr>
        <p:txBody>
          <a:bodyPr spcFirstLastPara="1" wrap="square" lIns="0" tIns="0" rIns="0" bIns="0" anchor="t" anchorCtr="0">
            <a:noAutofit/>
          </a:bodyPr>
          <a:lstStyle/>
          <a:p>
            <a:pPr marL="92329" marR="170715"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FASTA, PHYLIP, Nexus, MSF and Clustal</a:t>
            </a:r>
            <a:endParaRPr sz="1200">
              <a:solidFill>
                <a:schemeClr val="dk1"/>
              </a:solidFill>
              <a:latin typeface="Times New Roman"/>
              <a:ea typeface="Times New Roman"/>
              <a:cs typeface="Times New Roman"/>
              <a:sym typeface="Times New Roman"/>
            </a:endParaRPr>
          </a:p>
        </p:txBody>
      </p:sp>
      <p:sp>
        <p:nvSpPr>
          <p:cNvPr id="443" name="Google Shape;443;p23"/>
          <p:cNvSpPr txBox="1"/>
          <p:nvPr/>
        </p:nvSpPr>
        <p:spPr>
          <a:xfrm>
            <a:off x="6885178" y="1328801"/>
            <a:ext cx="947293" cy="1778508"/>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GPL3</a:t>
            </a:r>
            <a:endParaRPr sz="1200">
              <a:solidFill>
                <a:schemeClr val="dk1"/>
              </a:solidFill>
              <a:latin typeface="Times New Roman"/>
              <a:ea typeface="Times New Roman"/>
              <a:cs typeface="Times New Roman"/>
              <a:sym typeface="Times New Roman"/>
            </a:endParaRPr>
          </a:p>
        </p:txBody>
      </p:sp>
      <p:sp>
        <p:nvSpPr>
          <p:cNvPr id="444" name="Google Shape;444;p23"/>
          <p:cNvSpPr txBox="1"/>
          <p:nvPr/>
        </p:nvSpPr>
        <p:spPr>
          <a:xfrm>
            <a:off x="7832471" y="1328801"/>
            <a:ext cx="1308353" cy="1778508"/>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(http://www.ormb</a:t>
            </a:r>
            <a:endParaRPr sz="1200">
              <a:solidFill>
                <a:schemeClr val="dk1"/>
              </a:solidFill>
              <a:latin typeface="Times New Roman"/>
              <a:ea typeface="Times New Roman"/>
              <a:cs typeface="Times New Roman"/>
              <a:sym typeface="Times New Roman"/>
            </a:endParaRPr>
          </a:p>
          <a:p>
            <a:pPr marL="92582"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unkar.se/aliview)</a:t>
            </a:r>
            <a:endParaRPr sz="1200">
              <a:solidFill>
                <a:schemeClr val="dk1"/>
              </a:solidFill>
              <a:latin typeface="Times New Roman"/>
              <a:ea typeface="Times New Roman"/>
              <a:cs typeface="Times New Roman"/>
              <a:sym typeface="Times New Roman"/>
            </a:endParaRPr>
          </a:p>
        </p:txBody>
      </p:sp>
      <p:sp>
        <p:nvSpPr>
          <p:cNvPr id="445" name="Google Shape;445;p23"/>
          <p:cNvSpPr txBox="1"/>
          <p:nvPr/>
        </p:nvSpPr>
        <p:spPr>
          <a:xfrm>
            <a:off x="0" y="3107309"/>
            <a:ext cx="983157" cy="842517"/>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BioEdit</a:t>
            </a:r>
            <a:endParaRPr sz="1200">
              <a:solidFill>
                <a:schemeClr val="dk1"/>
              </a:solidFill>
              <a:latin typeface="Times New Roman"/>
              <a:ea typeface="Times New Roman"/>
              <a:cs typeface="Times New Roman"/>
              <a:sym typeface="Times New Roman"/>
            </a:endParaRPr>
          </a:p>
        </p:txBody>
      </p:sp>
      <p:sp>
        <p:nvSpPr>
          <p:cNvPr id="446" name="Google Shape;446;p23"/>
          <p:cNvSpPr txBox="1"/>
          <p:nvPr/>
        </p:nvSpPr>
        <p:spPr>
          <a:xfrm>
            <a:off x="983157" y="3107309"/>
            <a:ext cx="947242" cy="842517"/>
          </a:xfrm>
          <a:prstGeom prst="rect">
            <a:avLst/>
          </a:prstGeom>
          <a:noFill/>
          <a:ln>
            <a:noFill/>
          </a:ln>
        </p:spPr>
        <p:txBody>
          <a:bodyPr spcFirstLastPara="1" wrap="square" lIns="0" tIns="0" rIns="0" bIns="0" anchor="t" anchorCtr="0">
            <a:noAutofit/>
          </a:bodyPr>
          <a:lstStyle/>
          <a:p>
            <a:pPr marL="91566"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No</a:t>
            </a:r>
            <a:endParaRPr sz="1200">
              <a:solidFill>
                <a:schemeClr val="dk1"/>
              </a:solidFill>
              <a:latin typeface="Times New Roman"/>
              <a:ea typeface="Times New Roman"/>
              <a:cs typeface="Times New Roman"/>
              <a:sym typeface="Times New Roman"/>
            </a:endParaRPr>
          </a:p>
        </p:txBody>
      </p:sp>
      <p:sp>
        <p:nvSpPr>
          <p:cNvPr id="447" name="Google Shape;447;p23"/>
          <p:cNvSpPr txBox="1"/>
          <p:nvPr/>
        </p:nvSpPr>
        <p:spPr>
          <a:xfrm>
            <a:off x="1930400" y="3107309"/>
            <a:ext cx="1019301" cy="842517"/>
          </a:xfrm>
          <a:prstGeom prst="rect">
            <a:avLst/>
          </a:prstGeom>
          <a:noFill/>
          <a:ln>
            <a:noFill/>
          </a:ln>
        </p:spPr>
        <p:txBody>
          <a:bodyPr spcFirstLastPara="1" wrap="square" lIns="0" tIns="0" rIns="0" bIns="0" anchor="t" anchorCtr="0">
            <a:noAutofit/>
          </a:bodyPr>
          <a:lstStyle/>
          <a:p>
            <a:pPr marL="91693"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ClustalW</a:t>
            </a:r>
            <a:endParaRPr sz="1200">
              <a:solidFill>
                <a:schemeClr val="dk1"/>
              </a:solidFill>
              <a:latin typeface="Times New Roman"/>
              <a:ea typeface="Times New Roman"/>
              <a:cs typeface="Times New Roman"/>
              <a:sym typeface="Times New Roman"/>
            </a:endParaRPr>
          </a:p>
        </p:txBody>
      </p:sp>
      <p:sp>
        <p:nvSpPr>
          <p:cNvPr id="448" name="Google Shape;448;p23"/>
          <p:cNvSpPr txBox="1"/>
          <p:nvPr/>
        </p:nvSpPr>
        <p:spPr>
          <a:xfrm>
            <a:off x="2949702" y="3107309"/>
            <a:ext cx="1106043" cy="842517"/>
          </a:xfrm>
          <a:prstGeom prst="rect">
            <a:avLst/>
          </a:prstGeom>
          <a:noFill/>
          <a:ln>
            <a:noFill/>
          </a:ln>
        </p:spPr>
        <p:txBody>
          <a:bodyPr spcFirstLastPara="1" wrap="square" lIns="0" tIns="0" rIns="0" bIns="0" anchor="t" anchorCtr="0">
            <a:noAutofit/>
          </a:bodyPr>
          <a:lstStyle/>
          <a:p>
            <a:pPr marL="91948" marR="219712"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rudimentary, can read phylip</a:t>
            </a:r>
            <a:endParaRPr sz="1200">
              <a:solidFill>
                <a:schemeClr val="dk1"/>
              </a:solidFill>
              <a:latin typeface="Times New Roman"/>
              <a:ea typeface="Times New Roman"/>
              <a:cs typeface="Times New Roman"/>
              <a:sym typeface="Times New Roman"/>
            </a:endParaRPr>
          </a:p>
        </p:txBody>
      </p:sp>
      <p:sp>
        <p:nvSpPr>
          <p:cNvPr id="449" name="Google Shape;449;p23"/>
          <p:cNvSpPr txBox="1"/>
          <p:nvPr/>
        </p:nvSpPr>
        <p:spPr>
          <a:xfrm>
            <a:off x="4055745" y="3107309"/>
            <a:ext cx="1769871" cy="842517"/>
          </a:xfrm>
          <a:prstGeom prst="rect">
            <a:avLst/>
          </a:prstGeom>
          <a:noFill/>
          <a:ln>
            <a:noFill/>
          </a:ln>
        </p:spPr>
        <p:txBody>
          <a:bodyPr spcFirstLastPara="1" wrap="square" lIns="0" tIns="0" rIns="0" bIns="0" anchor="t" anchorCtr="0">
            <a:noAutofit/>
          </a:bodyPr>
          <a:lstStyle/>
          <a:p>
            <a:pPr marL="92328" marR="593905"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plasmid drawing, ABI chromatograms</a:t>
            </a:r>
            <a:endParaRPr sz="1200">
              <a:solidFill>
                <a:schemeClr val="dk1"/>
              </a:solidFill>
              <a:latin typeface="Times New Roman"/>
              <a:ea typeface="Times New Roman"/>
              <a:cs typeface="Times New Roman"/>
              <a:sym typeface="Times New Roman"/>
            </a:endParaRPr>
          </a:p>
        </p:txBody>
      </p:sp>
      <p:sp>
        <p:nvSpPr>
          <p:cNvPr id="450" name="Google Shape;450;p23"/>
          <p:cNvSpPr txBox="1"/>
          <p:nvPr/>
        </p:nvSpPr>
        <p:spPr>
          <a:xfrm>
            <a:off x="5825617" y="3107309"/>
            <a:ext cx="1059561" cy="842517"/>
          </a:xfrm>
          <a:prstGeom prst="rect">
            <a:avLst/>
          </a:prstGeom>
          <a:noFill/>
          <a:ln>
            <a:noFill/>
          </a:ln>
        </p:spPr>
        <p:txBody>
          <a:bodyPr spcFirstLastPara="1" wrap="square" lIns="0" tIns="0" rIns="0" bIns="0" anchor="t" anchorCtr="0">
            <a:noAutofit/>
          </a:bodyPr>
          <a:lstStyle/>
          <a:p>
            <a:pPr marL="92329" marR="148770"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Genbank, Fasta, Phylip</a:t>
            </a:r>
            <a:endParaRPr sz="1200">
              <a:solidFill>
                <a:schemeClr val="dk1"/>
              </a:solidFill>
              <a:latin typeface="Times New Roman"/>
              <a:ea typeface="Times New Roman"/>
              <a:cs typeface="Times New Roman"/>
              <a:sym typeface="Times New Roman"/>
            </a:endParaRPr>
          </a:p>
          <a:p>
            <a:pPr marL="92329" marR="124081"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3.2, Phylip 4, NBRF/PIR</a:t>
            </a:r>
            <a:endParaRPr sz="1200">
              <a:solidFill>
                <a:schemeClr val="dk1"/>
              </a:solidFill>
              <a:latin typeface="Times New Roman"/>
              <a:ea typeface="Times New Roman"/>
              <a:cs typeface="Times New Roman"/>
              <a:sym typeface="Times New Roman"/>
            </a:endParaRPr>
          </a:p>
        </p:txBody>
      </p:sp>
      <p:sp>
        <p:nvSpPr>
          <p:cNvPr id="451" name="Google Shape;451;p23"/>
          <p:cNvSpPr txBox="1"/>
          <p:nvPr/>
        </p:nvSpPr>
        <p:spPr>
          <a:xfrm>
            <a:off x="6885178" y="3107309"/>
            <a:ext cx="947293" cy="842517"/>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Free</a:t>
            </a:r>
            <a:endParaRPr sz="1200">
              <a:solidFill>
                <a:schemeClr val="dk1"/>
              </a:solidFill>
              <a:latin typeface="Times New Roman"/>
              <a:ea typeface="Times New Roman"/>
              <a:cs typeface="Times New Roman"/>
              <a:sym typeface="Times New Roman"/>
            </a:endParaRPr>
          </a:p>
        </p:txBody>
      </p:sp>
      <p:sp>
        <p:nvSpPr>
          <p:cNvPr id="452" name="Google Shape;452;p23"/>
          <p:cNvSpPr txBox="1"/>
          <p:nvPr/>
        </p:nvSpPr>
        <p:spPr>
          <a:xfrm>
            <a:off x="7832471" y="3107309"/>
            <a:ext cx="1308353" cy="842517"/>
          </a:xfrm>
          <a:prstGeom prst="rect">
            <a:avLst/>
          </a:prstGeom>
          <a:noFill/>
          <a:ln>
            <a:noFill/>
          </a:ln>
        </p:spPr>
        <p:txBody>
          <a:bodyPr spcFirstLastPara="1" wrap="square" lIns="0" tIns="0" rIns="0" bIns="0" anchor="t" anchorCtr="0">
            <a:noAutofit/>
          </a:bodyPr>
          <a:lstStyle/>
          <a:p>
            <a:pPr marL="92582" marR="63705" lvl="0" indent="0" algn="l" rtl="0">
              <a:lnSpc>
                <a:spcPct val="100041"/>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(http://www.mbio.</a:t>
            </a:r>
            <a:r>
              <a:rPr lang="en-US" sz="1200">
                <a:solidFill>
                  <a:schemeClr val="dk1"/>
                </a:solidFill>
                <a:latin typeface="Times New Roman"/>
                <a:ea typeface="Times New Roman"/>
                <a:cs typeface="Times New Roman"/>
                <a:sym typeface="Times New Roman"/>
              </a:rPr>
              <a:t> ncsu.edu/BioEdi t/bioedit.html)</a:t>
            </a:r>
            <a:endParaRPr sz="1200">
              <a:solidFill>
                <a:schemeClr val="dk1"/>
              </a:solidFill>
              <a:latin typeface="Times New Roman"/>
              <a:ea typeface="Times New Roman"/>
              <a:cs typeface="Times New Roman"/>
              <a:sym typeface="Times New Roman"/>
            </a:endParaRPr>
          </a:p>
        </p:txBody>
      </p:sp>
      <p:sp>
        <p:nvSpPr>
          <p:cNvPr id="453" name="Google Shape;453;p23"/>
          <p:cNvSpPr txBox="1"/>
          <p:nvPr/>
        </p:nvSpPr>
        <p:spPr>
          <a:xfrm>
            <a:off x="0" y="3949827"/>
            <a:ext cx="983157" cy="1029716"/>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CINEMA</a:t>
            </a:r>
            <a:endParaRPr sz="1200">
              <a:solidFill>
                <a:schemeClr val="dk1"/>
              </a:solidFill>
              <a:latin typeface="Times New Roman"/>
              <a:ea typeface="Times New Roman"/>
              <a:cs typeface="Times New Roman"/>
              <a:sym typeface="Times New Roman"/>
            </a:endParaRPr>
          </a:p>
        </p:txBody>
      </p:sp>
      <p:sp>
        <p:nvSpPr>
          <p:cNvPr id="454" name="Google Shape;454;p23"/>
          <p:cNvSpPr txBox="1"/>
          <p:nvPr/>
        </p:nvSpPr>
        <p:spPr>
          <a:xfrm>
            <a:off x="983157" y="3949827"/>
            <a:ext cx="947242" cy="1029716"/>
          </a:xfrm>
          <a:prstGeom prst="rect">
            <a:avLst/>
          </a:prstGeom>
          <a:noFill/>
          <a:ln>
            <a:noFill/>
          </a:ln>
        </p:spPr>
        <p:txBody>
          <a:bodyPr spcFirstLastPara="1" wrap="square" lIns="0" tIns="0" rIns="0" bIns="0" anchor="t" anchorCtr="0">
            <a:noAutofit/>
          </a:bodyPr>
          <a:lstStyle/>
          <a:p>
            <a:pPr marL="91566"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NO, but can</a:t>
            </a:r>
            <a:endParaRPr sz="1200">
              <a:solidFill>
                <a:schemeClr val="dk1"/>
              </a:solidFill>
              <a:latin typeface="Times New Roman"/>
              <a:ea typeface="Times New Roman"/>
              <a:cs typeface="Times New Roman"/>
              <a:sym typeface="Times New Roman"/>
            </a:endParaRPr>
          </a:p>
          <a:p>
            <a:pPr marL="91566"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read/show</a:t>
            </a:r>
            <a:endParaRPr sz="1200">
              <a:solidFill>
                <a:schemeClr val="dk1"/>
              </a:solidFill>
              <a:latin typeface="Times New Roman"/>
              <a:ea typeface="Times New Roman"/>
              <a:cs typeface="Times New Roman"/>
              <a:sym typeface="Times New Roman"/>
            </a:endParaRPr>
          </a:p>
          <a:p>
            <a:pPr marL="91566" marR="127281" lvl="0" indent="0" algn="l" rtl="0">
              <a:lnSpc>
                <a:spcPct val="100041"/>
              </a:lnSpc>
              <a:spcBef>
                <a:spcPts val="60"/>
              </a:spcBef>
              <a:spcAft>
                <a:spcPts val="0"/>
              </a:spcAft>
              <a:buNone/>
            </a:pPr>
            <a:r>
              <a:rPr lang="en-US" sz="1200">
                <a:solidFill>
                  <a:schemeClr val="dk1"/>
                </a:solidFill>
                <a:latin typeface="Times New Roman"/>
                <a:ea typeface="Times New Roman"/>
                <a:cs typeface="Times New Roman"/>
                <a:sym typeface="Times New Roman"/>
              </a:rPr>
              <a:t>2D structure annotations</a:t>
            </a:r>
            <a:endParaRPr sz="1200">
              <a:solidFill>
                <a:schemeClr val="dk1"/>
              </a:solidFill>
              <a:latin typeface="Times New Roman"/>
              <a:ea typeface="Times New Roman"/>
              <a:cs typeface="Times New Roman"/>
              <a:sym typeface="Times New Roman"/>
            </a:endParaRPr>
          </a:p>
        </p:txBody>
      </p:sp>
      <p:sp>
        <p:nvSpPr>
          <p:cNvPr id="455" name="Google Shape;455;p23"/>
          <p:cNvSpPr txBox="1"/>
          <p:nvPr/>
        </p:nvSpPr>
        <p:spPr>
          <a:xfrm>
            <a:off x="1930400" y="3949827"/>
            <a:ext cx="1019301" cy="1029716"/>
          </a:xfrm>
          <a:prstGeom prst="rect">
            <a:avLst/>
          </a:prstGeom>
          <a:noFill/>
          <a:ln>
            <a:noFill/>
          </a:ln>
        </p:spPr>
        <p:txBody>
          <a:bodyPr spcFirstLastPara="1" wrap="square" lIns="0" tIns="0" rIns="0" bIns="0" anchor="t" anchorCtr="0">
            <a:noAutofit/>
          </a:bodyPr>
          <a:lstStyle/>
          <a:p>
            <a:pPr marL="91693"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ClustalW</a:t>
            </a:r>
            <a:endParaRPr sz="1200">
              <a:solidFill>
                <a:schemeClr val="dk1"/>
              </a:solidFill>
              <a:latin typeface="Times New Roman"/>
              <a:ea typeface="Times New Roman"/>
              <a:cs typeface="Times New Roman"/>
              <a:sym typeface="Times New Roman"/>
            </a:endParaRPr>
          </a:p>
        </p:txBody>
      </p:sp>
      <p:sp>
        <p:nvSpPr>
          <p:cNvPr id="456" name="Google Shape;456;p23"/>
          <p:cNvSpPr txBox="1"/>
          <p:nvPr/>
        </p:nvSpPr>
        <p:spPr>
          <a:xfrm>
            <a:off x="2949702" y="3949827"/>
            <a:ext cx="1106043" cy="1029716"/>
          </a:xfrm>
          <a:prstGeom prst="rect">
            <a:avLst/>
          </a:prstGeom>
          <a:noFill/>
          <a:ln>
            <a:noFill/>
          </a:ln>
        </p:spPr>
        <p:txBody>
          <a:bodyPr spcFirstLastPara="1" wrap="square" lIns="0" tIns="0" rIns="0" bIns="0" anchor="t" anchorCtr="0">
            <a:noAutofit/>
          </a:bodyPr>
          <a:lstStyle/>
          <a:p>
            <a:pPr marL="91948"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No</a:t>
            </a:r>
            <a:endParaRPr sz="1200">
              <a:solidFill>
                <a:schemeClr val="dk1"/>
              </a:solidFill>
              <a:latin typeface="Times New Roman"/>
              <a:ea typeface="Times New Roman"/>
              <a:cs typeface="Times New Roman"/>
              <a:sym typeface="Times New Roman"/>
            </a:endParaRPr>
          </a:p>
        </p:txBody>
      </p:sp>
      <p:sp>
        <p:nvSpPr>
          <p:cNvPr id="457" name="Google Shape;457;p23"/>
          <p:cNvSpPr txBox="1"/>
          <p:nvPr/>
        </p:nvSpPr>
        <p:spPr>
          <a:xfrm>
            <a:off x="4055745" y="3949827"/>
            <a:ext cx="1769871" cy="1029716"/>
          </a:xfrm>
          <a:prstGeom prst="rect">
            <a:avLst/>
          </a:prstGeom>
          <a:noFill/>
          <a:ln>
            <a:noFill/>
          </a:ln>
        </p:spPr>
        <p:txBody>
          <a:bodyPr spcFirstLastPara="1" wrap="square" lIns="0" tIns="0" rIns="0" bIns="0" anchor="t" anchorCtr="0">
            <a:noAutofit/>
          </a:bodyPr>
          <a:lstStyle/>
          <a:p>
            <a:pPr marL="92328"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Dotplot, 6 frame</a:t>
            </a:r>
            <a:endParaRPr sz="1200">
              <a:solidFill>
                <a:schemeClr val="dk1"/>
              </a:solidFill>
              <a:latin typeface="Times New Roman"/>
              <a:ea typeface="Times New Roman"/>
              <a:cs typeface="Times New Roman"/>
              <a:sym typeface="Times New Roman"/>
            </a:endParaRPr>
          </a:p>
          <a:p>
            <a:pPr marL="92328"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translation, Blast</a:t>
            </a:r>
            <a:endParaRPr sz="1200">
              <a:solidFill>
                <a:schemeClr val="dk1"/>
              </a:solidFill>
              <a:latin typeface="Times New Roman"/>
              <a:ea typeface="Times New Roman"/>
              <a:cs typeface="Times New Roman"/>
              <a:sym typeface="Times New Roman"/>
            </a:endParaRPr>
          </a:p>
        </p:txBody>
      </p:sp>
      <p:sp>
        <p:nvSpPr>
          <p:cNvPr id="458" name="Google Shape;458;p23"/>
          <p:cNvSpPr txBox="1"/>
          <p:nvPr/>
        </p:nvSpPr>
        <p:spPr>
          <a:xfrm>
            <a:off x="5825617" y="3949827"/>
            <a:ext cx="1059561" cy="1029716"/>
          </a:xfrm>
          <a:prstGeom prst="rect">
            <a:avLst/>
          </a:prstGeom>
          <a:noFill/>
          <a:ln>
            <a:noFill/>
          </a:ln>
        </p:spPr>
        <p:txBody>
          <a:bodyPr spcFirstLastPara="1" wrap="square" lIns="0" tIns="0" rIns="0" bIns="0" anchor="t" anchorCtr="0">
            <a:noAutofit/>
          </a:bodyPr>
          <a:lstStyle/>
          <a:p>
            <a:pPr marL="92329" marR="145505"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Nexus, MSF, Clustal, FASTA, PHYLIP,</a:t>
            </a:r>
            <a:endParaRPr sz="1200">
              <a:solidFill>
                <a:schemeClr val="dk1"/>
              </a:solidFill>
              <a:latin typeface="Times New Roman"/>
              <a:ea typeface="Times New Roman"/>
              <a:cs typeface="Times New Roman"/>
              <a:sym typeface="Times New Roman"/>
            </a:endParaRPr>
          </a:p>
          <a:p>
            <a:pPr marL="92329"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PIR, PRINTS</a:t>
            </a:r>
            <a:endParaRPr sz="1200">
              <a:solidFill>
                <a:schemeClr val="dk1"/>
              </a:solidFill>
              <a:latin typeface="Times New Roman"/>
              <a:ea typeface="Times New Roman"/>
              <a:cs typeface="Times New Roman"/>
              <a:sym typeface="Times New Roman"/>
            </a:endParaRPr>
          </a:p>
        </p:txBody>
      </p:sp>
      <p:sp>
        <p:nvSpPr>
          <p:cNvPr id="459" name="Google Shape;459;p23"/>
          <p:cNvSpPr txBox="1"/>
          <p:nvPr/>
        </p:nvSpPr>
        <p:spPr>
          <a:xfrm>
            <a:off x="6885178" y="3949827"/>
            <a:ext cx="947293" cy="1029716"/>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Free</a:t>
            </a:r>
            <a:endParaRPr sz="1200">
              <a:solidFill>
                <a:schemeClr val="dk1"/>
              </a:solidFill>
              <a:latin typeface="Times New Roman"/>
              <a:ea typeface="Times New Roman"/>
              <a:cs typeface="Times New Roman"/>
              <a:sym typeface="Times New Roman"/>
            </a:endParaRPr>
          </a:p>
        </p:txBody>
      </p:sp>
      <p:sp>
        <p:nvSpPr>
          <p:cNvPr id="460" name="Google Shape;460;p23"/>
          <p:cNvSpPr txBox="1"/>
          <p:nvPr/>
        </p:nvSpPr>
        <p:spPr>
          <a:xfrm>
            <a:off x="7832471" y="3949827"/>
            <a:ext cx="1308353" cy="1029716"/>
          </a:xfrm>
          <a:prstGeom prst="rect">
            <a:avLst/>
          </a:prstGeom>
          <a:noFill/>
          <a:ln>
            <a:noFill/>
          </a:ln>
        </p:spPr>
        <p:txBody>
          <a:bodyPr spcFirstLastPara="1" wrap="square" lIns="0" tIns="0" rIns="0" bIns="0" anchor="t" anchorCtr="0">
            <a:noAutofit/>
          </a:bodyPr>
          <a:lstStyle/>
          <a:p>
            <a:pPr marL="92582" marR="91747" lvl="0" indent="0" algn="l" rtl="0">
              <a:lnSpc>
                <a:spcPct val="100041"/>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(http://aig.</a:t>
            </a:r>
            <a:r>
              <a:rPr lang="en-US" sz="1200">
                <a:solidFill>
                  <a:schemeClr val="dk1"/>
                </a:solidFill>
                <a:latin typeface="Times New Roman"/>
                <a:ea typeface="Times New Roman"/>
                <a:cs typeface="Times New Roman"/>
                <a:sym typeface="Times New Roman"/>
              </a:rPr>
              <a:t>cs. man.ac.uk/researc h/utopia/cinema/c inema.php)</a:t>
            </a:r>
            <a:endParaRPr sz="1200">
              <a:solidFill>
                <a:schemeClr val="dk1"/>
              </a:solidFill>
              <a:latin typeface="Times New Roman"/>
              <a:ea typeface="Times New Roman"/>
              <a:cs typeface="Times New Roman"/>
              <a:sym typeface="Times New Roman"/>
            </a:endParaRPr>
          </a:p>
        </p:txBody>
      </p:sp>
      <p:sp>
        <p:nvSpPr>
          <p:cNvPr id="461" name="Google Shape;461;p23"/>
          <p:cNvSpPr txBox="1"/>
          <p:nvPr/>
        </p:nvSpPr>
        <p:spPr>
          <a:xfrm>
            <a:off x="0" y="4979543"/>
            <a:ext cx="983157" cy="661530"/>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DECIPHER</a:t>
            </a:r>
            <a:endParaRPr sz="1200">
              <a:solidFill>
                <a:schemeClr val="dk1"/>
              </a:solidFill>
              <a:latin typeface="Times New Roman"/>
              <a:ea typeface="Times New Roman"/>
              <a:cs typeface="Times New Roman"/>
              <a:sym typeface="Times New Roman"/>
            </a:endParaRPr>
          </a:p>
        </p:txBody>
      </p:sp>
      <p:sp>
        <p:nvSpPr>
          <p:cNvPr id="462" name="Google Shape;462;p23"/>
          <p:cNvSpPr txBox="1"/>
          <p:nvPr/>
        </p:nvSpPr>
        <p:spPr>
          <a:xfrm>
            <a:off x="983157" y="4979543"/>
            <a:ext cx="947242" cy="661530"/>
          </a:xfrm>
          <a:prstGeom prst="rect">
            <a:avLst/>
          </a:prstGeom>
          <a:noFill/>
          <a:ln>
            <a:noFill/>
          </a:ln>
        </p:spPr>
        <p:txBody>
          <a:bodyPr spcFirstLastPara="1" wrap="square" lIns="0" tIns="0" rIns="0" bIns="0" anchor="t" anchorCtr="0">
            <a:noAutofit/>
          </a:bodyPr>
          <a:lstStyle/>
          <a:p>
            <a:pPr marL="91566"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Yes</a:t>
            </a:r>
            <a:endParaRPr sz="1200">
              <a:solidFill>
                <a:schemeClr val="dk1"/>
              </a:solidFill>
              <a:latin typeface="Times New Roman"/>
              <a:ea typeface="Times New Roman"/>
              <a:cs typeface="Times New Roman"/>
              <a:sym typeface="Times New Roman"/>
            </a:endParaRPr>
          </a:p>
        </p:txBody>
      </p:sp>
      <p:sp>
        <p:nvSpPr>
          <p:cNvPr id="463" name="Google Shape;463;p23"/>
          <p:cNvSpPr txBox="1"/>
          <p:nvPr/>
        </p:nvSpPr>
        <p:spPr>
          <a:xfrm>
            <a:off x="1930400" y="4979543"/>
            <a:ext cx="1019301" cy="661530"/>
          </a:xfrm>
          <a:prstGeom prst="rect">
            <a:avLst/>
          </a:prstGeom>
          <a:noFill/>
          <a:ln>
            <a:noFill/>
          </a:ln>
        </p:spPr>
        <p:txBody>
          <a:bodyPr spcFirstLastPara="1" wrap="square" lIns="0" tIns="0" rIns="0" bIns="0" anchor="t" anchorCtr="0">
            <a:noAutofit/>
          </a:bodyPr>
          <a:lstStyle/>
          <a:p>
            <a:pPr marL="91693"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Yes</a:t>
            </a:r>
            <a:endParaRPr sz="1200">
              <a:solidFill>
                <a:schemeClr val="dk1"/>
              </a:solidFill>
              <a:latin typeface="Times New Roman"/>
              <a:ea typeface="Times New Roman"/>
              <a:cs typeface="Times New Roman"/>
              <a:sym typeface="Times New Roman"/>
            </a:endParaRPr>
          </a:p>
        </p:txBody>
      </p:sp>
      <p:sp>
        <p:nvSpPr>
          <p:cNvPr id="464" name="Google Shape;464;p23"/>
          <p:cNvSpPr txBox="1"/>
          <p:nvPr/>
        </p:nvSpPr>
        <p:spPr>
          <a:xfrm>
            <a:off x="2949702" y="4979543"/>
            <a:ext cx="1106043" cy="661530"/>
          </a:xfrm>
          <a:prstGeom prst="rect">
            <a:avLst/>
          </a:prstGeom>
          <a:noFill/>
          <a:ln>
            <a:noFill/>
          </a:ln>
        </p:spPr>
        <p:txBody>
          <a:bodyPr spcFirstLastPara="1" wrap="square" lIns="0" tIns="0" rIns="0" bIns="0" anchor="t" anchorCtr="0">
            <a:noAutofit/>
          </a:bodyPr>
          <a:lstStyle/>
          <a:p>
            <a:pPr marL="91948"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UPGMA, NJ,</a:t>
            </a:r>
            <a:endParaRPr sz="1200">
              <a:solidFill>
                <a:schemeClr val="dk1"/>
              </a:solidFill>
              <a:latin typeface="Times New Roman"/>
              <a:ea typeface="Times New Roman"/>
              <a:cs typeface="Times New Roman"/>
              <a:sym typeface="Times New Roman"/>
            </a:endParaRPr>
          </a:p>
          <a:p>
            <a:pPr marL="91948"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ML</a:t>
            </a:r>
            <a:endParaRPr sz="1200">
              <a:solidFill>
                <a:schemeClr val="dk1"/>
              </a:solidFill>
              <a:latin typeface="Times New Roman"/>
              <a:ea typeface="Times New Roman"/>
              <a:cs typeface="Times New Roman"/>
              <a:sym typeface="Times New Roman"/>
            </a:endParaRPr>
          </a:p>
        </p:txBody>
      </p:sp>
      <p:sp>
        <p:nvSpPr>
          <p:cNvPr id="465" name="Google Shape;465;p23"/>
          <p:cNvSpPr txBox="1"/>
          <p:nvPr/>
        </p:nvSpPr>
        <p:spPr>
          <a:xfrm>
            <a:off x="4055745" y="4979543"/>
            <a:ext cx="1769871" cy="661530"/>
          </a:xfrm>
          <a:prstGeom prst="rect">
            <a:avLst/>
          </a:prstGeom>
          <a:noFill/>
          <a:ln>
            <a:noFill/>
          </a:ln>
        </p:spPr>
        <p:txBody>
          <a:bodyPr spcFirstLastPara="1" wrap="square" lIns="0" tIns="0" rIns="0" bIns="0" anchor="t" anchorCtr="0">
            <a:noAutofit/>
          </a:bodyPr>
          <a:lstStyle/>
          <a:p>
            <a:pPr marL="92328" marR="652426"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Primer/Probe design, Chimera finding</a:t>
            </a:r>
            <a:endParaRPr sz="1200">
              <a:solidFill>
                <a:schemeClr val="dk1"/>
              </a:solidFill>
              <a:latin typeface="Times New Roman"/>
              <a:ea typeface="Times New Roman"/>
              <a:cs typeface="Times New Roman"/>
              <a:sym typeface="Times New Roman"/>
            </a:endParaRPr>
          </a:p>
        </p:txBody>
      </p:sp>
      <p:sp>
        <p:nvSpPr>
          <p:cNvPr id="466" name="Google Shape;466;p23"/>
          <p:cNvSpPr txBox="1"/>
          <p:nvPr/>
        </p:nvSpPr>
        <p:spPr>
          <a:xfrm>
            <a:off x="5825617" y="4979543"/>
            <a:ext cx="1059561" cy="661530"/>
          </a:xfrm>
          <a:prstGeom prst="rect">
            <a:avLst/>
          </a:prstGeom>
          <a:noFill/>
          <a:ln>
            <a:noFill/>
          </a:ln>
        </p:spPr>
        <p:txBody>
          <a:bodyPr spcFirstLastPara="1" wrap="square" lIns="0" tIns="0" rIns="0" bIns="0" anchor="t" anchorCtr="0">
            <a:noAutofit/>
          </a:bodyPr>
          <a:lstStyle/>
          <a:p>
            <a:pPr marL="92329" marR="367921" lvl="0" indent="0" algn="just"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FASTA, FASTQ, GenBank</a:t>
            </a:r>
            <a:endParaRPr sz="1200">
              <a:solidFill>
                <a:schemeClr val="dk1"/>
              </a:solidFill>
              <a:latin typeface="Times New Roman"/>
              <a:ea typeface="Times New Roman"/>
              <a:cs typeface="Times New Roman"/>
              <a:sym typeface="Times New Roman"/>
            </a:endParaRPr>
          </a:p>
        </p:txBody>
      </p:sp>
      <p:sp>
        <p:nvSpPr>
          <p:cNvPr id="467" name="Google Shape;467;p23"/>
          <p:cNvSpPr txBox="1"/>
          <p:nvPr/>
        </p:nvSpPr>
        <p:spPr>
          <a:xfrm>
            <a:off x="6885178" y="4979543"/>
            <a:ext cx="947293" cy="661530"/>
          </a:xfrm>
          <a:prstGeom prst="rect">
            <a:avLst/>
          </a:prstGeom>
          <a:noFill/>
          <a:ln>
            <a:noFill/>
          </a:ln>
        </p:spPr>
        <p:txBody>
          <a:bodyPr spcFirstLastPara="1" wrap="square" lIns="0" tIns="0" rIns="0" bIns="0" anchor="t" anchorCtr="0">
            <a:noAutofit/>
          </a:bodyPr>
          <a:lstStyle/>
          <a:p>
            <a:pPr marL="92582"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GPL</a:t>
            </a:r>
            <a:endParaRPr sz="1200">
              <a:solidFill>
                <a:schemeClr val="dk1"/>
              </a:solidFill>
              <a:latin typeface="Times New Roman"/>
              <a:ea typeface="Times New Roman"/>
              <a:cs typeface="Times New Roman"/>
              <a:sym typeface="Times New Roman"/>
            </a:endParaRPr>
          </a:p>
        </p:txBody>
      </p:sp>
      <p:sp>
        <p:nvSpPr>
          <p:cNvPr id="468" name="Google Shape;468;p23"/>
          <p:cNvSpPr txBox="1"/>
          <p:nvPr/>
        </p:nvSpPr>
        <p:spPr>
          <a:xfrm>
            <a:off x="7832471" y="4979543"/>
            <a:ext cx="1308353" cy="661530"/>
          </a:xfrm>
          <a:prstGeom prst="rect">
            <a:avLst/>
          </a:prstGeom>
          <a:noFill/>
          <a:ln>
            <a:noFill/>
          </a:ln>
        </p:spPr>
        <p:txBody>
          <a:bodyPr spcFirstLastPara="1" wrap="square" lIns="0" tIns="0" rIns="0" bIns="0" anchor="t" anchorCtr="0">
            <a:noAutofit/>
          </a:bodyPr>
          <a:lstStyle/>
          <a:p>
            <a:pPr marL="92582" marR="104396" lvl="0" indent="0" algn="l" rtl="0">
              <a:lnSpc>
                <a:spcPct val="100041"/>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(http://deciphe</a:t>
            </a:r>
            <a:r>
              <a:rPr lang="en-US" sz="1200">
                <a:solidFill>
                  <a:schemeClr val="dk1"/>
                </a:solidFill>
                <a:latin typeface="Times New Roman"/>
                <a:ea typeface="Times New Roman"/>
                <a:cs typeface="Times New Roman"/>
                <a:sym typeface="Times New Roman"/>
              </a:rPr>
              <a:t> r.cee.wisc.edu/Do wnload.html)</a:t>
            </a:r>
            <a:endParaRPr sz="1200">
              <a:solidFill>
                <a:schemeClr val="dk1"/>
              </a:solidFill>
              <a:latin typeface="Times New Roman"/>
              <a:ea typeface="Times New Roman"/>
              <a:cs typeface="Times New Roman"/>
              <a:sym typeface="Times New Roman"/>
            </a:endParaRPr>
          </a:p>
        </p:txBody>
      </p:sp>
      <p:sp>
        <p:nvSpPr>
          <p:cNvPr id="469" name="Google Shape;469;p23"/>
          <p:cNvSpPr txBox="1"/>
          <p:nvPr/>
        </p:nvSpPr>
        <p:spPr>
          <a:xfrm>
            <a:off x="0" y="5641073"/>
            <a:ext cx="983157" cy="1216924"/>
          </a:xfrm>
          <a:prstGeom prst="rect">
            <a:avLst/>
          </a:prstGeom>
          <a:noFill/>
          <a:ln>
            <a:noFill/>
          </a:ln>
        </p:spPr>
        <p:txBody>
          <a:bodyPr spcFirstLastPara="1" wrap="square" lIns="0" tIns="0" rIns="0" bIns="0" anchor="t" anchorCtr="0">
            <a:noAutofit/>
          </a:bodyPr>
          <a:lstStyle/>
          <a:p>
            <a:pPr marL="91440"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MEGA</a:t>
            </a:r>
            <a:endParaRPr sz="1200">
              <a:solidFill>
                <a:schemeClr val="dk1"/>
              </a:solidFill>
              <a:latin typeface="Times New Roman"/>
              <a:ea typeface="Times New Roman"/>
              <a:cs typeface="Times New Roman"/>
              <a:sym typeface="Times New Roman"/>
            </a:endParaRPr>
          </a:p>
        </p:txBody>
      </p:sp>
      <p:sp>
        <p:nvSpPr>
          <p:cNvPr id="470" name="Google Shape;470;p23"/>
          <p:cNvSpPr txBox="1"/>
          <p:nvPr/>
        </p:nvSpPr>
        <p:spPr>
          <a:xfrm>
            <a:off x="983157" y="5641073"/>
            <a:ext cx="947242" cy="1216924"/>
          </a:xfrm>
          <a:prstGeom prst="rect">
            <a:avLst/>
          </a:prstGeom>
          <a:noFill/>
          <a:ln>
            <a:noFill/>
          </a:ln>
        </p:spPr>
        <p:txBody>
          <a:bodyPr spcFirstLastPara="1" wrap="square" lIns="0" tIns="0" rIns="0" bIns="0" anchor="t" anchorCtr="0">
            <a:noAutofit/>
          </a:bodyPr>
          <a:lstStyle/>
          <a:p>
            <a:pPr marL="91566"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No</a:t>
            </a:r>
            <a:endParaRPr sz="1200">
              <a:solidFill>
                <a:schemeClr val="dk1"/>
              </a:solidFill>
              <a:latin typeface="Times New Roman"/>
              <a:ea typeface="Times New Roman"/>
              <a:cs typeface="Times New Roman"/>
              <a:sym typeface="Times New Roman"/>
            </a:endParaRPr>
          </a:p>
        </p:txBody>
      </p:sp>
      <p:sp>
        <p:nvSpPr>
          <p:cNvPr id="471" name="Google Shape;471;p23"/>
          <p:cNvSpPr txBox="1"/>
          <p:nvPr/>
        </p:nvSpPr>
        <p:spPr>
          <a:xfrm>
            <a:off x="1930400" y="5641073"/>
            <a:ext cx="1019301" cy="1216924"/>
          </a:xfrm>
          <a:prstGeom prst="rect">
            <a:avLst/>
          </a:prstGeom>
          <a:noFill/>
          <a:ln>
            <a:noFill/>
          </a:ln>
        </p:spPr>
        <p:txBody>
          <a:bodyPr spcFirstLastPara="1" wrap="square" lIns="0" tIns="0" rIns="0" bIns="0" anchor="t" anchorCtr="0">
            <a:noAutofit/>
          </a:bodyPr>
          <a:lstStyle/>
          <a:p>
            <a:pPr marL="91693" marR="0" lvl="0" indent="0" algn="l"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Native</a:t>
            </a:r>
            <a:endParaRPr sz="1200">
              <a:solidFill>
                <a:schemeClr val="dk1"/>
              </a:solidFill>
              <a:latin typeface="Times New Roman"/>
              <a:ea typeface="Times New Roman"/>
              <a:cs typeface="Times New Roman"/>
              <a:sym typeface="Times New Roman"/>
            </a:endParaRPr>
          </a:p>
          <a:p>
            <a:pPr marL="91693" marR="0" lvl="0" indent="0" algn="l" rtl="0">
              <a:lnSpc>
                <a:spcPct val="95825"/>
              </a:lnSpc>
              <a:spcBef>
                <a:spcPts val="60"/>
              </a:spcBef>
              <a:spcAft>
                <a:spcPts val="0"/>
              </a:spcAft>
              <a:buNone/>
            </a:pPr>
            <a:r>
              <a:rPr lang="en-US" sz="1200">
                <a:solidFill>
                  <a:schemeClr val="dk1"/>
                </a:solidFill>
                <a:latin typeface="Times New Roman"/>
                <a:ea typeface="Times New Roman"/>
                <a:cs typeface="Times New Roman"/>
                <a:sym typeface="Times New Roman"/>
              </a:rPr>
              <a:t>ClustalW</a:t>
            </a:r>
            <a:endParaRPr sz="1200">
              <a:solidFill>
                <a:schemeClr val="dk1"/>
              </a:solidFill>
              <a:latin typeface="Times New Roman"/>
              <a:ea typeface="Times New Roman"/>
              <a:cs typeface="Times New Roman"/>
              <a:sym typeface="Times New Roman"/>
            </a:endParaRPr>
          </a:p>
        </p:txBody>
      </p:sp>
      <p:sp>
        <p:nvSpPr>
          <p:cNvPr id="472" name="Google Shape;472;p23"/>
          <p:cNvSpPr txBox="1"/>
          <p:nvPr/>
        </p:nvSpPr>
        <p:spPr>
          <a:xfrm>
            <a:off x="2949702" y="5641073"/>
            <a:ext cx="1106043" cy="1216924"/>
          </a:xfrm>
          <a:prstGeom prst="rect">
            <a:avLst/>
          </a:prstGeom>
          <a:noFill/>
          <a:ln>
            <a:noFill/>
          </a:ln>
        </p:spPr>
        <p:txBody>
          <a:bodyPr spcFirstLastPara="1" wrap="square" lIns="0" tIns="0" rIns="0" bIns="0" anchor="t" anchorCtr="0">
            <a:noAutofit/>
          </a:bodyPr>
          <a:lstStyle/>
          <a:p>
            <a:pPr marL="91948" marR="133149" lvl="0" indent="0" algn="just"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UPGMA, NJ, ME, MP, with bootstrap and confidence</a:t>
            </a:r>
            <a:endParaRPr sz="1200">
              <a:solidFill>
                <a:schemeClr val="dk1"/>
              </a:solidFill>
              <a:latin typeface="Times New Roman"/>
              <a:ea typeface="Times New Roman"/>
              <a:cs typeface="Times New Roman"/>
              <a:sym typeface="Times New Roman"/>
            </a:endParaRPr>
          </a:p>
          <a:p>
            <a:pPr marL="91948" marR="779551" lvl="0" indent="0" algn="just" rtl="0">
              <a:lnSpc>
                <a:spcPct val="95825"/>
              </a:lnSpc>
              <a:spcBef>
                <a:spcPts val="0"/>
              </a:spcBef>
              <a:spcAft>
                <a:spcPts val="0"/>
              </a:spcAft>
              <a:buNone/>
            </a:pPr>
            <a:r>
              <a:rPr lang="en-US" sz="1200">
                <a:solidFill>
                  <a:schemeClr val="dk1"/>
                </a:solidFill>
                <a:latin typeface="Times New Roman"/>
                <a:ea typeface="Times New Roman"/>
                <a:cs typeface="Times New Roman"/>
                <a:sym typeface="Times New Roman"/>
              </a:rPr>
              <a:t>test</a:t>
            </a:r>
            <a:endParaRPr sz="1200">
              <a:solidFill>
                <a:schemeClr val="dk1"/>
              </a:solidFill>
              <a:latin typeface="Times New Roman"/>
              <a:ea typeface="Times New Roman"/>
              <a:cs typeface="Times New Roman"/>
              <a:sym typeface="Times New Roman"/>
            </a:endParaRPr>
          </a:p>
        </p:txBody>
      </p:sp>
      <p:sp>
        <p:nvSpPr>
          <p:cNvPr id="473" name="Google Shape;473;p23"/>
          <p:cNvSpPr txBox="1"/>
          <p:nvPr/>
        </p:nvSpPr>
        <p:spPr>
          <a:xfrm>
            <a:off x="4055745" y="5641073"/>
            <a:ext cx="1769871" cy="1216924"/>
          </a:xfrm>
          <a:prstGeom prst="rect">
            <a:avLst/>
          </a:prstGeom>
          <a:noFill/>
          <a:ln>
            <a:noFill/>
          </a:ln>
        </p:spPr>
        <p:txBody>
          <a:bodyPr spcFirstLastPara="1" wrap="square" lIns="0" tIns="0" rIns="0" bIns="0" anchor="t" anchorCtr="0">
            <a:noAutofit/>
          </a:bodyPr>
          <a:lstStyle/>
          <a:p>
            <a:pPr marL="92328" marR="604573"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extended support to phylogenetics analysis</a:t>
            </a:r>
            <a:endParaRPr sz="1200">
              <a:solidFill>
                <a:schemeClr val="dk1"/>
              </a:solidFill>
              <a:latin typeface="Times New Roman"/>
              <a:ea typeface="Times New Roman"/>
              <a:cs typeface="Times New Roman"/>
              <a:sym typeface="Times New Roman"/>
            </a:endParaRPr>
          </a:p>
        </p:txBody>
      </p:sp>
      <p:sp>
        <p:nvSpPr>
          <p:cNvPr id="474" name="Google Shape;474;p23"/>
          <p:cNvSpPr txBox="1"/>
          <p:nvPr/>
        </p:nvSpPr>
        <p:spPr>
          <a:xfrm>
            <a:off x="5825617" y="5641073"/>
            <a:ext cx="1059561" cy="1216924"/>
          </a:xfrm>
          <a:prstGeom prst="rect">
            <a:avLst/>
          </a:prstGeom>
          <a:noFill/>
          <a:ln>
            <a:noFill/>
          </a:ln>
        </p:spPr>
        <p:txBody>
          <a:bodyPr spcFirstLastPara="1" wrap="square" lIns="0" tIns="0" rIns="0" bIns="0" anchor="t" anchorCtr="0">
            <a:noAutofit/>
          </a:bodyPr>
          <a:lstStyle/>
          <a:p>
            <a:pPr marL="92329" marR="264136"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FASTA, Clustal, Nexus, Mega, etc..</a:t>
            </a:r>
            <a:endParaRPr sz="1200">
              <a:solidFill>
                <a:schemeClr val="dk1"/>
              </a:solidFill>
              <a:latin typeface="Times New Roman"/>
              <a:ea typeface="Times New Roman"/>
              <a:cs typeface="Times New Roman"/>
              <a:sym typeface="Times New Roman"/>
            </a:endParaRPr>
          </a:p>
        </p:txBody>
      </p:sp>
      <p:sp>
        <p:nvSpPr>
          <p:cNvPr id="475" name="Google Shape;475;p23"/>
          <p:cNvSpPr txBox="1"/>
          <p:nvPr/>
        </p:nvSpPr>
        <p:spPr>
          <a:xfrm>
            <a:off x="6885178" y="5641073"/>
            <a:ext cx="947293" cy="1216924"/>
          </a:xfrm>
          <a:prstGeom prst="rect">
            <a:avLst/>
          </a:prstGeom>
          <a:noFill/>
          <a:ln>
            <a:noFill/>
          </a:ln>
        </p:spPr>
        <p:txBody>
          <a:bodyPr spcFirstLastPara="1" wrap="square" lIns="0" tIns="0" rIns="0" bIns="0" anchor="t" anchorCtr="0">
            <a:noAutofit/>
          </a:bodyPr>
          <a:lstStyle/>
          <a:p>
            <a:pPr marL="92582" marR="136832" lvl="0" indent="0" algn="l" rtl="0">
              <a:lnSpc>
                <a:spcPct val="100041"/>
              </a:lnSpc>
              <a:spcBef>
                <a:spcPts val="0"/>
              </a:spcBef>
              <a:spcAft>
                <a:spcPts val="0"/>
              </a:spcAft>
              <a:buNone/>
            </a:pPr>
            <a:r>
              <a:rPr lang="en-US" sz="1200">
                <a:solidFill>
                  <a:schemeClr val="dk1"/>
                </a:solidFill>
                <a:latin typeface="Times New Roman"/>
                <a:ea typeface="Times New Roman"/>
                <a:cs typeface="Times New Roman"/>
                <a:sym typeface="Times New Roman"/>
              </a:rPr>
              <a:t>Freeware, registration requested</a:t>
            </a:r>
            <a:endParaRPr sz="1200">
              <a:solidFill>
                <a:schemeClr val="dk1"/>
              </a:solidFill>
              <a:latin typeface="Times New Roman"/>
              <a:ea typeface="Times New Roman"/>
              <a:cs typeface="Times New Roman"/>
              <a:sym typeface="Times New Roman"/>
            </a:endParaRPr>
          </a:p>
        </p:txBody>
      </p:sp>
      <p:sp>
        <p:nvSpPr>
          <p:cNvPr id="476" name="Google Shape;476;p23"/>
          <p:cNvSpPr txBox="1"/>
          <p:nvPr/>
        </p:nvSpPr>
        <p:spPr>
          <a:xfrm>
            <a:off x="7832471" y="5641073"/>
            <a:ext cx="1308353" cy="1216924"/>
          </a:xfrm>
          <a:prstGeom prst="rect">
            <a:avLst/>
          </a:prstGeom>
          <a:noFill/>
          <a:ln>
            <a:noFill/>
          </a:ln>
        </p:spPr>
        <p:txBody>
          <a:bodyPr spcFirstLastPara="1" wrap="square" lIns="0" tIns="0" rIns="0" bIns="0" anchor="t" anchorCtr="0">
            <a:noAutofit/>
          </a:bodyPr>
          <a:lstStyle/>
          <a:p>
            <a:pPr marL="92582" marR="87327" lvl="0" indent="0" algn="l" rtl="0">
              <a:lnSpc>
                <a:spcPct val="100041"/>
              </a:lnSpc>
              <a:spcBef>
                <a:spcPts val="0"/>
              </a:spcBef>
              <a:spcAft>
                <a:spcPts val="0"/>
              </a:spcAft>
              <a:buNone/>
            </a:pPr>
            <a:r>
              <a:rPr lang="en-US" sz="1200" u="sng">
                <a:solidFill>
                  <a:schemeClr val="dk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(http://www.m</a:t>
            </a:r>
            <a:r>
              <a:rPr lang="en-US" sz="1200">
                <a:solidFill>
                  <a:schemeClr val="dk1"/>
                </a:solidFill>
                <a:latin typeface="Times New Roman"/>
                <a:ea typeface="Times New Roman"/>
                <a:cs typeface="Times New Roman"/>
                <a:sym typeface="Times New Roman"/>
              </a:rPr>
              <a:t> egasoftware.net/), table offeatures</a:t>
            </a:r>
            <a:r>
              <a:rPr lang="en-US" sz="1200" u="sng">
                <a:solidFill>
                  <a:schemeClr val="dk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 (http://www.mega</a:t>
            </a:r>
            <a:r>
              <a:rPr lang="en-US" sz="1200">
                <a:solidFill>
                  <a:schemeClr val="dk1"/>
                </a:solidFill>
                <a:latin typeface="Times New Roman"/>
                <a:ea typeface="Times New Roman"/>
                <a:cs typeface="Times New Roman"/>
                <a:sym typeface="Times New Roman"/>
              </a:rPr>
              <a:t> software.net/feat ures.html)</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4"/>
          <p:cNvSpPr txBox="1"/>
          <p:nvPr/>
        </p:nvSpPr>
        <p:spPr>
          <a:xfrm>
            <a:off x="3224530" y="111445"/>
            <a:ext cx="2648626" cy="532891"/>
          </a:xfrm>
          <a:prstGeom prst="rect">
            <a:avLst/>
          </a:prstGeom>
          <a:noFill/>
          <a:ln>
            <a:noFill/>
          </a:ln>
        </p:spPr>
        <p:txBody>
          <a:bodyPr spcFirstLastPara="1" wrap="square" lIns="0" tIns="0" rIns="0" bIns="0" anchor="t" anchorCtr="0">
            <a:noAutofit/>
          </a:bodyPr>
          <a:lstStyle/>
          <a:p>
            <a:pPr marL="12700" marR="0" lvl="0" indent="0" algn="l" rtl="0">
              <a:lnSpc>
                <a:spcPct val="104499"/>
              </a:lnSpc>
              <a:spcBef>
                <a:spcPts val="0"/>
              </a:spcBef>
              <a:spcAft>
                <a:spcPts val="0"/>
              </a:spcAft>
              <a:buNone/>
            </a:pPr>
            <a:r>
              <a:rPr lang="en-US" sz="4000" b="1">
                <a:solidFill>
                  <a:srgbClr val="5F497A"/>
                </a:solidFill>
                <a:latin typeface="Times New Roman"/>
                <a:ea typeface="Times New Roman"/>
                <a:cs typeface="Times New Roman"/>
                <a:sym typeface="Times New Roman"/>
              </a:rPr>
              <a:t>Other Tools</a:t>
            </a:r>
            <a:endParaRPr sz="4000">
              <a:solidFill>
                <a:schemeClr val="dk1"/>
              </a:solidFill>
              <a:latin typeface="Times New Roman"/>
              <a:ea typeface="Times New Roman"/>
              <a:cs typeface="Times New Roman"/>
              <a:sym typeface="Times New Roman"/>
            </a:endParaRPr>
          </a:p>
        </p:txBody>
      </p:sp>
      <p:sp>
        <p:nvSpPr>
          <p:cNvPr id="482" name="Google Shape;482;p24"/>
          <p:cNvSpPr txBox="1"/>
          <p:nvPr/>
        </p:nvSpPr>
        <p:spPr>
          <a:xfrm>
            <a:off x="304800" y="914400"/>
            <a:ext cx="7998968" cy="1925475"/>
          </a:xfrm>
          <a:prstGeom prst="rect">
            <a:avLst/>
          </a:prstGeom>
          <a:noFill/>
          <a:ln>
            <a:noFill/>
          </a:ln>
        </p:spPr>
        <p:txBody>
          <a:bodyPr spcFirstLastPara="1" wrap="square" lIns="0" tIns="0" rIns="0" bIns="0" anchor="t" anchorCtr="0">
            <a:noAutofit/>
          </a:bodyPr>
          <a:lstStyle/>
          <a:p>
            <a:pPr marL="12700" marR="45720" lvl="0" indent="0" algn="l" rtl="0">
              <a:lnSpc>
                <a:spcPct val="95825"/>
              </a:lnSpc>
              <a:spcBef>
                <a:spcPts val="0"/>
              </a:spcBef>
              <a:spcAft>
                <a:spcPts val="0"/>
              </a:spcAft>
              <a:buNone/>
            </a:pPr>
            <a:r>
              <a:rPr lang="en-US" sz="2400">
                <a:solidFill>
                  <a:schemeClr val="dk1"/>
                </a:solidFill>
                <a:latin typeface="Arial"/>
                <a:ea typeface="Arial"/>
                <a:cs typeface="Arial"/>
                <a:sym typeface="Arial"/>
              </a:rPr>
              <a:t>•  </a:t>
            </a:r>
            <a:r>
              <a:rPr lang="en-US" sz="2400" b="1">
                <a:solidFill>
                  <a:schemeClr val="dk1"/>
                </a:solidFill>
                <a:latin typeface="Times New Roman"/>
                <a:ea typeface="Times New Roman"/>
                <a:cs typeface="Times New Roman"/>
                <a:sym typeface="Times New Roman"/>
              </a:rPr>
              <a:t>DbClustal</a:t>
            </a:r>
            <a:endParaRPr sz="2400">
              <a:solidFill>
                <a:schemeClr val="dk1"/>
              </a:solidFill>
              <a:latin typeface="Times New Roman"/>
              <a:ea typeface="Times New Roman"/>
              <a:cs typeface="Times New Roman"/>
              <a:sym typeface="Times New Roman"/>
            </a:endParaRPr>
          </a:p>
          <a:p>
            <a:pPr marL="927403" marR="45720" lvl="0" indent="0" algn="l" rtl="0">
              <a:lnSpc>
                <a:spcPct val="95825"/>
              </a:lnSpc>
              <a:spcBef>
                <a:spcPts val="698"/>
              </a:spcBef>
              <a:spcAft>
                <a:spcPts val="0"/>
              </a:spcAft>
              <a:buNone/>
            </a:pPr>
            <a:r>
              <a:rPr lang="en-US" sz="2400">
                <a:solidFill>
                  <a:schemeClr val="dk1"/>
                </a:solidFill>
                <a:latin typeface="Times New Roman"/>
                <a:ea typeface="Times New Roman"/>
                <a:cs typeface="Times New Roman"/>
                <a:sym typeface="Times New Roman"/>
              </a:rPr>
              <a:t>Create a MSA from a protein BLAST result using the</a:t>
            </a:r>
            <a:endParaRPr sz="2400">
              <a:solidFill>
                <a:schemeClr val="dk1"/>
              </a:solidFill>
              <a:latin typeface="Times New Roman"/>
              <a:ea typeface="Times New Roman"/>
              <a:cs typeface="Times New Roman"/>
              <a:sym typeface="Times New Roman"/>
            </a:endParaRPr>
          </a:p>
          <a:p>
            <a:pPr marL="12700" marR="45720" lvl="0" indent="0" algn="l" rtl="0">
              <a:lnSpc>
                <a:spcPct val="95825"/>
              </a:lnSpc>
              <a:spcBef>
                <a:spcPts val="120"/>
              </a:spcBef>
              <a:spcAft>
                <a:spcPts val="0"/>
              </a:spcAft>
              <a:buNone/>
            </a:pPr>
            <a:r>
              <a:rPr lang="en-US" sz="2400">
                <a:solidFill>
                  <a:schemeClr val="dk1"/>
                </a:solidFill>
                <a:latin typeface="Times New Roman"/>
                <a:ea typeface="Times New Roman"/>
                <a:cs typeface="Times New Roman"/>
                <a:sym typeface="Times New Roman"/>
              </a:rPr>
              <a:t>DbClustal program.</a:t>
            </a:r>
            <a:endParaRPr sz="2400">
              <a:solidFill>
                <a:schemeClr val="dk1"/>
              </a:solidFill>
              <a:latin typeface="Times New Roman"/>
              <a:ea typeface="Times New Roman"/>
              <a:cs typeface="Times New Roman"/>
              <a:sym typeface="Times New Roman"/>
            </a:endParaRPr>
          </a:p>
          <a:p>
            <a:pPr marL="12700" marR="45720" lvl="0" indent="0" algn="l" rtl="0">
              <a:lnSpc>
                <a:spcPct val="95825"/>
              </a:lnSpc>
              <a:spcBef>
                <a:spcPts val="685"/>
              </a:spcBef>
              <a:spcAft>
                <a:spcPts val="0"/>
              </a:spcAft>
              <a:buNone/>
            </a:pPr>
            <a:r>
              <a:rPr lang="en-US" sz="2400">
                <a:solidFill>
                  <a:schemeClr val="dk1"/>
                </a:solidFill>
                <a:latin typeface="Arial"/>
                <a:ea typeface="Arial"/>
                <a:cs typeface="Arial"/>
                <a:sym typeface="Arial"/>
              </a:rPr>
              <a:t>•  </a:t>
            </a:r>
            <a:r>
              <a:rPr lang="en-US" sz="2400" b="1">
                <a:solidFill>
                  <a:schemeClr val="dk1"/>
                </a:solidFill>
                <a:latin typeface="Times New Roman"/>
                <a:ea typeface="Times New Roman"/>
                <a:cs typeface="Times New Roman"/>
                <a:sym typeface="Times New Roman"/>
              </a:rPr>
              <a:t>MView</a:t>
            </a:r>
            <a:endParaRPr sz="2400">
              <a:solidFill>
                <a:schemeClr val="dk1"/>
              </a:solidFill>
              <a:latin typeface="Times New Roman"/>
              <a:ea typeface="Times New Roman"/>
              <a:cs typeface="Times New Roman"/>
              <a:sym typeface="Times New Roman"/>
            </a:endParaRPr>
          </a:p>
        </p:txBody>
      </p:sp>
      <p:sp>
        <p:nvSpPr>
          <p:cNvPr id="483" name="Google Shape;483;p24"/>
          <p:cNvSpPr txBox="1"/>
          <p:nvPr/>
        </p:nvSpPr>
        <p:spPr>
          <a:xfrm>
            <a:off x="152400" y="2667000"/>
            <a:ext cx="8478387" cy="2306158"/>
          </a:xfrm>
          <a:prstGeom prst="rect">
            <a:avLst/>
          </a:prstGeom>
          <a:noFill/>
          <a:ln>
            <a:noFill/>
          </a:ln>
        </p:spPr>
        <p:txBody>
          <a:bodyPr spcFirstLastPara="1" wrap="square" lIns="0" tIns="0" rIns="0" bIns="0" anchor="t" anchorCtr="0">
            <a:noAutofit/>
          </a:bodyPr>
          <a:lstStyle/>
          <a:p>
            <a:pPr marL="927403" marR="0" lvl="0" indent="0" algn="l" rtl="0">
              <a:lnSpc>
                <a:spcPct val="106250"/>
              </a:lnSpc>
              <a:spcBef>
                <a:spcPts val="0"/>
              </a:spcBef>
              <a:spcAft>
                <a:spcPts val="0"/>
              </a:spcAft>
              <a:buNone/>
            </a:pPr>
            <a:r>
              <a:rPr lang="en-US" sz="2400">
                <a:solidFill>
                  <a:schemeClr val="dk1"/>
                </a:solidFill>
                <a:latin typeface="Times New Roman"/>
                <a:ea typeface="Times New Roman"/>
                <a:cs typeface="Times New Roman"/>
                <a:sym typeface="Times New Roman"/>
              </a:rPr>
              <a:t>Transform a Sequence Similarity Search result into a MSA or</a:t>
            </a:r>
            <a:endParaRPr sz="2400">
              <a:solidFill>
                <a:schemeClr val="dk1"/>
              </a:solidFill>
              <a:latin typeface="Times New Roman"/>
              <a:ea typeface="Times New Roman"/>
              <a:cs typeface="Times New Roman"/>
              <a:sym typeface="Times New Roman"/>
            </a:endParaRPr>
          </a:p>
          <a:p>
            <a:pPr marL="12700" marR="45765"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reformat a MSA using the MView program.</a:t>
            </a:r>
            <a:endParaRPr sz="2400">
              <a:solidFill>
                <a:schemeClr val="dk1"/>
              </a:solidFill>
              <a:latin typeface="Times New Roman"/>
              <a:ea typeface="Times New Roman"/>
              <a:cs typeface="Times New Roman"/>
              <a:sym typeface="Times New Roman"/>
            </a:endParaRPr>
          </a:p>
          <a:p>
            <a:pPr marL="12700" marR="45765" lvl="0" indent="0" algn="l" rtl="0">
              <a:lnSpc>
                <a:spcPct val="95825"/>
              </a:lnSpc>
              <a:spcBef>
                <a:spcPts val="685"/>
              </a:spcBef>
              <a:spcAft>
                <a:spcPts val="0"/>
              </a:spcAft>
              <a:buNone/>
            </a:pPr>
            <a:r>
              <a:rPr lang="en-US" sz="2400">
                <a:solidFill>
                  <a:schemeClr val="dk1"/>
                </a:solidFill>
                <a:latin typeface="Arial"/>
                <a:ea typeface="Arial"/>
                <a:cs typeface="Arial"/>
                <a:sym typeface="Arial"/>
              </a:rPr>
              <a:t>•  </a:t>
            </a:r>
            <a:r>
              <a:rPr lang="en-US" sz="2400" b="1">
                <a:solidFill>
                  <a:schemeClr val="dk1"/>
                </a:solidFill>
                <a:latin typeface="Times New Roman"/>
                <a:ea typeface="Times New Roman"/>
                <a:cs typeface="Times New Roman"/>
                <a:sym typeface="Times New Roman"/>
              </a:rPr>
              <a:t>WebPRANK</a:t>
            </a:r>
            <a:endParaRPr sz="2400">
              <a:solidFill>
                <a:schemeClr val="dk1"/>
              </a:solidFill>
              <a:latin typeface="Times New Roman"/>
              <a:ea typeface="Times New Roman"/>
              <a:cs typeface="Times New Roman"/>
              <a:sym typeface="Times New Roman"/>
            </a:endParaRPr>
          </a:p>
          <a:p>
            <a:pPr marL="12700" marR="288478" lvl="0" indent="914703" algn="just" rtl="0">
              <a:lnSpc>
                <a:spcPct val="100041"/>
              </a:lnSpc>
              <a:spcBef>
                <a:spcPts val="696"/>
              </a:spcBef>
              <a:spcAft>
                <a:spcPts val="0"/>
              </a:spcAft>
              <a:buNone/>
            </a:pPr>
            <a:r>
              <a:rPr lang="en-US" sz="2400">
                <a:solidFill>
                  <a:schemeClr val="dk1"/>
                </a:solidFill>
                <a:latin typeface="Times New Roman"/>
                <a:ea typeface="Times New Roman"/>
                <a:cs typeface="Times New Roman"/>
                <a:sym typeface="Times New Roman"/>
              </a:rPr>
              <a:t>The EBI has a new phylogeny-aware MSA program which makes use of evolutionary information to help place insertions and deletions.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25"/>
          <p:cNvSpPr txBox="1">
            <a:spLocks noGrp="1"/>
          </p:cNvSpPr>
          <p:nvPr>
            <p:ph type="ctrTitle"/>
          </p:nvPr>
        </p:nvSpPr>
        <p:spPr>
          <a:xfrm>
            <a:off x="685800" y="1295400"/>
            <a:ext cx="7772400" cy="327977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6600"/>
              <a:buFont typeface="Times New Roman"/>
              <a:buNone/>
            </a:pPr>
            <a:r>
              <a:rPr lang="en-US" sz="16600">
                <a:latin typeface="Times New Roman"/>
                <a:ea typeface="Times New Roman"/>
                <a:cs typeface="Times New Roman"/>
                <a:sym typeface="Times New Roman"/>
              </a:rPr>
              <a:t>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238664-78D8-CE77-927D-3BE2E1172D49}"/>
              </a:ext>
            </a:extLst>
          </p:cNvPr>
          <p:cNvSpPr txBox="1"/>
          <p:nvPr/>
        </p:nvSpPr>
        <p:spPr>
          <a:xfrm>
            <a:off x="758283" y="925552"/>
            <a:ext cx="8285356" cy="3293209"/>
          </a:xfrm>
          <a:prstGeom prst="rect">
            <a:avLst/>
          </a:prstGeom>
          <a:noFill/>
        </p:spPr>
        <p:txBody>
          <a:bodyPr wrap="square">
            <a:spAutoFit/>
          </a:bodyPr>
          <a:lstStyle/>
          <a:p>
            <a:pPr algn="l"/>
            <a:r>
              <a:rPr lang="en-US" sz="2000" b="0" i="0" dirty="0">
                <a:solidFill>
                  <a:srgbClr val="007C82"/>
                </a:solidFill>
                <a:effectLst/>
                <a:latin typeface="Helvetica" panose="020B0604020202020204" pitchFamily="34" charset="0"/>
              </a:rPr>
              <a:t> </a:t>
            </a:r>
            <a:r>
              <a:rPr lang="en-US" sz="2000" b="0" i="0" dirty="0">
                <a:solidFill>
                  <a:srgbClr val="222222"/>
                </a:solidFill>
                <a:effectLst/>
                <a:latin typeface="Helvetica" panose="020B0604020202020204" pitchFamily="34" charset="0"/>
              </a:rPr>
              <a:t>MUSCLE (</a:t>
            </a:r>
            <a:r>
              <a:rPr lang="en-US" sz="2000" b="0" i="0" dirty="0">
                <a:solidFill>
                  <a:srgbClr val="007C82"/>
                </a:solidFill>
                <a:effectLst/>
                <a:latin typeface="Helvetica" panose="020B0604020202020204" pitchFamily="34" charset="0"/>
              </a:rPr>
              <a:t>Multiple Sequence Alignment)</a:t>
            </a:r>
          </a:p>
          <a:p>
            <a:pPr algn="l"/>
            <a:endParaRPr lang="en-US" sz="2000" b="0" i="0" dirty="0">
              <a:solidFill>
                <a:srgbClr val="007C82"/>
              </a:solidFill>
              <a:effectLst/>
              <a:latin typeface="Helvetica" panose="020B0604020202020204" pitchFamily="34" charset="0"/>
            </a:endParaRPr>
          </a:p>
          <a:p>
            <a:pPr algn="l"/>
            <a:r>
              <a:rPr lang="en-US" sz="2000" b="0" i="0" dirty="0">
                <a:solidFill>
                  <a:srgbClr val="222222"/>
                </a:solidFill>
                <a:effectLst/>
                <a:latin typeface="Helvetica" panose="020B0604020202020204" pitchFamily="34" charset="0"/>
              </a:rPr>
              <a:t>MUSCLE stands for </a:t>
            </a:r>
            <a:r>
              <a:rPr lang="en-US" sz="2000" b="1" i="0" dirty="0" err="1">
                <a:solidFill>
                  <a:srgbClr val="222222"/>
                </a:solidFill>
                <a:effectLst/>
                <a:latin typeface="Helvetica" panose="020B0604020202020204" pitchFamily="34" charset="0"/>
              </a:rPr>
              <a:t>MU</a:t>
            </a:r>
            <a:r>
              <a:rPr lang="en-US" sz="2000" b="0" i="0" dirty="0" err="1">
                <a:solidFill>
                  <a:srgbClr val="222222"/>
                </a:solidFill>
                <a:effectLst/>
                <a:latin typeface="Helvetica" panose="020B0604020202020204" pitchFamily="34" charset="0"/>
              </a:rPr>
              <a:t>ltiple</a:t>
            </a:r>
            <a:r>
              <a:rPr lang="en-US" sz="2000" b="0" i="0" dirty="0">
                <a:solidFill>
                  <a:srgbClr val="222222"/>
                </a:solidFill>
                <a:effectLst/>
                <a:latin typeface="Helvetica" panose="020B0604020202020204" pitchFamily="34" charset="0"/>
              </a:rPr>
              <a:t> </a:t>
            </a:r>
            <a:r>
              <a:rPr lang="en-US" sz="2000" b="1" i="0" dirty="0">
                <a:solidFill>
                  <a:srgbClr val="222222"/>
                </a:solidFill>
                <a:effectLst/>
                <a:latin typeface="Helvetica" panose="020B0604020202020204" pitchFamily="34" charset="0"/>
              </a:rPr>
              <a:t>S</a:t>
            </a:r>
            <a:r>
              <a:rPr lang="en-US" sz="2000" b="0" i="0" dirty="0">
                <a:solidFill>
                  <a:srgbClr val="222222"/>
                </a:solidFill>
                <a:effectLst/>
                <a:latin typeface="Helvetica" panose="020B0604020202020204" pitchFamily="34" charset="0"/>
              </a:rPr>
              <a:t>equence </a:t>
            </a:r>
            <a:r>
              <a:rPr lang="en-US" sz="2000" b="1" i="0" dirty="0">
                <a:solidFill>
                  <a:srgbClr val="222222"/>
                </a:solidFill>
                <a:effectLst/>
                <a:latin typeface="Helvetica" panose="020B0604020202020204" pitchFamily="34" charset="0"/>
              </a:rPr>
              <a:t>C</a:t>
            </a:r>
            <a:r>
              <a:rPr lang="en-US" sz="2000" b="0" i="0" dirty="0">
                <a:solidFill>
                  <a:srgbClr val="222222"/>
                </a:solidFill>
                <a:effectLst/>
                <a:latin typeface="Helvetica" panose="020B0604020202020204" pitchFamily="34" charset="0"/>
              </a:rPr>
              <a:t>omparison by </a:t>
            </a:r>
            <a:r>
              <a:rPr lang="en-US" sz="2000" b="1" i="0" dirty="0">
                <a:solidFill>
                  <a:srgbClr val="222222"/>
                </a:solidFill>
                <a:effectLst/>
                <a:latin typeface="Helvetica" panose="020B0604020202020204" pitchFamily="34" charset="0"/>
              </a:rPr>
              <a:t>L</a:t>
            </a:r>
            <a:r>
              <a:rPr lang="en-US" sz="2000" b="0" i="0" dirty="0">
                <a:solidFill>
                  <a:srgbClr val="222222"/>
                </a:solidFill>
                <a:effectLst/>
                <a:latin typeface="Helvetica" panose="020B0604020202020204" pitchFamily="34" charset="0"/>
              </a:rPr>
              <a:t>og- </a:t>
            </a:r>
            <a:r>
              <a:rPr lang="en-US" sz="2000" b="1" i="0" dirty="0">
                <a:solidFill>
                  <a:srgbClr val="222222"/>
                </a:solidFill>
                <a:effectLst/>
                <a:latin typeface="Helvetica" panose="020B0604020202020204" pitchFamily="34" charset="0"/>
              </a:rPr>
              <a:t>E</a:t>
            </a:r>
            <a:r>
              <a:rPr lang="en-US" sz="2000" b="0" i="0" dirty="0">
                <a:solidFill>
                  <a:srgbClr val="222222"/>
                </a:solidFill>
                <a:effectLst/>
                <a:latin typeface="Helvetica" panose="020B0604020202020204" pitchFamily="34" charset="0"/>
              </a:rPr>
              <a:t>xpectation.</a:t>
            </a:r>
          </a:p>
          <a:p>
            <a:pPr algn="l"/>
            <a:endParaRPr lang="en-US" sz="2000" b="0" i="0" dirty="0">
              <a:solidFill>
                <a:srgbClr val="222222"/>
              </a:solidFill>
              <a:effectLst/>
              <a:latin typeface="Helvetica" panose="020B0604020202020204" pitchFamily="34" charset="0"/>
            </a:endParaRPr>
          </a:p>
          <a:p>
            <a:pPr algn="l"/>
            <a:r>
              <a:rPr lang="en-US" sz="2000" b="0" i="0" dirty="0">
                <a:solidFill>
                  <a:srgbClr val="222222"/>
                </a:solidFill>
                <a:effectLst/>
                <a:latin typeface="Helvetica" panose="020B0604020202020204" pitchFamily="34" charset="0"/>
              </a:rPr>
              <a:t>MUSCLE is a multiple sequence alignment program. </a:t>
            </a:r>
          </a:p>
          <a:p>
            <a:pPr algn="l"/>
            <a:endParaRPr lang="en-US" sz="2000" b="0" i="0" dirty="0">
              <a:solidFill>
                <a:srgbClr val="222222"/>
              </a:solidFill>
              <a:effectLst/>
              <a:latin typeface="Helvetica" panose="020B0604020202020204" pitchFamily="34" charset="0"/>
            </a:endParaRPr>
          </a:p>
          <a:p>
            <a:pPr algn="l"/>
            <a:r>
              <a:rPr lang="en-US" sz="2000" b="0" i="0" dirty="0">
                <a:solidFill>
                  <a:srgbClr val="222222"/>
                </a:solidFill>
                <a:effectLst/>
                <a:latin typeface="Helvetica" panose="020B0604020202020204" pitchFamily="34" charset="0"/>
              </a:rPr>
              <a:t> MUSCLE </a:t>
            </a:r>
            <a:r>
              <a:rPr lang="en-US" sz="2000" dirty="0">
                <a:solidFill>
                  <a:srgbClr val="222222"/>
                </a:solidFill>
                <a:latin typeface="Helvetica" panose="020B0604020202020204" pitchFamily="34" charset="0"/>
              </a:rPr>
              <a:t>has </a:t>
            </a:r>
            <a:r>
              <a:rPr lang="en-US" sz="2000" b="0" i="0" dirty="0">
                <a:solidFill>
                  <a:srgbClr val="222222"/>
                </a:solidFill>
                <a:effectLst/>
                <a:latin typeface="Helvetica" panose="020B0604020202020204" pitchFamily="34" charset="0"/>
              </a:rPr>
              <a:t>better speed than </a:t>
            </a:r>
            <a:r>
              <a:rPr lang="en-US" sz="2000" b="0" i="0" u="none" strike="noStrike" dirty="0">
                <a:solidFill>
                  <a:srgbClr val="222222"/>
                </a:solidFill>
                <a:effectLst/>
                <a:latin typeface="Helvetica" panose="020B0604020202020204" pitchFamily="34" charset="0"/>
                <a:hlinkClick r:id="rId2"/>
              </a:rPr>
              <a:t>ClustalW2</a:t>
            </a:r>
            <a:r>
              <a:rPr lang="en-US" sz="2000" b="0" i="0" dirty="0">
                <a:solidFill>
                  <a:srgbClr val="222222"/>
                </a:solidFill>
                <a:effectLst/>
                <a:latin typeface="Helvetica" panose="020B0604020202020204" pitchFamily="34" charset="0"/>
              </a:rPr>
              <a:t> or </a:t>
            </a:r>
            <a:r>
              <a:rPr lang="en-US" sz="2000" b="0" i="0" u="none" strike="noStrike" dirty="0">
                <a:solidFill>
                  <a:srgbClr val="222222"/>
                </a:solidFill>
                <a:effectLst/>
                <a:latin typeface="Helvetica" panose="020B0604020202020204" pitchFamily="34" charset="0"/>
                <a:hlinkClick r:id="rId3"/>
              </a:rPr>
              <a:t>T-Coffee</a:t>
            </a:r>
            <a:r>
              <a:rPr lang="en-US" sz="2000" u="none" strike="noStrike" dirty="0">
                <a:solidFill>
                  <a:srgbClr val="222222"/>
                </a:solidFill>
                <a:latin typeface="Helvetica" panose="020B0604020202020204" pitchFamily="34" charset="0"/>
              </a:rPr>
              <a:t>.</a:t>
            </a:r>
          </a:p>
          <a:p>
            <a:pPr algn="l"/>
            <a:br>
              <a:rPr lang="en-US" sz="2000" b="0" i="0" dirty="0">
                <a:solidFill>
                  <a:srgbClr val="222222"/>
                </a:solidFill>
                <a:effectLst/>
                <a:latin typeface="Helvetica" panose="020B0604020202020204" pitchFamily="34" charset="0"/>
              </a:rPr>
            </a:br>
            <a:r>
              <a:rPr lang="en-US" sz="2800" b="0" i="0" dirty="0">
                <a:solidFill>
                  <a:srgbClr val="222222"/>
                </a:solidFill>
                <a:effectLst/>
                <a:latin typeface="Helvetica" panose="020B0604020202020204" pitchFamily="34" charset="0"/>
              </a:rPr>
              <a:t>maximum file size of 1 MB.</a:t>
            </a:r>
            <a:endParaRPr lang="en-US" sz="2000" b="0" i="0" dirty="0">
              <a:solidFill>
                <a:srgbClr val="222222"/>
              </a:solidFill>
              <a:effectLst/>
              <a:latin typeface="Helvetica" panose="020B0604020202020204" pitchFamily="34" charset="0"/>
            </a:endParaRPr>
          </a:p>
        </p:txBody>
      </p:sp>
    </p:spTree>
    <p:extLst>
      <p:ext uri="{BB962C8B-B14F-4D97-AF65-F5344CB8AC3E}">
        <p14:creationId xmlns:p14="http://schemas.microsoft.com/office/powerpoint/2010/main" val="269387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5" name="Google Shape;25;p2"/>
          <p:cNvSpPr txBox="1"/>
          <p:nvPr/>
        </p:nvSpPr>
        <p:spPr>
          <a:xfrm>
            <a:off x="474370" y="313209"/>
            <a:ext cx="7999920" cy="1138671"/>
          </a:xfrm>
          <a:prstGeom prst="rect">
            <a:avLst/>
          </a:prstGeom>
          <a:noFill/>
          <a:ln>
            <a:noFill/>
          </a:ln>
        </p:spPr>
        <p:txBody>
          <a:bodyPr spcFirstLastPara="1" wrap="square" lIns="0" tIns="0" rIns="0" bIns="0" anchor="t" anchorCtr="0">
            <a:noAutofit/>
          </a:bodyPr>
          <a:lstStyle/>
          <a:p>
            <a:pPr marL="2911322" marR="53564" lvl="0" indent="0" algn="l" rtl="0">
              <a:lnSpc>
                <a:spcPct val="104431"/>
              </a:lnSpc>
              <a:spcBef>
                <a:spcPts val="0"/>
              </a:spcBef>
              <a:spcAft>
                <a:spcPts val="0"/>
              </a:spcAft>
              <a:buNone/>
            </a:pPr>
            <a:r>
              <a:rPr lang="en-US" sz="4400" b="1" i="0" u="none" strike="noStrike" cap="none">
                <a:solidFill>
                  <a:srgbClr val="5F497A"/>
                </a:solidFill>
                <a:latin typeface="Times New Roman"/>
                <a:ea typeface="Times New Roman"/>
                <a:cs typeface="Times New Roman"/>
                <a:sym typeface="Times New Roman"/>
              </a:rPr>
              <a:t>MUSCLE</a:t>
            </a:r>
            <a:endParaRPr sz="4400" b="0" i="0" u="none" strike="noStrike" cap="none">
              <a:solidFill>
                <a:schemeClr val="dk1"/>
              </a:solidFill>
              <a:latin typeface="Times New Roman"/>
              <a:ea typeface="Times New Roman"/>
              <a:cs typeface="Times New Roman"/>
              <a:sym typeface="Times New Roman"/>
            </a:endParaRPr>
          </a:p>
          <a:p>
            <a:pPr marL="12700" marR="0" lvl="0" indent="0" algn="l" rtl="0">
              <a:lnSpc>
                <a:spcPct val="95825"/>
              </a:lnSpc>
              <a:spcBef>
                <a:spcPts val="868"/>
              </a:spcBef>
              <a:spcAft>
                <a:spcPts val="0"/>
              </a:spcAft>
              <a:buNone/>
            </a:pPr>
            <a:r>
              <a:rPr lang="en-US" sz="2800" b="0" i="0" u="none" strike="noStrike" cap="none">
                <a:solidFill>
                  <a:schemeClr val="dk1"/>
                </a:solidFill>
                <a:latin typeface="Arial"/>
                <a:ea typeface="Arial"/>
                <a:cs typeface="Arial"/>
                <a:sym typeface="Arial"/>
              </a:rPr>
              <a:t>•  </a:t>
            </a:r>
            <a:r>
              <a:rPr lang="en-US" sz="2800" b="1" i="0" u="none" strike="noStrike" cap="none">
                <a:solidFill>
                  <a:schemeClr val="dk1"/>
                </a:solidFill>
                <a:latin typeface="Times New Roman"/>
                <a:ea typeface="Times New Roman"/>
                <a:cs typeface="Times New Roman"/>
                <a:sym typeface="Times New Roman"/>
              </a:rPr>
              <a:t>MU</a:t>
            </a:r>
            <a:r>
              <a:rPr lang="en-US" sz="2800" b="0" i="0" u="none" strike="noStrike" cap="none">
                <a:solidFill>
                  <a:schemeClr val="dk1"/>
                </a:solidFill>
                <a:latin typeface="Times New Roman"/>
                <a:ea typeface="Times New Roman"/>
                <a:cs typeface="Times New Roman"/>
                <a:sym typeface="Times New Roman"/>
              </a:rPr>
              <a:t>ltiple </a:t>
            </a:r>
            <a:r>
              <a:rPr lang="en-US" sz="2800" b="1" i="0" u="none" strike="noStrike" cap="none">
                <a:solidFill>
                  <a:schemeClr val="dk1"/>
                </a:solidFill>
                <a:latin typeface="Times New Roman"/>
                <a:ea typeface="Times New Roman"/>
                <a:cs typeface="Times New Roman"/>
                <a:sym typeface="Times New Roman"/>
              </a:rPr>
              <a:t>S</a:t>
            </a:r>
            <a:r>
              <a:rPr lang="en-US" sz="2800" b="0" i="0" u="none" strike="noStrike" cap="none">
                <a:solidFill>
                  <a:schemeClr val="dk1"/>
                </a:solidFill>
                <a:latin typeface="Times New Roman"/>
                <a:ea typeface="Times New Roman"/>
                <a:cs typeface="Times New Roman"/>
                <a:sym typeface="Times New Roman"/>
              </a:rPr>
              <a:t>equence </a:t>
            </a:r>
            <a:r>
              <a:rPr lang="en-US" sz="2800" b="1" i="0" u="none" strike="noStrike" cap="none">
                <a:solidFill>
                  <a:schemeClr val="dk1"/>
                </a:solidFill>
                <a:latin typeface="Times New Roman"/>
                <a:ea typeface="Times New Roman"/>
                <a:cs typeface="Times New Roman"/>
                <a:sym typeface="Times New Roman"/>
              </a:rPr>
              <a:t>C</a:t>
            </a:r>
            <a:r>
              <a:rPr lang="en-US" sz="2800" b="0" i="0" u="none" strike="noStrike" cap="none">
                <a:solidFill>
                  <a:schemeClr val="dk1"/>
                </a:solidFill>
                <a:latin typeface="Times New Roman"/>
                <a:ea typeface="Times New Roman"/>
                <a:cs typeface="Times New Roman"/>
                <a:sym typeface="Times New Roman"/>
              </a:rPr>
              <a:t>omparison by </a:t>
            </a:r>
            <a:r>
              <a:rPr lang="en-US" sz="2800" b="1" i="0" u="none" strike="noStrike" cap="none">
                <a:solidFill>
                  <a:schemeClr val="dk1"/>
                </a:solidFill>
                <a:latin typeface="Times New Roman"/>
                <a:ea typeface="Times New Roman"/>
                <a:cs typeface="Times New Roman"/>
                <a:sym typeface="Times New Roman"/>
              </a:rPr>
              <a:t>L</a:t>
            </a:r>
            <a:r>
              <a:rPr lang="en-US" sz="2800" b="0" i="0" u="none" strike="noStrike" cap="none">
                <a:solidFill>
                  <a:schemeClr val="dk1"/>
                </a:solidFill>
                <a:latin typeface="Times New Roman"/>
                <a:ea typeface="Times New Roman"/>
                <a:cs typeface="Times New Roman"/>
                <a:sym typeface="Times New Roman"/>
              </a:rPr>
              <a:t>og-</a:t>
            </a:r>
            <a:r>
              <a:rPr lang="en-US" sz="2800" b="1" i="0" u="none" strike="noStrike" cap="none">
                <a:solidFill>
                  <a:schemeClr val="dk1"/>
                </a:solidFill>
                <a:latin typeface="Times New Roman"/>
                <a:ea typeface="Times New Roman"/>
                <a:cs typeface="Times New Roman"/>
                <a:sym typeface="Times New Roman"/>
              </a:rPr>
              <a:t>E</a:t>
            </a:r>
            <a:r>
              <a:rPr lang="en-US" sz="2800" b="0" i="0" u="none" strike="noStrike" cap="none">
                <a:solidFill>
                  <a:schemeClr val="dk1"/>
                </a:solidFill>
                <a:latin typeface="Times New Roman"/>
                <a:ea typeface="Times New Roman"/>
                <a:cs typeface="Times New Roman"/>
                <a:sym typeface="Times New Roman"/>
              </a:rPr>
              <a:t>xpectation</a:t>
            </a:r>
            <a:endParaRPr sz="2800" b="0" i="0" u="none" strike="noStrike" cap="none">
              <a:solidFill>
                <a:schemeClr val="dk1"/>
              </a:solidFill>
              <a:latin typeface="Times New Roman"/>
              <a:ea typeface="Times New Roman"/>
              <a:cs typeface="Times New Roman"/>
              <a:sym typeface="Times New Roman"/>
            </a:endParaRPr>
          </a:p>
        </p:txBody>
      </p:sp>
      <p:sp>
        <p:nvSpPr>
          <p:cNvPr id="26" name="Google Shape;26;p2"/>
          <p:cNvSpPr txBox="1"/>
          <p:nvPr/>
        </p:nvSpPr>
        <p:spPr>
          <a:xfrm>
            <a:off x="474370" y="1581449"/>
            <a:ext cx="1288288" cy="382495"/>
          </a:xfrm>
          <a:prstGeom prst="rect">
            <a:avLst/>
          </a:prstGeom>
          <a:noFill/>
          <a:ln>
            <a:noFill/>
          </a:ln>
        </p:spPr>
        <p:txBody>
          <a:bodyPr spcFirstLastPara="1" wrap="square" lIns="0" tIns="0" rIns="0" bIns="0" anchor="t" anchorCtr="0">
            <a:noAutofit/>
          </a:bodyPr>
          <a:lstStyle/>
          <a:p>
            <a:pPr marL="12700" marR="0" lvl="0" indent="0" algn="l" rtl="0">
              <a:lnSpc>
                <a:spcPct val="106071"/>
              </a:lnSpc>
              <a:spcBef>
                <a:spcPts val="0"/>
              </a:spcBef>
              <a:spcAft>
                <a:spcPts val="0"/>
              </a:spcAft>
              <a:buNone/>
            </a:pPr>
            <a:r>
              <a:rPr lang="en-US" sz="28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Times New Roman"/>
                <a:ea typeface="Times New Roman"/>
                <a:cs typeface="Times New Roman"/>
                <a:sym typeface="Times New Roman"/>
              </a:rPr>
              <a:t>Better</a:t>
            </a:r>
            <a:endParaRPr sz="2800" b="0" i="0" u="none" strike="noStrike" cap="none">
              <a:solidFill>
                <a:schemeClr val="dk1"/>
              </a:solidFill>
              <a:latin typeface="Times New Roman"/>
              <a:ea typeface="Times New Roman"/>
              <a:cs typeface="Times New Roman"/>
              <a:sym typeface="Times New Roman"/>
            </a:endParaRPr>
          </a:p>
        </p:txBody>
      </p:sp>
      <p:sp>
        <p:nvSpPr>
          <p:cNvPr id="27" name="Google Shape;27;p2"/>
          <p:cNvSpPr txBox="1"/>
          <p:nvPr/>
        </p:nvSpPr>
        <p:spPr>
          <a:xfrm>
            <a:off x="2004822" y="1583452"/>
            <a:ext cx="1182644"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average</a:t>
            </a:r>
            <a:endParaRPr sz="2800" b="0" i="0" u="none" strike="noStrike" cap="none">
              <a:solidFill>
                <a:schemeClr val="dk1"/>
              </a:solidFill>
              <a:latin typeface="Times New Roman"/>
              <a:ea typeface="Times New Roman"/>
              <a:cs typeface="Times New Roman"/>
              <a:sym typeface="Times New Roman"/>
            </a:endParaRPr>
          </a:p>
        </p:txBody>
      </p:sp>
      <p:sp>
        <p:nvSpPr>
          <p:cNvPr id="28" name="Google Shape;28;p2"/>
          <p:cNvSpPr txBox="1"/>
          <p:nvPr/>
        </p:nvSpPr>
        <p:spPr>
          <a:xfrm>
            <a:off x="3428238" y="1583452"/>
            <a:ext cx="1340305"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accuracy</a:t>
            </a:r>
            <a:endParaRPr sz="2800" b="0" i="0" u="none" strike="noStrike" cap="none">
              <a:solidFill>
                <a:schemeClr val="dk1"/>
              </a:solidFill>
              <a:latin typeface="Times New Roman"/>
              <a:ea typeface="Times New Roman"/>
              <a:cs typeface="Times New Roman"/>
              <a:sym typeface="Times New Roman"/>
            </a:endParaRPr>
          </a:p>
        </p:txBody>
      </p:sp>
      <p:sp>
        <p:nvSpPr>
          <p:cNvPr id="29" name="Google Shape;29;p2"/>
          <p:cNvSpPr txBox="1"/>
          <p:nvPr/>
        </p:nvSpPr>
        <p:spPr>
          <a:xfrm>
            <a:off x="5010404" y="1583452"/>
            <a:ext cx="593923"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and</a:t>
            </a:r>
            <a:endParaRPr sz="2800" b="0" i="0" u="none" strike="noStrike" cap="none">
              <a:solidFill>
                <a:schemeClr val="dk1"/>
              </a:solidFill>
              <a:latin typeface="Times New Roman"/>
              <a:ea typeface="Times New Roman"/>
              <a:cs typeface="Times New Roman"/>
              <a:sym typeface="Times New Roman"/>
            </a:endParaRPr>
          </a:p>
        </p:txBody>
      </p:sp>
      <p:sp>
        <p:nvSpPr>
          <p:cNvPr id="30" name="Google Shape;30;p2"/>
          <p:cNvSpPr txBox="1"/>
          <p:nvPr/>
        </p:nvSpPr>
        <p:spPr>
          <a:xfrm>
            <a:off x="5845810" y="1583452"/>
            <a:ext cx="887208"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better</a:t>
            </a:r>
            <a:endParaRPr sz="2800" b="0" i="0" u="none" strike="noStrike" cap="none">
              <a:solidFill>
                <a:schemeClr val="dk1"/>
              </a:solidFill>
              <a:latin typeface="Times New Roman"/>
              <a:ea typeface="Times New Roman"/>
              <a:cs typeface="Times New Roman"/>
              <a:sym typeface="Times New Roman"/>
            </a:endParaRPr>
          </a:p>
        </p:txBody>
      </p:sp>
      <p:sp>
        <p:nvSpPr>
          <p:cNvPr id="31" name="Google Shape;31;p2"/>
          <p:cNvSpPr txBox="1"/>
          <p:nvPr/>
        </p:nvSpPr>
        <p:spPr>
          <a:xfrm>
            <a:off x="6973570" y="1583452"/>
            <a:ext cx="886853"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speed</a:t>
            </a:r>
            <a:endParaRPr sz="2800" b="0" i="0" u="none" strike="noStrike" cap="none">
              <a:solidFill>
                <a:schemeClr val="dk1"/>
              </a:solidFill>
              <a:latin typeface="Times New Roman"/>
              <a:ea typeface="Times New Roman"/>
              <a:cs typeface="Times New Roman"/>
              <a:sym typeface="Times New Roman"/>
            </a:endParaRPr>
          </a:p>
        </p:txBody>
      </p:sp>
      <p:sp>
        <p:nvSpPr>
          <p:cNvPr id="32" name="Google Shape;32;p2"/>
          <p:cNvSpPr txBox="1"/>
          <p:nvPr/>
        </p:nvSpPr>
        <p:spPr>
          <a:xfrm>
            <a:off x="8103234" y="1583452"/>
            <a:ext cx="690842"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than</a:t>
            </a:r>
            <a:endParaRPr sz="2800" b="0" i="0" u="none" strike="noStrike" cap="none">
              <a:solidFill>
                <a:schemeClr val="dk1"/>
              </a:solidFill>
              <a:latin typeface="Times New Roman"/>
              <a:ea typeface="Times New Roman"/>
              <a:cs typeface="Times New Roman"/>
              <a:sym typeface="Times New Roman"/>
            </a:endParaRPr>
          </a:p>
        </p:txBody>
      </p:sp>
      <p:sp>
        <p:nvSpPr>
          <p:cNvPr id="33" name="Google Shape;33;p2"/>
          <p:cNvSpPr txBox="1"/>
          <p:nvPr/>
        </p:nvSpPr>
        <p:spPr>
          <a:xfrm>
            <a:off x="474370" y="2010172"/>
            <a:ext cx="8327721" cy="2855976"/>
          </a:xfrm>
          <a:prstGeom prst="rect">
            <a:avLst/>
          </a:prstGeom>
          <a:noFill/>
          <a:ln>
            <a:noFill/>
          </a:ln>
        </p:spPr>
        <p:txBody>
          <a:bodyPr spcFirstLastPara="1" wrap="square" lIns="0" tIns="0" rIns="0" bIns="0" anchor="t" anchorCtr="0">
            <a:noAutofit/>
          </a:bodyPr>
          <a:lstStyle/>
          <a:p>
            <a:pPr marL="355600" marR="61334"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ClustalW2 or T-Coffee</a:t>
            </a:r>
            <a:endParaRPr sz="2800" b="0" i="0" u="none" strike="noStrike" cap="none">
              <a:solidFill>
                <a:schemeClr val="dk1"/>
              </a:solidFill>
              <a:latin typeface="Times New Roman"/>
              <a:ea typeface="Times New Roman"/>
              <a:cs typeface="Times New Roman"/>
              <a:sym typeface="Times New Roman"/>
            </a:endParaRPr>
          </a:p>
          <a:p>
            <a:pPr marL="12700" marR="0" lvl="0" indent="0" algn="l" rtl="0">
              <a:lnSpc>
                <a:spcPct val="95825"/>
              </a:lnSpc>
              <a:spcBef>
                <a:spcPts val="652"/>
              </a:spcBef>
              <a:spcAft>
                <a:spcPts val="0"/>
              </a:spcAft>
              <a:buNone/>
            </a:pPr>
            <a:r>
              <a:rPr lang="en-US" sz="28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Times New Roman"/>
                <a:ea typeface="Times New Roman"/>
                <a:cs typeface="Times New Roman"/>
                <a:sym typeface="Times New Roman"/>
              </a:rPr>
              <a:t>An accurate MSA tool, especially good with proteins</a:t>
            </a:r>
            <a:endParaRPr sz="2800" b="0" i="0" u="none" strike="noStrike" cap="none">
              <a:solidFill>
                <a:schemeClr val="dk1"/>
              </a:solidFill>
              <a:latin typeface="Times New Roman"/>
              <a:ea typeface="Times New Roman"/>
              <a:cs typeface="Times New Roman"/>
              <a:sym typeface="Times New Roman"/>
            </a:endParaRPr>
          </a:p>
          <a:p>
            <a:pPr marL="355600" marR="61334" lvl="0" indent="0" algn="l" rtl="0">
              <a:lnSpc>
                <a:spcPct val="95825"/>
              </a:lnSpc>
              <a:spcBef>
                <a:spcPts val="140"/>
              </a:spcBef>
              <a:spcAft>
                <a:spcPts val="0"/>
              </a:spcAft>
              <a:buNone/>
            </a:pPr>
            <a:r>
              <a:rPr lang="en-US" sz="2800" b="0" i="0" u="none" strike="noStrike" cap="none">
                <a:solidFill>
                  <a:schemeClr val="dk1"/>
                </a:solidFill>
                <a:latin typeface="Times New Roman"/>
                <a:ea typeface="Times New Roman"/>
                <a:cs typeface="Times New Roman"/>
                <a:sym typeface="Times New Roman"/>
              </a:rPr>
              <a:t>and suitable for </a:t>
            </a:r>
            <a:r>
              <a:rPr lang="en-US" sz="2800" b="0" i="0" u="none" strike="noStrike" cap="none">
                <a:solidFill>
                  <a:srgbClr val="FF0000"/>
                </a:solidFill>
                <a:latin typeface="Times New Roman"/>
                <a:ea typeface="Times New Roman"/>
                <a:cs typeface="Times New Roman"/>
                <a:sym typeface="Times New Roman"/>
              </a:rPr>
              <a:t>medium alignments.</a:t>
            </a:r>
            <a:endParaRPr sz="2800" b="0" i="0" u="none" strike="noStrike" cap="none">
              <a:solidFill>
                <a:schemeClr val="dk1"/>
              </a:solidFill>
              <a:latin typeface="Times New Roman"/>
              <a:ea typeface="Times New Roman"/>
              <a:cs typeface="Times New Roman"/>
              <a:sym typeface="Times New Roman"/>
            </a:endParaRPr>
          </a:p>
          <a:p>
            <a:pPr marL="12700" marR="61334" lvl="0" indent="0" algn="l" rtl="0">
              <a:lnSpc>
                <a:spcPct val="95825"/>
              </a:lnSpc>
              <a:spcBef>
                <a:spcPts val="799"/>
              </a:spcBef>
              <a:spcAft>
                <a:spcPts val="0"/>
              </a:spcAft>
              <a:buNone/>
            </a:pPr>
            <a:r>
              <a:rPr lang="en-US" sz="28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Times New Roman"/>
                <a:ea typeface="Times New Roman"/>
                <a:cs typeface="Times New Roman"/>
                <a:sym typeface="Times New Roman"/>
              </a:rPr>
              <a:t>Aligns 5000 sequences with average length of 350.</a:t>
            </a:r>
            <a:endParaRPr sz="2800" b="0" i="0" u="none" strike="noStrike" cap="none">
              <a:solidFill>
                <a:schemeClr val="dk1"/>
              </a:solidFill>
              <a:latin typeface="Times New Roman"/>
              <a:ea typeface="Times New Roman"/>
              <a:cs typeface="Times New Roman"/>
              <a:sym typeface="Times New Roman"/>
            </a:endParaRPr>
          </a:p>
          <a:p>
            <a:pPr marL="12700" marR="61334" lvl="0" indent="0" algn="l" rtl="0">
              <a:lnSpc>
                <a:spcPct val="95825"/>
              </a:lnSpc>
              <a:spcBef>
                <a:spcPts val="799"/>
              </a:spcBef>
              <a:spcAft>
                <a:spcPts val="0"/>
              </a:spcAft>
              <a:buNone/>
            </a:pPr>
            <a:r>
              <a:rPr lang="en-US" sz="28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Times New Roman"/>
                <a:ea typeface="Times New Roman"/>
                <a:cs typeface="Times New Roman"/>
                <a:sym typeface="Times New Roman"/>
              </a:rPr>
              <a:t>MUSLE algorithm includes</a:t>
            </a:r>
            <a:endParaRPr sz="2800" b="0" i="0" u="none" strike="noStrike" cap="none">
              <a:solidFill>
                <a:schemeClr val="dk1"/>
              </a:solidFill>
              <a:latin typeface="Times New Roman"/>
              <a:ea typeface="Times New Roman"/>
              <a:cs typeface="Times New Roman"/>
              <a:sym typeface="Times New Roman"/>
            </a:endParaRPr>
          </a:p>
          <a:p>
            <a:pPr marL="887742" marR="829323" lvl="0" indent="0" algn="ctr" rtl="0">
              <a:lnSpc>
                <a:spcPct val="95825"/>
              </a:lnSpc>
              <a:spcBef>
                <a:spcPts val="814"/>
              </a:spcBef>
              <a:spcAft>
                <a:spcPts val="0"/>
              </a:spcAft>
              <a:buNone/>
            </a:pPr>
            <a:r>
              <a:rPr lang="en-US" sz="2800" b="0" i="0" u="none" strike="noStrike" cap="none">
                <a:solidFill>
                  <a:schemeClr val="dk1"/>
                </a:solidFill>
                <a:latin typeface="Times New Roman"/>
                <a:ea typeface="Times New Roman"/>
                <a:cs typeface="Times New Roman"/>
                <a:sym typeface="Times New Roman"/>
              </a:rPr>
              <a:t>-fast distance estimation using </a:t>
            </a:r>
            <a:r>
              <a:rPr lang="en-US" sz="2800" b="0" i="1" u="none" strike="noStrike" cap="none">
                <a:solidFill>
                  <a:schemeClr val="dk1"/>
                </a:solidFill>
                <a:latin typeface="Times New Roman"/>
                <a:ea typeface="Times New Roman"/>
                <a:cs typeface="Times New Roman"/>
                <a:sym typeface="Times New Roman"/>
              </a:rPr>
              <a:t>k</a:t>
            </a:r>
            <a:r>
              <a:rPr lang="en-US" sz="2800" b="0" i="0" u="none" strike="noStrike" cap="none">
                <a:solidFill>
                  <a:schemeClr val="dk1"/>
                </a:solidFill>
                <a:latin typeface="Times New Roman"/>
                <a:ea typeface="Times New Roman"/>
                <a:cs typeface="Times New Roman"/>
                <a:sym typeface="Times New Roman"/>
              </a:rPr>
              <a:t>mer counting.</a:t>
            </a:r>
            <a:endParaRPr sz="2800" b="0" i="0" u="none" strike="noStrike" cap="none">
              <a:solidFill>
                <a:schemeClr val="dk1"/>
              </a:solidFill>
              <a:latin typeface="Times New Roman"/>
              <a:ea typeface="Times New Roman"/>
              <a:cs typeface="Times New Roman"/>
              <a:sym typeface="Times New Roman"/>
            </a:endParaRPr>
          </a:p>
        </p:txBody>
      </p:sp>
      <p:sp>
        <p:nvSpPr>
          <p:cNvPr id="34" name="Google Shape;34;p2"/>
          <p:cNvSpPr txBox="1"/>
          <p:nvPr/>
        </p:nvSpPr>
        <p:spPr>
          <a:xfrm>
            <a:off x="1388745" y="4912376"/>
            <a:ext cx="1836995"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-progressive</a:t>
            </a:r>
            <a:endParaRPr sz="2800" b="0" i="0" u="none" strike="noStrike" cap="none">
              <a:solidFill>
                <a:schemeClr val="dk1"/>
              </a:solidFill>
              <a:latin typeface="Times New Roman"/>
              <a:ea typeface="Times New Roman"/>
              <a:cs typeface="Times New Roman"/>
              <a:sym typeface="Times New Roman"/>
            </a:endParaRPr>
          </a:p>
        </p:txBody>
      </p:sp>
      <p:sp>
        <p:nvSpPr>
          <p:cNvPr id="35" name="Google Shape;35;p2"/>
          <p:cNvSpPr txBox="1"/>
          <p:nvPr/>
        </p:nvSpPr>
        <p:spPr>
          <a:xfrm>
            <a:off x="3481578" y="4912376"/>
            <a:ext cx="1497256"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alignment</a:t>
            </a:r>
            <a:endParaRPr sz="2800" b="0" i="0" u="none" strike="noStrike" cap="none">
              <a:solidFill>
                <a:schemeClr val="dk1"/>
              </a:solidFill>
              <a:latin typeface="Times New Roman"/>
              <a:ea typeface="Times New Roman"/>
              <a:cs typeface="Times New Roman"/>
              <a:sym typeface="Times New Roman"/>
            </a:endParaRPr>
          </a:p>
        </p:txBody>
      </p:sp>
      <p:sp>
        <p:nvSpPr>
          <p:cNvPr id="36" name="Google Shape;36;p2"/>
          <p:cNvSpPr txBox="1"/>
          <p:nvPr/>
        </p:nvSpPr>
        <p:spPr>
          <a:xfrm>
            <a:off x="5235956" y="4912376"/>
            <a:ext cx="849923"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using</a:t>
            </a:r>
            <a:endParaRPr sz="2800" b="0" i="0" u="none" strike="noStrike" cap="none">
              <a:solidFill>
                <a:schemeClr val="dk1"/>
              </a:solidFill>
              <a:latin typeface="Times New Roman"/>
              <a:ea typeface="Times New Roman"/>
              <a:cs typeface="Times New Roman"/>
              <a:sym typeface="Times New Roman"/>
            </a:endParaRPr>
          </a:p>
        </p:txBody>
      </p:sp>
      <p:sp>
        <p:nvSpPr>
          <p:cNvPr id="37" name="Google Shape;37;p2"/>
          <p:cNvSpPr txBox="1"/>
          <p:nvPr/>
        </p:nvSpPr>
        <p:spPr>
          <a:xfrm>
            <a:off x="6344158" y="4912376"/>
            <a:ext cx="236324"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a</a:t>
            </a:r>
            <a:endParaRPr sz="2800" b="0" i="0" u="none" strike="noStrike" cap="none">
              <a:solidFill>
                <a:schemeClr val="dk1"/>
              </a:solidFill>
              <a:latin typeface="Times New Roman"/>
              <a:ea typeface="Times New Roman"/>
              <a:cs typeface="Times New Roman"/>
              <a:sym typeface="Times New Roman"/>
            </a:endParaRPr>
          </a:p>
        </p:txBody>
      </p:sp>
      <p:sp>
        <p:nvSpPr>
          <p:cNvPr id="38" name="Google Shape;38;p2"/>
          <p:cNvSpPr txBox="1"/>
          <p:nvPr/>
        </p:nvSpPr>
        <p:spPr>
          <a:xfrm>
            <a:off x="6836409" y="4912376"/>
            <a:ext cx="672533"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new</a:t>
            </a:r>
            <a:endParaRPr sz="2800" b="0" i="0" u="none" strike="noStrike" cap="none">
              <a:solidFill>
                <a:schemeClr val="dk1"/>
              </a:solidFill>
              <a:latin typeface="Times New Roman"/>
              <a:ea typeface="Times New Roman"/>
              <a:cs typeface="Times New Roman"/>
              <a:sym typeface="Times New Roman"/>
            </a:endParaRPr>
          </a:p>
        </p:txBody>
      </p:sp>
      <p:sp>
        <p:nvSpPr>
          <p:cNvPr id="39" name="Google Shape;39;p2"/>
          <p:cNvSpPr txBox="1"/>
          <p:nvPr/>
        </p:nvSpPr>
        <p:spPr>
          <a:xfrm>
            <a:off x="7766431" y="4912376"/>
            <a:ext cx="1027469" cy="380491"/>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profile</a:t>
            </a:r>
            <a:endParaRPr sz="2800" b="0" i="0" u="none" strike="noStrike" cap="none">
              <a:solidFill>
                <a:schemeClr val="dk1"/>
              </a:solidFill>
              <a:latin typeface="Times New Roman"/>
              <a:ea typeface="Times New Roman"/>
              <a:cs typeface="Times New Roman"/>
              <a:sym typeface="Times New Roman"/>
            </a:endParaRPr>
          </a:p>
        </p:txBody>
      </p:sp>
      <p:sp>
        <p:nvSpPr>
          <p:cNvPr id="40" name="Google Shape;40;p2"/>
          <p:cNvSpPr txBox="1"/>
          <p:nvPr/>
        </p:nvSpPr>
        <p:spPr>
          <a:xfrm>
            <a:off x="474370" y="5340671"/>
            <a:ext cx="5945678" cy="389946"/>
          </a:xfrm>
          <a:prstGeom prst="rect">
            <a:avLst/>
          </a:prstGeom>
          <a:noFill/>
          <a:ln>
            <a:noFill/>
          </a:ln>
        </p:spPr>
        <p:txBody>
          <a:bodyPr spcFirstLastPara="1" wrap="square" lIns="0" tIns="0" rIns="0" bIns="0" anchor="t" anchorCtr="0">
            <a:noAutofit/>
          </a:bodyPr>
          <a:lstStyle/>
          <a:p>
            <a:pPr marL="12700" marR="0" lvl="0" indent="0" algn="l" rtl="0">
              <a:lnSpc>
                <a:spcPct val="73095"/>
              </a:lnSpc>
              <a:spcBef>
                <a:spcPts val="0"/>
              </a:spcBef>
              <a:spcAft>
                <a:spcPts val="0"/>
              </a:spcAft>
              <a:buNone/>
            </a:pPr>
            <a:r>
              <a:rPr lang="en-US" sz="4200" b="0" i="0" u="none" strike="noStrike" cap="none" baseline="30000">
                <a:solidFill>
                  <a:schemeClr val="dk1"/>
                </a:solidFill>
                <a:latin typeface="Times New Roman"/>
                <a:ea typeface="Times New Roman"/>
                <a:cs typeface="Times New Roman"/>
                <a:sym typeface="Times New Roman"/>
              </a:rPr>
              <a:t>function called the log</a:t>
            </a:r>
            <a:r>
              <a:rPr lang="en-US" sz="2800" b="0" i="0" u="none" strike="noStrike" cap="none">
                <a:solidFill>
                  <a:schemeClr val="dk1"/>
                </a:solidFill>
                <a:latin typeface="Cambria Math"/>
                <a:ea typeface="Cambria Math"/>
                <a:cs typeface="Cambria Math"/>
                <a:sym typeface="Cambria Math"/>
              </a:rPr>
              <a:t>‐</a:t>
            </a:r>
            <a:r>
              <a:rPr lang="en-US" sz="4200" b="0" i="0" u="none" strike="noStrike" cap="none" baseline="30000">
                <a:solidFill>
                  <a:schemeClr val="dk1"/>
                </a:solidFill>
                <a:latin typeface="Times New Roman"/>
                <a:ea typeface="Times New Roman"/>
                <a:cs typeface="Times New Roman"/>
                <a:sym typeface="Times New Roman"/>
              </a:rPr>
              <a:t>expectation score.</a:t>
            </a:r>
            <a:endParaRPr sz="2800" b="0" i="0" u="none" strike="noStrike" cap="none">
              <a:solidFill>
                <a:schemeClr val="dk1"/>
              </a:solidFill>
              <a:latin typeface="Times New Roman"/>
              <a:ea typeface="Times New Roman"/>
              <a:cs typeface="Times New Roman"/>
              <a:sym typeface="Times New Roman"/>
            </a:endParaRPr>
          </a:p>
        </p:txBody>
      </p:sp>
      <p:sp>
        <p:nvSpPr>
          <p:cNvPr id="41" name="Google Shape;41;p2"/>
          <p:cNvSpPr txBox="1"/>
          <p:nvPr/>
        </p:nvSpPr>
        <p:spPr>
          <a:xfrm>
            <a:off x="474370" y="5853040"/>
            <a:ext cx="2651234" cy="805688"/>
          </a:xfrm>
          <a:prstGeom prst="rect">
            <a:avLst/>
          </a:prstGeom>
          <a:noFill/>
          <a:ln>
            <a:noFill/>
          </a:ln>
        </p:spPr>
        <p:txBody>
          <a:bodyPr spcFirstLastPara="1" wrap="square" lIns="0" tIns="0" rIns="0" bIns="0" anchor="t" anchorCtr="0">
            <a:noAutofit/>
          </a:bodyPr>
          <a:lstStyle/>
          <a:p>
            <a:pPr marL="927074"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-refinement</a:t>
            </a:r>
            <a:endParaRPr sz="2800" b="0" i="0" u="none" strike="noStrike" cap="none">
              <a:solidFill>
                <a:schemeClr val="dk1"/>
              </a:solidFill>
              <a:latin typeface="Times New Roman"/>
              <a:ea typeface="Times New Roman"/>
              <a:cs typeface="Times New Roman"/>
              <a:sym typeface="Times New Roman"/>
            </a:endParaRPr>
          </a:p>
          <a:p>
            <a:pPr marL="12700" marR="53262" lvl="0" indent="0" algn="l" rtl="0">
              <a:lnSpc>
                <a:spcPct val="9582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partitioning.</a:t>
            </a:r>
            <a:endParaRPr sz="2800" b="0" i="0" u="none" strike="noStrike" cap="none">
              <a:solidFill>
                <a:schemeClr val="dk1"/>
              </a:solidFill>
              <a:latin typeface="Times New Roman"/>
              <a:ea typeface="Times New Roman"/>
              <a:cs typeface="Times New Roman"/>
              <a:sym typeface="Times New Roman"/>
            </a:endParaRPr>
          </a:p>
        </p:txBody>
      </p:sp>
      <p:sp>
        <p:nvSpPr>
          <p:cNvPr id="42" name="Google Shape;42;p2"/>
          <p:cNvSpPr txBox="1"/>
          <p:nvPr/>
        </p:nvSpPr>
        <p:spPr>
          <a:xfrm>
            <a:off x="3536441" y="5853040"/>
            <a:ext cx="849568"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using</a:t>
            </a:r>
            <a:endParaRPr sz="2800" b="0" i="0" u="none" strike="noStrike" cap="none">
              <a:solidFill>
                <a:schemeClr val="dk1"/>
              </a:solidFill>
              <a:latin typeface="Times New Roman"/>
              <a:ea typeface="Times New Roman"/>
              <a:cs typeface="Times New Roman"/>
              <a:sym typeface="Times New Roman"/>
            </a:endParaRPr>
          </a:p>
        </p:txBody>
      </p:sp>
      <p:sp>
        <p:nvSpPr>
          <p:cNvPr id="43" name="Google Shape;43;p2"/>
          <p:cNvSpPr txBox="1"/>
          <p:nvPr/>
        </p:nvSpPr>
        <p:spPr>
          <a:xfrm>
            <a:off x="4795520" y="5853040"/>
            <a:ext cx="2188734" cy="389946"/>
          </a:xfrm>
          <a:prstGeom prst="rect">
            <a:avLst/>
          </a:prstGeom>
          <a:noFill/>
          <a:ln>
            <a:noFill/>
          </a:ln>
        </p:spPr>
        <p:txBody>
          <a:bodyPr spcFirstLastPara="1" wrap="square" lIns="0" tIns="0" rIns="0" bIns="0" anchor="t" anchorCtr="0">
            <a:noAutofit/>
          </a:bodyPr>
          <a:lstStyle/>
          <a:p>
            <a:pPr marL="12700" marR="0" lvl="0" indent="0" algn="l" rtl="0">
              <a:lnSpc>
                <a:spcPct val="73095"/>
              </a:lnSpc>
              <a:spcBef>
                <a:spcPts val="0"/>
              </a:spcBef>
              <a:spcAft>
                <a:spcPts val="0"/>
              </a:spcAft>
              <a:buNone/>
            </a:pPr>
            <a:r>
              <a:rPr lang="en-US" sz="4200" b="0" i="0" u="none" strike="noStrike" cap="none" baseline="30000">
                <a:solidFill>
                  <a:schemeClr val="dk1"/>
                </a:solidFill>
                <a:latin typeface="Times New Roman"/>
                <a:ea typeface="Times New Roman"/>
                <a:cs typeface="Times New Roman"/>
                <a:sym typeface="Times New Roman"/>
              </a:rPr>
              <a:t>tree</a:t>
            </a:r>
            <a:r>
              <a:rPr lang="en-US" sz="2800" b="0" i="0" u="none" strike="noStrike" cap="none">
                <a:solidFill>
                  <a:schemeClr val="dk1"/>
                </a:solidFill>
                <a:latin typeface="Cambria Math"/>
                <a:ea typeface="Cambria Math"/>
                <a:cs typeface="Cambria Math"/>
                <a:sym typeface="Cambria Math"/>
              </a:rPr>
              <a:t>‐</a:t>
            </a:r>
            <a:r>
              <a:rPr lang="en-US" sz="4200" b="0" i="0" u="none" strike="noStrike" cap="none" baseline="30000">
                <a:solidFill>
                  <a:schemeClr val="dk1"/>
                </a:solidFill>
                <a:latin typeface="Times New Roman"/>
                <a:ea typeface="Times New Roman"/>
                <a:cs typeface="Times New Roman"/>
                <a:sym typeface="Times New Roman"/>
              </a:rPr>
              <a:t>dependent</a:t>
            </a:r>
            <a:endParaRPr sz="2800" b="0" i="0" u="none" strike="noStrike" cap="none">
              <a:solidFill>
                <a:schemeClr val="dk1"/>
              </a:solidFill>
              <a:latin typeface="Times New Roman"/>
              <a:ea typeface="Times New Roman"/>
              <a:cs typeface="Times New Roman"/>
              <a:sym typeface="Times New Roman"/>
            </a:endParaRPr>
          </a:p>
        </p:txBody>
      </p:sp>
      <p:sp>
        <p:nvSpPr>
          <p:cNvPr id="44" name="Google Shape;44;p2"/>
          <p:cNvSpPr txBox="1"/>
          <p:nvPr/>
        </p:nvSpPr>
        <p:spPr>
          <a:xfrm>
            <a:off x="7392670" y="5853040"/>
            <a:ext cx="1399606" cy="380492"/>
          </a:xfrm>
          <a:prstGeom prst="rect">
            <a:avLst/>
          </a:prstGeom>
          <a:noFill/>
          <a:ln>
            <a:noFill/>
          </a:ln>
        </p:spPr>
        <p:txBody>
          <a:bodyPr spcFirstLastPara="1" wrap="square" lIns="0" tIns="0" rIns="0" bIns="0" anchor="t" anchorCtr="0">
            <a:noAutofit/>
          </a:bodyPr>
          <a:lstStyle/>
          <a:p>
            <a:pPr marL="12700" marR="0" lvl="0" indent="0" algn="l" rtl="0">
              <a:lnSpc>
                <a:spcPct val="105535"/>
              </a:lnSpc>
              <a:spcBef>
                <a:spcPts val="0"/>
              </a:spcBef>
              <a:spcAft>
                <a:spcPts val="0"/>
              </a:spcAft>
              <a:buNone/>
            </a:pPr>
            <a:r>
              <a:rPr lang="en-US" sz="2800" b="0" i="0" u="none" strike="noStrike" cap="none">
                <a:solidFill>
                  <a:schemeClr val="dk1"/>
                </a:solidFill>
                <a:latin typeface="Times New Roman"/>
                <a:ea typeface="Times New Roman"/>
                <a:cs typeface="Times New Roman"/>
                <a:sym typeface="Times New Roman"/>
              </a:rPr>
              <a:t>restricted</a:t>
            </a:r>
            <a:endParaRPr sz="2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3"/>
          <p:cNvSpPr/>
          <p:nvPr/>
        </p:nvSpPr>
        <p:spPr>
          <a:xfrm>
            <a:off x="315468" y="117348"/>
            <a:ext cx="8567928" cy="59039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3"/>
          <p:cNvSpPr/>
          <p:nvPr/>
        </p:nvSpPr>
        <p:spPr>
          <a:xfrm>
            <a:off x="461009" y="2349245"/>
            <a:ext cx="1735836" cy="216408"/>
          </a:xfrm>
          <a:custGeom>
            <a:avLst/>
            <a:gdLst/>
            <a:ahLst/>
            <a:cxnLst/>
            <a:rect l="l" t="t" r="r" b="b"/>
            <a:pathLst>
              <a:path w="1735836" h="216408" extrusionOk="0">
                <a:moveTo>
                  <a:pt x="0" y="216408"/>
                </a:moveTo>
                <a:lnTo>
                  <a:pt x="1735836" y="216408"/>
                </a:lnTo>
                <a:lnTo>
                  <a:pt x="1735836" y="0"/>
                </a:lnTo>
                <a:lnTo>
                  <a:pt x="0" y="0"/>
                </a:lnTo>
                <a:lnTo>
                  <a:pt x="0" y="216408"/>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3"/>
          <p:cNvSpPr/>
          <p:nvPr/>
        </p:nvSpPr>
        <p:spPr>
          <a:xfrm>
            <a:off x="1294638" y="3717798"/>
            <a:ext cx="614172" cy="288036"/>
          </a:xfrm>
          <a:custGeom>
            <a:avLst/>
            <a:gdLst/>
            <a:ahLst/>
            <a:cxnLst/>
            <a:rect l="l" t="t" r="r" b="b"/>
            <a:pathLst>
              <a:path w="614172" h="288036" extrusionOk="0">
                <a:moveTo>
                  <a:pt x="0" y="288035"/>
                </a:moveTo>
                <a:lnTo>
                  <a:pt x="614172" y="288035"/>
                </a:lnTo>
                <a:lnTo>
                  <a:pt x="614172" y="0"/>
                </a:lnTo>
                <a:lnTo>
                  <a:pt x="0" y="0"/>
                </a:lnTo>
                <a:lnTo>
                  <a:pt x="0" y="288035"/>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3"/>
          <p:cNvSpPr/>
          <p:nvPr/>
        </p:nvSpPr>
        <p:spPr>
          <a:xfrm>
            <a:off x="1459230" y="4653534"/>
            <a:ext cx="880871" cy="216407"/>
          </a:xfrm>
          <a:custGeom>
            <a:avLst/>
            <a:gdLst/>
            <a:ahLst/>
            <a:cxnLst/>
            <a:rect l="l" t="t" r="r" b="b"/>
            <a:pathLst>
              <a:path w="880871" h="216408" extrusionOk="0">
                <a:moveTo>
                  <a:pt x="0" y="216407"/>
                </a:moveTo>
                <a:lnTo>
                  <a:pt x="880871" y="216407"/>
                </a:lnTo>
                <a:lnTo>
                  <a:pt x="880871" y="0"/>
                </a:lnTo>
                <a:lnTo>
                  <a:pt x="0" y="0"/>
                </a:lnTo>
                <a:lnTo>
                  <a:pt x="0" y="216407"/>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3"/>
          <p:cNvSpPr/>
          <p:nvPr/>
        </p:nvSpPr>
        <p:spPr>
          <a:xfrm>
            <a:off x="520445" y="4149090"/>
            <a:ext cx="1379220" cy="216407"/>
          </a:xfrm>
          <a:custGeom>
            <a:avLst/>
            <a:gdLst/>
            <a:ahLst/>
            <a:cxnLst/>
            <a:rect l="l" t="t" r="r" b="b"/>
            <a:pathLst>
              <a:path w="1379220" h="216407" extrusionOk="0">
                <a:moveTo>
                  <a:pt x="0" y="216407"/>
                </a:moveTo>
                <a:lnTo>
                  <a:pt x="1379220" y="216407"/>
                </a:lnTo>
                <a:lnTo>
                  <a:pt x="1379220" y="0"/>
                </a:lnTo>
                <a:lnTo>
                  <a:pt x="0" y="0"/>
                </a:lnTo>
                <a:lnTo>
                  <a:pt x="0" y="216407"/>
                </a:lnTo>
                <a:close/>
              </a:path>
            </a:pathLst>
          </a:custGeom>
          <a:noFill/>
          <a:ln w="381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3"/>
          <p:cNvSpPr/>
          <p:nvPr/>
        </p:nvSpPr>
        <p:spPr>
          <a:xfrm>
            <a:off x="520445" y="5711190"/>
            <a:ext cx="451104" cy="193547"/>
          </a:xfrm>
          <a:custGeom>
            <a:avLst/>
            <a:gdLst/>
            <a:ahLst/>
            <a:cxnLst/>
            <a:rect l="l" t="t" r="r" b="b"/>
            <a:pathLst>
              <a:path w="451104" h="193548" extrusionOk="0">
                <a:moveTo>
                  <a:pt x="0" y="193548"/>
                </a:moveTo>
                <a:lnTo>
                  <a:pt x="451104" y="193548"/>
                </a:lnTo>
                <a:lnTo>
                  <a:pt x="451104" y="0"/>
                </a:lnTo>
                <a:lnTo>
                  <a:pt x="0" y="0"/>
                </a:lnTo>
                <a:lnTo>
                  <a:pt x="0" y="193548"/>
                </a:lnTo>
                <a:close/>
              </a:path>
            </a:pathLst>
          </a:custGeom>
          <a:noFill/>
          <a:ln w="38075"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3"/>
          <p:cNvSpPr txBox="1"/>
          <p:nvPr/>
        </p:nvSpPr>
        <p:spPr>
          <a:xfrm>
            <a:off x="179933" y="6308767"/>
            <a:ext cx="8883125" cy="304291"/>
          </a:xfrm>
          <a:prstGeom prst="rect">
            <a:avLst/>
          </a:prstGeom>
          <a:noFill/>
          <a:ln>
            <a:noFill/>
          </a:ln>
        </p:spPr>
        <p:txBody>
          <a:bodyPr spcFirstLastPara="1" wrap="square" lIns="0" tIns="0" rIns="0" bIns="0" anchor="t" anchorCtr="0">
            <a:noAutofit/>
          </a:bodyPr>
          <a:lstStyle/>
          <a:p>
            <a:pPr marL="12700" marR="0" lvl="0" indent="0" algn="l" rtl="0">
              <a:lnSpc>
                <a:spcPct val="106590"/>
              </a:lnSpc>
              <a:spcBef>
                <a:spcPts val="0"/>
              </a:spcBef>
              <a:spcAft>
                <a:spcPts val="0"/>
              </a:spcAft>
              <a:buNone/>
            </a:pPr>
            <a:r>
              <a:rPr lang="en-US" sz="2200" b="1">
                <a:solidFill>
                  <a:schemeClr val="dk1"/>
                </a:solidFill>
                <a:latin typeface="Times New Roman"/>
                <a:ea typeface="Times New Roman"/>
                <a:cs typeface="Times New Roman"/>
                <a:sym typeface="Times New Roman"/>
              </a:rPr>
              <a:t>MUSCLE MSA interface at EBI </a:t>
            </a:r>
            <a:r>
              <a:rPr lang="en-US" sz="2200" b="1" u="sng">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(http://www.ebi.ac.uk/Tools/msa/muscle</a:t>
            </a:r>
            <a:r>
              <a:rPr lang="en-US" sz="2200" b="1">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p:txBody>
      </p:sp>
      <p:sp>
        <p:nvSpPr>
          <p:cNvPr id="56" name="Google Shape;56;p3"/>
          <p:cNvSpPr txBox="1"/>
          <p:nvPr/>
        </p:nvSpPr>
        <p:spPr>
          <a:xfrm>
            <a:off x="520445" y="5711190"/>
            <a:ext cx="451104" cy="19354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57" name="Google Shape;57;p3"/>
          <p:cNvSpPr txBox="1"/>
          <p:nvPr/>
        </p:nvSpPr>
        <p:spPr>
          <a:xfrm>
            <a:off x="1459230" y="4653534"/>
            <a:ext cx="880871" cy="21640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58" name="Google Shape;58;p3"/>
          <p:cNvSpPr txBox="1"/>
          <p:nvPr/>
        </p:nvSpPr>
        <p:spPr>
          <a:xfrm>
            <a:off x="520445" y="4149090"/>
            <a:ext cx="1379220" cy="21640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59" name="Google Shape;59;p3"/>
          <p:cNvSpPr txBox="1"/>
          <p:nvPr/>
        </p:nvSpPr>
        <p:spPr>
          <a:xfrm>
            <a:off x="1294638" y="3717798"/>
            <a:ext cx="614172" cy="28803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60" name="Google Shape;60;p3"/>
          <p:cNvSpPr txBox="1"/>
          <p:nvPr/>
        </p:nvSpPr>
        <p:spPr>
          <a:xfrm>
            <a:off x="461009" y="2349245"/>
            <a:ext cx="1735836" cy="21640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p:nvPr/>
        </p:nvSpPr>
        <p:spPr>
          <a:xfrm>
            <a:off x="474370" y="346281"/>
            <a:ext cx="324561"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1.</a:t>
            </a:r>
            <a:endParaRPr sz="2600">
              <a:solidFill>
                <a:schemeClr val="dk1"/>
              </a:solidFill>
              <a:latin typeface="Times New Roman"/>
              <a:ea typeface="Times New Roman"/>
              <a:cs typeface="Times New Roman"/>
              <a:sym typeface="Times New Roman"/>
            </a:endParaRPr>
          </a:p>
        </p:txBody>
      </p:sp>
      <p:sp>
        <p:nvSpPr>
          <p:cNvPr id="66" name="Google Shape;66;p4"/>
          <p:cNvSpPr txBox="1"/>
          <p:nvPr/>
        </p:nvSpPr>
        <p:spPr>
          <a:xfrm>
            <a:off x="989482" y="346281"/>
            <a:ext cx="7681233" cy="1703383"/>
          </a:xfrm>
          <a:prstGeom prst="rect">
            <a:avLst/>
          </a:prstGeom>
          <a:noFill/>
          <a:ln>
            <a:noFill/>
          </a:ln>
        </p:spPr>
        <p:txBody>
          <a:bodyPr spcFirstLastPara="1" wrap="square" lIns="0" tIns="0" rIns="0" bIns="0" anchor="t" anchorCtr="0">
            <a:noAutofit/>
          </a:bodyPr>
          <a:lstStyle/>
          <a:p>
            <a:pPr marL="12700" marR="587"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Go to  </a:t>
            </a:r>
            <a:r>
              <a:rPr lang="en-US" sz="2600" b="1" u="sng">
                <a:solidFill>
                  <a:srgbClr val="0000FF"/>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http://www.ebi.ac.uk/Tools/msa/muscle/ </a:t>
            </a:r>
            <a:r>
              <a:rPr lang="en-US" sz="26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i</a:t>
            </a:r>
            <a:r>
              <a:rPr lang="en-US" sz="2600">
                <a:solidFill>
                  <a:schemeClr val="dk1"/>
                </a:solidFill>
                <a:latin typeface="Times New Roman"/>
                <a:ea typeface="Times New Roman"/>
                <a:cs typeface="Times New Roman"/>
                <a:sym typeface="Times New Roman"/>
              </a:rPr>
              <a:t>n your</a:t>
            </a:r>
            <a:endParaRPr sz="2600">
              <a:solidFill>
                <a:schemeClr val="dk1"/>
              </a:solidFill>
              <a:latin typeface="Times New Roman"/>
              <a:ea typeface="Times New Roman"/>
              <a:cs typeface="Times New Roman"/>
              <a:sym typeface="Times New Roman"/>
            </a:endParaRPr>
          </a:p>
          <a:p>
            <a:pPr marL="12700" marR="49651" lvl="0" indent="0" algn="l" rtl="0">
              <a:lnSpc>
                <a:spcPct val="95825"/>
              </a:lnSpc>
              <a:spcBef>
                <a:spcPts val="0"/>
              </a:spcBef>
              <a:spcAft>
                <a:spcPts val="0"/>
              </a:spcAft>
              <a:buNone/>
            </a:pPr>
            <a:r>
              <a:rPr lang="en-US" sz="2600">
                <a:solidFill>
                  <a:schemeClr val="dk1"/>
                </a:solidFill>
                <a:latin typeface="Times New Roman"/>
                <a:ea typeface="Times New Roman"/>
                <a:cs typeface="Times New Roman"/>
                <a:sym typeface="Times New Roman"/>
              </a:rPr>
              <a:t>browser.</a:t>
            </a:r>
            <a:endParaRPr sz="2600">
              <a:solidFill>
                <a:schemeClr val="dk1"/>
              </a:solidFill>
              <a:latin typeface="Times New Roman"/>
              <a:ea typeface="Times New Roman"/>
              <a:cs typeface="Times New Roman"/>
              <a:sym typeface="Times New Roman"/>
            </a:endParaRPr>
          </a:p>
          <a:p>
            <a:pPr marL="12700" marR="49651" lvl="0" indent="0" algn="l" rtl="0">
              <a:lnSpc>
                <a:spcPct val="95825"/>
              </a:lnSpc>
              <a:spcBef>
                <a:spcPts val="754"/>
              </a:spcBef>
              <a:spcAft>
                <a:spcPts val="0"/>
              </a:spcAft>
              <a:buNone/>
            </a:pPr>
            <a:r>
              <a:rPr lang="en-US" sz="2600" b="1">
                <a:solidFill>
                  <a:schemeClr val="dk1"/>
                </a:solidFill>
                <a:latin typeface="Times New Roman"/>
                <a:ea typeface="Times New Roman"/>
                <a:cs typeface="Times New Roman"/>
                <a:sym typeface="Times New Roman"/>
              </a:rPr>
              <a:t>Enter </a:t>
            </a:r>
            <a:r>
              <a:rPr lang="en-US" sz="2600">
                <a:solidFill>
                  <a:schemeClr val="dk1"/>
                </a:solidFill>
                <a:latin typeface="Times New Roman"/>
                <a:ea typeface="Times New Roman"/>
                <a:cs typeface="Times New Roman"/>
                <a:sym typeface="Times New Roman"/>
              </a:rPr>
              <a:t>your input sequence.</a:t>
            </a:r>
            <a:endParaRPr sz="2600">
              <a:solidFill>
                <a:schemeClr val="dk1"/>
              </a:solidFill>
              <a:latin typeface="Times New Roman"/>
              <a:ea typeface="Times New Roman"/>
              <a:cs typeface="Times New Roman"/>
              <a:sym typeface="Times New Roman"/>
            </a:endParaRPr>
          </a:p>
          <a:p>
            <a:pPr marL="12700" marR="0" lvl="0" indent="0" algn="l" rtl="0">
              <a:lnSpc>
                <a:spcPct val="95825"/>
              </a:lnSpc>
              <a:spcBef>
                <a:spcPts val="754"/>
              </a:spcBef>
              <a:spcAft>
                <a:spcPts val="0"/>
              </a:spcAft>
              <a:buNone/>
            </a:pPr>
            <a:r>
              <a:rPr lang="en-US" sz="2600">
                <a:solidFill>
                  <a:schemeClr val="dk1"/>
                </a:solidFill>
                <a:latin typeface="Times New Roman"/>
                <a:ea typeface="Times New Roman"/>
                <a:cs typeface="Times New Roman"/>
                <a:sym typeface="Times New Roman"/>
              </a:rPr>
              <a:t>Go to </a:t>
            </a:r>
            <a:r>
              <a:rPr lang="en-US" sz="2600" b="1">
                <a:solidFill>
                  <a:schemeClr val="dk1"/>
                </a:solidFill>
                <a:latin typeface="Times New Roman"/>
                <a:ea typeface="Times New Roman"/>
                <a:cs typeface="Times New Roman"/>
                <a:sym typeface="Times New Roman"/>
              </a:rPr>
              <a:t>choose file </a:t>
            </a:r>
            <a:r>
              <a:rPr lang="en-US" sz="2600">
                <a:solidFill>
                  <a:schemeClr val="dk1"/>
                </a:solidFill>
                <a:latin typeface="Times New Roman"/>
                <a:ea typeface="Times New Roman"/>
                <a:cs typeface="Times New Roman"/>
                <a:sym typeface="Times New Roman"/>
              </a:rPr>
              <a:t>and give your input sequence in any</a:t>
            </a:r>
            <a:endParaRPr sz="2600">
              <a:solidFill>
                <a:schemeClr val="dk1"/>
              </a:solidFill>
              <a:latin typeface="Times New Roman"/>
              <a:ea typeface="Times New Roman"/>
              <a:cs typeface="Times New Roman"/>
              <a:sym typeface="Times New Roman"/>
            </a:endParaRPr>
          </a:p>
        </p:txBody>
      </p:sp>
      <p:sp>
        <p:nvSpPr>
          <p:cNvPr id="67" name="Google Shape;67;p4"/>
          <p:cNvSpPr txBox="1"/>
          <p:nvPr/>
        </p:nvSpPr>
        <p:spPr>
          <a:xfrm>
            <a:off x="474370" y="1218009"/>
            <a:ext cx="324561" cy="831655"/>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b="1">
                <a:solidFill>
                  <a:schemeClr val="dk1"/>
                </a:solidFill>
                <a:latin typeface="Times New Roman"/>
                <a:ea typeface="Times New Roman"/>
                <a:cs typeface="Times New Roman"/>
                <a:sym typeface="Times New Roman"/>
              </a:rPr>
              <a:t>2.</a:t>
            </a:r>
            <a:endParaRPr sz="2600">
              <a:solidFill>
                <a:schemeClr val="dk1"/>
              </a:solidFill>
              <a:latin typeface="Times New Roman"/>
              <a:ea typeface="Times New Roman"/>
              <a:cs typeface="Times New Roman"/>
              <a:sym typeface="Times New Roman"/>
            </a:endParaRPr>
          </a:p>
          <a:p>
            <a:pPr marL="12700" marR="30" lvl="0" indent="0" algn="l" rtl="0">
              <a:lnSpc>
                <a:spcPct val="95825"/>
              </a:lnSpc>
              <a:spcBef>
                <a:spcPts val="616"/>
              </a:spcBef>
              <a:spcAft>
                <a:spcPts val="0"/>
              </a:spcAft>
              <a:buNone/>
            </a:pPr>
            <a:r>
              <a:rPr lang="en-US" sz="2600">
                <a:solidFill>
                  <a:schemeClr val="dk1"/>
                </a:solidFill>
                <a:latin typeface="Times New Roman"/>
                <a:ea typeface="Times New Roman"/>
                <a:cs typeface="Times New Roman"/>
                <a:sym typeface="Times New Roman"/>
              </a:rPr>
              <a:t>3.</a:t>
            </a:r>
            <a:endParaRPr sz="2600">
              <a:solidFill>
                <a:schemeClr val="dk1"/>
              </a:solidFill>
              <a:latin typeface="Times New Roman"/>
              <a:ea typeface="Times New Roman"/>
              <a:cs typeface="Times New Roman"/>
              <a:sym typeface="Times New Roman"/>
            </a:endParaRPr>
          </a:p>
        </p:txBody>
      </p:sp>
      <p:sp>
        <p:nvSpPr>
          <p:cNvPr id="68" name="Google Shape;68;p4"/>
          <p:cNvSpPr txBox="1"/>
          <p:nvPr/>
        </p:nvSpPr>
        <p:spPr>
          <a:xfrm>
            <a:off x="989482" y="2090118"/>
            <a:ext cx="736422"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valid</a:t>
            </a:r>
            <a:endParaRPr sz="2600">
              <a:solidFill>
                <a:schemeClr val="dk1"/>
              </a:solidFill>
              <a:latin typeface="Times New Roman"/>
              <a:ea typeface="Times New Roman"/>
              <a:cs typeface="Times New Roman"/>
              <a:sym typeface="Times New Roman"/>
            </a:endParaRPr>
          </a:p>
        </p:txBody>
      </p:sp>
      <p:sp>
        <p:nvSpPr>
          <p:cNvPr id="69" name="Google Shape;69;p4"/>
          <p:cNvSpPr txBox="1"/>
          <p:nvPr/>
        </p:nvSpPr>
        <p:spPr>
          <a:xfrm>
            <a:off x="1846326" y="2090118"/>
            <a:ext cx="953697"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format</a:t>
            </a:r>
            <a:endParaRPr sz="2600">
              <a:solidFill>
                <a:schemeClr val="dk1"/>
              </a:solidFill>
              <a:latin typeface="Times New Roman"/>
              <a:ea typeface="Times New Roman"/>
              <a:cs typeface="Times New Roman"/>
              <a:sym typeface="Times New Roman"/>
            </a:endParaRPr>
          </a:p>
        </p:txBody>
      </p:sp>
      <p:sp>
        <p:nvSpPr>
          <p:cNvPr id="70" name="Google Shape;70;p4"/>
          <p:cNvSpPr txBox="1"/>
          <p:nvPr/>
        </p:nvSpPr>
        <p:spPr>
          <a:xfrm>
            <a:off x="2919222" y="2090118"/>
            <a:ext cx="967522"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(GCG,</a:t>
            </a:r>
            <a:endParaRPr sz="2600">
              <a:solidFill>
                <a:schemeClr val="dk1"/>
              </a:solidFill>
              <a:latin typeface="Times New Roman"/>
              <a:ea typeface="Times New Roman"/>
              <a:cs typeface="Times New Roman"/>
              <a:sym typeface="Times New Roman"/>
            </a:endParaRPr>
          </a:p>
        </p:txBody>
      </p:sp>
      <p:sp>
        <p:nvSpPr>
          <p:cNvPr id="71" name="Google Shape;71;p4"/>
          <p:cNvSpPr txBox="1"/>
          <p:nvPr/>
        </p:nvSpPr>
        <p:spPr>
          <a:xfrm>
            <a:off x="4004564" y="2090118"/>
            <a:ext cx="1153775"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FASTA,</a:t>
            </a:r>
            <a:endParaRPr sz="2600">
              <a:solidFill>
                <a:schemeClr val="dk1"/>
              </a:solidFill>
              <a:latin typeface="Times New Roman"/>
              <a:ea typeface="Times New Roman"/>
              <a:cs typeface="Times New Roman"/>
              <a:sym typeface="Times New Roman"/>
            </a:endParaRPr>
          </a:p>
        </p:txBody>
      </p:sp>
      <p:sp>
        <p:nvSpPr>
          <p:cNvPr id="72" name="Google Shape;72;p4"/>
          <p:cNvSpPr txBox="1"/>
          <p:nvPr/>
        </p:nvSpPr>
        <p:spPr>
          <a:xfrm>
            <a:off x="5278628" y="2090118"/>
            <a:ext cx="1076390"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EMBL,</a:t>
            </a:r>
            <a:endParaRPr sz="2600">
              <a:solidFill>
                <a:schemeClr val="dk1"/>
              </a:solidFill>
              <a:latin typeface="Times New Roman"/>
              <a:ea typeface="Times New Roman"/>
              <a:cs typeface="Times New Roman"/>
              <a:sym typeface="Times New Roman"/>
            </a:endParaRPr>
          </a:p>
        </p:txBody>
      </p:sp>
      <p:sp>
        <p:nvSpPr>
          <p:cNvPr id="73" name="Google Shape;73;p4"/>
          <p:cNvSpPr txBox="1"/>
          <p:nvPr/>
        </p:nvSpPr>
        <p:spPr>
          <a:xfrm>
            <a:off x="6473698" y="2090118"/>
            <a:ext cx="1404315"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GenBank,</a:t>
            </a:r>
            <a:endParaRPr sz="2600">
              <a:solidFill>
                <a:schemeClr val="dk1"/>
              </a:solidFill>
              <a:latin typeface="Times New Roman"/>
              <a:ea typeface="Times New Roman"/>
              <a:cs typeface="Times New Roman"/>
              <a:sym typeface="Times New Roman"/>
            </a:endParaRPr>
          </a:p>
        </p:txBody>
      </p:sp>
      <p:sp>
        <p:nvSpPr>
          <p:cNvPr id="74" name="Google Shape;74;p4"/>
          <p:cNvSpPr txBox="1"/>
          <p:nvPr/>
        </p:nvSpPr>
        <p:spPr>
          <a:xfrm>
            <a:off x="7998079" y="2090118"/>
            <a:ext cx="671272"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PIR,</a:t>
            </a:r>
            <a:endParaRPr sz="2600">
              <a:solidFill>
                <a:schemeClr val="dk1"/>
              </a:solidFill>
              <a:latin typeface="Times New Roman"/>
              <a:ea typeface="Times New Roman"/>
              <a:cs typeface="Times New Roman"/>
              <a:sym typeface="Times New Roman"/>
            </a:endParaRPr>
          </a:p>
        </p:txBody>
      </p:sp>
      <p:sp>
        <p:nvSpPr>
          <p:cNvPr id="75" name="Google Shape;75;p4"/>
          <p:cNvSpPr txBox="1"/>
          <p:nvPr/>
        </p:nvSpPr>
        <p:spPr>
          <a:xfrm>
            <a:off x="989482" y="2486358"/>
            <a:ext cx="7676189" cy="1228089"/>
          </a:xfrm>
          <a:prstGeom prst="rect">
            <a:avLst/>
          </a:prstGeom>
          <a:noFill/>
          <a:ln>
            <a:noFill/>
          </a:ln>
        </p:spPr>
        <p:txBody>
          <a:bodyPr spcFirstLastPara="1" wrap="square" lIns="0" tIns="0" rIns="0" bIns="0" anchor="t" anchorCtr="0">
            <a:noAutofit/>
          </a:bodyPr>
          <a:lstStyle/>
          <a:p>
            <a:pPr marL="12700" marR="44254"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NBRF or UniProtKB/Swiss-Prot format).</a:t>
            </a:r>
            <a:endParaRPr sz="2600">
              <a:solidFill>
                <a:schemeClr val="dk1"/>
              </a:solidFill>
              <a:latin typeface="Times New Roman"/>
              <a:ea typeface="Times New Roman"/>
              <a:cs typeface="Times New Roman"/>
              <a:sym typeface="Times New Roman"/>
            </a:endParaRPr>
          </a:p>
          <a:p>
            <a:pPr marL="12700" marR="0" lvl="0" indent="0" algn="l" rtl="0">
              <a:lnSpc>
                <a:spcPct val="100041"/>
              </a:lnSpc>
              <a:spcBef>
                <a:spcPts val="616"/>
              </a:spcBef>
              <a:spcAft>
                <a:spcPts val="0"/>
              </a:spcAft>
              <a:buNone/>
            </a:pPr>
            <a:r>
              <a:rPr lang="en-US" sz="2600">
                <a:solidFill>
                  <a:schemeClr val="dk1"/>
                </a:solidFill>
                <a:latin typeface="Times New Roman"/>
                <a:ea typeface="Times New Roman"/>
                <a:cs typeface="Times New Roman"/>
                <a:sym typeface="Times New Roman"/>
              </a:rPr>
              <a:t>Similarly give other input sequences (There is currently a limit of 500 sequences and 1MB of data).</a:t>
            </a:r>
            <a:endParaRPr sz="2600">
              <a:solidFill>
                <a:schemeClr val="dk1"/>
              </a:solidFill>
              <a:latin typeface="Times New Roman"/>
              <a:ea typeface="Times New Roman"/>
              <a:cs typeface="Times New Roman"/>
              <a:sym typeface="Times New Roman"/>
            </a:endParaRPr>
          </a:p>
        </p:txBody>
      </p:sp>
      <p:sp>
        <p:nvSpPr>
          <p:cNvPr id="76" name="Google Shape;76;p4"/>
          <p:cNvSpPr txBox="1"/>
          <p:nvPr/>
        </p:nvSpPr>
        <p:spPr>
          <a:xfrm>
            <a:off x="474370" y="2961846"/>
            <a:ext cx="324561"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4.</a:t>
            </a:r>
            <a:endParaRPr sz="2600">
              <a:solidFill>
                <a:schemeClr val="dk1"/>
              </a:solidFill>
              <a:latin typeface="Times New Roman"/>
              <a:ea typeface="Times New Roman"/>
              <a:cs typeface="Times New Roman"/>
              <a:sym typeface="Times New Roman"/>
            </a:endParaRPr>
          </a:p>
        </p:txBody>
      </p:sp>
      <p:sp>
        <p:nvSpPr>
          <p:cNvPr id="77" name="Google Shape;77;p4"/>
          <p:cNvSpPr txBox="1"/>
          <p:nvPr/>
        </p:nvSpPr>
        <p:spPr>
          <a:xfrm>
            <a:off x="474370" y="3833828"/>
            <a:ext cx="324561"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5.</a:t>
            </a:r>
            <a:endParaRPr sz="2600">
              <a:solidFill>
                <a:schemeClr val="dk1"/>
              </a:solidFill>
              <a:latin typeface="Times New Roman"/>
              <a:ea typeface="Times New Roman"/>
              <a:cs typeface="Times New Roman"/>
              <a:sym typeface="Times New Roman"/>
            </a:endParaRPr>
          </a:p>
        </p:txBody>
      </p:sp>
      <p:sp>
        <p:nvSpPr>
          <p:cNvPr id="78" name="Google Shape;78;p4"/>
          <p:cNvSpPr txBox="1"/>
          <p:nvPr/>
        </p:nvSpPr>
        <p:spPr>
          <a:xfrm>
            <a:off x="989482" y="3833828"/>
            <a:ext cx="790658"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Click</a:t>
            </a:r>
            <a:endParaRPr sz="2600">
              <a:solidFill>
                <a:schemeClr val="dk1"/>
              </a:solidFill>
              <a:latin typeface="Times New Roman"/>
              <a:ea typeface="Times New Roman"/>
              <a:cs typeface="Times New Roman"/>
              <a:sym typeface="Times New Roman"/>
            </a:endParaRPr>
          </a:p>
        </p:txBody>
      </p:sp>
      <p:sp>
        <p:nvSpPr>
          <p:cNvPr id="79" name="Google Shape;79;p4"/>
          <p:cNvSpPr txBox="1"/>
          <p:nvPr/>
        </p:nvSpPr>
        <p:spPr>
          <a:xfrm>
            <a:off x="1882902" y="3833828"/>
            <a:ext cx="407238"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on</a:t>
            </a:r>
            <a:endParaRPr sz="2600">
              <a:solidFill>
                <a:schemeClr val="dk1"/>
              </a:solidFill>
              <a:latin typeface="Times New Roman"/>
              <a:ea typeface="Times New Roman"/>
              <a:cs typeface="Times New Roman"/>
              <a:sym typeface="Times New Roman"/>
            </a:endParaRPr>
          </a:p>
        </p:txBody>
      </p:sp>
      <p:sp>
        <p:nvSpPr>
          <p:cNvPr id="80" name="Google Shape;80;p4"/>
          <p:cNvSpPr txBox="1"/>
          <p:nvPr/>
        </p:nvSpPr>
        <p:spPr>
          <a:xfrm>
            <a:off x="2391918" y="3833828"/>
            <a:ext cx="910767"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a:t>
            </a:r>
            <a:r>
              <a:rPr lang="en-US" sz="2600" b="1">
                <a:solidFill>
                  <a:schemeClr val="dk1"/>
                </a:solidFill>
                <a:latin typeface="Times New Roman"/>
                <a:ea typeface="Times New Roman"/>
                <a:cs typeface="Times New Roman"/>
                <a:sym typeface="Times New Roman"/>
              </a:rPr>
              <a:t>more</a:t>
            </a:r>
            <a:endParaRPr sz="2600">
              <a:solidFill>
                <a:schemeClr val="dk1"/>
              </a:solidFill>
              <a:latin typeface="Times New Roman"/>
              <a:ea typeface="Times New Roman"/>
              <a:cs typeface="Times New Roman"/>
              <a:sym typeface="Times New Roman"/>
            </a:endParaRPr>
          </a:p>
        </p:txBody>
      </p:sp>
      <p:sp>
        <p:nvSpPr>
          <p:cNvPr id="81" name="Google Shape;81;p4"/>
          <p:cNvSpPr txBox="1"/>
          <p:nvPr/>
        </p:nvSpPr>
        <p:spPr>
          <a:xfrm>
            <a:off x="3403854" y="3833828"/>
            <a:ext cx="2210385"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b="1">
                <a:solidFill>
                  <a:schemeClr val="dk1"/>
                </a:solidFill>
                <a:latin typeface="Times New Roman"/>
                <a:ea typeface="Times New Roman"/>
                <a:cs typeface="Times New Roman"/>
                <a:sym typeface="Times New Roman"/>
              </a:rPr>
              <a:t>options</a:t>
            </a:r>
            <a:r>
              <a:rPr lang="en-US" sz="2600">
                <a:solidFill>
                  <a:schemeClr val="dk1"/>
                </a:solidFill>
                <a:latin typeface="Times New Roman"/>
                <a:ea typeface="Times New Roman"/>
                <a:cs typeface="Times New Roman"/>
                <a:sym typeface="Times New Roman"/>
              </a:rPr>
              <a:t>’ button</a:t>
            </a:r>
            <a:endParaRPr sz="2600">
              <a:solidFill>
                <a:schemeClr val="dk1"/>
              </a:solidFill>
              <a:latin typeface="Times New Roman"/>
              <a:ea typeface="Times New Roman"/>
              <a:cs typeface="Times New Roman"/>
              <a:sym typeface="Times New Roman"/>
            </a:endParaRPr>
          </a:p>
        </p:txBody>
      </p:sp>
      <p:sp>
        <p:nvSpPr>
          <p:cNvPr id="82" name="Google Shape;82;p4"/>
          <p:cNvSpPr txBox="1"/>
          <p:nvPr/>
        </p:nvSpPr>
        <p:spPr>
          <a:xfrm>
            <a:off x="5716270" y="3833828"/>
            <a:ext cx="331303"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to</a:t>
            </a:r>
            <a:endParaRPr sz="2600">
              <a:solidFill>
                <a:schemeClr val="dk1"/>
              </a:solidFill>
              <a:latin typeface="Times New Roman"/>
              <a:ea typeface="Times New Roman"/>
              <a:cs typeface="Times New Roman"/>
              <a:sym typeface="Times New Roman"/>
            </a:endParaRPr>
          </a:p>
        </p:txBody>
      </p:sp>
      <p:sp>
        <p:nvSpPr>
          <p:cNvPr id="83" name="Google Shape;83;p4"/>
          <p:cNvSpPr txBox="1"/>
          <p:nvPr/>
        </p:nvSpPr>
        <p:spPr>
          <a:xfrm>
            <a:off x="6150610" y="3833828"/>
            <a:ext cx="440533"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set</a:t>
            </a:r>
            <a:endParaRPr sz="2600">
              <a:solidFill>
                <a:schemeClr val="dk1"/>
              </a:solidFill>
              <a:latin typeface="Times New Roman"/>
              <a:ea typeface="Times New Roman"/>
              <a:cs typeface="Times New Roman"/>
              <a:sym typeface="Times New Roman"/>
            </a:endParaRPr>
          </a:p>
        </p:txBody>
      </p:sp>
      <p:sp>
        <p:nvSpPr>
          <p:cNvPr id="84" name="Google Shape;84;p4"/>
          <p:cNvSpPr txBox="1"/>
          <p:nvPr/>
        </p:nvSpPr>
        <p:spPr>
          <a:xfrm>
            <a:off x="6693154" y="3833828"/>
            <a:ext cx="1976368" cy="356107"/>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the  alignment</a:t>
            </a:r>
            <a:endParaRPr sz="2600">
              <a:solidFill>
                <a:schemeClr val="dk1"/>
              </a:solidFill>
              <a:latin typeface="Times New Roman"/>
              <a:ea typeface="Times New Roman"/>
              <a:cs typeface="Times New Roman"/>
              <a:sym typeface="Times New Roman"/>
            </a:endParaRPr>
          </a:p>
        </p:txBody>
      </p:sp>
      <p:sp>
        <p:nvSpPr>
          <p:cNvPr id="85" name="Google Shape;85;p4"/>
          <p:cNvSpPr txBox="1"/>
          <p:nvPr/>
        </p:nvSpPr>
        <p:spPr>
          <a:xfrm>
            <a:off x="989482" y="4230068"/>
            <a:ext cx="7679989" cy="752407"/>
          </a:xfrm>
          <a:prstGeom prst="rect">
            <a:avLst/>
          </a:prstGeom>
          <a:noFill/>
          <a:ln>
            <a:noFill/>
          </a:ln>
        </p:spPr>
        <p:txBody>
          <a:bodyPr spcFirstLastPara="1" wrap="square" lIns="0" tIns="0" rIns="0" bIns="0" anchor="t" anchorCtr="0">
            <a:noAutofit/>
          </a:bodyPr>
          <a:lstStyle/>
          <a:p>
            <a:pPr marL="12700" marR="1642"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options. Change output format to clustalW to get results</a:t>
            </a:r>
            <a:endParaRPr sz="2600">
              <a:solidFill>
                <a:schemeClr val="dk1"/>
              </a:solidFill>
              <a:latin typeface="Times New Roman"/>
              <a:ea typeface="Times New Roman"/>
              <a:cs typeface="Times New Roman"/>
              <a:sym typeface="Times New Roman"/>
            </a:endParaRPr>
          </a:p>
          <a:p>
            <a:pPr marL="12700" marR="0" lvl="0" indent="0" algn="l" rtl="0">
              <a:lnSpc>
                <a:spcPct val="95825"/>
              </a:lnSpc>
              <a:spcBef>
                <a:spcPts val="0"/>
              </a:spcBef>
              <a:spcAft>
                <a:spcPts val="0"/>
              </a:spcAft>
              <a:buNone/>
            </a:pPr>
            <a:r>
              <a:rPr lang="en-US" sz="2600">
                <a:solidFill>
                  <a:schemeClr val="dk1"/>
                </a:solidFill>
                <a:latin typeface="Times New Roman"/>
                <a:ea typeface="Times New Roman"/>
                <a:cs typeface="Times New Roman"/>
                <a:sym typeface="Times New Roman"/>
              </a:rPr>
              <a:t>in aln format. Default value is Pearson/FASTA [fasta].</a:t>
            </a:r>
            <a:endParaRPr sz="2600">
              <a:solidFill>
                <a:schemeClr val="dk1"/>
              </a:solidFill>
              <a:latin typeface="Times New Roman"/>
              <a:ea typeface="Times New Roman"/>
              <a:cs typeface="Times New Roman"/>
              <a:sym typeface="Times New Roman"/>
            </a:endParaRPr>
          </a:p>
        </p:txBody>
      </p:sp>
      <p:sp>
        <p:nvSpPr>
          <p:cNvPr id="86" name="Google Shape;86;p4"/>
          <p:cNvSpPr txBox="1"/>
          <p:nvPr/>
        </p:nvSpPr>
        <p:spPr>
          <a:xfrm>
            <a:off x="989482" y="5022929"/>
            <a:ext cx="1105161"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b="1">
                <a:solidFill>
                  <a:schemeClr val="dk1"/>
                </a:solidFill>
                <a:latin typeface="Times New Roman"/>
                <a:ea typeface="Times New Roman"/>
                <a:cs typeface="Times New Roman"/>
                <a:sym typeface="Times New Roman"/>
              </a:rPr>
              <a:t>Output</a:t>
            </a:r>
            <a:endParaRPr sz="2600">
              <a:solidFill>
                <a:schemeClr val="dk1"/>
              </a:solidFill>
              <a:latin typeface="Times New Roman"/>
              <a:ea typeface="Times New Roman"/>
              <a:cs typeface="Times New Roman"/>
              <a:sym typeface="Times New Roman"/>
            </a:endParaRPr>
          </a:p>
        </p:txBody>
      </p:sp>
      <p:sp>
        <p:nvSpPr>
          <p:cNvPr id="87" name="Google Shape;87;p4"/>
          <p:cNvSpPr txBox="1"/>
          <p:nvPr/>
        </p:nvSpPr>
        <p:spPr>
          <a:xfrm>
            <a:off x="2175510" y="5022929"/>
            <a:ext cx="1475827"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b="1">
                <a:solidFill>
                  <a:schemeClr val="dk1"/>
                </a:solidFill>
                <a:latin typeface="Times New Roman"/>
                <a:ea typeface="Times New Roman"/>
                <a:cs typeface="Times New Roman"/>
                <a:sym typeface="Times New Roman"/>
              </a:rPr>
              <a:t>Order </a:t>
            </a:r>
            <a:r>
              <a:rPr lang="en-US" sz="2600">
                <a:solidFill>
                  <a:schemeClr val="dk1"/>
                </a:solidFill>
                <a:latin typeface="Times New Roman"/>
                <a:ea typeface="Times New Roman"/>
                <a:cs typeface="Times New Roman"/>
                <a:sym typeface="Times New Roman"/>
              </a:rPr>
              <a:t>-in</a:t>
            </a:r>
            <a:endParaRPr sz="2600">
              <a:solidFill>
                <a:schemeClr val="dk1"/>
              </a:solidFill>
              <a:latin typeface="Times New Roman"/>
              <a:ea typeface="Times New Roman"/>
              <a:cs typeface="Times New Roman"/>
              <a:sym typeface="Times New Roman"/>
            </a:endParaRPr>
          </a:p>
        </p:txBody>
      </p:sp>
      <p:sp>
        <p:nvSpPr>
          <p:cNvPr id="88" name="Google Shape;88;p4"/>
          <p:cNvSpPr txBox="1"/>
          <p:nvPr/>
        </p:nvSpPr>
        <p:spPr>
          <a:xfrm>
            <a:off x="3731767" y="5022929"/>
            <a:ext cx="882264"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which</a:t>
            </a:r>
            <a:endParaRPr sz="2600">
              <a:solidFill>
                <a:schemeClr val="dk1"/>
              </a:solidFill>
              <a:latin typeface="Times New Roman"/>
              <a:ea typeface="Times New Roman"/>
              <a:cs typeface="Times New Roman"/>
              <a:sym typeface="Times New Roman"/>
            </a:endParaRPr>
          </a:p>
        </p:txBody>
      </p:sp>
      <p:sp>
        <p:nvSpPr>
          <p:cNvPr id="89" name="Google Shape;89;p4"/>
          <p:cNvSpPr txBox="1"/>
          <p:nvPr/>
        </p:nvSpPr>
        <p:spPr>
          <a:xfrm>
            <a:off x="4694936" y="5022929"/>
            <a:ext cx="479131"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the</a:t>
            </a:r>
            <a:endParaRPr sz="2600">
              <a:solidFill>
                <a:schemeClr val="dk1"/>
              </a:solidFill>
              <a:latin typeface="Times New Roman"/>
              <a:ea typeface="Times New Roman"/>
              <a:cs typeface="Times New Roman"/>
              <a:sym typeface="Times New Roman"/>
            </a:endParaRPr>
          </a:p>
        </p:txBody>
      </p:sp>
      <p:sp>
        <p:nvSpPr>
          <p:cNvPr id="90" name="Google Shape;90;p4"/>
          <p:cNvSpPr txBox="1"/>
          <p:nvPr/>
        </p:nvSpPr>
        <p:spPr>
          <a:xfrm>
            <a:off x="5254244" y="5022929"/>
            <a:ext cx="1411066"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sequences</a:t>
            </a:r>
            <a:endParaRPr sz="2600">
              <a:solidFill>
                <a:schemeClr val="dk1"/>
              </a:solidFill>
              <a:latin typeface="Times New Roman"/>
              <a:ea typeface="Times New Roman"/>
              <a:cs typeface="Times New Roman"/>
              <a:sym typeface="Times New Roman"/>
            </a:endParaRPr>
          </a:p>
        </p:txBody>
      </p:sp>
      <p:sp>
        <p:nvSpPr>
          <p:cNvPr id="91" name="Google Shape;91;p4"/>
          <p:cNvSpPr txBox="1"/>
          <p:nvPr/>
        </p:nvSpPr>
        <p:spPr>
          <a:xfrm>
            <a:off x="6744970" y="5022929"/>
            <a:ext cx="955020"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appear</a:t>
            </a:r>
            <a:endParaRPr sz="2600">
              <a:solidFill>
                <a:schemeClr val="dk1"/>
              </a:solidFill>
              <a:latin typeface="Times New Roman"/>
              <a:ea typeface="Times New Roman"/>
              <a:cs typeface="Times New Roman"/>
              <a:sym typeface="Times New Roman"/>
            </a:endParaRPr>
          </a:p>
        </p:txBody>
      </p:sp>
      <p:sp>
        <p:nvSpPr>
          <p:cNvPr id="92" name="Google Shape;92;p4"/>
          <p:cNvSpPr txBox="1"/>
          <p:nvPr/>
        </p:nvSpPr>
        <p:spPr>
          <a:xfrm>
            <a:off x="7780147" y="5022929"/>
            <a:ext cx="331303"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in</a:t>
            </a:r>
            <a:endParaRPr sz="2600">
              <a:solidFill>
                <a:schemeClr val="dk1"/>
              </a:solidFill>
              <a:latin typeface="Times New Roman"/>
              <a:ea typeface="Times New Roman"/>
              <a:cs typeface="Times New Roman"/>
              <a:sym typeface="Times New Roman"/>
            </a:endParaRPr>
          </a:p>
        </p:txBody>
      </p:sp>
      <p:sp>
        <p:nvSpPr>
          <p:cNvPr id="93" name="Google Shape;93;p4"/>
          <p:cNvSpPr txBox="1"/>
          <p:nvPr/>
        </p:nvSpPr>
        <p:spPr>
          <a:xfrm>
            <a:off x="8193151" y="5022929"/>
            <a:ext cx="477808"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the</a:t>
            </a:r>
            <a:endParaRPr sz="2600">
              <a:solidFill>
                <a:schemeClr val="dk1"/>
              </a:solidFill>
              <a:latin typeface="Times New Roman"/>
              <a:ea typeface="Times New Roman"/>
              <a:cs typeface="Times New Roman"/>
              <a:sym typeface="Times New Roman"/>
            </a:endParaRPr>
          </a:p>
        </p:txBody>
      </p:sp>
      <p:sp>
        <p:nvSpPr>
          <p:cNvPr id="94" name="Google Shape;94;p4"/>
          <p:cNvSpPr txBox="1"/>
          <p:nvPr/>
        </p:nvSpPr>
        <p:spPr>
          <a:xfrm>
            <a:off x="989482" y="5419119"/>
            <a:ext cx="5788202" cy="831595"/>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final alignment. Default value is: ‘aligned’.</a:t>
            </a:r>
            <a:endParaRPr sz="2600">
              <a:solidFill>
                <a:schemeClr val="dk1"/>
              </a:solidFill>
              <a:latin typeface="Times New Roman"/>
              <a:ea typeface="Times New Roman"/>
              <a:cs typeface="Times New Roman"/>
              <a:sym typeface="Times New Roman"/>
            </a:endParaRPr>
          </a:p>
          <a:p>
            <a:pPr marL="12700" marR="49606" lvl="0" indent="0" algn="l" rtl="0">
              <a:lnSpc>
                <a:spcPct val="95825"/>
              </a:lnSpc>
              <a:spcBef>
                <a:spcPts val="616"/>
              </a:spcBef>
              <a:spcAft>
                <a:spcPts val="0"/>
              </a:spcAft>
              <a:buNone/>
            </a:pPr>
            <a:r>
              <a:rPr lang="en-US" sz="2600">
                <a:solidFill>
                  <a:schemeClr val="dk1"/>
                </a:solidFill>
                <a:latin typeface="Times New Roman"/>
                <a:ea typeface="Times New Roman"/>
                <a:cs typeface="Times New Roman"/>
                <a:sym typeface="Times New Roman"/>
              </a:rPr>
              <a:t>Enter </a:t>
            </a:r>
            <a:r>
              <a:rPr lang="en-US" sz="2600" b="1">
                <a:solidFill>
                  <a:schemeClr val="dk1"/>
                </a:solidFill>
                <a:latin typeface="Times New Roman"/>
                <a:ea typeface="Times New Roman"/>
                <a:cs typeface="Times New Roman"/>
                <a:sym typeface="Times New Roman"/>
              </a:rPr>
              <a:t>submit</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95" name="Google Shape;95;p4"/>
          <p:cNvSpPr txBox="1"/>
          <p:nvPr/>
        </p:nvSpPr>
        <p:spPr>
          <a:xfrm>
            <a:off x="474370" y="5894607"/>
            <a:ext cx="324561" cy="356108"/>
          </a:xfrm>
          <a:prstGeom prst="rect">
            <a:avLst/>
          </a:prstGeom>
          <a:noFill/>
          <a:ln>
            <a:noFill/>
          </a:ln>
        </p:spPr>
        <p:txBody>
          <a:bodyPr spcFirstLastPara="1" wrap="square" lIns="0" tIns="0" rIns="0" bIns="0" anchor="t" anchorCtr="0">
            <a:noAutofit/>
          </a:bodyPr>
          <a:lstStyle/>
          <a:p>
            <a:pPr marL="12700" marR="0" lvl="0" indent="0" algn="l" rtl="0">
              <a:lnSpc>
                <a:spcPct val="106153"/>
              </a:lnSpc>
              <a:spcBef>
                <a:spcPts val="0"/>
              </a:spcBef>
              <a:spcAft>
                <a:spcPts val="0"/>
              </a:spcAft>
              <a:buNone/>
            </a:pPr>
            <a:r>
              <a:rPr lang="en-US" sz="2600">
                <a:solidFill>
                  <a:schemeClr val="dk1"/>
                </a:solidFill>
                <a:latin typeface="Times New Roman"/>
                <a:ea typeface="Times New Roman"/>
                <a:cs typeface="Times New Roman"/>
                <a:sym typeface="Times New Roman"/>
              </a:rPr>
              <a:t>6.</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p:nvPr/>
        </p:nvSpPr>
        <p:spPr>
          <a:xfrm>
            <a:off x="35052" y="117348"/>
            <a:ext cx="4465320" cy="554431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5"/>
          <p:cNvSpPr/>
          <p:nvPr/>
        </p:nvSpPr>
        <p:spPr>
          <a:xfrm>
            <a:off x="30480" y="112775"/>
            <a:ext cx="4474464" cy="5553456"/>
          </a:xfrm>
          <a:custGeom>
            <a:avLst/>
            <a:gdLst/>
            <a:ahLst/>
            <a:cxnLst/>
            <a:rect l="l" t="t" r="r" b="b"/>
            <a:pathLst>
              <a:path w="4474464" h="5553456" extrusionOk="0">
                <a:moveTo>
                  <a:pt x="0" y="5553456"/>
                </a:moveTo>
                <a:lnTo>
                  <a:pt x="4474464" y="5553456"/>
                </a:lnTo>
                <a:lnTo>
                  <a:pt x="4474464" y="0"/>
                </a:lnTo>
                <a:lnTo>
                  <a:pt x="0" y="0"/>
                </a:lnTo>
                <a:lnTo>
                  <a:pt x="0" y="5553456"/>
                </a:lnTo>
                <a:close/>
              </a:path>
            </a:pathLst>
          </a:custGeom>
          <a:noFill/>
          <a:ln w="9525"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5"/>
          <p:cNvSpPr/>
          <p:nvPr/>
        </p:nvSpPr>
        <p:spPr>
          <a:xfrm>
            <a:off x="4643628" y="109727"/>
            <a:ext cx="4465320" cy="555193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5"/>
          <p:cNvSpPr/>
          <p:nvPr/>
        </p:nvSpPr>
        <p:spPr>
          <a:xfrm>
            <a:off x="4639056" y="105155"/>
            <a:ext cx="4474463" cy="5561076"/>
          </a:xfrm>
          <a:custGeom>
            <a:avLst/>
            <a:gdLst/>
            <a:ahLst/>
            <a:cxnLst/>
            <a:rect l="l" t="t" r="r" b="b"/>
            <a:pathLst>
              <a:path w="4474463" h="5561076" extrusionOk="0">
                <a:moveTo>
                  <a:pt x="0" y="5561076"/>
                </a:moveTo>
                <a:lnTo>
                  <a:pt x="4474463" y="5561076"/>
                </a:lnTo>
                <a:lnTo>
                  <a:pt x="4474463" y="0"/>
                </a:lnTo>
                <a:lnTo>
                  <a:pt x="0" y="0"/>
                </a:lnTo>
                <a:lnTo>
                  <a:pt x="0" y="5561076"/>
                </a:lnTo>
                <a:close/>
              </a:path>
            </a:pathLst>
          </a:custGeom>
          <a:noFill/>
          <a:ln w="9525"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5"/>
          <p:cNvSpPr txBox="1"/>
          <p:nvPr/>
        </p:nvSpPr>
        <p:spPr>
          <a:xfrm>
            <a:off x="919683" y="5804558"/>
            <a:ext cx="2909874" cy="254000"/>
          </a:xfrm>
          <a:prstGeom prst="rect">
            <a:avLst/>
          </a:prstGeom>
          <a:noFill/>
          <a:ln>
            <a:noFill/>
          </a:ln>
        </p:spPr>
        <p:txBody>
          <a:bodyPr spcFirstLastPara="1" wrap="square" lIns="0" tIns="0" rIns="0" bIns="0" anchor="t" anchorCtr="0">
            <a:noAutofit/>
          </a:bodyPr>
          <a:lstStyle/>
          <a:p>
            <a:pPr marL="12700" marR="0" lvl="0" indent="0" algn="l" rtl="0">
              <a:lnSpc>
                <a:spcPct val="107722"/>
              </a:lnSpc>
              <a:spcBef>
                <a:spcPts val="0"/>
              </a:spcBef>
              <a:spcAft>
                <a:spcPts val="0"/>
              </a:spcAft>
              <a:buNone/>
            </a:pPr>
            <a:r>
              <a:rPr lang="en-US" sz="1800" b="1">
                <a:solidFill>
                  <a:schemeClr val="dk1"/>
                </a:solidFill>
                <a:latin typeface="Times New Roman"/>
                <a:ea typeface="Times New Roman"/>
                <a:cs typeface="Times New Roman"/>
                <a:sym typeface="Times New Roman"/>
              </a:rPr>
              <a:t>MSA generated by MUSCLE</a:t>
            </a:r>
            <a:endParaRPr sz="1800">
              <a:solidFill>
                <a:schemeClr val="dk1"/>
              </a:solidFill>
              <a:latin typeface="Times New Roman"/>
              <a:ea typeface="Times New Roman"/>
              <a:cs typeface="Times New Roman"/>
              <a:sym typeface="Times New Roman"/>
            </a:endParaRPr>
          </a:p>
        </p:txBody>
      </p:sp>
      <p:sp>
        <p:nvSpPr>
          <p:cNvPr id="105" name="Google Shape;105;p5"/>
          <p:cNvSpPr txBox="1"/>
          <p:nvPr/>
        </p:nvSpPr>
        <p:spPr>
          <a:xfrm>
            <a:off x="5560822" y="5850583"/>
            <a:ext cx="2771876" cy="254000"/>
          </a:xfrm>
          <a:prstGeom prst="rect">
            <a:avLst/>
          </a:prstGeom>
          <a:noFill/>
          <a:ln>
            <a:noFill/>
          </a:ln>
        </p:spPr>
        <p:txBody>
          <a:bodyPr spcFirstLastPara="1" wrap="square" lIns="0" tIns="0" rIns="0" bIns="0" anchor="t" anchorCtr="0">
            <a:noAutofit/>
          </a:bodyPr>
          <a:lstStyle/>
          <a:p>
            <a:pPr marL="12700" marR="0" lvl="0" indent="0" algn="l" rtl="0">
              <a:lnSpc>
                <a:spcPct val="107722"/>
              </a:lnSpc>
              <a:spcBef>
                <a:spcPts val="0"/>
              </a:spcBef>
              <a:spcAft>
                <a:spcPts val="0"/>
              </a:spcAft>
              <a:buNone/>
            </a:pPr>
            <a:r>
              <a:rPr lang="en-US" sz="1800" b="1">
                <a:solidFill>
                  <a:schemeClr val="dk1"/>
                </a:solidFill>
                <a:latin typeface="Times New Roman"/>
                <a:ea typeface="Times New Roman"/>
                <a:cs typeface="Times New Roman"/>
                <a:sym typeface="Times New Roman"/>
              </a:rPr>
              <a:t>MSA generated by T-Coffee</a:t>
            </a:r>
            <a:endParaRPr sz="1800">
              <a:solidFill>
                <a:schemeClr val="dk1"/>
              </a:solidFill>
              <a:latin typeface="Times New Roman"/>
              <a:ea typeface="Times New Roman"/>
              <a:cs typeface="Times New Roman"/>
              <a:sym typeface="Times New Roman"/>
            </a:endParaRPr>
          </a:p>
        </p:txBody>
      </p:sp>
      <p:sp>
        <p:nvSpPr>
          <p:cNvPr id="106" name="Google Shape;106;p5"/>
          <p:cNvSpPr txBox="1"/>
          <p:nvPr/>
        </p:nvSpPr>
        <p:spPr>
          <a:xfrm>
            <a:off x="1470787" y="6375937"/>
            <a:ext cx="3759286" cy="279908"/>
          </a:xfrm>
          <a:prstGeom prst="rect">
            <a:avLst/>
          </a:prstGeom>
          <a:noFill/>
          <a:ln>
            <a:noFill/>
          </a:ln>
        </p:spPr>
        <p:txBody>
          <a:bodyPr spcFirstLastPara="1" wrap="square" lIns="0" tIns="0" rIns="0" bIns="0" anchor="t" anchorCtr="0">
            <a:noAutofit/>
          </a:bodyPr>
          <a:lstStyle/>
          <a:p>
            <a:pPr marL="12700" marR="0" lvl="0" indent="0" algn="l" rtl="0">
              <a:lnSpc>
                <a:spcPct val="107250"/>
              </a:lnSpc>
              <a:spcBef>
                <a:spcPts val="0"/>
              </a:spcBef>
              <a:spcAft>
                <a:spcPts val="0"/>
              </a:spcAft>
              <a:buNone/>
            </a:pPr>
            <a:r>
              <a:rPr lang="en-US" sz="2000" b="1">
                <a:solidFill>
                  <a:schemeClr val="dk1"/>
                </a:solidFill>
                <a:latin typeface="Times New Roman"/>
                <a:ea typeface="Times New Roman"/>
                <a:cs typeface="Times New Roman"/>
                <a:sym typeface="Times New Roman"/>
              </a:rPr>
              <a:t>Comparison of MSA generated by</a:t>
            </a:r>
            <a:endParaRPr sz="2000">
              <a:solidFill>
                <a:schemeClr val="dk1"/>
              </a:solidFill>
              <a:latin typeface="Times New Roman"/>
              <a:ea typeface="Times New Roman"/>
              <a:cs typeface="Times New Roman"/>
              <a:sym typeface="Times New Roman"/>
            </a:endParaRPr>
          </a:p>
        </p:txBody>
      </p:sp>
      <p:sp>
        <p:nvSpPr>
          <p:cNvPr id="107" name="Google Shape;107;p5"/>
          <p:cNvSpPr txBox="1"/>
          <p:nvPr/>
        </p:nvSpPr>
        <p:spPr>
          <a:xfrm>
            <a:off x="5229870" y="6375937"/>
            <a:ext cx="2626060" cy="279908"/>
          </a:xfrm>
          <a:prstGeom prst="rect">
            <a:avLst/>
          </a:prstGeom>
          <a:noFill/>
          <a:ln>
            <a:noFill/>
          </a:ln>
        </p:spPr>
        <p:txBody>
          <a:bodyPr spcFirstLastPara="1" wrap="square" lIns="0" tIns="0" rIns="0" bIns="0" anchor="t" anchorCtr="0">
            <a:noAutofit/>
          </a:bodyPr>
          <a:lstStyle/>
          <a:p>
            <a:pPr marL="12700" marR="0" lvl="0" indent="0" algn="l" rtl="0">
              <a:lnSpc>
                <a:spcPct val="107250"/>
              </a:lnSpc>
              <a:spcBef>
                <a:spcPts val="0"/>
              </a:spcBef>
              <a:spcAft>
                <a:spcPts val="0"/>
              </a:spcAft>
              <a:buNone/>
            </a:pPr>
            <a:r>
              <a:rPr lang="en-US" sz="2000" b="1">
                <a:solidFill>
                  <a:schemeClr val="dk1"/>
                </a:solidFill>
                <a:latin typeface="Times New Roman"/>
                <a:ea typeface="Times New Roman"/>
                <a:cs typeface="Times New Roman"/>
                <a:sym typeface="Times New Roman"/>
              </a:rPr>
              <a:t>MUSCLE and T-Coffee</a:t>
            </a:r>
            <a:endParaRPr sz="2000">
              <a:solidFill>
                <a:schemeClr val="dk1"/>
              </a:solidFill>
              <a:latin typeface="Times New Roman"/>
              <a:ea typeface="Times New Roman"/>
              <a:cs typeface="Times New Roman"/>
              <a:sym typeface="Times New Roman"/>
            </a:endParaRPr>
          </a:p>
        </p:txBody>
      </p:sp>
      <p:sp>
        <p:nvSpPr>
          <p:cNvPr id="108" name="Google Shape;108;p5"/>
          <p:cNvSpPr txBox="1"/>
          <p:nvPr/>
        </p:nvSpPr>
        <p:spPr>
          <a:xfrm>
            <a:off x="4639056" y="105155"/>
            <a:ext cx="4474463" cy="556107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
        <p:nvSpPr>
          <p:cNvPr id="109" name="Google Shape;109;p5"/>
          <p:cNvSpPr txBox="1"/>
          <p:nvPr/>
        </p:nvSpPr>
        <p:spPr>
          <a:xfrm>
            <a:off x="30480" y="112775"/>
            <a:ext cx="4474464" cy="5553456"/>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endParaRPr sz="1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p:nvPr/>
        </p:nvSpPr>
        <p:spPr>
          <a:xfrm>
            <a:off x="1461008" y="1223749"/>
            <a:ext cx="7219657"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Both the programs use different algorithms,</a:t>
            </a:r>
            <a:endParaRPr sz="3200">
              <a:solidFill>
                <a:schemeClr val="dk1"/>
              </a:solidFill>
              <a:latin typeface="Times New Roman"/>
              <a:ea typeface="Times New Roman"/>
              <a:cs typeface="Times New Roman"/>
              <a:sym typeface="Times New Roman"/>
            </a:endParaRPr>
          </a:p>
        </p:txBody>
      </p:sp>
      <p:sp>
        <p:nvSpPr>
          <p:cNvPr id="115" name="Google Shape;115;p6"/>
          <p:cNvSpPr txBox="1"/>
          <p:nvPr/>
        </p:nvSpPr>
        <p:spPr>
          <a:xfrm>
            <a:off x="546303" y="1711184"/>
            <a:ext cx="1081710"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which</a:t>
            </a:r>
            <a:endParaRPr sz="3200">
              <a:solidFill>
                <a:schemeClr val="dk1"/>
              </a:solidFill>
              <a:latin typeface="Times New Roman"/>
              <a:ea typeface="Times New Roman"/>
              <a:cs typeface="Times New Roman"/>
              <a:sym typeface="Times New Roman"/>
            </a:endParaRPr>
          </a:p>
        </p:txBody>
      </p:sp>
      <p:sp>
        <p:nvSpPr>
          <p:cNvPr id="116" name="Google Shape;116;p6"/>
          <p:cNvSpPr txBox="1"/>
          <p:nvPr/>
        </p:nvSpPr>
        <p:spPr>
          <a:xfrm>
            <a:off x="1896872" y="1711184"/>
            <a:ext cx="35418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is</a:t>
            </a:r>
            <a:endParaRPr sz="3200">
              <a:solidFill>
                <a:schemeClr val="dk1"/>
              </a:solidFill>
              <a:latin typeface="Times New Roman"/>
              <a:ea typeface="Times New Roman"/>
              <a:cs typeface="Times New Roman"/>
              <a:sym typeface="Times New Roman"/>
            </a:endParaRPr>
          </a:p>
        </p:txBody>
      </p:sp>
      <p:sp>
        <p:nvSpPr>
          <p:cNvPr id="117" name="Google Shape;117;p6"/>
          <p:cNvSpPr txBox="1"/>
          <p:nvPr/>
        </p:nvSpPr>
        <p:spPr>
          <a:xfrm>
            <a:off x="2308352" y="1711184"/>
            <a:ext cx="1418631" cy="920614"/>
          </a:xfrm>
          <a:prstGeom prst="rect">
            <a:avLst/>
          </a:prstGeom>
          <a:noFill/>
          <a:ln>
            <a:noFill/>
          </a:ln>
        </p:spPr>
        <p:txBody>
          <a:bodyPr spcFirstLastPara="1" wrap="square" lIns="0" tIns="0" rIns="0" bIns="0" anchor="t" anchorCtr="0">
            <a:noAutofit/>
          </a:bodyPr>
          <a:lstStyle/>
          <a:p>
            <a:pPr marL="226059" marR="11985"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clearly</a:t>
            </a:r>
            <a:endParaRPr sz="3200">
              <a:solidFill>
                <a:schemeClr val="dk1"/>
              </a:solidFill>
              <a:latin typeface="Times New Roman"/>
              <a:ea typeface="Times New Roman"/>
              <a:cs typeface="Times New Roman"/>
              <a:sym typeface="Times New Roman"/>
            </a:endParaRPr>
          </a:p>
          <a:p>
            <a:pPr marL="12700" marR="0" lvl="0" indent="0" algn="l"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by each</a:t>
            </a:r>
            <a:endParaRPr sz="3200">
              <a:solidFill>
                <a:schemeClr val="dk1"/>
              </a:solidFill>
              <a:latin typeface="Times New Roman"/>
              <a:ea typeface="Times New Roman"/>
              <a:cs typeface="Times New Roman"/>
              <a:sym typeface="Times New Roman"/>
            </a:endParaRPr>
          </a:p>
        </p:txBody>
      </p:sp>
      <p:sp>
        <p:nvSpPr>
          <p:cNvPr id="118" name="Google Shape;118;p6"/>
          <p:cNvSpPr txBox="1"/>
          <p:nvPr/>
        </p:nvSpPr>
        <p:spPr>
          <a:xfrm>
            <a:off x="3820414" y="1711184"/>
            <a:ext cx="1534198" cy="920614"/>
          </a:xfrm>
          <a:prstGeom prst="rect">
            <a:avLst/>
          </a:prstGeom>
          <a:noFill/>
          <a:ln>
            <a:noFill/>
          </a:ln>
        </p:spPr>
        <p:txBody>
          <a:bodyPr spcFirstLastPara="1" wrap="square" lIns="0" tIns="0" rIns="0" bIns="0" anchor="t" anchorCtr="0">
            <a:noAutofit/>
          </a:bodyPr>
          <a:lstStyle/>
          <a:p>
            <a:pPr marL="134051" marR="116459" lvl="0" indent="0" algn="ctr"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evident</a:t>
            </a:r>
            <a:endParaRPr sz="3200">
              <a:solidFill>
                <a:schemeClr val="dk1"/>
              </a:solidFill>
              <a:latin typeface="Times New Roman"/>
              <a:ea typeface="Times New Roman"/>
              <a:cs typeface="Times New Roman"/>
              <a:sym typeface="Times New Roman"/>
            </a:endParaRPr>
          </a:p>
          <a:p>
            <a:pPr marL="0" marR="0" lvl="0" indent="0" algn="ctr"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program.</a:t>
            </a:r>
            <a:endParaRPr sz="3200">
              <a:solidFill>
                <a:schemeClr val="dk1"/>
              </a:solidFill>
              <a:latin typeface="Times New Roman"/>
              <a:ea typeface="Times New Roman"/>
              <a:cs typeface="Times New Roman"/>
              <a:sym typeface="Times New Roman"/>
            </a:endParaRPr>
          </a:p>
        </p:txBody>
      </p:sp>
      <p:sp>
        <p:nvSpPr>
          <p:cNvPr id="119" name="Google Shape;119;p6"/>
          <p:cNvSpPr txBox="1"/>
          <p:nvPr/>
        </p:nvSpPr>
        <p:spPr>
          <a:xfrm>
            <a:off x="5478907" y="1711184"/>
            <a:ext cx="1055564" cy="920614"/>
          </a:xfrm>
          <a:prstGeom prst="rect">
            <a:avLst/>
          </a:prstGeom>
          <a:noFill/>
          <a:ln>
            <a:noFill/>
          </a:ln>
        </p:spPr>
        <p:txBody>
          <a:bodyPr spcFirstLastPara="1" wrap="square" lIns="0" tIns="0" rIns="0" bIns="0" anchor="t" anchorCtr="0">
            <a:noAutofit/>
          </a:bodyPr>
          <a:lstStyle/>
          <a:p>
            <a:pPr marL="70612" marR="61035"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from</a:t>
            </a:r>
            <a:endParaRPr sz="3200">
              <a:solidFill>
                <a:schemeClr val="dk1"/>
              </a:solidFill>
              <a:latin typeface="Times New Roman"/>
              <a:ea typeface="Times New Roman"/>
              <a:cs typeface="Times New Roman"/>
              <a:sym typeface="Times New Roman"/>
            </a:endParaRPr>
          </a:p>
          <a:p>
            <a:pPr marL="12700" marR="0" lvl="0" indent="0" algn="l"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It has</a:t>
            </a:r>
            <a:endParaRPr sz="3200">
              <a:solidFill>
                <a:schemeClr val="dk1"/>
              </a:solidFill>
              <a:latin typeface="Times New Roman"/>
              <a:ea typeface="Times New Roman"/>
              <a:cs typeface="Times New Roman"/>
              <a:sym typeface="Times New Roman"/>
            </a:endParaRPr>
          </a:p>
        </p:txBody>
      </p:sp>
      <p:sp>
        <p:nvSpPr>
          <p:cNvPr id="120" name="Google Shape;120;p6"/>
          <p:cNvSpPr txBox="1"/>
          <p:nvPr/>
        </p:nvSpPr>
        <p:spPr>
          <a:xfrm>
            <a:off x="6679819" y="1711184"/>
            <a:ext cx="584095"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the</a:t>
            </a:r>
            <a:endParaRPr sz="3200">
              <a:solidFill>
                <a:schemeClr val="dk1"/>
              </a:solidFill>
              <a:latin typeface="Times New Roman"/>
              <a:ea typeface="Times New Roman"/>
              <a:cs typeface="Times New Roman"/>
              <a:sym typeface="Times New Roman"/>
            </a:endParaRPr>
          </a:p>
        </p:txBody>
      </p:sp>
      <p:sp>
        <p:nvSpPr>
          <p:cNvPr id="121" name="Google Shape;121;p6"/>
          <p:cNvSpPr txBox="1"/>
          <p:nvPr/>
        </p:nvSpPr>
        <p:spPr>
          <a:xfrm>
            <a:off x="7531989" y="1711184"/>
            <a:ext cx="1149714" cy="920614"/>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results</a:t>
            </a:r>
            <a:endParaRPr sz="3200">
              <a:solidFill>
                <a:schemeClr val="dk1"/>
              </a:solidFill>
              <a:latin typeface="Times New Roman"/>
              <a:ea typeface="Times New Roman"/>
              <a:cs typeface="Times New Roman"/>
              <a:sym typeface="Times New Roman"/>
            </a:endParaRPr>
          </a:p>
          <a:p>
            <a:pPr marL="169671" marR="2970" lvl="0" indent="0" algn="l" rtl="0">
              <a:lnSpc>
                <a:spcPct val="95825"/>
              </a:lnSpc>
              <a:spcBef>
                <a:spcPts val="0"/>
              </a:spcBef>
              <a:spcAft>
                <a:spcPts val="0"/>
              </a:spcAft>
              <a:buNone/>
            </a:pPr>
            <a:r>
              <a:rPr lang="en-US" sz="3200">
                <a:solidFill>
                  <a:schemeClr val="dk1"/>
                </a:solidFill>
                <a:latin typeface="Times New Roman"/>
                <a:ea typeface="Times New Roman"/>
                <a:cs typeface="Times New Roman"/>
                <a:sym typeface="Times New Roman"/>
              </a:rPr>
              <a:t>noted</a:t>
            </a:r>
            <a:endParaRPr sz="3200">
              <a:solidFill>
                <a:schemeClr val="dk1"/>
              </a:solidFill>
              <a:latin typeface="Times New Roman"/>
              <a:ea typeface="Times New Roman"/>
              <a:cs typeface="Times New Roman"/>
              <a:sym typeface="Times New Roman"/>
            </a:endParaRPr>
          </a:p>
        </p:txBody>
      </p:sp>
      <p:sp>
        <p:nvSpPr>
          <p:cNvPr id="122" name="Google Shape;122;p6"/>
          <p:cNvSpPr txBox="1"/>
          <p:nvPr/>
        </p:nvSpPr>
        <p:spPr>
          <a:xfrm>
            <a:off x="546303" y="2199490"/>
            <a:ext cx="1667680"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generated</a:t>
            </a:r>
            <a:endParaRPr sz="3200">
              <a:solidFill>
                <a:schemeClr val="dk1"/>
              </a:solidFill>
              <a:latin typeface="Times New Roman"/>
              <a:ea typeface="Times New Roman"/>
              <a:cs typeface="Times New Roman"/>
              <a:sym typeface="Times New Roman"/>
            </a:endParaRPr>
          </a:p>
        </p:txBody>
      </p:sp>
      <p:sp>
        <p:nvSpPr>
          <p:cNvPr id="123" name="Google Shape;123;p6"/>
          <p:cNvSpPr txBox="1"/>
          <p:nvPr/>
        </p:nvSpPr>
        <p:spPr>
          <a:xfrm>
            <a:off x="6628003" y="2199490"/>
            <a:ext cx="402322"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to</a:t>
            </a:r>
            <a:endParaRPr sz="3200">
              <a:solidFill>
                <a:schemeClr val="dk1"/>
              </a:solidFill>
              <a:latin typeface="Times New Roman"/>
              <a:ea typeface="Times New Roman"/>
              <a:cs typeface="Times New Roman"/>
              <a:sym typeface="Times New Roman"/>
            </a:endParaRPr>
          </a:p>
        </p:txBody>
      </p:sp>
      <p:sp>
        <p:nvSpPr>
          <p:cNvPr id="124" name="Google Shape;124;p6"/>
          <p:cNvSpPr txBox="1"/>
          <p:nvPr/>
        </p:nvSpPr>
        <p:spPr>
          <a:xfrm>
            <a:off x="7124827" y="2199490"/>
            <a:ext cx="472690"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be</a:t>
            </a:r>
            <a:endParaRPr sz="3200">
              <a:solidFill>
                <a:schemeClr val="dk1"/>
              </a:solidFill>
              <a:latin typeface="Times New Roman"/>
              <a:ea typeface="Times New Roman"/>
              <a:cs typeface="Times New Roman"/>
              <a:sym typeface="Times New Roman"/>
            </a:endParaRPr>
          </a:p>
        </p:txBody>
      </p:sp>
      <p:sp>
        <p:nvSpPr>
          <p:cNvPr id="125" name="Google Shape;125;p6"/>
          <p:cNvSpPr txBox="1"/>
          <p:nvPr/>
        </p:nvSpPr>
        <p:spPr>
          <a:xfrm>
            <a:off x="546303" y="2687170"/>
            <a:ext cx="798525"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that,</a:t>
            </a:r>
            <a:endParaRPr sz="3200">
              <a:solidFill>
                <a:schemeClr val="dk1"/>
              </a:solidFill>
              <a:latin typeface="Times New Roman"/>
              <a:ea typeface="Times New Roman"/>
              <a:cs typeface="Times New Roman"/>
              <a:sym typeface="Times New Roman"/>
            </a:endParaRPr>
          </a:p>
        </p:txBody>
      </p:sp>
      <p:sp>
        <p:nvSpPr>
          <p:cNvPr id="126" name="Google Shape;126;p6"/>
          <p:cNvSpPr txBox="1"/>
          <p:nvPr/>
        </p:nvSpPr>
        <p:spPr>
          <a:xfrm>
            <a:off x="1464056" y="2687170"/>
            <a:ext cx="3205855"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though  alignments</a:t>
            </a:r>
            <a:endParaRPr sz="3200">
              <a:solidFill>
                <a:schemeClr val="dk1"/>
              </a:solidFill>
              <a:latin typeface="Times New Roman"/>
              <a:ea typeface="Times New Roman"/>
              <a:cs typeface="Times New Roman"/>
              <a:sym typeface="Times New Roman"/>
            </a:endParaRPr>
          </a:p>
        </p:txBody>
      </p:sp>
      <p:sp>
        <p:nvSpPr>
          <p:cNvPr id="127" name="Google Shape;127;p6"/>
          <p:cNvSpPr txBox="1"/>
          <p:nvPr/>
        </p:nvSpPr>
        <p:spPr>
          <a:xfrm>
            <a:off x="4786630" y="2687170"/>
            <a:ext cx="1067898"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differ,</a:t>
            </a:r>
            <a:endParaRPr sz="3200">
              <a:solidFill>
                <a:schemeClr val="dk1"/>
              </a:solidFill>
              <a:latin typeface="Times New Roman"/>
              <a:ea typeface="Times New Roman"/>
              <a:cs typeface="Times New Roman"/>
              <a:sym typeface="Times New Roman"/>
            </a:endParaRPr>
          </a:p>
        </p:txBody>
      </p:sp>
      <p:sp>
        <p:nvSpPr>
          <p:cNvPr id="128" name="Google Shape;128;p6"/>
          <p:cNvSpPr txBox="1"/>
          <p:nvPr/>
        </p:nvSpPr>
        <p:spPr>
          <a:xfrm>
            <a:off x="5972683" y="2687170"/>
            <a:ext cx="2163701"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conservation</a:t>
            </a:r>
            <a:endParaRPr sz="3200">
              <a:solidFill>
                <a:schemeClr val="dk1"/>
              </a:solidFill>
              <a:latin typeface="Times New Roman"/>
              <a:ea typeface="Times New Roman"/>
              <a:cs typeface="Times New Roman"/>
              <a:sym typeface="Times New Roman"/>
            </a:endParaRPr>
          </a:p>
        </p:txBody>
      </p:sp>
      <p:sp>
        <p:nvSpPr>
          <p:cNvPr id="129" name="Google Shape;129;p6"/>
          <p:cNvSpPr txBox="1"/>
          <p:nvPr/>
        </p:nvSpPr>
        <p:spPr>
          <a:xfrm>
            <a:off x="8255889" y="2687170"/>
            <a:ext cx="423866" cy="432308"/>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of</a:t>
            </a:r>
            <a:endParaRPr sz="3200">
              <a:solidFill>
                <a:schemeClr val="dk1"/>
              </a:solidFill>
              <a:latin typeface="Times New Roman"/>
              <a:ea typeface="Times New Roman"/>
              <a:cs typeface="Times New Roman"/>
              <a:sym typeface="Times New Roman"/>
            </a:endParaRPr>
          </a:p>
        </p:txBody>
      </p:sp>
      <p:sp>
        <p:nvSpPr>
          <p:cNvPr id="130" name="Google Shape;130;p6"/>
          <p:cNvSpPr txBox="1"/>
          <p:nvPr/>
        </p:nvSpPr>
        <p:spPr>
          <a:xfrm>
            <a:off x="546303" y="3174605"/>
            <a:ext cx="2109281"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amino acids</a:t>
            </a:r>
            <a:endParaRPr sz="3200">
              <a:solidFill>
                <a:schemeClr val="dk1"/>
              </a:solidFill>
              <a:latin typeface="Times New Roman"/>
              <a:ea typeface="Times New Roman"/>
              <a:cs typeface="Times New Roman"/>
              <a:sym typeface="Times New Roman"/>
            </a:endParaRPr>
          </a:p>
        </p:txBody>
      </p:sp>
      <p:sp>
        <p:nvSpPr>
          <p:cNvPr id="131" name="Google Shape;131;p6"/>
          <p:cNvSpPr txBox="1"/>
          <p:nvPr/>
        </p:nvSpPr>
        <p:spPr>
          <a:xfrm>
            <a:off x="2738120" y="3174605"/>
            <a:ext cx="381597"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at</a:t>
            </a:r>
            <a:endParaRPr sz="3200">
              <a:solidFill>
                <a:schemeClr val="dk1"/>
              </a:solidFill>
              <a:latin typeface="Times New Roman"/>
              <a:ea typeface="Times New Roman"/>
              <a:cs typeface="Times New Roman"/>
              <a:sym typeface="Times New Roman"/>
            </a:endParaRPr>
          </a:p>
        </p:txBody>
      </p:sp>
      <p:sp>
        <p:nvSpPr>
          <p:cNvPr id="132" name="Google Shape;132;p6"/>
          <p:cNvSpPr txBox="1"/>
          <p:nvPr/>
        </p:nvSpPr>
        <p:spPr>
          <a:xfrm>
            <a:off x="3200146" y="3174605"/>
            <a:ext cx="582874"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the</a:t>
            </a:r>
            <a:endParaRPr sz="3200">
              <a:solidFill>
                <a:schemeClr val="dk1"/>
              </a:solidFill>
              <a:latin typeface="Times New Roman"/>
              <a:ea typeface="Times New Roman"/>
              <a:cs typeface="Times New Roman"/>
              <a:sym typeface="Times New Roman"/>
            </a:endParaRPr>
          </a:p>
        </p:txBody>
      </p:sp>
      <p:sp>
        <p:nvSpPr>
          <p:cNvPr id="133" name="Google Shape;133;p6"/>
          <p:cNvSpPr txBox="1"/>
          <p:nvPr/>
        </p:nvSpPr>
        <p:spPr>
          <a:xfrm>
            <a:off x="3866134" y="3174605"/>
            <a:ext cx="1790528"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active site</a:t>
            </a:r>
            <a:endParaRPr sz="3200">
              <a:solidFill>
                <a:schemeClr val="dk1"/>
              </a:solidFill>
              <a:latin typeface="Times New Roman"/>
              <a:ea typeface="Times New Roman"/>
              <a:cs typeface="Times New Roman"/>
              <a:sym typeface="Times New Roman"/>
            </a:endParaRPr>
          </a:p>
        </p:txBody>
      </p:sp>
      <p:sp>
        <p:nvSpPr>
          <p:cNvPr id="134" name="Google Shape;134;p6"/>
          <p:cNvSpPr txBox="1"/>
          <p:nvPr/>
        </p:nvSpPr>
        <p:spPr>
          <a:xfrm>
            <a:off x="5739511" y="3174605"/>
            <a:ext cx="583688"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are</a:t>
            </a:r>
            <a:endParaRPr sz="3200">
              <a:solidFill>
                <a:schemeClr val="dk1"/>
              </a:solidFill>
              <a:latin typeface="Times New Roman"/>
              <a:ea typeface="Times New Roman"/>
              <a:cs typeface="Times New Roman"/>
              <a:sym typeface="Times New Roman"/>
            </a:endParaRPr>
          </a:p>
        </p:txBody>
      </p:sp>
      <p:sp>
        <p:nvSpPr>
          <p:cNvPr id="135" name="Google Shape;135;p6"/>
          <p:cNvSpPr txBox="1"/>
          <p:nvPr/>
        </p:nvSpPr>
        <p:spPr>
          <a:xfrm>
            <a:off x="6405499" y="3174605"/>
            <a:ext cx="2274895"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still retained.</a:t>
            </a:r>
            <a:endParaRPr sz="3200">
              <a:solidFill>
                <a:schemeClr val="dk1"/>
              </a:solidFill>
              <a:latin typeface="Times New Roman"/>
              <a:ea typeface="Times New Roman"/>
              <a:cs typeface="Times New Roman"/>
              <a:sym typeface="Times New Roman"/>
            </a:endParaRPr>
          </a:p>
        </p:txBody>
      </p:sp>
      <p:sp>
        <p:nvSpPr>
          <p:cNvPr id="136" name="Google Shape;136;p6"/>
          <p:cNvSpPr txBox="1"/>
          <p:nvPr/>
        </p:nvSpPr>
        <p:spPr>
          <a:xfrm>
            <a:off x="546303" y="3662784"/>
            <a:ext cx="8133004"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Again a phylogenetic tree construction is purely</a:t>
            </a:r>
            <a:endParaRPr sz="3200">
              <a:solidFill>
                <a:schemeClr val="dk1"/>
              </a:solidFill>
              <a:latin typeface="Times New Roman"/>
              <a:ea typeface="Times New Roman"/>
              <a:cs typeface="Times New Roman"/>
              <a:sym typeface="Times New Roman"/>
            </a:endParaRPr>
          </a:p>
        </p:txBody>
      </p:sp>
      <p:sp>
        <p:nvSpPr>
          <p:cNvPr id="137" name="Google Shape;137;p6"/>
          <p:cNvSpPr txBox="1"/>
          <p:nvPr/>
        </p:nvSpPr>
        <p:spPr>
          <a:xfrm>
            <a:off x="546303" y="4150464"/>
            <a:ext cx="1758014"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dependent</a:t>
            </a:r>
            <a:endParaRPr sz="3200">
              <a:solidFill>
                <a:schemeClr val="dk1"/>
              </a:solidFill>
              <a:latin typeface="Times New Roman"/>
              <a:ea typeface="Times New Roman"/>
              <a:cs typeface="Times New Roman"/>
              <a:sym typeface="Times New Roman"/>
            </a:endParaRPr>
          </a:p>
        </p:txBody>
      </p:sp>
      <p:sp>
        <p:nvSpPr>
          <p:cNvPr id="138" name="Google Shape;138;p6"/>
          <p:cNvSpPr txBox="1"/>
          <p:nvPr/>
        </p:nvSpPr>
        <p:spPr>
          <a:xfrm>
            <a:off x="2390648" y="4150464"/>
            <a:ext cx="1162797"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on the</a:t>
            </a:r>
            <a:endParaRPr sz="3200">
              <a:solidFill>
                <a:schemeClr val="dk1"/>
              </a:solidFill>
              <a:latin typeface="Times New Roman"/>
              <a:ea typeface="Times New Roman"/>
              <a:cs typeface="Times New Roman"/>
              <a:sym typeface="Times New Roman"/>
            </a:endParaRPr>
          </a:p>
        </p:txBody>
      </p:sp>
      <p:sp>
        <p:nvSpPr>
          <p:cNvPr id="139" name="Google Shape;139;p6"/>
          <p:cNvSpPr txBox="1"/>
          <p:nvPr/>
        </p:nvSpPr>
        <p:spPr>
          <a:xfrm>
            <a:off x="3637534" y="4150464"/>
            <a:ext cx="1814652"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alignment.</a:t>
            </a:r>
            <a:endParaRPr sz="3200">
              <a:solidFill>
                <a:schemeClr val="dk1"/>
              </a:solidFill>
              <a:latin typeface="Times New Roman"/>
              <a:ea typeface="Times New Roman"/>
              <a:cs typeface="Times New Roman"/>
              <a:sym typeface="Times New Roman"/>
            </a:endParaRPr>
          </a:p>
        </p:txBody>
      </p:sp>
      <p:sp>
        <p:nvSpPr>
          <p:cNvPr id="140" name="Google Shape;140;p6"/>
          <p:cNvSpPr txBox="1"/>
          <p:nvPr/>
        </p:nvSpPr>
        <p:spPr>
          <a:xfrm>
            <a:off x="5538343" y="4150464"/>
            <a:ext cx="1125679"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Hence</a:t>
            </a:r>
            <a:endParaRPr sz="3200">
              <a:solidFill>
                <a:schemeClr val="dk1"/>
              </a:solidFill>
              <a:latin typeface="Times New Roman"/>
              <a:ea typeface="Times New Roman"/>
              <a:cs typeface="Times New Roman"/>
              <a:sym typeface="Times New Roman"/>
            </a:endParaRPr>
          </a:p>
        </p:txBody>
      </p:sp>
      <p:sp>
        <p:nvSpPr>
          <p:cNvPr id="141" name="Google Shape;141;p6"/>
          <p:cNvSpPr txBox="1"/>
          <p:nvPr/>
        </p:nvSpPr>
        <p:spPr>
          <a:xfrm>
            <a:off x="6749923" y="4150464"/>
            <a:ext cx="674011"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one</a:t>
            </a:r>
            <a:endParaRPr sz="3200">
              <a:solidFill>
                <a:schemeClr val="dk1"/>
              </a:solidFill>
              <a:latin typeface="Times New Roman"/>
              <a:ea typeface="Times New Roman"/>
              <a:cs typeface="Times New Roman"/>
              <a:sym typeface="Times New Roman"/>
            </a:endParaRPr>
          </a:p>
        </p:txBody>
      </p:sp>
      <p:sp>
        <p:nvSpPr>
          <p:cNvPr id="142" name="Google Shape;142;p6"/>
          <p:cNvSpPr txBox="1"/>
          <p:nvPr/>
        </p:nvSpPr>
        <p:spPr>
          <a:xfrm>
            <a:off x="7510653" y="4150464"/>
            <a:ext cx="1170439" cy="432307"/>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should</a:t>
            </a:r>
            <a:endParaRPr sz="3200">
              <a:solidFill>
                <a:schemeClr val="dk1"/>
              </a:solidFill>
              <a:latin typeface="Times New Roman"/>
              <a:ea typeface="Times New Roman"/>
              <a:cs typeface="Times New Roman"/>
              <a:sym typeface="Times New Roman"/>
            </a:endParaRPr>
          </a:p>
        </p:txBody>
      </p:sp>
      <p:sp>
        <p:nvSpPr>
          <p:cNvPr id="143" name="Google Shape;143;p6"/>
          <p:cNvSpPr txBox="1"/>
          <p:nvPr/>
        </p:nvSpPr>
        <p:spPr>
          <a:xfrm>
            <a:off x="546303" y="4637899"/>
            <a:ext cx="3474587" cy="432612"/>
          </a:xfrm>
          <a:prstGeom prst="rect">
            <a:avLst/>
          </a:prstGeom>
          <a:noFill/>
          <a:ln>
            <a:noFill/>
          </a:ln>
        </p:spPr>
        <p:txBody>
          <a:bodyPr spcFirstLastPara="1" wrap="square" lIns="0" tIns="0" rIns="0" bIns="0" anchor="t" anchorCtr="0">
            <a:noAutofit/>
          </a:bodyPr>
          <a:lstStyle/>
          <a:p>
            <a:pPr marL="12700" marR="0" lvl="0" indent="0" algn="l" rtl="0">
              <a:lnSpc>
                <a:spcPct val="105312"/>
              </a:lnSpc>
              <a:spcBef>
                <a:spcPts val="0"/>
              </a:spcBef>
              <a:spcAft>
                <a:spcPts val="0"/>
              </a:spcAft>
              <a:buNone/>
            </a:pPr>
            <a:r>
              <a:rPr lang="en-US" sz="3200">
                <a:solidFill>
                  <a:schemeClr val="dk1"/>
                </a:solidFill>
                <a:latin typeface="Times New Roman"/>
                <a:ea typeface="Times New Roman"/>
                <a:cs typeface="Times New Roman"/>
                <a:sym typeface="Times New Roman"/>
              </a:rPr>
              <a:t>utmost care in MSA.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p:nvPr/>
        </p:nvSpPr>
        <p:spPr>
          <a:xfrm>
            <a:off x="108915" y="196881"/>
            <a:ext cx="7943117" cy="331919"/>
          </a:xfrm>
          <a:prstGeom prst="rect">
            <a:avLst/>
          </a:prstGeom>
          <a:noFill/>
          <a:ln>
            <a:noFill/>
          </a:ln>
        </p:spPr>
        <p:txBody>
          <a:bodyPr spcFirstLastPara="1" wrap="square" lIns="0" tIns="0" rIns="0" bIns="0" anchor="t" anchorCtr="0">
            <a:noAutofit/>
          </a:bodyPr>
          <a:lstStyle/>
          <a:p>
            <a:pPr marL="12700" marR="0" lvl="0" indent="0" algn="l" rtl="0">
              <a:lnSpc>
                <a:spcPct val="106875"/>
              </a:lnSpc>
              <a:spcBef>
                <a:spcPts val="0"/>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Alignment</a:t>
            </a:r>
            <a:r>
              <a:rPr lang="en-US" sz="2400">
                <a:solidFill>
                  <a:schemeClr val="dk1"/>
                </a:solidFill>
                <a:latin typeface="Times New Roman"/>
                <a:ea typeface="Times New Roman"/>
                <a:cs typeface="Times New Roman"/>
                <a:sym typeface="Times New Roman"/>
              </a:rPr>
              <a:t>’ tab (default) -shows the alignment in aln format.</a:t>
            </a:r>
            <a:endParaRPr sz="2400">
              <a:solidFill>
                <a:schemeClr val="dk1"/>
              </a:solidFill>
              <a:latin typeface="Times New Roman"/>
              <a:ea typeface="Times New Roman"/>
              <a:cs typeface="Times New Roman"/>
              <a:sym typeface="Times New Roman"/>
            </a:endParaRPr>
          </a:p>
        </p:txBody>
      </p:sp>
      <p:sp>
        <p:nvSpPr>
          <p:cNvPr id="149" name="Google Shape;149;p7"/>
          <p:cNvSpPr txBox="1"/>
          <p:nvPr/>
        </p:nvSpPr>
        <p:spPr>
          <a:xfrm>
            <a:off x="108915" y="1075086"/>
            <a:ext cx="8517047" cy="3185160"/>
          </a:xfrm>
          <a:prstGeom prst="rect">
            <a:avLst/>
          </a:prstGeom>
          <a:noFill/>
          <a:ln>
            <a:noFill/>
          </a:ln>
        </p:spPr>
        <p:txBody>
          <a:bodyPr spcFirstLastPara="1" wrap="square" lIns="0" tIns="0" rIns="0" bIns="0" anchor="t" anchorCtr="0">
            <a:noAutofit/>
          </a:bodyPr>
          <a:lstStyle/>
          <a:p>
            <a:pPr marL="0" marR="356101" lvl="0" indent="0" algn="ctr" rtl="0">
              <a:lnSpc>
                <a:spcPct val="106875"/>
              </a:lnSpc>
              <a:spcBef>
                <a:spcPts val="0"/>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By default an alignment will display the following symbols that</a:t>
            </a:r>
            <a:endParaRPr sz="2400">
              <a:solidFill>
                <a:schemeClr val="dk1"/>
              </a:solidFill>
              <a:latin typeface="Times New Roman"/>
              <a:ea typeface="Times New Roman"/>
              <a:cs typeface="Times New Roman"/>
              <a:sym typeface="Times New Roman"/>
            </a:endParaRPr>
          </a:p>
          <a:p>
            <a:pPr marL="355904" marR="39873" lvl="0" indent="0" algn="l" rtl="0">
              <a:lnSpc>
                <a:spcPct val="95825"/>
              </a:lnSpc>
              <a:spcBef>
                <a:spcPts val="0"/>
              </a:spcBef>
              <a:spcAft>
                <a:spcPts val="0"/>
              </a:spcAft>
              <a:buNone/>
            </a:pPr>
            <a:r>
              <a:rPr lang="en-US" sz="2400">
                <a:solidFill>
                  <a:schemeClr val="dk1"/>
                </a:solidFill>
                <a:latin typeface="Times New Roman"/>
                <a:ea typeface="Times New Roman"/>
                <a:cs typeface="Times New Roman"/>
                <a:sym typeface="Times New Roman"/>
              </a:rPr>
              <a:t>denote the degree of conservation observed in each column:</a:t>
            </a:r>
            <a:endParaRPr sz="2400">
              <a:solidFill>
                <a:schemeClr val="dk1"/>
              </a:solidFill>
              <a:latin typeface="Times New Roman"/>
              <a:ea typeface="Times New Roman"/>
              <a:cs typeface="Times New Roman"/>
              <a:sym typeface="Times New Roman"/>
            </a:endParaRPr>
          </a:p>
          <a:p>
            <a:pPr marL="12700" marR="0" lvl="0" indent="914703" algn="l" rtl="0">
              <a:lnSpc>
                <a:spcPct val="100041"/>
              </a:lnSpc>
              <a:spcBef>
                <a:spcPts val="696"/>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-residues or nucleotides in that column are </a:t>
            </a:r>
            <a:r>
              <a:rPr lang="en-US" sz="2400" b="1">
                <a:solidFill>
                  <a:schemeClr val="dk1"/>
                </a:solidFill>
                <a:latin typeface="Times New Roman"/>
                <a:ea typeface="Times New Roman"/>
                <a:cs typeface="Times New Roman"/>
                <a:sym typeface="Times New Roman"/>
              </a:rPr>
              <a:t>identical </a:t>
            </a:r>
            <a:r>
              <a:rPr lang="en-US" sz="2400">
                <a:solidFill>
                  <a:schemeClr val="dk1"/>
                </a:solidFill>
                <a:latin typeface="Times New Roman"/>
                <a:ea typeface="Times New Roman"/>
                <a:cs typeface="Times New Roman"/>
                <a:sym typeface="Times New Roman"/>
              </a:rPr>
              <a:t>in all sequences in the alignment.</a:t>
            </a:r>
            <a:endParaRPr sz="2400">
              <a:solidFill>
                <a:schemeClr val="dk1"/>
              </a:solidFill>
              <a:latin typeface="Times New Roman"/>
              <a:ea typeface="Times New Roman"/>
              <a:cs typeface="Times New Roman"/>
              <a:sym typeface="Times New Roman"/>
            </a:endParaRPr>
          </a:p>
          <a:p>
            <a:pPr marL="927403" marR="1412087" lvl="0" indent="0" algn="l" rtl="0">
              <a:lnSpc>
                <a:spcPct val="116000"/>
              </a:lnSpc>
              <a:spcBef>
                <a:spcPts val="581"/>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conserved substitutions </a:t>
            </a:r>
            <a:r>
              <a:rPr lang="en-US" sz="2400">
                <a:solidFill>
                  <a:schemeClr val="dk1"/>
                </a:solidFill>
                <a:latin typeface="Times New Roman"/>
                <a:ea typeface="Times New Roman"/>
                <a:cs typeface="Times New Roman"/>
                <a:sym typeface="Times New Roman"/>
              </a:rPr>
              <a:t>have been observed. </a:t>
            </a:r>
            <a:endParaRPr sz="2400">
              <a:solidFill>
                <a:schemeClr val="dk1"/>
              </a:solidFill>
              <a:latin typeface="Times New Roman"/>
              <a:ea typeface="Times New Roman"/>
              <a:cs typeface="Times New Roman"/>
              <a:sym typeface="Times New Roman"/>
            </a:endParaRPr>
          </a:p>
          <a:p>
            <a:pPr marL="927403" marR="1412087" lvl="0" indent="0" algn="l" rtl="0">
              <a:lnSpc>
                <a:spcPct val="116000"/>
              </a:lnSpc>
              <a:spcBef>
                <a:spcPts val="701"/>
              </a:spcBef>
              <a:spcAft>
                <a:spcPts val="0"/>
              </a:spcAft>
              <a:buNone/>
            </a:pP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semi-conserved substitutions </a:t>
            </a:r>
            <a:r>
              <a:rPr lang="en-US" sz="2400">
                <a:solidFill>
                  <a:schemeClr val="dk1"/>
                </a:solidFill>
                <a:latin typeface="Times New Roman"/>
                <a:ea typeface="Times New Roman"/>
                <a:cs typeface="Times New Roman"/>
                <a:sym typeface="Times New Roman"/>
              </a:rPr>
              <a:t>are observed.</a:t>
            </a:r>
            <a:endParaRPr sz="2400">
              <a:solidFill>
                <a:schemeClr val="dk1"/>
              </a:solidFill>
              <a:latin typeface="Times New Roman"/>
              <a:ea typeface="Times New Roman"/>
              <a:cs typeface="Times New Roman"/>
              <a:sym typeface="Times New Roman"/>
            </a:endParaRPr>
          </a:p>
          <a:p>
            <a:pPr marL="12700" marR="39873" lvl="0" indent="0" algn="l" rtl="0">
              <a:lnSpc>
                <a:spcPct val="95825"/>
              </a:lnSpc>
              <a:spcBef>
                <a:spcPts val="716"/>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Download Alignment File</a:t>
            </a:r>
            <a:r>
              <a:rPr lang="en-US" sz="2400">
                <a:solidFill>
                  <a:schemeClr val="dk1"/>
                </a:solidFill>
                <a:latin typeface="Times New Roman"/>
                <a:ea typeface="Times New Roman"/>
                <a:cs typeface="Times New Roman"/>
                <a:sym typeface="Times New Roman"/>
              </a:rPr>
              <a:t>’ - to download the alignment in .aln</a:t>
            </a:r>
            <a:endParaRPr sz="2400">
              <a:solidFill>
                <a:schemeClr val="dk1"/>
              </a:solidFill>
              <a:latin typeface="Times New Roman"/>
              <a:ea typeface="Times New Roman"/>
              <a:cs typeface="Times New Roman"/>
              <a:sym typeface="Times New Roman"/>
            </a:endParaRPr>
          </a:p>
          <a:p>
            <a:pPr marL="355904" marR="39873" lvl="0" indent="0" algn="l" rtl="0">
              <a:lnSpc>
                <a:spcPct val="95825"/>
              </a:lnSpc>
              <a:spcBef>
                <a:spcPts val="120"/>
              </a:spcBef>
              <a:spcAft>
                <a:spcPts val="0"/>
              </a:spcAft>
              <a:buNone/>
            </a:pPr>
            <a:r>
              <a:rPr lang="en-US" sz="2400">
                <a:solidFill>
                  <a:schemeClr val="dk1"/>
                </a:solidFill>
                <a:latin typeface="Times New Roman"/>
                <a:ea typeface="Times New Roman"/>
                <a:cs typeface="Times New Roman"/>
                <a:sym typeface="Times New Roman"/>
              </a:rPr>
              <a:t>format.</a:t>
            </a:r>
            <a:endParaRPr sz="2400">
              <a:solidFill>
                <a:schemeClr val="dk1"/>
              </a:solidFill>
              <a:latin typeface="Times New Roman"/>
              <a:ea typeface="Times New Roman"/>
              <a:cs typeface="Times New Roman"/>
              <a:sym typeface="Times New Roman"/>
            </a:endParaRPr>
          </a:p>
        </p:txBody>
      </p:sp>
      <p:sp>
        <p:nvSpPr>
          <p:cNvPr id="150" name="Google Shape;150;p7"/>
          <p:cNvSpPr txBox="1"/>
          <p:nvPr/>
        </p:nvSpPr>
        <p:spPr>
          <a:xfrm>
            <a:off x="108915" y="4806346"/>
            <a:ext cx="7104053" cy="331919"/>
          </a:xfrm>
          <a:prstGeom prst="rect">
            <a:avLst/>
          </a:prstGeom>
          <a:noFill/>
          <a:ln>
            <a:noFill/>
          </a:ln>
        </p:spPr>
        <p:txBody>
          <a:bodyPr spcFirstLastPara="1" wrap="square" lIns="0" tIns="0" rIns="0" bIns="0" anchor="t" anchorCtr="0">
            <a:noAutofit/>
          </a:bodyPr>
          <a:lstStyle/>
          <a:p>
            <a:pPr marL="12700" marR="0" lvl="0" indent="0" algn="l" rtl="0">
              <a:lnSpc>
                <a:spcPct val="106875"/>
              </a:lnSpc>
              <a:spcBef>
                <a:spcPts val="0"/>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Show Colors</a:t>
            </a:r>
            <a:r>
              <a:rPr lang="en-US" sz="2400">
                <a:solidFill>
                  <a:schemeClr val="dk1"/>
                </a:solidFill>
                <a:latin typeface="Times New Roman"/>
                <a:ea typeface="Times New Roman"/>
                <a:cs typeface="Times New Roman"/>
                <a:sym typeface="Times New Roman"/>
              </a:rPr>
              <a:t>’ -the alignment will be shown in colour.</a:t>
            </a:r>
            <a:endParaRPr sz="2400">
              <a:solidFill>
                <a:schemeClr val="dk1"/>
              </a:solidFill>
              <a:latin typeface="Times New Roman"/>
              <a:ea typeface="Times New Roman"/>
              <a:cs typeface="Times New Roman"/>
              <a:sym typeface="Times New Roman"/>
            </a:endParaRPr>
          </a:p>
        </p:txBody>
      </p:sp>
      <p:sp>
        <p:nvSpPr>
          <p:cNvPr id="151" name="Google Shape;151;p7"/>
          <p:cNvSpPr txBox="1"/>
          <p:nvPr/>
        </p:nvSpPr>
        <p:spPr>
          <a:xfrm>
            <a:off x="108915" y="5684525"/>
            <a:ext cx="8489361" cy="1063439"/>
          </a:xfrm>
          <a:prstGeom prst="rect">
            <a:avLst/>
          </a:prstGeom>
          <a:noFill/>
          <a:ln>
            <a:noFill/>
          </a:ln>
        </p:spPr>
        <p:txBody>
          <a:bodyPr spcFirstLastPara="1" wrap="square" lIns="0" tIns="0" rIns="0" bIns="0" anchor="t" anchorCtr="0">
            <a:noAutofit/>
          </a:bodyPr>
          <a:lstStyle/>
          <a:p>
            <a:pPr marL="12700" marR="39873" lvl="0" indent="0" algn="l" rtl="0">
              <a:lnSpc>
                <a:spcPct val="106875"/>
              </a:lnSpc>
              <a:spcBef>
                <a:spcPts val="0"/>
              </a:spcBef>
              <a:spcAft>
                <a:spcPts val="0"/>
              </a:spcAft>
              <a:buNone/>
            </a:pPr>
            <a:r>
              <a:rPr lang="en-US" sz="2400">
                <a:solidFill>
                  <a:schemeClr val="dk1"/>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t>
            </a:r>
            <a:r>
              <a:rPr lang="en-US" sz="2400" b="1">
                <a:solidFill>
                  <a:schemeClr val="dk1"/>
                </a:solidFill>
                <a:latin typeface="Times New Roman"/>
                <a:ea typeface="Times New Roman"/>
                <a:cs typeface="Times New Roman"/>
                <a:sym typeface="Times New Roman"/>
              </a:rPr>
              <a:t>ClustalW2_Phylogeny</a:t>
            </a:r>
            <a:r>
              <a:rPr lang="en-US" sz="2400">
                <a:solidFill>
                  <a:schemeClr val="dk1"/>
                </a:solidFill>
                <a:latin typeface="Times New Roman"/>
                <a:ea typeface="Times New Roman"/>
                <a:cs typeface="Times New Roman"/>
                <a:sym typeface="Times New Roman"/>
              </a:rPr>
              <a:t>’- MSA can be directly parsed to</a:t>
            </a:r>
            <a:endParaRPr sz="2400">
              <a:solidFill>
                <a:schemeClr val="dk1"/>
              </a:solidFill>
              <a:latin typeface="Times New Roman"/>
              <a:ea typeface="Times New Roman"/>
              <a:cs typeface="Times New Roman"/>
              <a:sym typeface="Times New Roman"/>
            </a:endParaRPr>
          </a:p>
          <a:p>
            <a:pPr marL="355904" marR="0" lvl="0" indent="0" algn="l" rtl="0">
              <a:lnSpc>
                <a:spcPct val="100041"/>
              </a:lnSpc>
              <a:spcBef>
                <a:spcPts val="0"/>
              </a:spcBef>
              <a:spcAft>
                <a:spcPts val="0"/>
              </a:spcAft>
              <a:buNone/>
            </a:pPr>
            <a:r>
              <a:rPr lang="en-US" sz="2400">
                <a:solidFill>
                  <a:schemeClr val="dk1"/>
                </a:solidFill>
                <a:latin typeface="Times New Roman"/>
                <a:ea typeface="Times New Roman"/>
                <a:cs typeface="Times New Roman"/>
                <a:sym typeface="Times New Roman"/>
              </a:rPr>
              <a:t>ClustalW2 Phylogeny program. This allows the user to control the method of tree construction.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2401</Words>
  <Application>Microsoft Office PowerPoint</Application>
  <PresentationFormat>On-screen Show (4:3)</PresentationFormat>
  <Paragraphs>467</Paragraphs>
  <Slides>27</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Helvetica</vt:lpstr>
      <vt:lpstr>Cambria Math</vt:lpstr>
      <vt:lpstr>Calibri</vt:lpstr>
      <vt:lpstr>Times New Roman</vt:lpstr>
      <vt:lpstr>Office Theme</vt:lpstr>
      <vt:lpstr>Introduction to Bioinformatics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Bioinformatics</dc:title>
  <cp:lastModifiedBy>Shahan Malik</cp:lastModifiedBy>
  <cp:revision>2</cp:revision>
  <dcterms:modified xsi:type="dcterms:W3CDTF">2022-06-30T13:43:58Z</dcterms:modified>
</cp:coreProperties>
</file>